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94" r:id="rId2"/>
    <p:sldId id="589" r:id="rId3"/>
    <p:sldId id="580" r:id="rId4"/>
    <p:sldId id="587" r:id="rId5"/>
    <p:sldId id="594" r:id="rId6"/>
    <p:sldId id="593" r:id="rId7"/>
    <p:sldId id="584" r:id="rId8"/>
  </p:sldIdLst>
  <p:sldSz cx="12192000" cy="6858000"/>
  <p:notesSz cx="6896100" cy="10083800"/>
  <p:defaultTextStyle>
    <a:defPPr>
      <a:defRPr lang="nb-NO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e-Stine Meltzer" initials="AM" lastIdx="0" clrIdx="0">
    <p:extLst>
      <p:ext uri="{19B8F6BF-5375-455C-9EA6-DF929625EA0E}">
        <p15:presenceInfo xmlns:p15="http://schemas.microsoft.com/office/powerpoint/2012/main" userId="S-1-5-21-839522115-2000478354-2147104195-3393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6B5A1"/>
    <a:srgbClr val="ABE2CA"/>
    <a:srgbClr val="CC3399"/>
    <a:srgbClr val="FFFF00"/>
    <a:srgbClr val="FFDD4F"/>
    <a:srgbClr val="FFCC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n stil, ingen rutenet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87" autoAdjust="0"/>
    <p:restoredTop sz="83160" autoAdjust="0"/>
  </p:normalViewPr>
  <p:slideViewPr>
    <p:cSldViewPr>
      <p:cViewPr varScale="1">
        <p:scale>
          <a:sx n="56" d="100"/>
          <a:sy n="56" d="100"/>
        </p:scale>
        <p:origin x="1530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43826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-1588"/>
            <a:ext cx="2987675" cy="504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75" tIns="0" rIns="19075" bIns="0" numCol="1" anchor="t" anchorCtr="0" compatLnSpc="1">
            <a:prstTxWarp prst="textNoShape">
              <a:avLst/>
            </a:prstTxWarp>
          </a:bodyPr>
          <a:lstStyle>
            <a:lvl1pPr defTabSz="785707">
              <a:defRPr sz="1000" i="1"/>
            </a:lvl1pPr>
          </a:lstStyle>
          <a:p>
            <a:endParaRPr lang="nb-NO" altLang="nb-NO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8426" y="-1588"/>
            <a:ext cx="2987675" cy="504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75" tIns="0" rIns="19075" bIns="0" numCol="1" anchor="t" anchorCtr="0" compatLnSpc="1">
            <a:prstTxWarp prst="textNoShape">
              <a:avLst/>
            </a:prstTxWarp>
          </a:bodyPr>
          <a:lstStyle>
            <a:lvl1pPr algn="r" defTabSz="785707">
              <a:defRPr sz="1000" i="1"/>
            </a:lvl1pPr>
          </a:lstStyle>
          <a:p>
            <a:endParaRPr lang="nb-NO" altLang="nb-NO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013" y="763588"/>
            <a:ext cx="6696075" cy="37671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9163" y="4791076"/>
            <a:ext cx="5057775" cy="453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780" tIns="46096" rIns="93780" bIns="460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/>
              <a:t>Klikk for å redigere tekststiler i malen</a:t>
            </a:r>
          </a:p>
          <a:p>
            <a:pPr lvl="1"/>
            <a:r>
              <a:rPr lang="nb-NO" altLang="nb-NO"/>
              <a:t>Andre nivå</a:t>
            </a:r>
          </a:p>
          <a:p>
            <a:pPr lvl="2"/>
            <a:r>
              <a:rPr lang="nb-NO" altLang="nb-NO"/>
              <a:t>Tredje nivå</a:t>
            </a:r>
          </a:p>
          <a:p>
            <a:pPr lvl="3"/>
            <a:r>
              <a:rPr lang="nb-NO" altLang="nb-NO"/>
              <a:t>Fjerde nivå</a:t>
            </a:r>
          </a:p>
          <a:p>
            <a:pPr lvl="4"/>
            <a:r>
              <a:rPr lang="nb-NO" altLang="nb-NO"/>
              <a:t>Femte nivå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580563"/>
            <a:ext cx="298767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75" tIns="0" rIns="19075" bIns="0" numCol="1" anchor="b" anchorCtr="0" compatLnSpc="1">
            <a:prstTxWarp prst="textNoShape">
              <a:avLst/>
            </a:prstTxWarp>
          </a:bodyPr>
          <a:lstStyle>
            <a:lvl1pPr defTabSz="785707">
              <a:defRPr sz="1000" i="1"/>
            </a:lvl1pPr>
          </a:lstStyle>
          <a:p>
            <a:endParaRPr lang="nb-NO" altLang="nb-NO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8426" y="9580563"/>
            <a:ext cx="298767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75" tIns="0" rIns="19075" bIns="0" numCol="1" anchor="b" anchorCtr="0" compatLnSpc="1">
            <a:prstTxWarp prst="textNoShape">
              <a:avLst/>
            </a:prstTxWarp>
          </a:bodyPr>
          <a:lstStyle>
            <a:lvl1pPr algn="r" defTabSz="785707">
              <a:defRPr sz="1000" i="1"/>
            </a:lvl1pPr>
          </a:lstStyle>
          <a:p>
            <a:fld id="{2A53629E-87EA-4C76-867F-E3128594874B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6699714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842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63550" algn="l" defTabSz="7842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27100" algn="l" defTabSz="7842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92238" algn="l" defTabSz="7842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55788" algn="l" defTabSz="7842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00013" y="763588"/>
            <a:ext cx="6696075" cy="3767137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Head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kumimoji="0" lang="nb-NO" sz="120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 Light" panose="020F0302020204030204" pitchFamily="34" charset="0"/>
              </a:rPr>
              <a:t>Crisis</a:t>
            </a:r>
            <a:r>
              <a:rPr kumimoji="0" lang="nb-NO" sz="120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 Light" panose="020F0302020204030204" pitchFamily="34" charset="0"/>
              </a:rPr>
              <a:t> </a:t>
            </a:r>
            <a:r>
              <a:rPr kumimoji="0" lang="nb-NO" sz="120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 Light" panose="020F0302020204030204" pitchFamily="34" charset="0"/>
              </a:rPr>
              <a:t>Intervention</a:t>
            </a:r>
            <a:r>
              <a:rPr kumimoji="0" lang="nb-NO" sz="120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 Light" panose="020F0302020204030204" pitchFamily="34" charset="0"/>
              </a:rPr>
              <a:t> and Home </a:t>
            </a:r>
            <a:r>
              <a:rPr kumimoji="0" lang="nb-NO" sz="120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 Light" panose="020F0302020204030204" pitchFamily="34" charset="0"/>
              </a:rPr>
              <a:t>Treatment</a:t>
            </a:r>
            <a:r>
              <a:rPr kumimoji="0" lang="nb-NO" sz="120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Calibri Light" panose="020F0302020204030204" pitchFamily="34" charset="0"/>
              </a:rPr>
              <a:t> Unit </a:t>
            </a:r>
          </a:p>
          <a:p>
            <a:r>
              <a:rPr lang="nb-NO" dirty="0" err="1" smtClean="0"/>
              <a:t>Opened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unit</a:t>
            </a:r>
            <a:r>
              <a:rPr lang="nb-NO" baseline="0" dirty="0" smtClean="0"/>
              <a:t> in June 2022 as an </a:t>
            </a:r>
            <a:r>
              <a:rPr lang="nb-NO" baseline="0" dirty="0" err="1" smtClean="0"/>
              <a:t>expansion</a:t>
            </a:r>
            <a:r>
              <a:rPr lang="nb-NO" baseline="0" dirty="0" smtClean="0"/>
              <a:t> </a:t>
            </a:r>
            <a:r>
              <a:rPr lang="nb-NO" baseline="0" dirty="0" err="1" smtClean="0"/>
              <a:t>of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emergency</a:t>
            </a:r>
            <a:r>
              <a:rPr lang="nb-NO" baseline="0" dirty="0" smtClean="0"/>
              <a:t> </a:t>
            </a:r>
            <a:r>
              <a:rPr lang="nb-NO" baseline="0" dirty="0" err="1" smtClean="0"/>
              <a:t>child</a:t>
            </a:r>
            <a:r>
              <a:rPr lang="nb-NO" baseline="0" dirty="0" smtClean="0"/>
              <a:t> and </a:t>
            </a:r>
            <a:r>
              <a:rPr lang="nb-NO" baseline="0" dirty="0" err="1" smtClean="0"/>
              <a:t>adolescent</a:t>
            </a:r>
            <a:r>
              <a:rPr lang="nb-NO" baseline="0" dirty="0" smtClean="0"/>
              <a:t> </a:t>
            </a:r>
            <a:r>
              <a:rPr lang="nb-NO" baseline="0" dirty="0" err="1" smtClean="0"/>
              <a:t>psychiatry</a:t>
            </a:r>
            <a:r>
              <a:rPr lang="nb-NO" baseline="0" dirty="0" smtClean="0"/>
              <a:t> in Oslo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3629E-87EA-4C76-867F-E3128594874B}" type="slidenum">
              <a:rPr lang="nb-NO" altLang="nb-NO" smtClean="0"/>
              <a:pPr/>
              <a:t>1</a:t>
            </a:fld>
            <a:endParaRPr lang="nb-NO" altLang="nb-NO" dirty="0"/>
          </a:p>
        </p:txBody>
      </p:sp>
    </p:spTree>
    <p:extLst>
      <p:ext uri="{BB962C8B-B14F-4D97-AF65-F5344CB8AC3E}">
        <p14:creationId xmlns:p14="http://schemas.microsoft.com/office/powerpoint/2010/main" val="771392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In Oslo </a:t>
            </a:r>
            <a:r>
              <a:rPr lang="nb-NO" dirty="0" err="1" smtClean="0"/>
              <a:t>there</a:t>
            </a:r>
            <a:r>
              <a:rPr lang="nb-NO" dirty="0" smtClean="0"/>
              <a:t> </a:t>
            </a:r>
            <a:r>
              <a:rPr lang="nb-NO" dirty="0" err="1" smtClean="0"/>
              <a:t>are</a:t>
            </a:r>
            <a:r>
              <a:rPr lang="nb-NO" dirty="0" smtClean="0"/>
              <a:t> </a:t>
            </a:r>
            <a:r>
              <a:rPr lang="nb-NO" dirty="0" err="1" smtClean="0"/>
              <a:t>four</a:t>
            </a:r>
            <a:r>
              <a:rPr lang="nb-NO" baseline="0" dirty="0" smtClean="0"/>
              <a:t> hospitals </a:t>
            </a:r>
            <a:r>
              <a:rPr lang="nb-NO" baseline="0" dirty="0" err="1" smtClean="0"/>
              <a:t>running</a:t>
            </a:r>
            <a:r>
              <a:rPr lang="nb-NO" baseline="0" dirty="0" smtClean="0"/>
              <a:t> </a:t>
            </a:r>
            <a:r>
              <a:rPr lang="nb-NO" baseline="0" dirty="0" err="1" smtClean="0"/>
              <a:t>outpatient</a:t>
            </a:r>
            <a:r>
              <a:rPr lang="nb-NO" baseline="0" dirty="0" smtClean="0"/>
              <a:t> </a:t>
            </a:r>
            <a:r>
              <a:rPr lang="nb-NO" baseline="0" dirty="0" err="1" smtClean="0"/>
              <a:t>clinics</a:t>
            </a:r>
            <a:r>
              <a:rPr lang="nb-NO" baseline="0" dirty="0" smtClean="0"/>
              <a:t>, and </a:t>
            </a:r>
            <a:r>
              <a:rPr lang="nb-NO" baseline="0" dirty="0" err="1" smtClean="0"/>
              <a:t>two</a:t>
            </a:r>
            <a:r>
              <a:rPr lang="nb-NO" baseline="0" dirty="0" smtClean="0"/>
              <a:t> hospitals </a:t>
            </a:r>
            <a:r>
              <a:rPr lang="nb-NO" baseline="0" dirty="0" err="1" smtClean="0"/>
              <a:t>running</a:t>
            </a:r>
            <a:r>
              <a:rPr lang="nb-NO" baseline="0" dirty="0" smtClean="0"/>
              <a:t> </a:t>
            </a:r>
            <a:r>
              <a:rPr lang="nb-NO" baseline="0" dirty="0" err="1" smtClean="0"/>
              <a:t>inpatient</a:t>
            </a:r>
            <a:r>
              <a:rPr lang="nb-NO" baseline="0" dirty="0" smtClean="0"/>
              <a:t> units. </a:t>
            </a:r>
          </a:p>
          <a:p>
            <a:r>
              <a:rPr lang="nb-NO" baseline="0" dirty="0" smtClean="0"/>
              <a:t>The </a:t>
            </a:r>
            <a:r>
              <a:rPr kumimoji="0" lang="nb-NO" sz="120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 Light" panose="020F0302020204030204" pitchFamily="34" charset="0"/>
              </a:rPr>
              <a:t>Crisis</a:t>
            </a:r>
            <a:r>
              <a:rPr kumimoji="0" lang="nb-NO" sz="120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 Light" panose="020F0302020204030204" pitchFamily="34" charset="0"/>
              </a:rPr>
              <a:t> </a:t>
            </a:r>
            <a:r>
              <a:rPr kumimoji="0" lang="nb-NO" sz="120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 Light" panose="020F0302020204030204" pitchFamily="34" charset="0"/>
              </a:rPr>
              <a:t>Intervention</a:t>
            </a:r>
            <a:r>
              <a:rPr kumimoji="0" lang="nb-NO" sz="120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 Light" panose="020F0302020204030204" pitchFamily="34" charset="0"/>
              </a:rPr>
              <a:t> and Home </a:t>
            </a:r>
            <a:r>
              <a:rPr kumimoji="0" lang="nb-NO" sz="120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 Light" panose="020F0302020204030204" pitchFamily="34" charset="0"/>
              </a:rPr>
              <a:t>Treatment</a:t>
            </a:r>
            <a:r>
              <a:rPr kumimoji="0" lang="nb-NO" sz="120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Calibri Light" panose="020F0302020204030204" pitchFamily="34" charset="0"/>
              </a:rPr>
              <a:t> Unit </a:t>
            </a:r>
            <a:r>
              <a:rPr lang="nb-NO" baseline="0" dirty="0" smtClean="0"/>
              <a:t>lies </a:t>
            </a:r>
            <a:r>
              <a:rPr lang="nb-NO" baseline="0" dirty="0" err="1" smtClean="0"/>
              <a:t>between</a:t>
            </a:r>
            <a:r>
              <a:rPr lang="nb-NO" baseline="0" dirty="0" smtClean="0"/>
              <a:t> </a:t>
            </a:r>
            <a:r>
              <a:rPr lang="nb-NO" baseline="0" dirty="0" err="1" smtClean="0"/>
              <a:t>outpatient</a:t>
            </a:r>
            <a:r>
              <a:rPr lang="nb-NO" baseline="0" dirty="0" smtClean="0"/>
              <a:t> and </a:t>
            </a:r>
            <a:r>
              <a:rPr lang="nb-NO" baseline="0" dirty="0" err="1" smtClean="0"/>
              <a:t>inpatient</a:t>
            </a:r>
            <a:r>
              <a:rPr lang="nb-NO" baseline="0" dirty="0" smtClean="0"/>
              <a:t> </a:t>
            </a:r>
            <a:r>
              <a:rPr lang="nb-NO" baseline="0" dirty="0" err="1" smtClean="0"/>
              <a:t>levels</a:t>
            </a:r>
            <a:r>
              <a:rPr lang="nb-NO" baseline="0" dirty="0" smtClean="0"/>
              <a:t>, </a:t>
            </a:r>
            <a:r>
              <a:rPr lang="nb-NO" baseline="0" dirty="0" err="1" smtClean="0"/>
              <a:t>with</a:t>
            </a:r>
            <a:r>
              <a:rPr lang="nb-NO" baseline="0" dirty="0" smtClean="0"/>
              <a:t> an </a:t>
            </a:r>
            <a:r>
              <a:rPr lang="nb-NO" baseline="0" dirty="0" err="1" smtClean="0"/>
              <a:t>outreach</a:t>
            </a:r>
            <a:r>
              <a:rPr lang="nb-NO" baseline="0" dirty="0" smtClean="0"/>
              <a:t> </a:t>
            </a:r>
            <a:r>
              <a:rPr lang="nb-NO" baseline="0" dirty="0" err="1" smtClean="0"/>
              <a:t>profile</a:t>
            </a:r>
            <a:endParaRPr lang="nb-NO" baseline="0" dirty="0" smtClean="0"/>
          </a:p>
          <a:p>
            <a:r>
              <a:rPr lang="nb-NO" baseline="0" dirty="0" smtClean="0"/>
              <a:t>The </a:t>
            </a:r>
            <a:r>
              <a:rPr kumimoji="0" lang="nb-NO" sz="120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 Light" panose="020F0302020204030204" pitchFamily="34" charset="0"/>
              </a:rPr>
              <a:t>Crisis</a:t>
            </a:r>
            <a:r>
              <a:rPr kumimoji="0" lang="nb-NO" sz="120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 Light" panose="020F0302020204030204" pitchFamily="34" charset="0"/>
              </a:rPr>
              <a:t> </a:t>
            </a:r>
            <a:r>
              <a:rPr kumimoji="0" lang="nb-NO" sz="120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 Light" panose="020F0302020204030204" pitchFamily="34" charset="0"/>
              </a:rPr>
              <a:t>Intervention</a:t>
            </a:r>
            <a:r>
              <a:rPr kumimoji="0" lang="nb-NO" sz="120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 Light" panose="020F0302020204030204" pitchFamily="34" charset="0"/>
              </a:rPr>
              <a:t> and Home </a:t>
            </a:r>
            <a:r>
              <a:rPr kumimoji="0" lang="nb-NO" sz="120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 Light" panose="020F0302020204030204" pitchFamily="34" charset="0"/>
              </a:rPr>
              <a:t>Treatment</a:t>
            </a:r>
            <a:r>
              <a:rPr kumimoji="0" lang="nb-NO" sz="120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Calibri Light" panose="020F0302020204030204" pitchFamily="34" charset="0"/>
              </a:rPr>
              <a:t> Unit </a:t>
            </a:r>
            <a:r>
              <a:rPr lang="nb-NO" baseline="0" dirty="0" smtClean="0"/>
              <a:t>covers </a:t>
            </a:r>
            <a:r>
              <a:rPr lang="nb-NO" baseline="0" dirty="0" err="1" smtClean="0"/>
              <a:t>two</a:t>
            </a:r>
            <a:r>
              <a:rPr lang="nb-NO" baseline="0" dirty="0" smtClean="0"/>
              <a:t> </a:t>
            </a:r>
            <a:r>
              <a:rPr lang="nb-NO" baseline="0" dirty="0" err="1" smtClean="0"/>
              <a:t>of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outpatient</a:t>
            </a:r>
            <a:r>
              <a:rPr lang="nb-NO" baseline="0" dirty="0" smtClean="0"/>
              <a:t> </a:t>
            </a:r>
            <a:r>
              <a:rPr lang="nb-NO" baseline="0" dirty="0" err="1" smtClean="0"/>
              <a:t>clinics</a:t>
            </a:r>
            <a:r>
              <a:rPr lang="nb-NO" baseline="0" dirty="0" smtClean="0"/>
              <a:t> in Oslo, </a:t>
            </a:r>
            <a:r>
              <a:rPr lang="nb-NO" baseline="0" dirty="0" err="1" smtClean="0"/>
              <a:t>covering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two</a:t>
            </a:r>
            <a:r>
              <a:rPr lang="nb-NO" baseline="0" dirty="0" smtClean="0"/>
              <a:t> </a:t>
            </a:r>
            <a:r>
              <a:rPr lang="nb-NO" baseline="0" dirty="0" err="1" smtClean="0"/>
              <a:t>of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four</a:t>
            </a:r>
            <a:r>
              <a:rPr lang="nb-NO" baseline="0" dirty="0" smtClean="0"/>
              <a:t> hospital </a:t>
            </a:r>
            <a:r>
              <a:rPr lang="nb-NO" baseline="0" dirty="0" err="1" smtClean="0"/>
              <a:t>sectors</a:t>
            </a:r>
            <a:r>
              <a:rPr lang="nb-NO" baseline="0" dirty="0" smtClean="0"/>
              <a:t> in Oslo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3629E-87EA-4C76-867F-E3128594874B}" type="slidenum">
              <a:rPr lang="nb-NO" altLang="nb-NO" smtClean="0"/>
              <a:pPr/>
              <a:t>2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7515145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Our unit </a:t>
            </a:r>
            <a:r>
              <a:rPr lang="nb-NO" dirty="0" err="1" smtClean="0"/>
              <a:t>consists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in total 11 </a:t>
            </a:r>
            <a:r>
              <a:rPr lang="nb-NO" dirty="0" err="1" smtClean="0"/>
              <a:t>workers</a:t>
            </a:r>
            <a:r>
              <a:rPr lang="nb-NO" dirty="0" smtClean="0"/>
              <a:t>, </a:t>
            </a:r>
            <a:r>
              <a:rPr lang="nb-NO" dirty="0" err="1" smtClean="0"/>
              <a:t>including</a:t>
            </a:r>
            <a:r>
              <a:rPr lang="nb-NO" dirty="0" smtClean="0"/>
              <a:t> 5</a:t>
            </a:r>
            <a:r>
              <a:rPr lang="nb-NO" baseline="0" dirty="0" smtClean="0"/>
              <a:t> </a:t>
            </a:r>
            <a:r>
              <a:rPr lang="nb-NO" baseline="0" dirty="0" err="1" smtClean="0"/>
              <a:t>clinical</a:t>
            </a:r>
            <a:r>
              <a:rPr lang="nb-NO" baseline="0" dirty="0" smtClean="0"/>
              <a:t> </a:t>
            </a:r>
            <a:r>
              <a:rPr lang="nb-NO" baseline="0" dirty="0" err="1" smtClean="0"/>
              <a:t>psychologists</a:t>
            </a:r>
            <a:r>
              <a:rPr lang="nb-NO" baseline="0" dirty="0" smtClean="0"/>
              <a:t>, </a:t>
            </a:r>
            <a:r>
              <a:rPr lang="nb-NO" baseline="0" dirty="0" err="1" smtClean="0"/>
              <a:t>two</a:t>
            </a:r>
            <a:r>
              <a:rPr lang="nb-NO" baseline="0" dirty="0" smtClean="0"/>
              <a:t> </a:t>
            </a:r>
            <a:r>
              <a:rPr lang="nb-NO" baseline="0" dirty="0" err="1" smtClean="0"/>
              <a:t>medical</a:t>
            </a:r>
            <a:r>
              <a:rPr lang="nb-NO" baseline="0" dirty="0" smtClean="0"/>
              <a:t> </a:t>
            </a:r>
            <a:r>
              <a:rPr lang="nb-NO" baseline="0" dirty="0" err="1" smtClean="0"/>
              <a:t>doctors</a:t>
            </a:r>
            <a:r>
              <a:rPr lang="nb-NO" baseline="0" dirty="0" smtClean="0"/>
              <a:t>, </a:t>
            </a:r>
            <a:r>
              <a:rPr lang="nb-NO" baseline="0" dirty="0" err="1" smtClean="0"/>
              <a:t>two</a:t>
            </a:r>
            <a:r>
              <a:rPr lang="nb-NO" baseline="0" dirty="0" smtClean="0"/>
              <a:t> </a:t>
            </a:r>
            <a:r>
              <a:rPr lang="nb-NO" baseline="0" dirty="0" err="1" smtClean="0"/>
              <a:t>social</a:t>
            </a:r>
            <a:r>
              <a:rPr lang="nb-NO" baseline="0" dirty="0" smtClean="0"/>
              <a:t> </a:t>
            </a:r>
            <a:r>
              <a:rPr lang="nb-NO" baseline="0" dirty="0" err="1" smtClean="0"/>
              <a:t>educators</a:t>
            </a:r>
            <a:r>
              <a:rPr lang="nb-NO" baseline="0" dirty="0" smtClean="0"/>
              <a:t>, </a:t>
            </a:r>
            <a:r>
              <a:rPr lang="nb-NO" baseline="0" dirty="0" err="1" smtClean="0"/>
              <a:t>one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educational</a:t>
            </a:r>
            <a:r>
              <a:rPr lang="nb-NO" baseline="0" dirty="0" smtClean="0"/>
              <a:t> </a:t>
            </a:r>
            <a:r>
              <a:rPr lang="nb-NO" baseline="0" dirty="0" err="1" smtClean="0"/>
              <a:t>specialist</a:t>
            </a:r>
            <a:r>
              <a:rPr lang="nb-NO" baseline="0" dirty="0" smtClean="0"/>
              <a:t> and </a:t>
            </a:r>
            <a:r>
              <a:rPr lang="nb-NO" baseline="0" dirty="0" err="1" smtClean="0"/>
              <a:t>one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secretary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3629E-87EA-4C76-867F-E3128594874B}" type="slidenum">
              <a:rPr lang="nb-NO" altLang="nb-NO" smtClean="0"/>
              <a:pPr/>
              <a:t>3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668756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To</a:t>
            </a:r>
            <a:r>
              <a:rPr lang="nb-NO" baseline="0" dirty="0" smtClean="0"/>
              <a:t> </a:t>
            </a:r>
            <a:r>
              <a:rPr lang="nb-NO" baseline="0" dirty="0" err="1" smtClean="0"/>
              <a:t>qualify</a:t>
            </a:r>
            <a:r>
              <a:rPr lang="nb-NO" baseline="0" dirty="0" smtClean="0"/>
              <a:t> for </a:t>
            </a:r>
            <a:r>
              <a:rPr lang="nb-NO" baseline="0" dirty="0" err="1" smtClean="0"/>
              <a:t>referral</a:t>
            </a:r>
            <a:r>
              <a:rPr lang="nb-NO" baseline="0" dirty="0" smtClean="0"/>
              <a:t> to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</a:t>
            </a:r>
            <a:r>
              <a:rPr kumimoji="0" lang="nb-NO" sz="120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 Light" panose="020F0302020204030204" pitchFamily="34" charset="0"/>
              </a:rPr>
              <a:t>Crisis</a:t>
            </a:r>
            <a:r>
              <a:rPr kumimoji="0" lang="nb-NO" sz="120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 Light" panose="020F0302020204030204" pitchFamily="34" charset="0"/>
              </a:rPr>
              <a:t> </a:t>
            </a:r>
            <a:r>
              <a:rPr kumimoji="0" lang="nb-NO" sz="120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 Light" panose="020F0302020204030204" pitchFamily="34" charset="0"/>
              </a:rPr>
              <a:t>Intervention</a:t>
            </a:r>
            <a:r>
              <a:rPr kumimoji="0" lang="nb-NO" sz="120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 Light" panose="020F0302020204030204" pitchFamily="34" charset="0"/>
              </a:rPr>
              <a:t> and Home </a:t>
            </a:r>
            <a:r>
              <a:rPr kumimoji="0" lang="nb-NO" sz="120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 Light" panose="020F0302020204030204" pitchFamily="34" charset="0"/>
              </a:rPr>
              <a:t>Treatment</a:t>
            </a:r>
            <a:r>
              <a:rPr kumimoji="0" lang="nb-NO" sz="120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Calibri Light" panose="020F0302020204030204" pitchFamily="34" charset="0"/>
              </a:rPr>
              <a:t> Unit </a:t>
            </a:r>
            <a:r>
              <a:rPr lang="nb-NO" baseline="0" dirty="0" smtClean="0"/>
              <a:t>, </a:t>
            </a:r>
            <a:r>
              <a:rPr lang="nb-NO" baseline="0" dirty="0" err="1" smtClean="0"/>
              <a:t>there</a:t>
            </a:r>
            <a:r>
              <a:rPr lang="nb-NO" baseline="0" dirty="0" smtClean="0"/>
              <a:t> must be </a:t>
            </a:r>
            <a:r>
              <a:rPr lang="nb-NO" baseline="0" dirty="0" err="1" smtClean="0"/>
              <a:t>psychiatric</a:t>
            </a:r>
            <a:r>
              <a:rPr lang="nb-NO" baseline="0" dirty="0" smtClean="0"/>
              <a:t> </a:t>
            </a:r>
            <a:r>
              <a:rPr lang="nb-NO" baseline="0" dirty="0" err="1" smtClean="0"/>
              <a:t>emergency</a:t>
            </a:r>
            <a:r>
              <a:rPr lang="nb-NO" baseline="0" dirty="0" smtClean="0"/>
              <a:t> elements, </a:t>
            </a:r>
            <a:r>
              <a:rPr lang="nb-NO" baseline="0" dirty="0" err="1" smtClean="0"/>
              <a:t>such</a:t>
            </a:r>
            <a:r>
              <a:rPr lang="nb-NO" baseline="0" dirty="0" smtClean="0"/>
              <a:t> as </a:t>
            </a:r>
            <a:r>
              <a:rPr lang="nb-NO" baseline="0" dirty="0" err="1" smtClean="0"/>
              <a:t>psychosis</a:t>
            </a:r>
            <a:r>
              <a:rPr lang="nb-NO" baseline="0" dirty="0" smtClean="0"/>
              <a:t>, </a:t>
            </a:r>
            <a:r>
              <a:rPr lang="nb-NO" baseline="0" dirty="0" err="1" smtClean="0"/>
              <a:t>suicidality</a:t>
            </a:r>
            <a:r>
              <a:rPr lang="nb-NO" baseline="0" dirty="0" smtClean="0"/>
              <a:t>, </a:t>
            </a:r>
            <a:r>
              <a:rPr lang="nb-NO" baseline="0" dirty="0" err="1" smtClean="0"/>
              <a:t>eating</a:t>
            </a:r>
            <a:r>
              <a:rPr lang="nb-NO" baseline="0" dirty="0" smtClean="0"/>
              <a:t> </a:t>
            </a:r>
            <a:r>
              <a:rPr lang="nb-NO" baseline="0" dirty="0" err="1" smtClean="0"/>
              <a:t>disorders</a:t>
            </a:r>
            <a:r>
              <a:rPr lang="nb-NO" baseline="0" dirty="0" smtClean="0"/>
              <a:t> </a:t>
            </a:r>
            <a:r>
              <a:rPr lang="nb-NO" baseline="0" dirty="0" err="1" smtClean="0"/>
              <a:t>of</a:t>
            </a:r>
            <a:r>
              <a:rPr lang="nb-NO" baseline="0" dirty="0" smtClean="0"/>
              <a:t> severe </a:t>
            </a:r>
            <a:r>
              <a:rPr lang="nb-NO" baseline="0" dirty="0" err="1" smtClean="0"/>
              <a:t>aggression</a:t>
            </a:r>
            <a:r>
              <a:rPr lang="nb-NO" baseline="0" dirty="0" smtClean="0"/>
              <a:t>, in </a:t>
            </a:r>
            <a:r>
              <a:rPr lang="nb-NO" baseline="0" dirty="0" err="1" smtClean="0"/>
              <a:t>addition</a:t>
            </a:r>
            <a:r>
              <a:rPr lang="nb-NO" baseline="0" dirty="0" smtClean="0"/>
              <a:t> to a </a:t>
            </a:r>
            <a:r>
              <a:rPr lang="nb-NO" baseline="0" dirty="0" err="1" smtClean="0"/>
              <a:t>need</a:t>
            </a:r>
            <a:r>
              <a:rPr lang="nb-NO" baseline="0" dirty="0" smtClean="0"/>
              <a:t> for mobile </a:t>
            </a:r>
            <a:r>
              <a:rPr lang="nb-NO" baseline="0" dirty="0" err="1" smtClean="0"/>
              <a:t>treatment</a:t>
            </a:r>
            <a:r>
              <a:rPr lang="nb-NO" baseline="0" dirty="0" smtClean="0"/>
              <a:t>, due to </a:t>
            </a:r>
            <a:r>
              <a:rPr lang="nb-NO" baseline="0" dirty="0" err="1" smtClean="0"/>
              <a:t>diffuculties</a:t>
            </a:r>
            <a:r>
              <a:rPr lang="nb-NO" baseline="0" dirty="0" smtClean="0"/>
              <a:t> </a:t>
            </a:r>
            <a:r>
              <a:rPr lang="nb-NO" baseline="0" dirty="0" err="1" smtClean="0"/>
              <a:t>with</a:t>
            </a:r>
            <a:r>
              <a:rPr lang="nb-NO" baseline="0" dirty="0" smtClean="0"/>
              <a:t> </a:t>
            </a:r>
            <a:r>
              <a:rPr lang="nb-NO" baseline="0" dirty="0" err="1" smtClean="0"/>
              <a:t>coming</a:t>
            </a:r>
            <a:r>
              <a:rPr lang="nb-NO" baseline="0" dirty="0" smtClean="0"/>
              <a:t> to </a:t>
            </a:r>
            <a:r>
              <a:rPr lang="nb-NO" baseline="0" dirty="0" err="1" smtClean="0"/>
              <a:t>ordinary</a:t>
            </a:r>
            <a:r>
              <a:rPr lang="nb-NO" baseline="0" dirty="0" smtClean="0"/>
              <a:t> </a:t>
            </a:r>
            <a:r>
              <a:rPr lang="nb-NO" baseline="0" dirty="0" err="1" smtClean="0"/>
              <a:t>outpatient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treatment</a:t>
            </a:r>
            <a:r>
              <a:rPr lang="nb-NO" baseline="0" dirty="0" smtClean="0"/>
              <a:t>, or due to a </a:t>
            </a:r>
            <a:r>
              <a:rPr lang="nb-NO" baseline="0" dirty="0" err="1" smtClean="0"/>
              <a:t>lack</a:t>
            </a:r>
            <a:r>
              <a:rPr lang="nb-NO" baseline="0" dirty="0" smtClean="0"/>
              <a:t> </a:t>
            </a:r>
            <a:r>
              <a:rPr lang="nb-NO" baseline="0" dirty="0" err="1" smtClean="0"/>
              <a:t>of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treatment</a:t>
            </a:r>
            <a:r>
              <a:rPr lang="nb-NO" baseline="0" dirty="0" smtClean="0"/>
              <a:t> </a:t>
            </a:r>
            <a:r>
              <a:rPr lang="nb-NO" baseline="0" dirty="0" err="1" smtClean="0"/>
              <a:t>effect</a:t>
            </a:r>
            <a:r>
              <a:rPr lang="nb-NO" baseline="0" dirty="0" smtClean="0"/>
              <a:t> in </a:t>
            </a:r>
            <a:r>
              <a:rPr lang="nb-NO" baseline="0" dirty="0" err="1" smtClean="0"/>
              <a:t>ordinary</a:t>
            </a:r>
            <a:r>
              <a:rPr lang="nb-NO" baseline="0" dirty="0" smtClean="0"/>
              <a:t> </a:t>
            </a:r>
            <a:r>
              <a:rPr lang="nb-NO" baseline="0" dirty="0" err="1" smtClean="0"/>
              <a:t>outpatient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treatment</a:t>
            </a:r>
            <a:r>
              <a:rPr lang="nb-NO" baseline="0" dirty="0" smtClean="0"/>
              <a:t>.</a:t>
            </a:r>
          </a:p>
          <a:p>
            <a:r>
              <a:rPr lang="nb-NO" baseline="0" dirty="0" smtClean="0"/>
              <a:t>Our goal is to </a:t>
            </a:r>
            <a:r>
              <a:rPr lang="nb-NO" baseline="0" dirty="0" err="1" smtClean="0"/>
              <a:t>prevent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need</a:t>
            </a:r>
            <a:r>
              <a:rPr lang="nb-NO" baseline="0" dirty="0" smtClean="0"/>
              <a:t> for </a:t>
            </a:r>
            <a:r>
              <a:rPr lang="nb-NO" baseline="0" dirty="0" err="1" smtClean="0"/>
              <a:t>hospitalization</a:t>
            </a:r>
            <a:r>
              <a:rPr lang="nb-NO" baseline="0" dirty="0" smtClean="0"/>
              <a:t> for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kids and </a:t>
            </a:r>
            <a:r>
              <a:rPr lang="nb-NO" baseline="0" dirty="0" err="1" smtClean="0"/>
              <a:t>adolescents</a:t>
            </a:r>
            <a:r>
              <a:rPr lang="nb-NO" baseline="0" dirty="0" smtClean="0"/>
              <a:t> in </a:t>
            </a:r>
            <a:r>
              <a:rPr lang="nb-NO" baseline="0" dirty="0" err="1" smtClean="0"/>
              <a:t>our</a:t>
            </a:r>
            <a:r>
              <a:rPr lang="nb-NO" baseline="0" dirty="0" smtClean="0"/>
              <a:t> </a:t>
            </a:r>
            <a:r>
              <a:rPr lang="nb-NO" baseline="0" dirty="0" err="1" smtClean="0"/>
              <a:t>sectors</a:t>
            </a:r>
            <a:r>
              <a:rPr lang="nb-NO" baseline="0" dirty="0" smtClean="0"/>
              <a:t>, by </a:t>
            </a:r>
            <a:r>
              <a:rPr lang="nb-NO" baseline="0" dirty="0" err="1" smtClean="0"/>
              <a:t>offering</a:t>
            </a:r>
            <a:r>
              <a:rPr lang="nb-NO" baseline="0" dirty="0" smtClean="0"/>
              <a:t> intensive and </a:t>
            </a:r>
            <a:r>
              <a:rPr lang="nb-NO" baseline="0" dirty="0" err="1" smtClean="0"/>
              <a:t>specialized</a:t>
            </a:r>
            <a:r>
              <a:rPr lang="nb-NO" baseline="0" dirty="0" smtClean="0"/>
              <a:t> </a:t>
            </a:r>
            <a:r>
              <a:rPr lang="nb-NO" baseline="0" dirty="0" err="1" smtClean="0"/>
              <a:t>psychiatric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treatment</a:t>
            </a:r>
            <a:r>
              <a:rPr lang="nb-NO" baseline="0" dirty="0" smtClean="0"/>
              <a:t> at </a:t>
            </a:r>
            <a:r>
              <a:rPr lang="nb-NO" baseline="0" dirty="0" err="1" smtClean="0"/>
              <a:t>home</a:t>
            </a:r>
            <a:r>
              <a:rPr lang="nb-NO" baseline="0" dirty="0" smtClean="0"/>
              <a:t>, and </a:t>
            </a:r>
            <a:r>
              <a:rPr lang="nb-NO" baseline="0" dirty="0" err="1" smtClean="0"/>
              <a:t>thus</a:t>
            </a:r>
            <a:r>
              <a:rPr lang="nb-NO" baseline="0" dirty="0" smtClean="0"/>
              <a:t> </a:t>
            </a:r>
            <a:r>
              <a:rPr lang="nb-NO" baseline="0" dirty="0" err="1" smtClean="0"/>
              <a:t>contribute</a:t>
            </a:r>
            <a:r>
              <a:rPr lang="nb-NO" baseline="0" dirty="0" smtClean="0"/>
              <a:t> to </a:t>
            </a:r>
            <a:r>
              <a:rPr lang="nb-NO" baseline="0" dirty="0" err="1" smtClean="0"/>
              <a:t>them</a:t>
            </a:r>
            <a:r>
              <a:rPr lang="nb-NO" baseline="0" dirty="0" smtClean="0"/>
              <a:t> </a:t>
            </a:r>
            <a:r>
              <a:rPr lang="nb-NO" baseline="0" dirty="0" err="1" smtClean="0"/>
              <a:t>being</a:t>
            </a:r>
            <a:r>
              <a:rPr lang="nb-NO" baseline="0" dirty="0" smtClean="0"/>
              <a:t> </a:t>
            </a:r>
            <a:r>
              <a:rPr lang="nb-NO" baseline="0" dirty="0" err="1" smtClean="0"/>
              <a:t>able</a:t>
            </a:r>
            <a:r>
              <a:rPr lang="nb-NO" baseline="0" dirty="0" smtClean="0"/>
              <a:t> to </a:t>
            </a:r>
            <a:r>
              <a:rPr lang="nb-NO" baseline="0" dirty="0" err="1" smtClean="0"/>
              <a:t>continue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with</a:t>
            </a:r>
            <a:r>
              <a:rPr lang="nb-NO" baseline="0" dirty="0" smtClean="0"/>
              <a:t> </a:t>
            </a:r>
            <a:r>
              <a:rPr lang="nb-NO" baseline="0" dirty="0" err="1" smtClean="0"/>
              <a:t>ordinary</a:t>
            </a:r>
            <a:r>
              <a:rPr lang="nb-NO" baseline="0" dirty="0" smtClean="0"/>
              <a:t> </a:t>
            </a:r>
            <a:r>
              <a:rPr lang="nb-NO" baseline="0" dirty="0" err="1" smtClean="0"/>
              <a:t>outpatient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treatment</a:t>
            </a:r>
            <a:r>
              <a:rPr lang="nb-NO" baseline="0" dirty="0" smtClean="0"/>
              <a:t>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3629E-87EA-4C76-867F-E3128594874B}" type="slidenum">
              <a:rPr lang="nb-NO" altLang="nb-NO" smtClean="0"/>
              <a:pPr/>
              <a:t>4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7327067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 smtClean="0"/>
              <a:t>Before</a:t>
            </a:r>
            <a:r>
              <a:rPr lang="nb-NO" dirty="0" smtClean="0"/>
              <a:t> </a:t>
            </a:r>
            <a:r>
              <a:rPr lang="nb-NO" dirty="0" err="1" smtClean="0"/>
              <a:t>treatment</a:t>
            </a:r>
            <a:r>
              <a:rPr lang="nb-NO" dirty="0" smtClean="0"/>
              <a:t> in </a:t>
            </a:r>
            <a:r>
              <a:rPr lang="nb-NO" dirty="0" err="1" smtClean="0"/>
              <a:t>our</a:t>
            </a:r>
            <a:r>
              <a:rPr lang="nb-NO" dirty="0" smtClean="0"/>
              <a:t> unit </a:t>
            </a:r>
            <a:r>
              <a:rPr lang="nb-NO" dirty="0" err="1" smtClean="0"/>
              <a:t>we</a:t>
            </a:r>
            <a:r>
              <a:rPr lang="nb-NO" dirty="0" smtClean="0"/>
              <a:t> </a:t>
            </a:r>
            <a:r>
              <a:rPr lang="nb-NO" dirty="0" err="1" smtClean="0"/>
              <a:t>require</a:t>
            </a:r>
            <a:r>
              <a:rPr lang="nb-NO" dirty="0" smtClean="0"/>
              <a:t> a </a:t>
            </a:r>
            <a:r>
              <a:rPr lang="nb-NO" dirty="0" err="1" smtClean="0"/>
              <a:t>written</a:t>
            </a:r>
            <a:r>
              <a:rPr lang="nb-NO" dirty="0" smtClean="0"/>
              <a:t> </a:t>
            </a:r>
            <a:r>
              <a:rPr lang="nb-NO" dirty="0" err="1" smtClean="0"/>
              <a:t>referral</a:t>
            </a:r>
            <a:r>
              <a:rPr lang="nb-NO" dirty="0" smtClean="0"/>
              <a:t> from, and a pre </a:t>
            </a:r>
            <a:r>
              <a:rPr lang="nb-NO" dirty="0" err="1" smtClean="0"/>
              <a:t>treatment</a:t>
            </a:r>
            <a:r>
              <a:rPr lang="nb-NO" dirty="0" smtClean="0"/>
              <a:t> </a:t>
            </a:r>
            <a:r>
              <a:rPr lang="nb-NO" dirty="0" err="1" smtClean="0"/>
              <a:t>meeting</a:t>
            </a:r>
            <a:r>
              <a:rPr lang="nb-NO" dirty="0" smtClean="0"/>
              <a:t> </a:t>
            </a:r>
            <a:r>
              <a:rPr lang="nb-NO" dirty="0" err="1" smtClean="0"/>
              <a:t>with</a:t>
            </a:r>
            <a:r>
              <a:rPr lang="nb-NO" dirty="0" smtClean="0"/>
              <a:t>,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outpatient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therapist</a:t>
            </a:r>
            <a:r>
              <a:rPr lang="nb-NO" baseline="0" dirty="0" smtClean="0"/>
              <a:t>.</a:t>
            </a:r>
          </a:p>
          <a:p>
            <a:r>
              <a:rPr lang="nb-NO" baseline="0" dirty="0" err="1" smtClean="0"/>
              <a:t>We</a:t>
            </a:r>
            <a:r>
              <a:rPr lang="nb-NO" baseline="0" dirty="0" smtClean="0"/>
              <a:t> offer a </a:t>
            </a:r>
            <a:r>
              <a:rPr lang="nb-NO" baseline="0" dirty="0" err="1" smtClean="0"/>
              <a:t>wide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array</a:t>
            </a:r>
            <a:r>
              <a:rPr lang="nb-NO" baseline="0" dirty="0" smtClean="0"/>
              <a:t> </a:t>
            </a:r>
            <a:r>
              <a:rPr lang="nb-NO" baseline="0" dirty="0" err="1" smtClean="0"/>
              <a:t>of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treatment</a:t>
            </a:r>
            <a:r>
              <a:rPr lang="nb-NO" baseline="0" dirty="0" smtClean="0"/>
              <a:t> </a:t>
            </a:r>
            <a:r>
              <a:rPr lang="nb-NO" baseline="0" dirty="0" err="1" smtClean="0"/>
              <a:t>methods</a:t>
            </a:r>
            <a:r>
              <a:rPr lang="nb-NO" baseline="0" dirty="0" smtClean="0"/>
              <a:t>, </a:t>
            </a:r>
            <a:r>
              <a:rPr lang="nb-NO" baseline="0" dirty="0" err="1" smtClean="0"/>
              <a:t>such</a:t>
            </a:r>
            <a:r>
              <a:rPr lang="nb-NO" baseline="0" dirty="0" smtClean="0"/>
              <a:t> as </a:t>
            </a:r>
            <a:r>
              <a:rPr lang="nb-NO" baseline="0" dirty="0" err="1" smtClean="0"/>
              <a:t>individual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therapy</a:t>
            </a:r>
            <a:r>
              <a:rPr lang="nb-NO" baseline="0" dirty="0" smtClean="0"/>
              <a:t>, parental </a:t>
            </a:r>
            <a:r>
              <a:rPr lang="nb-NO" baseline="0" dirty="0" err="1" smtClean="0"/>
              <a:t>counselling</a:t>
            </a:r>
            <a:r>
              <a:rPr lang="nb-NO" baseline="0" dirty="0" smtClean="0"/>
              <a:t>, </a:t>
            </a:r>
            <a:r>
              <a:rPr lang="nb-NO" baseline="0" dirty="0" err="1" smtClean="0"/>
              <a:t>family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therapy</a:t>
            </a:r>
            <a:r>
              <a:rPr lang="nb-NO" baseline="0" dirty="0" smtClean="0"/>
              <a:t>, </a:t>
            </a:r>
            <a:r>
              <a:rPr lang="nb-NO" baseline="0" dirty="0" err="1" smtClean="0"/>
              <a:t>environmental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therapy</a:t>
            </a:r>
            <a:r>
              <a:rPr lang="nb-NO" baseline="0" dirty="0" smtClean="0"/>
              <a:t>, </a:t>
            </a:r>
            <a:r>
              <a:rPr lang="nb-NO" baseline="0" dirty="0" err="1" smtClean="0"/>
              <a:t>medication</a:t>
            </a:r>
            <a:r>
              <a:rPr lang="nb-NO" baseline="0" dirty="0" smtClean="0"/>
              <a:t> and </a:t>
            </a:r>
            <a:r>
              <a:rPr lang="nb-NO" baseline="0" dirty="0" err="1" smtClean="0"/>
              <a:t>diagnostic</a:t>
            </a:r>
            <a:r>
              <a:rPr lang="nb-NO" baseline="0" dirty="0" smtClean="0"/>
              <a:t> </a:t>
            </a:r>
            <a:r>
              <a:rPr lang="nb-NO" baseline="0" dirty="0" err="1" smtClean="0"/>
              <a:t>assessments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3629E-87EA-4C76-867F-E3128594874B}" type="slidenum">
              <a:rPr lang="nb-NO" altLang="nb-NO" smtClean="0"/>
              <a:pPr/>
              <a:t>5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9328896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All</a:t>
            </a:r>
            <a:r>
              <a:rPr lang="nb-NO" baseline="0" dirty="0" smtClean="0"/>
              <a:t> </a:t>
            </a:r>
            <a:r>
              <a:rPr lang="nb-NO" baseline="0" dirty="0" err="1" smtClean="0"/>
              <a:t>of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therapists</a:t>
            </a:r>
            <a:r>
              <a:rPr lang="nb-NO" baseline="0" dirty="0" smtClean="0"/>
              <a:t> in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unit </a:t>
            </a:r>
            <a:r>
              <a:rPr lang="nb-NO" baseline="0" dirty="0" err="1" smtClean="0"/>
              <a:t>are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experienced</a:t>
            </a:r>
            <a:r>
              <a:rPr lang="nb-NO" baseline="0" dirty="0" smtClean="0"/>
              <a:t> </a:t>
            </a:r>
            <a:r>
              <a:rPr lang="nb-NO" baseline="0" dirty="0" err="1" smtClean="0"/>
              <a:t>clinicians</a:t>
            </a:r>
            <a:r>
              <a:rPr lang="nb-NO" baseline="0" dirty="0" smtClean="0"/>
              <a:t>, and </a:t>
            </a:r>
            <a:r>
              <a:rPr lang="nb-NO" baseline="0" dirty="0" err="1" smtClean="0"/>
              <a:t>they</a:t>
            </a:r>
            <a:r>
              <a:rPr lang="nb-NO" baseline="0" dirty="0" smtClean="0"/>
              <a:t> </a:t>
            </a:r>
            <a:r>
              <a:rPr lang="nb-NO" baseline="0" dirty="0" err="1" smtClean="0"/>
              <a:t>either</a:t>
            </a:r>
            <a:r>
              <a:rPr lang="nb-NO" baseline="0" dirty="0" smtClean="0"/>
              <a:t> have </a:t>
            </a:r>
            <a:r>
              <a:rPr lang="nb-NO" baseline="0" dirty="0" err="1" smtClean="0"/>
              <a:t>acquired</a:t>
            </a:r>
            <a:r>
              <a:rPr lang="nb-NO" baseline="0" dirty="0" smtClean="0"/>
              <a:t> or </a:t>
            </a:r>
            <a:r>
              <a:rPr lang="nb-NO" baseline="0" dirty="0" err="1" smtClean="0"/>
              <a:t>are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persuing</a:t>
            </a:r>
            <a:r>
              <a:rPr lang="nb-NO" baseline="0" dirty="0" smtClean="0"/>
              <a:t> a </a:t>
            </a:r>
            <a:r>
              <a:rPr lang="nb-NO" baseline="0" dirty="0" err="1" smtClean="0"/>
              <a:t>specialization</a:t>
            </a:r>
            <a:r>
              <a:rPr lang="nb-NO" baseline="0" dirty="0" smtClean="0"/>
              <a:t> </a:t>
            </a:r>
            <a:r>
              <a:rPr lang="nb-NO" baseline="0" dirty="0" err="1" smtClean="0"/>
              <a:t>degree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according</a:t>
            </a:r>
            <a:r>
              <a:rPr lang="nb-NO" baseline="0" dirty="0" smtClean="0"/>
              <a:t> to </a:t>
            </a:r>
            <a:r>
              <a:rPr lang="nb-NO" baseline="0" dirty="0" err="1" smtClean="0"/>
              <a:t>their</a:t>
            </a:r>
            <a:r>
              <a:rPr lang="nb-NO" baseline="0" dirty="0" smtClean="0"/>
              <a:t> </a:t>
            </a:r>
            <a:r>
              <a:rPr lang="nb-NO" baseline="0" dirty="0" err="1" smtClean="0"/>
              <a:t>professions</a:t>
            </a:r>
            <a:r>
              <a:rPr lang="nb-NO" baseline="0" dirty="0" smtClean="0"/>
              <a:t>. </a:t>
            </a:r>
          </a:p>
          <a:p>
            <a:r>
              <a:rPr lang="nb-NO" baseline="0" dirty="0" err="1" smtClean="0"/>
              <a:t>We</a:t>
            </a:r>
            <a:r>
              <a:rPr lang="nb-NO" baseline="0" dirty="0" smtClean="0"/>
              <a:t> have </a:t>
            </a:r>
            <a:r>
              <a:rPr lang="nb-NO" baseline="0" dirty="0" err="1" smtClean="0"/>
              <a:t>also</a:t>
            </a:r>
            <a:r>
              <a:rPr lang="nb-NO" baseline="0" dirty="0" smtClean="0"/>
              <a:t> </a:t>
            </a:r>
            <a:r>
              <a:rPr lang="nb-NO" baseline="0" dirty="0" err="1" smtClean="0"/>
              <a:t>acquired</a:t>
            </a:r>
            <a:r>
              <a:rPr lang="nb-NO" baseline="0" dirty="0" smtClean="0"/>
              <a:t> </a:t>
            </a:r>
            <a:r>
              <a:rPr lang="nb-NO" baseline="0" dirty="0" err="1" smtClean="0"/>
              <a:t>specialized</a:t>
            </a:r>
            <a:r>
              <a:rPr lang="nb-NO" baseline="0" dirty="0" smtClean="0"/>
              <a:t> training in </a:t>
            </a:r>
            <a:r>
              <a:rPr lang="nb-NO" baseline="0" dirty="0" err="1" smtClean="0"/>
              <a:t>treatment</a:t>
            </a:r>
            <a:r>
              <a:rPr lang="nb-NO" baseline="0" dirty="0" smtClean="0"/>
              <a:t> </a:t>
            </a:r>
            <a:r>
              <a:rPr lang="nb-NO" baseline="0" dirty="0" err="1" smtClean="0"/>
              <a:t>of</a:t>
            </a:r>
            <a:r>
              <a:rPr lang="nb-NO" baseline="0" dirty="0" smtClean="0"/>
              <a:t> </a:t>
            </a:r>
            <a:r>
              <a:rPr lang="nb-NO" baseline="0" dirty="0" err="1" smtClean="0"/>
              <a:t>psychosis</a:t>
            </a:r>
            <a:r>
              <a:rPr lang="nb-NO" baseline="0" dirty="0" smtClean="0"/>
              <a:t>, </a:t>
            </a:r>
            <a:r>
              <a:rPr lang="nb-NO" baseline="0" dirty="0" err="1" smtClean="0"/>
              <a:t>eating</a:t>
            </a:r>
            <a:r>
              <a:rPr lang="nb-NO" baseline="0" dirty="0" smtClean="0"/>
              <a:t> </a:t>
            </a:r>
            <a:r>
              <a:rPr lang="nb-NO" baseline="0" dirty="0" err="1" smtClean="0"/>
              <a:t>disorders</a:t>
            </a:r>
            <a:r>
              <a:rPr lang="nb-NO" baseline="0" dirty="0" smtClean="0"/>
              <a:t>, </a:t>
            </a:r>
            <a:r>
              <a:rPr lang="nb-NO" baseline="0" dirty="0" err="1" smtClean="0"/>
              <a:t>suicidality</a:t>
            </a:r>
            <a:r>
              <a:rPr lang="nb-NO" baseline="0" dirty="0" smtClean="0"/>
              <a:t> and severe </a:t>
            </a:r>
            <a:r>
              <a:rPr lang="nb-NO" baseline="0" dirty="0" err="1" smtClean="0"/>
              <a:t>aggression</a:t>
            </a:r>
            <a:r>
              <a:rPr lang="nb-NO" baseline="0" dirty="0" smtClean="0"/>
              <a:t> in </a:t>
            </a:r>
            <a:r>
              <a:rPr lang="nb-NO" baseline="0" dirty="0" err="1" smtClean="0"/>
              <a:t>accordance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with</a:t>
            </a:r>
            <a:r>
              <a:rPr lang="nb-NO" baseline="0" dirty="0" smtClean="0"/>
              <a:t> </a:t>
            </a:r>
            <a:r>
              <a:rPr lang="nb-NO" baseline="0" dirty="0" err="1" smtClean="0"/>
              <a:t>national</a:t>
            </a:r>
            <a:r>
              <a:rPr lang="nb-NO" baseline="0" dirty="0" smtClean="0"/>
              <a:t> and </a:t>
            </a:r>
            <a:r>
              <a:rPr lang="nb-NO" baseline="0" dirty="0" err="1" smtClean="0"/>
              <a:t>international</a:t>
            </a:r>
            <a:r>
              <a:rPr lang="nb-NO" baseline="0" dirty="0" smtClean="0"/>
              <a:t> guidelines.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3629E-87EA-4C76-867F-E3128594874B}" type="slidenum">
              <a:rPr lang="nb-NO" altLang="nb-NO" smtClean="0"/>
              <a:pPr/>
              <a:t>6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8134655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aseline="0" dirty="0" smtClean="0"/>
              <a:t>The </a:t>
            </a:r>
            <a:r>
              <a:rPr kumimoji="0" lang="nb-NO" sz="120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 Light" panose="020F0302020204030204" pitchFamily="34" charset="0"/>
              </a:rPr>
              <a:t>Crisis</a:t>
            </a:r>
            <a:r>
              <a:rPr kumimoji="0" lang="nb-NO" sz="120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 Light" panose="020F0302020204030204" pitchFamily="34" charset="0"/>
              </a:rPr>
              <a:t> </a:t>
            </a:r>
            <a:r>
              <a:rPr kumimoji="0" lang="nb-NO" sz="120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 Light" panose="020F0302020204030204" pitchFamily="34" charset="0"/>
              </a:rPr>
              <a:t>Intervention</a:t>
            </a:r>
            <a:r>
              <a:rPr kumimoji="0" lang="nb-NO" sz="120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 Light" panose="020F0302020204030204" pitchFamily="34" charset="0"/>
              </a:rPr>
              <a:t> and Home </a:t>
            </a:r>
            <a:r>
              <a:rPr kumimoji="0" lang="nb-NO" sz="120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 Light" panose="020F0302020204030204" pitchFamily="34" charset="0"/>
              </a:rPr>
              <a:t>Treatment</a:t>
            </a:r>
            <a:r>
              <a:rPr kumimoji="0" lang="nb-NO" sz="1200" u="none" strike="noStrike" kern="0" cap="none" spc="0" normalizeH="0" noProof="0" smtClean="0">
                <a:ln>
                  <a:noFill/>
                </a:ln>
                <a:effectLst/>
                <a:uLnTx/>
                <a:uFillTx/>
                <a:latin typeface="Calibri Light" panose="020F0302020204030204" pitchFamily="34" charset="0"/>
              </a:rPr>
              <a:t> Unit </a:t>
            </a:r>
            <a:r>
              <a:rPr lang="nb-NO" baseline="0" smtClean="0"/>
              <a:t>has </a:t>
            </a:r>
            <a:r>
              <a:rPr lang="nb-NO" baseline="0" dirty="0" err="1" smtClean="0"/>
              <a:t>been</a:t>
            </a:r>
            <a:r>
              <a:rPr lang="nb-NO" baseline="0" dirty="0" smtClean="0"/>
              <a:t> </a:t>
            </a:r>
            <a:r>
              <a:rPr lang="nb-NO" baseline="0" dirty="0" err="1" smtClean="0"/>
              <a:t>operational</a:t>
            </a:r>
            <a:r>
              <a:rPr lang="nb-NO" baseline="0" dirty="0" smtClean="0"/>
              <a:t> for </a:t>
            </a:r>
            <a:r>
              <a:rPr lang="nb-NO" baseline="0" dirty="0" err="1" smtClean="0"/>
              <a:t>about</a:t>
            </a:r>
            <a:r>
              <a:rPr lang="nb-NO" baseline="0" dirty="0" smtClean="0"/>
              <a:t> </a:t>
            </a:r>
            <a:r>
              <a:rPr lang="nb-NO" baseline="0" dirty="0" err="1" smtClean="0"/>
              <a:t>one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years</a:t>
            </a:r>
            <a:r>
              <a:rPr lang="nb-NO" baseline="0" dirty="0" smtClean="0"/>
              <a:t>, and so far </a:t>
            </a:r>
            <a:r>
              <a:rPr lang="nb-NO" baseline="0" dirty="0" err="1" smtClean="0"/>
              <a:t>we</a:t>
            </a:r>
            <a:r>
              <a:rPr lang="nb-NO" baseline="0" dirty="0" smtClean="0"/>
              <a:t> have </a:t>
            </a:r>
            <a:r>
              <a:rPr lang="nb-NO" baseline="0" dirty="0" err="1" smtClean="0"/>
              <a:t>treated</a:t>
            </a:r>
            <a:r>
              <a:rPr lang="nb-NO" baseline="0" dirty="0" smtClean="0"/>
              <a:t> </a:t>
            </a:r>
            <a:r>
              <a:rPr lang="nb-NO" baseline="0" dirty="0" err="1" smtClean="0"/>
              <a:t>about</a:t>
            </a:r>
            <a:r>
              <a:rPr lang="nb-NO" baseline="0" dirty="0" smtClean="0"/>
              <a:t> 65 families </a:t>
            </a:r>
            <a:r>
              <a:rPr lang="nb-NO" baseline="0" dirty="0" err="1" smtClean="0"/>
              <a:t>with</a:t>
            </a:r>
            <a:r>
              <a:rPr lang="nb-NO" baseline="0" dirty="0" smtClean="0"/>
              <a:t> </a:t>
            </a:r>
            <a:r>
              <a:rPr lang="nb-NO" baseline="0" dirty="0" err="1" smtClean="0"/>
              <a:t>children</a:t>
            </a:r>
            <a:r>
              <a:rPr lang="nb-NO" baseline="0" dirty="0" smtClean="0"/>
              <a:t> ranging from 5 to 18 </a:t>
            </a:r>
            <a:r>
              <a:rPr lang="nb-NO" baseline="0" dirty="0" err="1" smtClean="0"/>
              <a:t>years</a:t>
            </a:r>
            <a:r>
              <a:rPr lang="nb-NO" baseline="0" dirty="0" smtClean="0"/>
              <a:t>. </a:t>
            </a:r>
          </a:p>
          <a:p>
            <a:r>
              <a:rPr lang="nb-NO" baseline="0" dirty="0" err="1" smtClean="0"/>
              <a:t>We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experience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that</a:t>
            </a:r>
            <a:r>
              <a:rPr lang="nb-NO" baseline="0" dirty="0" smtClean="0"/>
              <a:t> most </a:t>
            </a:r>
            <a:r>
              <a:rPr lang="nb-NO" baseline="0" dirty="0" err="1" smtClean="0"/>
              <a:t>of</a:t>
            </a:r>
            <a:r>
              <a:rPr lang="nb-NO" baseline="0" dirty="0" smtClean="0"/>
              <a:t> </a:t>
            </a:r>
            <a:r>
              <a:rPr lang="nb-NO" baseline="0" dirty="0" err="1" smtClean="0"/>
              <a:t>our</a:t>
            </a:r>
            <a:r>
              <a:rPr lang="nb-NO" baseline="0" dirty="0" smtClean="0"/>
              <a:t> patiens have </a:t>
            </a:r>
            <a:r>
              <a:rPr lang="nb-NO" baseline="0" dirty="0" err="1" smtClean="0"/>
              <a:t>complex</a:t>
            </a:r>
            <a:r>
              <a:rPr lang="nb-NO" baseline="0" dirty="0" smtClean="0"/>
              <a:t> problems </a:t>
            </a:r>
            <a:r>
              <a:rPr lang="nb-NO" baseline="0" dirty="0" err="1" smtClean="0"/>
              <a:t>with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need</a:t>
            </a:r>
            <a:r>
              <a:rPr lang="nb-NO" baseline="0" dirty="0" smtClean="0"/>
              <a:t> for intensive and </a:t>
            </a:r>
            <a:r>
              <a:rPr lang="nb-NO" baseline="0" dirty="0" err="1" smtClean="0"/>
              <a:t>multifactory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treatment</a:t>
            </a:r>
            <a:r>
              <a:rPr lang="nb-NO" baseline="0" dirty="0" smtClean="0"/>
              <a:t> in order to </a:t>
            </a:r>
            <a:r>
              <a:rPr lang="nb-NO" baseline="0" dirty="0" err="1" smtClean="0"/>
              <a:t>get</a:t>
            </a:r>
            <a:r>
              <a:rPr lang="nb-NO" baseline="0" dirty="0" smtClean="0"/>
              <a:t> </a:t>
            </a:r>
            <a:r>
              <a:rPr lang="nb-NO" baseline="0" dirty="0" err="1" smtClean="0"/>
              <a:t>better</a:t>
            </a:r>
            <a:r>
              <a:rPr lang="nb-NO" baseline="0" dirty="0" smtClean="0"/>
              <a:t> and be </a:t>
            </a:r>
            <a:r>
              <a:rPr lang="nb-NO" baseline="0" dirty="0" err="1" smtClean="0"/>
              <a:t>able</a:t>
            </a:r>
            <a:r>
              <a:rPr lang="nb-NO" baseline="0" dirty="0" smtClean="0"/>
              <a:t> to </a:t>
            </a:r>
            <a:r>
              <a:rPr lang="nb-NO" baseline="0" dirty="0" err="1" smtClean="0"/>
              <a:t>continue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with</a:t>
            </a:r>
            <a:r>
              <a:rPr lang="nb-NO" baseline="0" dirty="0" smtClean="0"/>
              <a:t> </a:t>
            </a:r>
            <a:r>
              <a:rPr lang="nb-NO" baseline="0" dirty="0" err="1" smtClean="0"/>
              <a:t>ordinary</a:t>
            </a:r>
            <a:r>
              <a:rPr lang="nb-NO" baseline="0" dirty="0" smtClean="0"/>
              <a:t> </a:t>
            </a:r>
            <a:r>
              <a:rPr lang="nb-NO" baseline="0" dirty="0" err="1" smtClean="0"/>
              <a:t>outpatient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treatment</a:t>
            </a:r>
            <a:r>
              <a:rPr lang="nb-NO" baseline="0" dirty="0" smtClean="0"/>
              <a:t>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3629E-87EA-4C76-867F-E3128594874B}" type="slidenum">
              <a:rPr lang="nb-NO" altLang="nb-NO" smtClean="0"/>
              <a:pPr/>
              <a:t>7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32122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774337" y="6418264"/>
            <a:ext cx="417663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6A4F342-82BD-452D-93B7-F8059566CAE4}" type="slidenum">
              <a:rPr lang="nb-NO" smtClean="0"/>
              <a:pPr>
                <a:defRPr/>
              </a:pPr>
              <a:t>‹#›</a:t>
            </a:fld>
            <a:endParaRPr lang="nb-NO"/>
          </a:p>
        </p:txBody>
      </p:sp>
      <p:sp>
        <p:nvSpPr>
          <p:cNvPr id="5" name="Plassholder for bunntekst 2"/>
          <p:cNvSpPr>
            <a:spLocks noGrp="1"/>
          </p:cNvSpPr>
          <p:nvPr>
            <p:ph type="ftr" sz="quarter" idx="3"/>
          </p:nvPr>
        </p:nvSpPr>
        <p:spPr>
          <a:xfrm>
            <a:off x="690034" y="6410326"/>
            <a:ext cx="4491567" cy="366713"/>
          </a:xfrm>
          <a:prstGeom prst="rect">
            <a:avLst/>
          </a:prstGeom>
        </p:spPr>
        <p:txBody>
          <a:bodyPr/>
          <a:lstStyle>
            <a:lvl1pPr>
              <a:defRPr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00836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bunntekst 2"/>
          <p:cNvSpPr>
            <a:spLocks noGrp="1"/>
          </p:cNvSpPr>
          <p:nvPr>
            <p:ph type="ftr" sz="quarter" idx="3"/>
          </p:nvPr>
        </p:nvSpPr>
        <p:spPr>
          <a:xfrm>
            <a:off x="690034" y="6410326"/>
            <a:ext cx="4491567" cy="366713"/>
          </a:xfrm>
          <a:prstGeom prst="rect">
            <a:avLst/>
          </a:prstGeom>
        </p:spPr>
        <p:txBody>
          <a:bodyPr/>
          <a:lstStyle>
            <a:lvl1pPr>
              <a:defRPr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774337" y="6418264"/>
            <a:ext cx="417663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6A4F342-82BD-452D-93B7-F8059566CAE4}" type="slidenum">
              <a:rPr lang="nb-NO" smtClean="0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2134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542867" y="533400"/>
            <a:ext cx="2567517" cy="5111750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6085" y="533400"/>
            <a:ext cx="7503583" cy="5111750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bunntekst 2"/>
          <p:cNvSpPr>
            <a:spLocks noGrp="1"/>
          </p:cNvSpPr>
          <p:nvPr>
            <p:ph type="ftr" sz="quarter" idx="3"/>
          </p:nvPr>
        </p:nvSpPr>
        <p:spPr>
          <a:xfrm>
            <a:off x="690034" y="6410326"/>
            <a:ext cx="4491567" cy="366713"/>
          </a:xfrm>
          <a:prstGeom prst="rect">
            <a:avLst/>
          </a:prstGeom>
        </p:spPr>
        <p:txBody>
          <a:bodyPr/>
          <a:lstStyle>
            <a:lvl1pPr>
              <a:defRPr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774337" y="6418264"/>
            <a:ext cx="417663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6A4F342-82BD-452D-93B7-F8059566CAE4}" type="slidenum">
              <a:rPr lang="nb-NO" smtClean="0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82511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774337" y="6418264"/>
            <a:ext cx="417663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6A4F342-82BD-452D-93B7-F8059566CAE4}" type="slidenum">
              <a:rPr lang="nb-NO" smtClean="0"/>
              <a:pPr>
                <a:defRPr/>
              </a:pPr>
              <a:t>‹#›</a:t>
            </a:fld>
            <a:endParaRPr lang="nb-NO"/>
          </a:p>
        </p:txBody>
      </p:sp>
      <p:sp>
        <p:nvSpPr>
          <p:cNvPr id="5" name="Plassholder for bunntekst 2"/>
          <p:cNvSpPr>
            <a:spLocks noGrp="1"/>
          </p:cNvSpPr>
          <p:nvPr>
            <p:ph type="ftr" sz="quarter" idx="3"/>
          </p:nvPr>
        </p:nvSpPr>
        <p:spPr>
          <a:xfrm>
            <a:off x="690034" y="6410326"/>
            <a:ext cx="4491567" cy="366713"/>
          </a:xfrm>
          <a:prstGeom prst="rect">
            <a:avLst/>
          </a:prstGeom>
        </p:spPr>
        <p:txBody>
          <a:bodyPr/>
          <a:lstStyle>
            <a:lvl1pPr>
              <a:defRPr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28941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bunntekst 2"/>
          <p:cNvSpPr>
            <a:spLocks noGrp="1"/>
          </p:cNvSpPr>
          <p:nvPr>
            <p:ph type="ftr" sz="quarter" idx="3"/>
          </p:nvPr>
        </p:nvSpPr>
        <p:spPr>
          <a:xfrm>
            <a:off x="690034" y="6410326"/>
            <a:ext cx="4491567" cy="366713"/>
          </a:xfrm>
          <a:prstGeom prst="rect">
            <a:avLst/>
          </a:prstGeom>
        </p:spPr>
        <p:txBody>
          <a:bodyPr/>
          <a:lstStyle>
            <a:lvl1pPr>
              <a:defRPr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784633" y="6418264"/>
            <a:ext cx="407368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6A4F342-82BD-452D-93B7-F8059566CAE4}" type="slidenum">
              <a:rPr lang="nb-NO" smtClean="0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54521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6084" y="1554164"/>
            <a:ext cx="5035549" cy="4090987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74834" y="1554164"/>
            <a:ext cx="5035551" cy="4090987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2"/>
          <p:cNvSpPr>
            <a:spLocks noGrp="1"/>
          </p:cNvSpPr>
          <p:nvPr>
            <p:ph type="ftr" sz="quarter" idx="3"/>
          </p:nvPr>
        </p:nvSpPr>
        <p:spPr>
          <a:xfrm>
            <a:off x="690034" y="6410326"/>
            <a:ext cx="4491567" cy="366713"/>
          </a:xfrm>
          <a:prstGeom prst="rect">
            <a:avLst/>
          </a:prstGeom>
        </p:spPr>
        <p:txBody>
          <a:bodyPr/>
          <a:lstStyle>
            <a:lvl1pPr>
              <a:defRPr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774337" y="6418264"/>
            <a:ext cx="417663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6A4F342-82BD-452D-93B7-F8059566CAE4}" type="slidenum">
              <a:rPr lang="nb-NO" smtClean="0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65814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690034" y="6410326"/>
            <a:ext cx="4491567" cy="366713"/>
          </a:xfrm>
          <a:prstGeom prst="rect">
            <a:avLst/>
          </a:prstGeom>
        </p:spPr>
        <p:txBody>
          <a:bodyPr/>
          <a:lstStyle>
            <a:lvl1pPr>
              <a:defRPr dirty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74337" y="6418264"/>
            <a:ext cx="417663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6A4F342-82BD-452D-93B7-F8059566CAE4}" type="slidenum">
              <a:rPr lang="nb-NO" smtClean="0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70958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bunntekst 2"/>
          <p:cNvSpPr>
            <a:spLocks noGrp="1"/>
          </p:cNvSpPr>
          <p:nvPr>
            <p:ph type="ftr" sz="quarter" idx="3"/>
          </p:nvPr>
        </p:nvSpPr>
        <p:spPr>
          <a:xfrm>
            <a:off x="690034" y="6410326"/>
            <a:ext cx="4491567" cy="366713"/>
          </a:xfrm>
          <a:prstGeom prst="rect">
            <a:avLst/>
          </a:prstGeom>
        </p:spPr>
        <p:txBody>
          <a:bodyPr/>
          <a:lstStyle>
            <a:lvl1pPr>
              <a:defRPr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774337" y="6418264"/>
            <a:ext cx="417663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6A4F342-82BD-452D-93B7-F8059566CAE4}" type="slidenum">
              <a:rPr lang="nb-NO" smtClean="0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85522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unntekst 2"/>
          <p:cNvSpPr>
            <a:spLocks noGrp="1"/>
          </p:cNvSpPr>
          <p:nvPr>
            <p:ph type="ftr" sz="quarter" idx="3"/>
          </p:nvPr>
        </p:nvSpPr>
        <p:spPr>
          <a:xfrm>
            <a:off x="690034" y="6410326"/>
            <a:ext cx="4491567" cy="366713"/>
          </a:xfrm>
          <a:prstGeom prst="rect">
            <a:avLst/>
          </a:prstGeom>
        </p:spPr>
        <p:txBody>
          <a:bodyPr/>
          <a:lstStyle>
            <a:lvl1pPr>
              <a:defRPr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774337" y="6418264"/>
            <a:ext cx="417663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6A4F342-82BD-452D-93B7-F8059566CAE4}" type="slidenum">
              <a:rPr lang="nb-NO" smtClean="0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29900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bunntekst 2"/>
          <p:cNvSpPr>
            <a:spLocks noGrp="1"/>
          </p:cNvSpPr>
          <p:nvPr>
            <p:ph type="ftr" sz="quarter" idx="3"/>
          </p:nvPr>
        </p:nvSpPr>
        <p:spPr>
          <a:xfrm>
            <a:off x="690034" y="6410326"/>
            <a:ext cx="4491567" cy="366713"/>
          </a:xfrm>
          <a:prstGeom prst="rect">
            <a:avLst/>
          </a:prstGeom>
        </p:spPr>
        <p:txBody>
          <a:bodyPr/>
          <a:lstStyle>
            <a:lvl1pPr>
              <a:defRPr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774337" y="6418264"/>
            <a:ext cx="417663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6A4F342-82BD-452D-93B7-F8059566CAE4}" type="slidenum">
              <a:rPr lang="nb-NO" smtClean="0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60643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bunntekst 2"/>
          <p:cNvSpPr>
            <a:spLocks noGrp="1"/>
          </p:cNvSpPr>
          <p:nvPr>
            <p:ph type="ftr" sz="quarter" idx="3"/>
          </p:nvPr>
        </p:nvSpPr>
        <p:spPr>
          <a:xfrm>
            <a:off x="690034" y="6410326"/>
            <a:ext cx="4491567" cy="366713"/>
          </a:xfrm>
          <a:prstGeom prst="rect">
            <a:avLst/>
          </a:prstGeom>
        </p:spPr>
        <p:txBody>
          <a:bodyPr/>
          <a:lstStyle>
            <a:lvl1pPr>
              <a:defRPr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774337" y="6418264"/>
            <a:ext cx="417663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6A4F342-82BD-452D-93B7-F8059566CAE4}" type="slidenum">
              <a:rPr lang="nb-NO" smtClean="0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82321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 descr="PPT_bunnnorsk.jpg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36616"/>
          <a:stretch/>
        </p:blipFill>
        <p:spPr bwMode="auto">
          <a:xfrm>
            <a:off x="-23665" y="6412309"/>
            <a:ext cx="57960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Bilde 9" descr="PPT_bunnnorsk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678" y="6412309"/>
            <a:ext cx="9144001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533400"/>
            <a:ext cx="10160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 dirty="0"/>
              <a:t>Klikk for å redigere tittelstil i malen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6085" y="1554164"/>
            <a:ext cx="10274300" cy="409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 dirty="0"/>
              <a:t>Klikk for å redigere tekststiler i malen</a:t>
            </a:r>
          </a:p>
          <a:p>
            <a:pPr lvl="1"/>
            <a:r>
              <a:rPr lang="nb-NO" altLang="nb-NO" dirty="0"/>
              <a:t>Andre nivå</a:t>
            </a:r>
          </a:p>
          <a:p>
            <a:pPr lvl="2"/>
            <a:r>
              <a:rPr lang="nb-NO" altLang="nb-NO" dirty="0"/>
              <a:t>Tredje nivå</a:t>
            </a:r>
          </a:p>
          <a:p>
            <a:pPr lvl="3"/>
            <a:r>
              <a:rPr lang="nb-NO" altLang="nb-NO" dirty="0"/>
              <a:t>Fjerde nivå</a:t>
            </a:r>
          </a:p>
          <a:p>
            <a:pPr lvl="4"/>
            <a:r>
              <a:rPr lang="nb-NO" altLang="nb-NO" dirty="0"/>
              <a:t>Femte nivå</a:t>
            </a:r>
          </a:p>
        </p:txBody>
      </p:sp>
      <p:sp>
        <p:nvSpPr>
          <p:cNvPr id="8" name="Plassholder for bunntekst 2"/>
          <p:cNvSpPr>
            <a:spLocks noGrp="1"/>
          </p:cNvSpPr>
          <p:nvPr>
            <p:ph type="ftr" sz="quarter" idx="3"/>
          </p:nvPr>
        </p:nvSpPr>
        <p:spPr>
          <a:xfrm>
            <a:off x="690034" y="6410326"/>
            <a:ext cx="4491567" cy="366713"/>
          </a:xfrm>
          <a:prstGeom prst="rect">
            <a:avLst/>
          </a:prstGeom>
        </p:spPr>
        <p:txBody>
          <a:bodyPr/>
          <a:lstStyle>
            <a:lvl1pPr>
              <a:defRPr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829114" y="6418264"/>
            <a:ext cx="387566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6A4F342-82BD-452D-93B7-F8059566CAE4}" type="slidenum">
              <a:rPr lang="nb-NO" smtClean="0"/>
              <a:pPr>
                <a:defRPr/>
              </a:pPr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762000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defTabSz="762000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elvetica" panose="020B0604020202020204" pitchFamily="34" charset="0"/>
        </a:defRPr>
      </a:lvl2pPr>
      <a:lvl3pPr algn="l" defTabSz="762000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elvetica" panose="020B0604020202020204" pitchFamily="34" charset="0"/>
        </a:defRPr>
      </a:lvl3pPr>
      <a:lvl4pPr algn="l" defTabSz="762000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elvetica" panose="020B0604020202020204" pitchFamily="34" charset="0"/>
        </a:defRPr>
      </a:lvl4pPr>
      <a:lvl5pPr algn="l" defTabSz="762000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elvetica" panose="020B0604020202020204" pitchFamily="34" charset="0"/>
        </a:defRPr>
      </a:lvl5pPr>
      <a:lvl6pPr marL="457200" algn="l" defTabSz="762000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elvetica" panose="020B0604020202020204" pitchFamily="34" charset="0"/>
        </a:defRPr>
      </a:lvl6pPr>
      <a:lvl7pPr marL="914400" algn="l" defTabSz="762000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elvetica" panose="020B0604020202020204" pitchFamily="34" charset="0"/>
        </a:defRPr>
      </a:lvl7pPr>
      <a:lvl8pPr marL="1371600" algn="l" defTabSz="762000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elvetica" panose="020B0604020202020204" pitchFamily="34" charset="0"/>
        </a:defRPr>
      </a:lvl8pPr>
      <a:lvl9pPr marL="1828800" algn="l" defTabSz="762000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elvetica" panose="020B0604020202020204" pitchFamily="34" charset="0"/>
        </a:defRPr>
      </a:lvl9pPr>
    </p:titleStyle>
    <p:bodyStyle>
      <a:lvl1pPr marL="342900" indent="-342900" algn="l" defTabSz="762000" rtl="0" eaLnBrk="1" fontAlgn="base" hangingPunct="1">
        <a:spcBef>
          <a:spcPct val="20000"/>
        </a:spcBef>
        <a:spcAft>
          <a:spcPct val="0"/>
        </a:spcAft>
        <a:buSzPct val="75000"/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defTabSz="7620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i="1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762000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7620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828800" indent="0" algn="l" defTabSz="762000" rtl="0" eaLnBrk="1" fontAlgn="base" hangingPunct="1">
        <a:spcBef>
          <a:spcPct val="20000"/>
        </a:spcBef>
        <a:spcAft>
          <a:spcPct val="0"/>
        </a:spcAft>
        <a:buFontTx/>
        <a:buNone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Relationship Id="rId9" Type="http://schemas.openxmlformats.org/officeDocument/2006/relationships/image" Target="https://lovisenbergsykehus.no/Documents/Logo%20og%20grafisk%20profil/LDS%20logo%203%20linjer%20-%20Stor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3" Type="http://schemas.openxmlformats.org/officeDocument/2006/relationships/image" Target="../media/image7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14.jpeg"/><Relationship Id="rId5" Type="http://schemas.openxmlformats.org/officeDocument/2006/relationships/image" Target="../media/image9.jpeg"/><Relationship Id="rId10" Type="http://schemas.openxmlformats.org/officeDocument/2006/relationships/image" Target="../media/image13.jpeg"/><Relationship Id="rId4" Type="http://schemas.openxmlformats.org/officeDocument/2006/relationships/image" Target="../media/image8.jpeg"/><Relationship Id="rId9" Type="http://schemas.openxmlformats.org/officeDocument/2006/relationships/image" Target="../media/image12.jpeg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sidential care and Land Tax - SA Superannuants">
            <a:extLst>
              <a:ext uri="{FF2B5EF4-FFF2-40B4-BE49-F238E27FC236}">
                <a16:creationId xmlns:a16="http://schemas.microsoft.com/office/drawing/2014/main" xmlns="" id="{7243699A-78D7-204B-A3B8-F9DB643FC1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403" b="15103"/>
          <a:stretch/>
        </p:blipFill>
        <p:spPr bwMode="auto">
          <a:xfrm>
            <a:off x="0" y="0"/>
            <a:ext cx="12192000" cy="6420617"/>
          </a:xfrm>
          <a:prstGeom prst="rect">
            <a:avLst/>
          </a:prstGeom>
          <a:noFill/>
          <a:effectLst>
            <a:outerShdw blurRad="50800" dist="50800" sx="1000" sy="1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tel 11">
            <a:extLst>
              <a:ext uri="{FF2B5EF4-FFF2-40B4-BE49-F238E27FC236}">
                <a16:creationId xmlns:a16="http://schemas.microsoft.com/office/drawing/2014/main" xmlns="" id="{C4076358-B3C4-F647-9D58-D22D5286F1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189952"/>
            <a:ext cx="11424592" cy="1147857"/>
          </a:xfrm>
        </p:spPr>
        <p:txBody>
          <a:bodyPr/>
          <a:lstStyle/>
          <a:p>
            <a:pPr algn="l"/>
            <a:r>
              <a:rPr lang="en-GB" sz="4800" b="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Crisis Intervention and Home Treatment Unit</a:t>
            </a:r>
            <a:endParaRPr lang="en-GB" sz="4800" b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7" name="Bilde 16" descr="Et bilde som inneholder tekst&#10;&#10;Automatisk generert beskrivelse">
            <a:extLst>
              <a:ext uri="{FF2B5EF4-FFF2-40B4-BE49-F238E27FC236}">
                <a16:creationId xmlns:a16="http://schemas.microsoft.com/office/drawing/2014/main" xmlns="" id="{936EB9F7-49ED-0A45-951F-DAEEB2EB6C6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0537" y="5877272"/>
            <a:ext cx="1063277" cy="392400"/>
          </a:xfrm>
          <a:prstGeom prst="rect">
            <a:avLst/>
          </a:prstGeom>
        </p:spPr>
      </p:pic>
      <p:sp>
        <p:nvSpPr>
          <p:cNvPr id="23" name="TekstSylinder 22">
            <a:extLst>
              <a:ext uri="{FF2B5EF4-FFF2-40B4-BE49-F238E27FC236}">
                <a16:creationId xmlns:a16="http://schemas.microsoft.com/office/drawing/2014/main" xmlns="" id="{C9CC01A7-615E-6545-9FA0-FC9C810C9CD5}"/>
              </a:ext>
            </a:extLst>
          </p:cNvPr>
          <p:cNvSpPr txBox="1"/>
          <p:nvPr/>
        </p:nvSpPr>
        <p:spPr>
          <a:xfrm>
            <a:off x="119336" y="6453336"/>
            <a:ext cx="288032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b-NO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Per Martin </a:t>
            </a:r>
            <a:r>
              <a:rPr lang="nb-NO" sz="15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Løken, head </a:t>
            </a:r>
            <a:r>
              <a:rPr lang="nb-NO" sz="15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of</a:t>
            </a:r>
            <a:r>
              <a:rPr lang="nb-NO" sz="15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b-NO" sz="15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section</a:t>
            </a:r>
            <a:endParaRPr lang="nb-NO" sz="15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036" name="Picture 12" descr="Girl Bicycle Hearts - Free vector graphic on Pixabay">
            <a:extLst>
              <a:ext uri="{FF2B5EF4-FFF2-40B4-BE49-F238E27FC236}">
                <a16:creationId xmlns:a16="http://schemas.microsoft.com/office/drawing/2014/main" xmlns="" id="{ABDCB0F8-219A-D44B-AD5A-1BFC3B8D6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32612" flipH="1">
            <a:off x="4868147" y="3372470"/>
            <a:ext cx="937120" cy="1003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iakonhjemmet sykehus - logo">
            <a:extLst>
              <a:ext uri="{FF2B5EF4-FFF2-40B4-BE49-F238E27FC236}">
                <a16:creationId xmlns:a16="http://schemas.microsoft.com/office/drawing/2014/main" xmlns="" id="{5AB3A898-9308-3E49-8125-5336637B1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472" y="20320"/>
            <a:ext cx="1788191" cy="113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uppe 3"/>
          <p:cNvGrpSpPr/>
          <p:nvPr/>
        </p:nvGrpSpPr>
        <p:grpSpPr>
          <a:xfrm>
            <a:off x="263352" y="251630"/>
            <a:ext cx="1943555" cy="674295"/>
            <a:chOff x="119336" y="5213920"/>
            <a:chExt cx="1943555" cy="674295"/>
          </a:xfrm>
        </p:grpSpPr>
        <p:sp>
          <p:nvSpPr>
            <p:cNvPr id="3" name="Rektangel 2"/>
            <p:cNvSpPr/>
            <p:nvPr/>
          </p:nvSpPr>
          <p:spPr bwMode="auto">
            <a:xfrm>
              <a:off x="133642" y="5227031"/>
              <a:ext cx="633766" cy="617521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pic>
          <p:nvPicPr>
            <p:cNvPr id="9" name="Bilde 2" descr="Logo og grafisk profil - Lovisenberg Diakonale Sykehus">
              <a:extLst>
                <a:ext uri="{FF2B5EF4-FFF2-40B4-BE49-F238E27FC236}">
                  <a16:creationId xmlns:a16="http://schemas.microsoft.com/office/drawing/2014/main" xmlns="" id="{809174F3-73CE-034B-92C2-BEC36E53D1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r:link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336" y="5213920"/>
              <a:ext cx="1943555" cy="674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TekstSylinder 13">
            <a:extLst>
              <a:ext uri="{FF2B5EF4-FFF2-40B4-BE49-F238E27FC236}">
                <a16:creationId xmlns:a16="http://schemas.microsoft.com/office/drawing/2014/main" xmlns="" id="{C9CC01A7-615E-6545-9FA0-FC9C810C9CD5}"/>
              </a:ext>
            </a:extLst>
          </p:cNvPr>
          <p:cNvSpPr txBox="1"/>
          <p:nvPr/>
        </p:nvSpPr>
        <p:spPr>
          <a:xfrm>
            <a:off x="3215680" y="6453336"/>
            <a:ext cx="403244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600" kern="0" dirty="0" err="1">
                <a:latin typeface="Calibri Light" panose="020F0302020204030204" pitchFamily="34" charset="0"/>
              </a:rPr>
              <a:t>Crisis</a:t>
            </a:r>
            <a:r>
              <a:rPr lang="nb-NO" sz="1600" kern="0" dirty="0">
                <a:latin typeface="Calibri Light" panose="020F0302020204030204" pitchFamily="34" charset="0"/>
              </a:rPr>
              <a:t> </a:t>
            </a:r>
            <a:r>
              <a:rPr lang="nb-NO" sz="1600" kern="0" dirty="0" err="1">
                <a:latin typeface="Calibri Light" panose="020F0302020204030204" pitchFamily="34" charset="0"/>
              </a:rPr>
              <a:t>Intervention</a:t>
            </a:r>
            <a:r>
              <a:rPr lang="nb-NO" sz="1600" kern="0" dirty="0">
                <a:latin typeface="Calibri Light" panose="020F0302020204030204" pitchFamily="34" charset="0"/>
              </a:rPr>
              <a:t> and Home </a:t>
            </a:r>
            <a:r>
              <a:rPr lang="nb-NO" sz="1600" kern="0" dirty="0" err="1">
                <a:latin typeface="Calibri Light" panose="020F0302020204030204" pitchFamily="34" charset="0"/>
              </a:rPr>
              <a:t>Treatment</a:t>
            </a:r>
            <a:r>
              <a:rPr lang="nb-NO" sz="1600" kern="0" dirty="0">
                <a:latin typeface="Calibri Light" panose="020F0302020204030204" pitchFamily="34" charset="0"/>
              </a:rPr>
              <a:t> Unit</a:t>
            </a:r>
            <a:endParaRPr lang="nb-NO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3" name="Tittel 11">
            <a:extLst>
              <a:ext uri="{FF2B5EF4-FFF2-40B4-BE49-F238E27FC236}">
                <a16:creationId xmlns:a16="http://schemas.microsoft.com/office/drawing/2014/main" xmlns="" id="{C4076358-B3C4-F647-9D58-D22D5286F1EB}"/>
              </a:ext>
            </a:extLst>
          </p:cNvPr>
          <p:cNvSpPr txBox="1">
            <a:spLocks/>
          </p:cNvSpPr>
          <p:nvPr/>
        </p:nvSpPr>
        <p:spPr bwMode="auto">
          <a:xfrm>
            <a:off x="229650" y="2488754"/>
            <a:ext cx="2659692" cy="702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ctr" defTabSz="762000" rtl="0" eaLnBrk="1" fontAlgn="base" hangingPunct="1">
              <a:spcBef>
                <a:spcPct val="0"/>
              </a:spcBef>
              <a:spcAft>
                <a:spcPct val="0"/>
              </a:spcAft>
              <a:defRPr sz="6000" b="1" kern="12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Helvetica" panose="020B0604020202020204" pitchFamily="34" charset="0"/>
              </a:defRPr>
            </a:lvl2pPr>
            <a:lvl3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Helvetica" panose="020B0604020202020204" pitchFamily="34" charset="0"/>
              </a:defRPr>
            </a:lvl3pPr>
            <a:lvl4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Helvetica" panose="020B0604020202020204" pitchFamily="34" charset="0"/>
              </a:defRPr>
            </a:lvl4pPr>
            <a:lvl5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Helvetica" panose="020B0604020202020204" pitchFamily="34" charset="0"/>
              </a:defRPr>
            </a:lvl5pPr>
            <a:lvl6pPr marL="4572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Helvetica" panose="020B0604020202020204" pitchFamily="34" charset="0"/>
              </a:defRPr>
            </a:lvl6pPr>
            <a:lvl7pPr marL="9144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Helvetica" panose="020B0604020202020204" pitchFamily="34" charset="0"/>
              </a:defRPr>
            </a:lvl7pPr>
            <a:lvl8pPr marL="13716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Helvetica" panose="020B0604020202020204" pitchFamily="34" charset="0"/>
              </a:defRPr>
            </a:lvl8pPr>
            <a:lvl9pPr marL="18288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Helvetica" panose="020B0604020202020204" pitchFamily="34" charset="0"/>
              </a:defRPr>
            </a:lvl9pPr>
          </a:lstStyle>
          <a:p>
            <a:pPr algn="l"/>
            <a:r>
              <a:rPr lang="nb-NO" sz="2500" b="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June 2023</a:t>
            </a:r>
            <a:endParaRPr lang="nb-NO" sz="2500" b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xmlns="" id="{857D1B03-5F04-074C-98A3-B0DCD845A3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794725" y="1758008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3" name="Slide Number Placeholder 3">
            <a:extLst>
              <a:ext uri="{FF2B5EF4-FFF2-40B4-BE49-F238E27FC236}">
                <a16:creationId xmlns="" xmlns:a16="http://schemas.microsoft.com/office/drawing/2014/main" id="{4A192BA9-6B30-428E-B869-99D04661D006}"/>
              </a:ext>
            </a:extLst>
          </p:cNvPr>
          <p:cNvSpPr txBox="1">
            <a:spLocks/>
          </p:cNvSpPr>
          <p:nvPr/>
        </p:nvSpPr>
        <p:spPr>
          <a:xfrm>
            <a:off x="8874177" y="6433350"/>
            <a:ext cx="801973" cy="288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rgbClr val="003388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B0A734-4DA5-424C-AAEC-82F5F62A0161}" type="slidenum">
              <a:rPr kumimoji="0" lang="nb-NO" sz="1200" b="0" u="none" strike="noStrike" kern="1200" cap="none" spc="0" normalizeH="0" baseline="0" noProof="0" smtClean="0">
                <a:ln>
                  <a:noFill/>
                </a:ln>
                <a:solidFill>
                  <a:srgbClr val="003388"/>
                </a:solidFill>
                <a:effectLst/>
                <a:uLnTx/>
                <a:uFillTx/>
                <a:latin typeface="Calibri Light" panose="020F0302020204030204" pitchFamily="34" charset="0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b-NO" sz="1200" b="0" u="none" strike="noStrike" kern="1200" cap="none" spc="0" normalizeH="0" baseline="0" noProof="0" dirty="0">
              <a:ln>
                <a:noFill/>
              </a:ln>
              <a:solidFill>
                <a:srgbClr val="003388"/>
              </a:solidFill>
              <a:effectLst/>
              <a:uLnTx/>
              <a:uFillTx/>
              <a:latin typeface="Calibri Light" panose="020F0302020204030204" pitchFamily="34" charset="0"/>
            </a:endParaRPr>
          </a:p>
        </p:txBody>
      </p:sp>
      <p:grpSp>
        <p:nvGrpSpPr>
          <p:cNvPr id="16" name="Group 31">
            <a:extLst>
              <a:ext uri="{FF2B5EF4-FFF2-40B4-BE49-F238E27FC236}">
                <a16:creationId xmlns="" xmlns:a16="http://schemas.microsoft.com/office/drawing/2014/main" id="{7EACD46A-BB72-4509-8AA9-913F7094A273}"/>
              </a:ext>
            </a:extLst>
          </p:cNvPr>
          <p:cNvGrpSpPr/>
          <p:nvPr/>
        </p:nvGrpSpPr>
        <p:grpSpPr>
          <a:xfrm>
            <a:off x="183179" y="1043444"/>
            <a:ext cx="11833806" cy="4217114"/>
            <a:chOff x="183179" y="1656966"/>
            <a:chExt cx="11833806" cy="4217114"/>
          </a:xfrm>
        </p:grpSpPr>
        <p:cxnSp>
          <p:nvCxnSpPr>
            <p:cNvPr id="20" name="Straight Connector 13">
              <a:extLst>
                <a:ext uri="{FF2B5EF4-FFF2-40B4-BE49-F238E27FC236}">
                  <a16:creationId xmlns="" xmlns:a16="http://schemas.microsoft.com/office/drawing/2014/main" id="{0AEE254A-9A96-436A-A204-5B005711482C}"/>
                </a:ext>
              </a:extLst>
            </p:cNvPr>
            <p:cNvCxnSpPr>
              <a:cxnSpLocks/>
            </p:cNvCxnSpPr>
            <p:nvPr/>
          </p:nvCxnSpPr>
          <p:spPr>
            <a:xfrm>
              <a:off x="183180" y="5122642"/>
              <a:ext cx="11825641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" name="Rektangel 18">
              <a:extLst>
                <a:ext uri="{FF2B5EF4-FFF2-40B4-BE49-F238E27FC236}">
                  <a16:creationId xmlns="" xmlns:a16="http://schemas.microsoft.com/office/drawing/2014/main" id="{9963946E-7078-459C-8047-E2EE8A5A8486}"/>
                </a:ext>
              </a:extLst>
            </p:cNvPr>
            <p:cNvSpPr/>
            <p:nvPr/>
          </p:nvSpPr>
          <p:spPr>
            <a:xfrm>
              <a:off x="1867499" y="5597081"/>
              <a:ext cx="1533286" cy="276999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sz="1200" kern="0" dirty="0" smtClean="0">
                  <a:latin typeface="Calibri Light" panose="020F0302020204030204" pitchFamily="34" charset="0"/>
                </a:rPr>
                <a:t>Oslo </a:t>
              </a:r>
              <a:r>
                <a:rPr lang="nb-NO" sz="1200" kern="0" dirty="0" err="1" smtClean="0">
                  <a:latin typeface="Calibri Light" panose="020F0302020204030204" pitchFamily="34" charset="0"/>
                </a:rPr>
                <a:t>county</a:t>
              </a:r>
              <a:r>
                <a:rPr lang="nb-NO" sz="1200" kern="0" dirty="0" smtClean="0">
                  <a:latin typeface="Calibri Light" panose="020F0302020204030204" pitchFamily="34" charset="0"/>
                </a:rPr>
                <a:t> </a:t>
              </a:r>
              <a:r>
                <a:rPr lang="nb-NO" sz="1200" kern="0" dirty="0" err="1" smtClean="0">
                  <a:latin typeface="Calibri Light" panose="020F0302020204030204" pitchFamily="34" charset="0"/>
                </a:rPr>
                <a:t>districts</a:t>
              </a:r>
              <a:endParaRPr kumimoji="0" lang="nb-NO" sz="120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 pitchFamily="34" charset="0"/>
              </a:endParaRPr>
            </a:p>
          </p:txBody>
        </p:sp>
        <p:sp>
          <p:nvSpPr>
            <p:cNvPr id="18" name="Rektangel 18">
              <a:extLst>
                <a:ext uri="{FF2B5EF4-FFF2-40B4-BE49-F238E27FC236}">
                  <a16:creationId xmlns="" xmlns:a16="http://schemas.microsoft.com/office/drawing/2014/main" id="{8A3C5928-904B-4EB6-9C24-DEE4D21944A7}"/>
                </a:ext>
              </a:extLst>
            </p:cNvPr>
            <p:cNvSpPr/>
            <p:nvPr/>
          </p:nvSpPr>
          <p:spPr>
            <a:xfrm>
              <a:off x="1576278" y="2674370"/>
              <a:ext cx="4413714" cy="66172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80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Calibri Light" panose="020F0302020204030204" pitchFamily="34" charset="0"/>
                </a:rPr>
                <a:t> Front</a:t>
              </a:r>
              <a:r>
                <a:rPr kumimoji="0" lang="nb-NO" sz="1800" u="none" strike="noStrike" kern="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Calibri Light" panose="020F0302020204030204" pitchFamily="34" charset="0"/>
                </a:rPr>
                <a:t> units</a:t>
              </a:r>
              <a:r>
                <a:rPr kumimoji="0" lang="nb-NO" sz="180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Calibri Light" panose="020F0302020204030204" pitchFamily="34" charset="0"/>
                </a:rPr>
                <a:t> OUS</a:t>
              </a:r>
              <a:endParaRPr kumimoji="0" lang="nb-NO" sz="180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40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Calibri Light" panose="020F0302020204030204" pitchFamily="34" charset="0"/>
                </a:rPr>
                <a:t>Intensive </a:t>
              </a:r>
              <a:r>
                <a:rPr kumimoji="0" lang="nb-NO" sz="1400" u="none" strike="noStrike" kern="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Calibri Light" panose="020F0302020204030204" pitchFamily="34" charset="0"/>
                </a:rPr>
                <a:t>outreach</a:t>
              </a:r>
              <a:r>
                <a:rPr kumimoji="0" lang="nb-NO" sz="140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Calibri Light" panose="020F0302020204030204" pitchFamily="34" charset="0"/>
                </a:rPr>
                <a:t> </a:t>
              </a:r>
              <a:r>
                <a:rPr kumimoji="0" lang="nb-NO" sz="1400" u="none" strike="noStrike" kern="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Calibri Light" panose="020F0302020204030204" pitchFamily="34" charset="0"/>
                </a:rPr>
                <a:t>treatment</a:t>
              </a:r>
              <a:endParaRPr kumimoji="0" lang="nb-NO" sz="140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 pitchFamily="34" charset="0"/>
              </a:endParaRPr>
            </a:p>
          </p:txBody>
        </p:sp>
        <p:sp>
          <p:nvSpPr>
            <p:cNvPr id="21" name="Rektangel 18">
              <a:extLst>
                <a:ext uri="{FF2B5EF4-FFF2-40B4-BE49-F238E27FC236}">
                  <a16:creationId xmlns="" xmlns:a16="http://schemas.microsoft.com/office/drawing/2014/main" id="{25169D87-50B0-4D03-9A3D-3C188A81E7DE}"/>
                </a:ext>
              </a:extLst>
            </p:cNvPr>
            <p:cNvSpPr/>
            <p:nvPr/>
          </p:nvSpPr>
          <p:spPr>
            <a:xfrm>
              <a:off x="1571001" y="4019003"/>
              <a:ext cx="1908000" cy="815608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80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 Light" panose="020F0302020204030204" pitchFamily="34" charset="0"/>
                </a:rPr>
                <a:t>BUP Oslo Nord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sz="1200" kern="0" dirty="0" err="1" smtClean="0">
                  <a:latin typeface="Calibri Light" panose="020F0302020204030204" pitchFamily="34" charset="0"/>
                </a:rPr>
                <a:t>Outpatient</a:t>
              </a:r>
              <a:r>
                <a:rPr lang="nb-NO" sz="1200" kern="0" dirty="0" smtClean="0">
                  <a:latin typeface="Calibri Light" panose="020F0302020204030204" pitchFamily="34" charset="0"/>
                </a:rPr>
                <a:t> </a:t>
              </a:r>
              <a:r>
                <a:rPr lang="nb-NO" sz="1200" kern="0" dirty="0" err="1" smtClean="0">
                  <a:latin typeface="Calibri Light" panose="020F0302020204030204" pitchFamily="34" charset="0"/>
                </a:rPr>
                <a:t>clinic</a:t>
              </a:r>
              <a:endParaRPr kumimoji="0" lang="nb-NO" sz="120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20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 pitchFamily="34" charset="0"/>
              </a:endParaRPr>
            </a:p>
          </p:txBody>
        </p:sp>
        <p:sp>
          <p:nvSpPr>
            <p:cNvPr id="22" name="Rektangel 18">
              <a:extLst>
                <a:ext uri="{FF2B5EF4-FFF2-40B4-BE49-F238E27FC236}">
                  <a16:creationId xmlns="" xmlns:a16="http://schemas.microsoft.com/office/drawing/2014/main" id="{4C240A5B-90CA-4865-8802-E0A75887FA7D}"/>
                </a:ext>
              </a:extLst>
            </p:cNvPr>
            <p:cNvSpPr/>
            <p:nvPr/>
          </p:nvSpPr>
          <p:spPr>
            <a:xfrm>
              <a:off x="4081991" y="4044437"/>
              <a:ext cx="1908000" cy="815608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80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 Light" panose="020F0302020204030204" pitchFamily="34" charset="0"/>
                </a:rPr>
                <a:t>BUP Oslo Syd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b-NO" sz="1200" kern="0" dirty="0" err="1" smtClean="0">
                  <a:latin typeface="Calibri Light" panose="020F0302020204030204" pitchFamily="34" charset="0"/>
                </a:rPr>
                <a:t>Outpatient</a:t>
              </a:r>
              <a:r>
                <a:rPr lang="nb-NO" sz="1200" kern="0" dirty="0" smtClean="0">
                  <a:latin typeface="Calibri Light" panose="020F0302020204030204" pitchFamily="34" charset="0"/>
                </a:rPr>
                <a:t> </a:t>
              </a:r>
              <a:r>
                <a:rPr lang="nb-NO" sz="1200" kern="0" dirty="0" err="1" smtClean="0">
                  <a:latin typeface="Calibri Light" panose="020F0302020204030204" pitchFamily="34" charset="0"/>
                </a:rPr>
                <a:t>clinic</a:t>
              </a:r>
              <a:endParaRPr kumimoji="0" lang="nb-NO" sz="120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20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 pitchFamily="34" charset="0"/>
              </a:endParaRPr>
            </a:p>
          </p:txBody>
        </p:sp>
        <p:sp>
          <p:nvSpPr>
            <p:cNvPr id="23" name="Rektangel 18">
              <a:extLst>
                <a:ext uri="{FF2B5EF4-FFF2-40B4-BE49-F238E27FC236}">
                  <a16:creationId xmlns="" xmlns:a16="http://schemas.microsoft.com/office/drawing/2014/main" id="{C75136F1-ABFC-49C3-941D-9AD40217E0F7}"/>
                </a:ext>
              </a:extLst>
            </p:cNvPr>
            <p:cNvSpPr/>
            <p:nvPr/>
          </p:nvSpPr>
          <p:spPr>
            <a:xfrm>
              <a:off x="6478085" y="4044437"/>
              <a:ext cx="1908000" cy="815608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80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 Light" panose="020F0302020204030204" pitchFamily="34" charset="0"/>
                </a:rPr>
                <a:t>Nic</a:t>
              </a:r>
              <a:r>
                <a:rPr kumimoji="0" lang="nb-NO" sz="180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 Light" panose="020F0302020204030204" pitchFamily="34" charset="0"/>
                </a:rPr>
                <a:t> Waals Institutt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b-NO" sz="1200" kern="0" dirty="0" err="1" smtClean="0">
                  <a:latin typeface="Calibri Light" panose="020F0302020204030204" pitchFamily="34" charset="0"/>
                </a:rPr>
                <a:t>Outpatient</a:t>
              </a:r>
              <a:r>
                <a:rPr lang="nb-NO" sz="1200" kern="0" dirty="0" smtClean="0">
                  <a:latin typeface="Calibri Light" panose="020F0302020204030204" pitchFamily="34" charset="0"/>
                </a:rPr>
                <a:t> </a:t>
              </a:r>
              <a:r>
                <a:rPr lang="nb-NO" sz="1200" kern="0" dirty="0" err="1" smtClean="0">
                  <a:latin typeface="Calibri Light" panose="020F0302020204030204" pitchFamily="34" charset="0"/>
                </a:rPr>
                <a:t>clinic</a:t>
              </a:r>
              <a:endParaRPr kumimoji="0" lang="nb-NO" sz="120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20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 pitchFamily="34" charset="0"/>
              </a:endParaRPr>
            </a:p>
          </p:txBody>
        </p:sp>
        <p:sp>
          <p:nvSpPr>
            <p:cNvPr id="24" name="Rektangel 18">
              <a:extLst>
                <a:ext uri="{FF2B5EF4-FFF2-40B4-BE49-F238E27FC236}">
                  <a16:creationId xmlns="" xmlns:a16="http://schemas.microsoft.com/office/drawing/2014/main" id="{7887F496-F462-4493-8733-23825776B816}"/>
                </a:ext>
              </a:extLst>
            </p:cNvPr>
            <p:cNvSpPr/>
            <p:nvPr/>
          </p:nvSpPr>
          <p:spPr>
            <a:xfrm>
              <a:off x="9224567" y="4052294"/>
              <a:ext cx="1908000" cy="815608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80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 Light" panose="020F0302020204030204" pitchFamily="34" charset="0"/>
                </a:rPr>
                <a:t>BUP Vest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b-NO" sz="1200" kern="0" dirty="0" err="1" smtClean="0">
                  <a:latin typeface="Calibri Light" panose="020F0302020204030204" pitchFamily="34" charset="0"/>
                </a:rPr>
                <a:t>Outpatient</a:t>
              </a:r>
              <a:r>
                <a:rPr lang="nb-NO" sz="1200" kern="0" dirty="0" smtClean="0">
                  <a:latin typeface="Calibri Light" panose="020F0302020204030204" pitchFamily="34" charset="0"/>
                </a:rPr>
                <a:t> </a:t>
              </a:r>
              <a:r>
                <a:rPr lang="nb-NO" sz="1200" kern="0" dirty="0" err="1" smtClean="0">
                  <a:latin typeface="Calibri Light" panose="020F0302020204030204" pitchFamily="34" charset="0"/>
                </a:rPr>
                <a:t>clinic</a:t>
              </a:r>
              <a:endParaRPr kumimoji="0" lang="nb-NO" sz="120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20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 pitchFamily="34" charset="0"/>
              </a:endParaRPr>
            </a:p>
          </p:txBody>
        </p:sp>
        <p:sp>
          <p:nvSpPr>
            <p:cNvPr id="28" name="Rectangle 3">
              <a:extLst>
                <a:ext uri="{FF2B5EF4-FFF2-40B4-BE49-F238E27FC236}">
                  <a16:creationId xmlns="" xmlns:a16="http://schemas.microsoft.com/office/drawing/2014/main" id="{6AD27443-60B9-4065-992F-D0891886E9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344" y="5640599"/>
              <a:ext cx="1360727" cy="189961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marL="0" marR="0" lvl="0" indent="0" defTabSz="76200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30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 pitchFamily="34" charset="0"/>
                  <a:ea typeface="ＭＳ Ｐゴシック" charset="-128"/>
                </a:rPr>
                <a:t>Community</a:t>
              </a:r>
              <a:r>
                <a:rPr kumimoji="0" lang="nb-NO" sz="130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 pitchFamily="34" charset="0"/>
                  <a:ea typeface="ＭＳ Ｐゴシック" charset="-128"/>
                </a:rPr>
                <a:t> services</a:t>
              </a:r>
              <a:endParaRPr kumimoji="0" lang="nb-NO" sz="130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ＭＳ Ｐゴシック" charset="-128"/>
              </a:endParaRPr>
            </a:p>
          </p:txBody>
        </p:sp>
        <p:sp>
          <p:nvSpPr>
            <p:cNvPr id="29" name="Rectangle 3">
              <a:extLst>
                <a:ext uri="{FF2B5EF4-FFF2-40B4-BE49-F238E27FC236}">
                  <a16:creationId xmlns="" xmlns:a16="http://schemas.microsoft.com/office/drawing/2014/main" id="{4176CBCD-BEA3-4A57-A102-37DEBCCCFA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179" y="4362109"/>
              <a:ext cx="1360727" cy="189961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marL="0" marR="0" lvl="0" indent="0" defTabSz="76200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30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 pitchFamily="34" charset="0"/>
                  <a:ea typeface="ＭＳ Ｐゴシック" charset="-128"/>
                </a:rPr>
                <a:t>Local</a:t>
              </a:r>
              <a:r>
                <a:rPr kumimoji="0" lang="nb-NO" sz="130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 pitchFamily="34" charset="0"/>
                  <a:ea typeface="ＭＳ Ｐゴシック" charset="-128"/>
                </a:rPr>
                <a:t> hospital</a:t>
              </a:r>
              <a:endParaRPr kumimoji="0" lang="nb-NO" sz="130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ＭＳ Ｐゴシック" charset="-128"/>
              </a:endParaRPr>
            </a:p>
          </p:txBody>
        </p:sp>
        <p:sp>
          <p:nvSpPr>
            <p:cNvPr id="30" name="Rektangel 18">
              <a:extLst>
                <a:ext uri="{FF2B5EF4-FFF2-40B4-BE49-F238E27FC236}">
                  <a16:creationId xmlns="" xmlns:a16="http://schemas.microsoft.com/office/drawing/2014/main" id="{84069CF6-BA39-45EC-BF46-FB6104580B37}"/>
                </a:ext>
              </a:extLst>
            </p:cNvPr>
            <p:cNvSpPr/>
            <p:nvPr/>
          </p:nvSpPr>
          <p:spPr>
            <a:xfrm>
              <a:off x="6478084" y="2674370"/>
              <a:ext cx="4658475" cy="938719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800" u="none" strike="noStrike" kern="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Calibri Light" panose="020F0302020204030204" pitchFamily="34" charset="0"/>
                </a:rPr>
                <a:t>Crisis</a:t>
              </a:r>
              <a:r>
                <a:rPr kumimoji="0" lang="nb-NO" sz="180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Calibri Light" panose="020F0302020204030204" pitchFamily="34" charset="0"/>
                </a:rPr>
                <a:t> </a:t>
              </a:r>
              <a:r>
                <a:rPr kumimoji="0" lang="nb-NO" sz="1800" u="none" strike="noStrike" kern="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Calibri Light" panose="020F0302020204030204" pitchFamily="34" charset="0"/>
                </a:rPr>
                <a:t>Intervention</a:t>
              </a:r>
              <a:r>
                <a:rPr kumimoji="0" lang="nb-NO" sz="180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Calibri Light" panose="020F0302020204030204" pitchFamily="34" charset="0"/>
                </a:rPr>
                <a:t> and Home </a:t>
              </a:r>
              <a:r>
                <a:rPr kumimoji="0" lang="nb-NO" sz="1800" u="none" strike="noStrike" kern="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Calibri Light" panose="020F0302020204030204" pitchFamily="34" charset="0"/>
                </a:rPr>
                <a:t>Treatment</a:t>
              </a:r>
              <a:r>
                <a:rPr kumimoji="0" lang="nb-NO" sz="1800" u="none" strike="noStrike" kern="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Calibri Light" panose="020F0302020204030204" pitchFamily="34" charset="0"/>
                </a:rPr>
                <a:t> Unit </a:t>
              </a:r>
              <a:r>
                <a:rPr kumimoji="0" lang="nb-NO" sz="180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Calibri Light" panose="020F0302020204030204" pitchFamily="34" charset="0"/>
                </a:rPr>
                <a:t>NWI</a:t>
              </a:r>
              <a:endParaRPr kumimoji="0" lang="nb-NO" sz="180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sz="1400" kern="0" dirty="0">
                  <a:latin typeface="Calibri Light" panose="020F0302020204030204" pitchFamily="34" charset="0"/>
                </a:rPr>
                <a:t>Intensive </a:t>
              </a:r>
              <a:r>
                <a:rPr lang="nb-NO" sz="1400" kern="0" dirty="0" err="1">
                  <a:latin typeface="Calibri Light" panose="020F0302020204030204" pitchFamily="34" charset="0"/>
                </a:rPr>
                <a:t>outreach</a:t>
              </a:r>
              <a:r>
                <a:rPr lang="nb-NO" sz="1400" kern="0" dirty="0">
                  <a:latin typeface="Calibri Light" panose="020F0302020204030204" pitchFamily="34" charset="0"/>
                </a:rPr>
                <a:t> </a:t>
              </a:r>
              <a:r>
                <a:rPr lang="nb-NO" sz="1400" kern="0" dirty="0" err="1">
                  <a:latin typeface="Calibri Light" panose="020F0302020204030204" pitchFamily="34" charset="0"/>
                </a:rPr>
                <a:t>treatment</a:t>
              </a:r>
              <a:endParaRPr lang="nb-NO" sz="1400" kern="0" dirty="0">
                <a:latin typeface="Calibri Light" panose="020F0302020204030204" pitchFamily="34" charset="0"/>
              </a:endParaRPr>
            </a:p>
          </p:txBody>
        </p:sp>
        <p:sp>
          <p:nvSpPr>
            <p:cNvPr id="31" name="Rektangel 18">
              <a:extLst>
                <a:ext uri="{FF2B5EF4-FFF2-40B4-BE49-F238E27FC236}">
                  <a16:creationId xmlns="" xmlns:a16="http://schemas.microsoft.com/office/drawing/2014/main" id="{D1095957-337B-462D-A310-DD0030CF0AC9}"/>
                </a:ext>
              </a:extLst>
            </p:cNvPr>
            <p:cNvSpPr/>
            <p:nvPr/>
          </p:nvSpPr>
          <p:spPr>
            <a:xfrm>
              <a:off x="1576277" y="1656966"/>
              <a:ext cx="9560282" cy="369332"/>
            </a:xfrm>
            <a:prstGeom prst="rect">
              <a:avLst/>
            </a:prstGeom>
            <a:solidFill>
              <a:schemeClr val="accent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800" u="none" strike="noStrike" kern="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Calibri Light" panose="020F0302020204030204" pitchFamily="34" charset="0"/>
                </a:rPr>
                <a:t>Inpatient</a:t>
              </a:r>
              <a:r>
                <a:rPr kumimoji="0" lang="nb-NO" sz="1800" u="none" strike="noStrike" kern="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Calibri Light" panose="020F0302020204030204" pitchFamily="34" charset="0"/>
                </a:rPr>
                <a:t> </a:t>
              </a:r>
              <a:r>
                <a:rPr kumimoji="0" lang="nb-NO" sz="1800" u="none" strike="noStrike" kern="0" cap="none" spc="0" normalizeH="0" noProof="0" dirty="0" err="1" smtClean="0">
                  <a:ln>
                    <a:noFill/>
                  </a:ln>
                  <a:effectLst/>
                  <a:uLnTx/>
                  <a:uFillTx/>
                  <a:latin typeface="Calibri Light" panose="020F0302020204030204" pitchFamily="34" charset="0"/>
                </a:rPr>
                <a:t>clinics</a:t>
              </a:r>
              <a:endParaRPr kumimoji="0" lang="nb-NO" sz="180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 pitchFamily="34" charset="0"/>
              </a:endParaRPr>
            </a:p>
          </p:txBody>
        </p:sp>
        <p:cxnSp>
          <p:nvCxnSpPr>
            <p:cNvPr id="32" name="Straight Connector 24">
              <a:extLst>
                <a:ext uri="{FF2B5EF4-FFF2-40B4-BE49-F238E27FC236}">
                  <a16:creationId xmlns="" xmlns:a16="http://schemas.microsoft.com/office/drawing/2014/main" id="{7DAC73AA-E498-4F8C-9ED7-C78AF04D6DA1}"/>
                </a:ext>
              </a:extLst>
            </p:cNvPr>
            <p:cNvCxnSpPr>
              <a:cxnSpLocks/>
            </p:cNvCxnSpPr>
            <p:nvPr/>
          </p:nvCxnSpPr>
          <p:spPr>
            <a:xfrm>
              <a:off x="191344" y="3682482"/>
              <a:ext cx="11825641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3" name="Rectangle 3">
              <a:extLst>
                <a:ext uri="{FF2B5EF4-FFF2-40B4-BE49-F238E27FC236}">
                  <a16:creationId xmlns="" xmlns:a16="http://schemas.microsoft.com/office/drawing/2014/main" id="{0742F4E5-867A-4692-9A75-71FD2AC9DF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550" y="2268385"/>
              <a:ext cx="1360727" cy="189961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marL="0" marR="0" lvl="0" indent="0" defTabSz="76200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30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 pitchFamily="34" charset="0"/>
                  <a:ea typeface="ＭＳ Ｐゴシック" charset="-128"/>
                </a:rPr>
                <a:t>Area </a:t>
              </a:r>
              <a:r>
                <a:rPr kumimoji="0" lang="nb-NO" sz="130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 pitchFamily="34" charset="0"/>
                  <a:ea typeface="ＭＳ Ｐゴシック" charset="-128"/>
                </a:rPr>
                <a:t>function</a:t>
              </a:r>
              <a:endParaRPr kumimoji="0" lang="nb-NO" sz="130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ＭＳ Ｐゴシック" charset="-128"/>
              </a:endParaRPr>
            </a:p>
          </p:txBody>
        </p:sp>
      </p:grpSp>
      <p:sp>
        <p:nvSpPr>
          <p:cNvPr id="34" name="TextBox 32">
            <a:extLst>
              <a:ext uri="{FF2B5EF4-FFF2-40B4-BE49-F238E27FC236}">
                <a16:creationId xmlns="" xmlns:a16="http://schemas.microsoft.com/office/drawing/2014/main" id="{895DEDAE-020B-4E76-86ED-613585D2B209}"/>
              </a:ext>
            </a:extLst>
          </p:cNvPr>
          <p:cNvSpPr txBox="1"/>
          <p:nvPr/>
        </p:nvSpPr>
        <p:spPr>
          <a:xfrm>
            <a:off x="3697170" y="1609055"/>
            <a:ext cx="5073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400" dirty="0" err="1" smtClean="0">
                <a:solidFill>
                  <a:prstClr val="black"/>
                </a:solidFill>
                <a:latin typeface="Calibri Light" panose="020F0302020204030204" pitchFamily="34" charset="0"/>
              </a:rPr>
              <a:t>Two</a:t>
            </a:r>
            <a:r>
              <a:rPr lang="nb-NO" sz="1400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 </a:t>
            </a:r>
            <a:r>
              <a:rPr lang="nb-NO" sz="1400" dirty="0" err="1" smtClean="0">
                <a:solidFill>
                  <a:prstClr val="black"/>
                </a:solidFill>
                <a:latin typeface="Calibri Light" panose="020F0302020204030204" pitchFamily="34" charset="0"/>
              </a:rPr>
              <a:t>routes</a:t>
            </a:r>
            <a:r>
              <a:rPr lang="nb-NO" sz="1400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 to </a:t>
            </a:r>
            <a:r>
              <a:rPr lang="nb-NO" sz="1400" dirty="0" err="1" smtClean="0">
                <a:solidFill>
                  <a:prstClr val="black"/>
                </a:solidFill>
                <a:latin typeface="Calibri Light" panose="020F0302020204030204" pitchFamily="34" charset="0"/>
              </a:rPr>
              <a:t>inpatient</a:t>
            </a:r>
            <a:r>
              <a:rPr lang="nb-NO" sz="1400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 </a:t>
            </a:r>
            <a:r>
              <a:rPr lang="nb-NO" sz="1400" dirty="0" err="1" smtClean="0">
                <a:solidFill>
                  <a:prstClr val="black"/>
                </a:solidFill>
                <a:latin typeface="Calibri Light" panose="020F0302020204030204" pitchFamily="34" charset="0"/>
              </a:rPr>
              <a:t>clinics</a:t>
            </a:r>
            <a:r>
              <a:rPr lang="nb-NO" sz="1400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 – </a:t>
            </a:r>
            <a:r>
              <a:rPr lang="nb-NO" sz="1400" dirty="0" err="1" smtClean="0">
                <a:solidFill>
                  <a:prstClr val="black"/>
                </a:solidFill>
                <a:latin typeface="Calibri Light" panose="020F0302020204030204" pitchFamily="34" charset="0"/>
              </a:rPr>
              <a:t>elective</a:t>
            </a:r>
            <a:r>
              <a:rPr lang="nb-NO" sz="1400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 and </a:t>
            </a:r>
            <a:r>
              <a:rPr lang="nb-NO" sz="1400" dirty="0" err="1" smtClean="0">
                <a:solidFill>
                  <a:prstClr val="black"/>
                </a:solidFill>
                <a:latin typeface="Calibri Light" panose="020F0302020204030204" pitchFamily="34" charset="0"/>
              </a:rPr>
              <a:t>accute</a:t>
            </a:r>
            <a:endParaRPr lang="nb-NO" sz="1400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pic>
        <p:nvPicPr>
          <p:cNvPr id="35" name="Bilde 34" descr="Et bilde som inneholder tekst&#10;&#10;Automatisk generert beskrivelse">
            <a:extLst>
              <a:ext uri="{FF2B5EF4-FFF2-40B4-BE49-F238E27FC236}">
                <a16:creationId xmlns:a16="http://schemas.microsoft.com/office/drawing/2014/main" xmlns="" id="{645B141C-9EEB-934A-941F-009C931304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0536" y="5877272"/>
            <a:ext cx="1066800" cy="393700"/>
          </a:xfrm>
          <a:prstGeom prst="rect">
            <a:avLst/>
          </a:prstGeom>
        </p:spPr>
      </p:pic>
      <p:sp>
        <p:nvSpPr>
          <p:cNvPr id="38" name="TekstSylinder 37">
            <a:extLst>
              <a:ext uri="{FF2B5EF4-FFF2-40B4-BE49-F238E27FC236}">
                <a16:creationId xmlns:a16="http://schemas.microsoft.com/office/drawing/2014/main" xmlns="" id="{C9CC01A7-615E-6545-9FA0-FC9C810C9CD5}"/>
              </a:ext>
            </a:extLst>
          </p:cNvPr>
          <p:cNvSpPr txBox="1"/>
          <p:nvPr/>
        </p:nvSpPr>
        <p:spPr>
          <a:xfrm>
            <a:off x="119336" y="6453336"/>
            <a:ext cx="288032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Per Martin </a:t>
            </a:r>
            <a:r>
              <a:rPr lang="nb-NO" sz="15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Løken, </a:t>
            </a:r>
            <a:r>
              <a:rPr lang="nb-NO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head </a:t>
            </a:r>
            <a:r>
              <a:rPr lang="nb-NO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of</a:t>
            </a:r>
            <a:r>
              <a:rPr lang="nb-NO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b-NO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section</a:t>
            </a:r>
            <a:endParaRPr lang="nb-NO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6" name="TekstSylinder 35">
            <a:extLst>
              <a:ext uri="{FF2B5EF4-FFF2-40B4-BE49-F238E27FC236}">
                <a16:creationId xmlns:a16="http://schemas.microsoft.com/office/drawing/2014/main" xmlns="" id="{C9CC01A7-615E-6545-9FA0-FC9C810C9CD5}"/>
              </a:ext>
            </a:extLst>
          </p:cNvPr>
          <p:cNvSpPr txBox="1"/>
          <p:nvPr/>
        </p:nvSpPr>
        <p:spPr>
          <a:xfrm>
            <a:off x="3215680" y="6453336"/>
            <a:ext cx="396044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600" kern="0" dirty="0" err="1">
                <a:latin typeface="Calibri Light" panose="020F0302020204030204" pitchFamily="34" charset="0"/>
              </a:rPr>
              <a:t>Crisis</a:t>
            </a:r>
            <a:r>
              <a:rPr lang="nb-NO" sz="1600" kern="0" dirty="0">
                <a:latin typeface="Calibri Light" panose="020F0302020204030204" pitchFamily="34" charset="0"/>
              </a:rPr>
              <a:t> </a:t>
            </a:r>
            <a:r>
              <a:rPr lang="nb-NO" sz="1600" kern="0" dirty="0" err="1">
                <a:latin typeface="Calibri Light" panose="020F0302020204030204" pitchFamily="34" charset="0"/>
              </a:rPr>
              <a:t>Intervention</a:t>
            </a:r>
            <a:r>
              <a:rPr lang="nb-NO" sz="1600" kern="0" dirty="0">
                <a:latin typeface="Calibri Light" panose="020F0302020204030204" pitchFamily="34" charset="0"/>
              </a:rPr>
              <a:t> and Home </a:t>
            </a:r>
            <a:r>
              <a:rPr lang="nb-NO" sz="1600" kern="0" dirty="0" err="1">
                <a:latin typeface="Calibri Light" panose="020F0302020204030204" pitchFamily="34" charset="0"/>
              </a:rPr>
              <a:t>Treatment</a:t>
            </a:r>
            <a:r>
              <a:rPr lang="nb-NO" sz="1600" kern="0" dirty="0">
                <a:latin typeface="Calibri Light" panose="020F0302020204030204" pitchFamily="34" charset="0"/>
              </a:rPr>
              <a:t> Unit</a:t>
            </a:r>
            <a:endParaRPr lang="nb-NO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7" name="Rektangel 18">
            <a:extLst>
              <a:ext uri="{FF2B5EF4-FFF2-40B4-BE49-F238E27FC236}">
                <a16:creationId xmlns="" xmlns:a16="http://schemas.microsoft.com/office/drawing/2014/main" id="{9963946E-7078-459C-8047-E2EE8A5A8486}"/>
              </a:ext>
            </a:extLst>
          </p:cNvPr>
          <p:cNvSpPr/>
          <p:nvPr/>
        </p:nvSpPr>
        <p:spPr>
          <a:xfrm>
            <a:off x="4269349" y="4990111"/>
            <a:ext cx="1533286" cy="2769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kern="0" dirty="0" smtClean="0">
                <a:latin typeface="Calibri Light" panose="020F0302020204030204" pitchFamily="34" charset="0"/>
              </a:rPr>
              <a:t>Oslo </a:t>
            </a:r>
            <a:r>
              <a:rPr lang="nb-NO" sz="1200" kern="0" dirty="0" err="1" smtClean="0">
                <a:latin typeface="Calibri Light" panose="020F0302020204030204" pitchFamily="34" charset="0"/>
              </a:rPr>
              <a:t>county</a:t>
            </a:r>
            <a:r>
              <a:rPr lang="nb-NO" sz="1200" kern="0" dirty="0" smtClean="0">
                <a:latin typeface="Calibri Light" panose="020F0302020204030204" pitchFamily="34" charset="0"/>
              </a:rPr>
              <a:t> </a:t>
            </a:r>
            <a:r>
              <a:rPr lang="nb-NO" sz="1200" kern="0" dirty="0" err="1" smtClean="0">
                <a:latin typeface="Calibri Light" panose="020F0302020204030204" pitchFamily="34" charset="0"/>
              </a:rPr>
              <a:t>districts</a:t>
            </a:r>
            <a:endParaRPr kumimoji="0" lang="nb-NO" sz="120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 Light" panose="020F0302020204030204" pitchFamily="34" charset="0"/>
            </a:endParaRPr>
          </a:p>
        </p:txBody>
      </p:sp>
      <p:sp>
        <p:nvSpPr>
          <p:cNvPr id="40" name="Rektangel 18">
            <a:extLst>
              <a:ext uri="{FF2B5EF4-FFF2-40B4-BE49-F238E27FC236}">
                <a16:creationId xmlns="" xmlns:a16="http://schemas.microsoft.com/office/drawing/2014/main" id="{9963946E-7078-459C-8047-E2EE8A5A8486}"/>
              </a:ext>
            </a:extLst>
          </p:cNvPr>
          <p:cNvSpPr/>
          <p:nvPr/>
        </p:nvSpPr>
        <p:spPr>
          <a:xfrm>
            <a:off x="6665442" y="4990111"/>
            <a:ext cx="1533286" cy="2769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kern="0" dirty="0" smtClean="0">
                <a:latin typeface="Calibri Light" panose="020F0302020204030204" pitchFamily="34" charset="0"/>
              </a:rPr>
              <a:t>Oslo </a:t>
            </a:r>
            <a:r>
              <a:rPr lang="nb-NO" sz="1200" kern="0" dirty="0" err="1" smtClean="0">
                <a:latin typeface="Calibri Light" panose="020F0302020204030204" pitchFamily="34" charset="0"/>
              </a:rPr>
              <a:t>county</a:t>
            </a:r>
            <a:r>
              <a:rPr lang="nb-NO" sz="1200" kern="0" dirty="0" smtClean="0">
                <a:latin typeface="Calibri Light" panose="020F0302020204030204" pitchFamily="34" charset="0"/>
              </a:rPr>
              <a:t> </a:t>
            </a:r>
            <a:r>
              <a:rPr lang="nb-NO" sz="1200" kern="0" dirty="0" err="1" smtClean="0">
                <a:latin typeface="Calibri Light" panose="020F0302020204030204" pitchFamily="34" charset="0"/>
              </a:rPr>
              <a:t>districts</a:t>
            </a:r>
            <a:endParaRPr kumimoji="0" lang="nb-NO" sz="120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 Light" panose="020F0302020204030204" pitchFamily="34" charset="0"/>
            </a:endParaRPr>
          </a:p>
        </p:txBody>
      </p:sp>
      <p:sp>
        <p:nvSpPr>
          <p:cNvPr id="41" name="Rektangel 18">
            <a:extLst>
              <a:ext uri="{FF2B5EF4-FFF2-40B4-BE49-F238E27FC236}">
                <a16:creationId xmlns="" xmlns:a16="http://schemas.microsoft.com/office/drawing/2014/main" id="{9963946E-7078-459C-8047-E2EE8A5A8486}"/>
              </a:ext>
            </a:extLst>
          </p:cNvPr>
          <p:cNvSpPr/>
          <p:nvPr/>
        </p:nvSpPr>
        <p:spPr>
          <a:xfrm>
            <a:off x="9411924" y="4949488"/>
            <a:ext cx="1533286" cy="2769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kern="0" dirty="0" smtClean="0">
                <a:latin typeface="Calibri Light" panose="020F0302020204030204" pitchFamily="34" charset="0"/>
              </a:rPr>
              <a:t>Oslo </a:t>
            </a:r>
            <a:r>
              <a:rPr lang="nb-NO" sz="1200" kern="0" dirty="0" err="1" smtClean="0">
                <a:latin typeface="Calibri Light" panose="020F0302020204030204" pitchFamily="34" charset="0"/>
              </a:rPr>
              <a:t>county</a:t>
            </a:r>
            <a:r>
              <a:rPr lang="nb-NO" sz="1200" kern="0" dirty="0" smtClean="0">
                <a:latin typeface="Calibri Light" panose="020F0302020204030204" pitchFamily="34" charset="0"/>
              </a:rPr>
              <a:t> </a:t>
            </a:r>
            <a:r>
              <a:rPr lang="nb-NO" sz="1200" kern="0" dirty="0" err="1" smtClean="0">
                <a:latin typeface="Calibri Light" panose="020F0302020204030204" pitchFamily="34" charset="0"/>
              </a:rPr>
              <a:t>districts</a:t>
            </a:r>
            <a:endParaRPr kumimoji="0" lang="nb-NO" sz="120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15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xmlns="" id="{162C2225-E49D-4D47-A264-2F3095D91230}"/>
              </a:ext>
            </a:extLst>
          </p:cNvPr>
          <p:cNvSpPr/>
          <p:nvPr/>
        </p:nvSpPr>
        <p:spPr bwMode="auto">
          <a:xfrm>
            <a:off x="551384" y="2851525"/>
            <a:ext cx="2160240" cy="545233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Per Martin Løken</a:t>
            </a:r>
            <a:endParaRPr kumimoji="0" lang="nb-NO" sz="16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xmlns="" id="{E82F7B46-9ACF-2448-B05D-00CEE3F3872D}"/>
              </a:ext>
            </a:extLst>
          </p:cNvPr>
          <p:cNvSpPr/>
          <p:nvPr/>
        </p:nvSpPr>
        <p:spPr bwMode="auto">
          <a:xfrm>
            <a:off x="551384" y="3221975"/>
            <a:ext cx="2160240" cy="337593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nb-NO" sz="1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Head </a:t>
            </a:r>
            <a:r>
              <a:rPr lang="nb-NO" sz="14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of</a:t>
            </a:r>
            <a:r>
              <a:rPr lang="nb-NO" sz="1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b-NO" sz="14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section</a:t>
            </a:r>
            <a:endParaRPr kumimoji="0" lang="nb-NO" sz="14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xmlns="" id="{FDBF7ADF-BF16-4B47-8CCD-486484360276}"/>
              </a:ext>
            </a:extLst>
          </p:cNvPr>
          <p:cNvSpPr/>
          <p:nvPr/>
        </p:nvSpPr>
        <p:spPr bwMode="auto">
          <a:xfrm>
            <a:off x="551384" y="3573016"/>
            <a:ext cx="2160240" cy="337593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140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Clinical</a:t>
            </a:r>
            <a:r>
              <a:rPr kumimoji="0" lang="nb-NO" sz="14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kumimoji="0" lang="nb-NO" sz="140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psychologist</a:t>
            </a:r>
            <a:r>
              <a:rPr kumimoji="0" lang="nb-NO" sz="140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(</a:t>
            </a:r>
            <a:r>
              <a:rPr kumimoji="0" lang="nb-NO" sz="140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specialist</a:t>
            </a:r>
            <a:r>
              <a:rPr kumimoji="0" lang="nb-NO" sz="140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  <a:endParaRPr kumimoji="0" lang="nb-NO" sz="14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xmlns="" id="{AB82A024-4189-0F45-9874-45BBDD11F05A}"/>
              </a:ext>
            </a:extLst>
          </p:cNvPr>
          <p:cNvSpPr/>
          <p:nvPr/>
        </p:nvSpPr>
        <p:spPr bwMode="auto">
          <a:xfrm>
            <a:off x="2783632" y="2848090"/>
            <a:ext cx="2160240" cy="545233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nb-NO" sz="1600" dirty="0">
                <a:latin typeface="Calibri Light" panose="020F0302020204030204" pitchFamily="34" charset="0"/>
              </a:rPr>
              <a:t>Frida Bordevich Ballo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xmlns="" id="{277569DE-5C39-BD4F-8F62-357BF4888FEC}"/>
              </a:ext>
            </a:extLst>
          </p:cNvPr>
          <p:cNvSpPr/>
          <p:nvPr/>
        </p:nvSpPr>
        <p:spPr bwMode="auto">
          <a:xfrm>
            <a:off x="2783632" y="3218540"/>
            <a:ext cx="2160240" cy="337593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nb-NO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Clinical</a:t>
            </a:r>
            <a:r>
              <a:rPr lang="nb-NO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b-NO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psychologist</a:t>
            </a:r>
            <a:endParaRPr kumimoji="0" lang="nb-NO" sz="14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xmlns="" id="{8F2FA7F1-3B39-F447-BF68-1C356E1ADC15}"/>
              </a:ext>
            </a:extLst>
          </p:cNvPr>
          <p:cNvSpPr/>
          <p:nvPr/>
        </p:nvSpPr>
        <p:spPr bwMode="auto">
          <a:xfrm>
            <a:off x="2783632" y="3537121"/>
            <a:ext cx="2160240" cy="337593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kumimoji="0" lang="nb-NO" sz="14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xmlns="" id="{1E981480-9397-5942-8D94-0FD91CF3304F}"/>
              </a:ext>
            </a:extLst>
          </p:cNvPr>
          <p:cNvSpPr/>
          <p:nvPr/>
        </p:nvSpPr>
        <p:spPr bwMode="auto">
          <a:xfrm>
            <a:off x="5015880" y="2848090"/>
            <a:ext cx="2160240" cy="545233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nb-NO" sz="1600" dirty="0">
                <a:latin typeface="Calibri Light" panose="020F0302020204030204" pitchFamily="34" charset="0"/>
              </a:rPr>
              <a:t>Heidi Eriksen Eldholm</a:t>
            </a:r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xmlns="" id="{E464012D-15DD-2C4C-A018-468BC1E1C06B}"/>
              </a:ext>
            </a:extLst>
          </p:cNvPr>
          <p:cNvSpPr/>
          <p:nvPr/>
        </p:nvSpPr>
        <p:spPr bwMode="auto">
          <a:xfrm>
            <a:off x="5015880" y="3218540"/>
            <a:ext cx="2160240" cy="337593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nb-NO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Clinical</a:t>
            </a:r>
            <a:r>
              <a:rPr lang="nb-NO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b-NO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psychologist</a:t>
            </a:r>
            <a:endParaRPr kumimoji="0" lang="nb-NO" sz="14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xmlns="" id="{66671B57-C214-2040-AC4A-8020135BE8AA}"/>
              </a:ext>
            </a:extLst>
          </p:cNvPr>
          <p:cNvSpPr/>
          <p:nvPr/>
        </p:nvSpPr>
        <p:spPr bwMode="auto">
          <a:xfrm>
            <a:off x="5015880" y="3537121"/>
            <a:ext cx="2160240" cy="337593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kumimoji="0" lang="nb-NO" sz="14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xmlns="" id="{FE1BDDC1-68AA-BE4B-BADB-411E99E9F8BB}"/>
              </a:ext>
            </a:extLst>
          </p:cNvPr>
          <p:cNvSpPr/>
          <p:nvPr/>
        </p:nvSpPr>
        <p:spPr bwMode="auto">
          <a:xfrm>
            <a:off x="7248128" y="2848090"/>
            <a:ext cx="2160240" cy="545233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nb-NO" sz="1600" dirty="0">
                <a:latin typeface="Calibri Light" panose="020F0302020204030204" pitchFamily="34" charset="0"/>
              </a:rPr>
              <a:t>Thorstein Holt</a:t>
            </a: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xmlns="" id="{0AD6328E-4DBF-2A4B-B91E-79FA58808F12}"/>
              </a:ext>
            </a:extLst>
          </p:cNvPr>
          <p:cNvSpPr/>
          <p:nvPr/>
        </p:nvSpPr>
        <p:spPr bwMode="auto">
          <a:xfrm>
            <a:off x="7248128" y="3218540"/>
            <a:ext cx="2160240" cy="337593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nb-NO" sz="1400" dirty="0" err="1" smtClean="0">
                <a:latin typeface="Calibri Light" panose="020F0302020204030204" pitchFamily="34" charset="0"/>
              </a:rPr>
              <a:t>Social</a:t>
            </a:r>
            <a:r>
              <a:rPr lang="nb-NO" sz="1400" dirty="0" smtClean="0">
                <a:latin typeface="Calibri Light" panose="020F0302020204030204" pitchFamily="34" charset="0"/>
              </a:rPr>
              <a:t> </a:t>
            </a:r>
            <a:r>
              <a:rPr lang="nb-NO" sz="1400" dirty="0" err="1" smtClean="0">
                <a:latin typeface="Calibri Light" panose="020F0302020204030204" pitchFamily="34" charset="0"/>
              </a:rPr>
              <a:t>educator</a:t>
            </a:r>
            <a:endParaRPr lang="nb-NO" sz="1400" dirty="0">
              <a:latin typeface="Calibri Light" panose="020F0302020204030204" pitchFamily="34" charset="0"/>
            </a:endParaRPr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xmlns="" id="{B2A179C7-3476-C54E-A7C2-72B5A810C3BA}"/>
              </a:ext>
            </a:extLst>
          </p:cNvPr>
          <p:cNvSpPr/>
          <p:nvPr/>
        </p:nvSpPr>
        <p:spPr bwMode="auto">
          <a:xfrm>
            <a:off x="7248128" y="3461678"/>
            <a:ext cx="2160240" cy="337593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nb-NO" sz="1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Child </a:t>
            </a:r>
            <a:r>
              <a:rPr lang="nb-NO" sz="14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welfare</a:t>
            </a:r>
            <a:r>
              <a:rPr lang="nb-NO" sz="1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b-NO" sz="14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worker</a:t>
            </a:r>
            <a:endParaRPr kumimoji="0" lang="nb-NO" sz="14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xmlns="" id="{6C5137E3-0B93-9F4A-A783-C4C72EACBDAE}"/>
              </a:ext>
            </a:extLst>
          </p:cNvPr>
          <p:cNvSpPr/>
          <p:nvPr/>
        </p:nvSpPr>
        <p:spPr bwMode="auto">
          <a:xfrm>
            <a:off x="9480376" y="2848090"/>
            <a:ext cx="2160240" cy="545233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nb-NO" sz="1600" dirty="0" smtClean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Live Husum</a:t>
            </a:r>
            <a:endParaRPr lang="nb-NO" sz="1600"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3" name="Rektangel 32">
            <a:extLst>
              <a:ext uri="{FF2B5EF4-FFF2-40B4-BE49-F238E27FC236}">
                <a16:creationId xmlns:a16="http://schemas.microsoft.com/office/drawing/2014/main" xmlns="" id="{96B45796-DFAE-9847-A751-EF2ABDA4CFC3}"/>
              </a:ext>
            </a:extLst>
          </p:cNvPr>
          <p:cNvSpPr/>
          <p:nvPr/>
        </p:nvSpPr>
        <p:spPr bwMode="auto">
          <a:xfrm>
            <a:off x="9480376" y="3218540"/>
            <a:ext cx="2160240" cy="337593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nb-NO" sz="1400" dirty="0" err="1" smtClean="0">
                <a:latin typeface="Calibri Light" panose="020F0302020204030204" pitchFamily="34" charset="0"/>
              </a:rPr>
              <a:t>Educational</a:t>
            </a:r>
            <a:r>
              <a:rPr lang="nb-NO" sz="1400" dirty="0" smtClean="0">
                <a:latin typeface="Calibri Light" panose="020F0302020204030204" pitchFamily="34" charset="0"/>
              </a:rPr>
              <a:t> </a:t>
            </a:r>
            <a:r>
              <a:rPr lang="nb-NO" sz="1400" dirty="0" err="1" smtClean="0">
                <a:latin typeface="Calibri Light" panose="020F0302020204030204" pitchFamily="34" charset="0"/>
              </a:rPr>
              <a:t>specialist</a:t>
            </a:r>
            <a:endParaRPr lang="nb-NO" sz="1400" dirty="0">
              <a:latin typeface="Calibri Light" panose="020F0302020204030204" pitchFamily="34" charset="0"/>
            </a:endParaRPr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xmlns="" id="{1D4708C6-EE39-F94C-A8F8-2F86EEC4B6F4}"/>
              </a:ext>
            </a:extLst>
          </p:cNvPr>
          <p:cNvSpPr/>
          <p:nvPr/>
        </p:nvSpPr>
        <p:spPr bwMode="auto">
          <a:xfrm>
            <a:off x="9480376" y="3461678"/>
            <a:ext cx="2160240" cy="337593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kumimoji="0" lang="nb-NO" sz="14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3" name="Rektangel 42">
            <a:extLst>
              <a:ext uri="{FF2B5EF4-FFF2-40B4-BE49-F238E27FC236}">
                <a16:creationId xmlns:a16="http://schemas.microsoft.com/office/drawing/2014/main" xmlns="" id="{AB82A024-4189-0F45-9874-45BBDD11F05A}"/>
              </a:ext>
            </a:extLst>
          </p:cNvPr>
          <p:cNvSpPr/>
          <p:nvPr/>
        </p:nvSpPr>
        <p:spPr bwMode="auto">
          <a:xfrm>
            <a:off x="2783632" y="5174574"/>
            <a:ext cx="2160240" cy="545233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nb-NO" sz="1600" dirty="0">
                <a:latin typeface="Calibri Light" panose="020F0302020204030204" pitchFamily="34" charset="0"/>
              </a:rPr>
              <a:t>Hilde Lysne Mathisen</a:t>
            </a:r>
          </a:p>
        </p:txBody>
      </p:sp>
      <p:sp>
        <p:nvSpPr>
          <p:cNvPr id="44" name="Rektangel 43">
            <a:extLst>
              <a:ext uri="{FF2B5EF4-FFF2-40B4-BE49-F238E27FC236}">
                <a16:creationId xmlns:a16="http://schemas.microsoft.com/office/drawing/2014/main" xmlns="" id="{277569DE-5C39-BD4F-8F62-357BF4888FEC}"/>
              </a:ext>
            </a:extLst>
          </p:cNvPr>
          <p:cNvSpPr/>
          <p:nvPr/>
        </p:nvSpPr>
        <p:spPr bwMode="auto">
          <a:xfrm>
            <a:off x="2783632" y="5545024"/>
            <a:ext cx="2160240" cy="337593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nb-NO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Clinical</a:t>
            </a:r>
            <a:r>
              <a:rPr lang="nb-NO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b-NO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psychologist</a:t>
            </a:r>
            <a:endParaRPr kumimoji="0" lang="nb-NO" sz="14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2" name="Rektangel 41">
            <a:extLst>
              <a:ext uri="{FF2B5EF4-FFF2-40B4-BE49-F238E27FC236}">
                <a16:creationId xmlns:a16="http://schemas.microsoft.com/office/drawing/2014/main" xmlns="" id="{8F2FA7F1-3B39-F447-BF68-1C356E1ADC15}"/>
              </a:ext>
            </a:extLst>
          </p:cNvPr>
          <p:cNvSpPr/>
          <p:nvPr/>
        </p:nvSpPr>
        <p:spPr bwMode="auto">
          <a:xfrm>
            <a:off x="2783632" y="6187751"/>
            <a:ext cx="2160240" cy="337593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kumimoji="0" lang="nb-NO" sz="14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3" name="Rektangel 52">
            <a:extLst>
              <a:ext uri="{FF2B5EF4-FFF2-40B4-BE49-F238E27FC236}">
                <a16:creationId xmlns:a16="http://schemas.microsoft.com/office/drawing/2014/main" xmlns="" id="{FE1BDDC1-68AA-BE4B-BADB-411E99E9F8BB}"/>
              </a:ext>
            </a:extLst>
          </p:cNvPr>
          <p:cNvSpPr/>
          <p:nvPr/>
        </p:nvSpPr>
        <p:spPr bwMode="auto">
          <a:xfrm>
            <a:off x="7248128" y="5174574"/>
            <a:ext cx="2160240" cy="545233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nb-NO" sz="1600" dirty="0">
                <a:latin typeface="Calibri Light" panose="020F0302020204030204" pitchFamily="34" charset="0"/>
              </a:rPr>
              <a:t>Marie Dahlberg Tonga</a:t>
            </a:r>
          </a:p>
        </p:txBody>
      </p:sp>
      <p:sp>
        <p:nvSpPr>
          <p:cNvPr id="54" name="Rektangel 53">
            <a:extLst>
              <a:ext uri="{FF2B5EF4-FFF2-40B4-BE49-F238E27FC236}">
                <a16:creationId xmlns:a16="http://schemas.microsoft.com/office/drawing/2014/main" xmlns="" id="{0AD6328E-4DBF-2A4B-B91E-79FA58808F12}"/>
              </a:ext>
            </a:extLst>
          </p:cNvPr>
          <p:cNvSpPr/>
          <p:nvPr/>
        </p:nvSpPr>
        <p:spPr bwMode="auto">
          <a:xfrm>
            <a:off x="7248128" y="5545024"/>
            <a:ext cx="2160240" cy="337593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14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MD</a:t>
            </a:r>
            <a:endParaRPr kumimoji="0" lang="nb-NO" sz="14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2" name="Rektangel 51">
            <a:extLst>
              <a:ext uri="{FF2B5EF4-FFF2-40B4-BE49-F238E27FC236}">
                <a16:creationId xmlns:a16="http://schemas.microsoft.com/office/drawing/2014/main" xmlns="" id="{B2A179C7-3476-C54E-A7C2-72B5A810C3BA}"/>
              </a:ext>
            </a:extLst>
          </p:cNvPr>
          <p:cNvSpPr/>
          <p:nvPr/>
        </p:nvSpPr>
        <p:spPr bwMode="auto">
          <a:xfrm>
            <a:off x="7248128" y="6187751"/>
            <a:ext cx="2160240" cy="337593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kumimoji="0" lang="nb-NO" sz="14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8" name="Rektangel 57">
            <a:extLst>
              <a:ext uri="{FF2B5EF4-FFF2-40B4-BE49-F238E27FC236}">
                <a16:creationId xmlns:a16="http://schemas.microsoft.com/office/drawing/2014/main" xmlns="" id="{6C5137E3-0B93-9F4A-A783-C4C72EACBDAE}"/>
              </a:ext>
            </a:extLst>
          </p:cNvPr>
          <p:cNvSpPr/>
          <p:nvPr/>
        </p:nvSpPr>
        <p:spPr bwMode="auto">
          <a:xfrm>
            <a:off x="9480376" y="5174574"/>
            <a:ext cx="2160240" cy="545233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nb-NO" sz="1600" dirty="0" smtClean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Therese Wang</a:t>
            </a:r>
            <a:endParaRPr lang="nb-NO" sz="1600"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9" name="Rektangel 58">
            <a:extLst>
              <a:ext uri="{FF2B5EF4-FFF2-40B4-BE49-F238E27FC236}">
                <a16:creationId xmlns:a16="http://schemas.microsoft.com/office/drawing/2014/main" xmlns="" id="{96B45796-DFAE-9847-A751-EF2ABDA4CFC3}"/>
              </a:ext>
            </a:extLst>
          </p:cNvPr>
          <p:cNvSpPr/>
          <p:nvPr/>
        </p:nvSpPr>
        <p:spPr bwMode="auto">
          <a:xfrm>
            <a:off x="9480376" y="5545024"/>
            <a:ext cx="2160240" cy="337593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nb-NO" sz="1400" dirty="0" err="1" smtClean="0">
                <a:latin typeface="Calibri Light" panose="020F0302020204030204" pitchFamily="34" charset="0"/>
              </a:rPr>
              <a:t>Social</a:t>
            </a:r>
            <a:r>
              <a:rPr lang="nb-NO" sz="1400" dirty="0" smtClean="0">
                <a:latin typeface="Calibri Light" panose="020F0302020204030204" pitchFamily="34" charset="0"/>
              </a:rPr>
              <a:t> </a:t>
            </a:r>
            <a:r>
              <a:rPr lang="nb-NO" sz="1400" dirty="0" err="1" smtClean="0">
                <a:latin typeface="Calibri Light" panose="020F0302020204030204" pitchFamily="34" charset="0"/>
              </a:rPr>
              <a:t>educator</a:t>
            </a:r>
            <a:endParaRPr lang="nb-NO" sz="1400" dirty="0">
              <a:latin typeface="Calibri Light" panose="020F0302020204030204" pitchFamily="34" charset="0"/>
            </a:endParaRPr>
          </a:p>
        </p:txBody>
      </p:sp>
      <p:sp>
        <p:nvSpPr>
          <p:cNvPr id="57" name="Rektangel 56">
            <a:extLst>
              <a:ext uri="{FF2B5EF4-FFF2-40B4-BE49-F238E27FC236}">
                <a16:creationId xmlns:a16="http://schemas.microsoft.com/office/drawing/2014/main" xmlns="" id="{1D4708C6-EE39-F94C-A8F8-2F86EEC4B6F4}"/>
              </a:ext>
            </a:extLst>
          </p:cNvPr>
          <p:cNvSpPr/>
          <p:nvPr/>
        </p:nvSpPr>
        <p:spPr bwMode="auto">
          <a:xfrm>
            <a:off x="9480376" y="5788162"/>
            <a:ext cx="2160240" cy="337593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nb-NO" sz="1400" dirty="0" err="1" smtClean="0">
                <a:latin typeface="Calibri Light" panose="020F0302020204030204" pitchFamily="34" charset="0"/>
              </a:rPr>
              <a:t>Psychiatric</a:t>
            </a:r>
            <a:r>
              <a:rPr lang="nb-NO" sz="1400" dirty="0" smtClean="0">
                <a:latin typeface="Calibri Light" panose="020F0302020204030204" pitchFamily="34" charset="0"/>
              </a:rPr>
              <a:t> </a:t>
            </a:r>
            <a:r>
              <a:rPr lang="nb-NO" sz="1400" dirty="0" err="1" smtClean="0">
                <a:latin typeface="Calibri Light" panose="020F0302020204030204" pitchFamily="34" charset="0"/>
              </a:rPr>
              <a:t>nurse</a:t>
            </a:r>
            <a:endParaRPr lang="nb-NO" sz="1400" dirty="0">
              <a:latin typeface="Calibri Light" panose="020F0302020204030204" pitchFamily="34" charset="0"/>
            </a:endParaRPr>
          </a:p>
        </p:txBody>
      </p:sp>
      <p:pic>
        <p:nvPicPr>
          <p:cNvPr id="60" name="Bilde 59" descr="Et bilde som inneholder person, mann, utendørs, smilende&#10;&#10;Automatisk generert beskrivelse">
            <a:extLst>
              <a:ext uri="{FF2B5EF4-FFF2-40B4-BE49-F238E27FC236}">
                <a16:creationId xmlns:a16="http://schemas.microsoft.com/office/drawing/2014/main" xmlns="" id="{4B0D4B64-8E9A-574A-972F-0EBF135EC5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" t="3532" r="-227" b="12870"/>
          <a:stretch/>
        </p:blipFill>
        <p:spPr>
          <a:xfrm rot="734174">
            <a:off x="1150897" y="1871636"/>
            <a:ext cx="1044000" cy="1040162"/>
          </a:xfrm>
          <a:prstGeom prst="ellipse">
            <a:avLst/>
          </a:prstGeom>
        </p:spPr>
      </p:pic>
      <p:pic>
        <p:nvPicPr>
          <p:cNvPr id="61" name="Picture 2" descr="c569b01e-9aca-400d-bff8-544dcb73289b@lds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6" t="21623" r="24647" b="43240"/>
          <a:stretch/>
        </p:blipFill>
        <p:spPr bwMode="auto">
          <a:xfrm>
            <a:off x="3341752" y="4243818"/>
            <a:ext cx="1044000" cy="104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98D8A97F-9A78-4A10-8260-7D95309B3AB4" descr="98D8A97F-9A78-4A10-8260-7D95309B3AB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32" b="16630"/>
          <a:stretch/>
        </p:blipFill>
        <p:spPr bwMode="auto">
          <a:xfrm>
            <a:off x="1109504" y="4253993"/>
            <a:ext cx="1044000" cy="1023651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Bilde 64" descr="Et bilde som inneholder tekst&#10;&#10;Automatisk generert beskrivelse">
            <a:extLst>
              <a:ext uri="{FF2B5EF4-FFF2-40B4-BE49-F238E27FC236}">
                <a16:creationId xmlns:a16="http://schemas.microsoft.com/office/drawing/2014/main" xmlns="" id="{26370DA5-2B11-4F40-86FA-787F4D6849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000" y="568723"/>
            <a:ext cx="1066800" cy="393700"/>
          </a:xfrm>
          <a:prstGeom prst="rect">
            <a:avLst/>
          </a:prstGeom>
        </p:spPr>
      </p:pic>
      <p:pic>
        <p:nvPicPr>
          <p:cNvPr id="1026" name="F6549231-1722-415E-8F2A-ED04D0B1AB24" descr="F6549231-1722-415E-8F2A-ED04D0B1AB24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78" b="4759"/>
          <a:stretch/>
        </p:blipFill>
        <p:spPr bwMode="auto">
          <a:xfrm>
            <a:off x="5574000" y="1894617"/>
            <a:ext cx="1044000" cy="994197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5156311C-35C5-4657-9081-90B33B8344E6" descr="5156311C-35C5-4657-9081-90B33B8344E6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98" b="19290"/>
          <a:stretch/>
        </p:blipFill>
        <p:spPr bwMode="auto">
          <a:xfrm>
            <a:off x="10038496" y="4268099"/>
            <a:ext cx="1044000" cy="995437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A21D7878-D3D6-4E4F-B6E2-FF9B88166D00" descr="A21D7878-D3D6-4E4F-B6E2-FF9B88166D00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46" b="18551"/>
          <a:stretch/>
        </p:blipFill>
        <p:spPr bwMode="auto">
          <a:xfrm>
            <a:off x="5544408" y="4234754"/>
            <a:ext cx="1044000" cy="1062126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d6c196a9-a8a6-4fac-89b2-bc407a38178d@lds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47" r="7720" b="17841"/>
          <a:stretch/>
        </p:blipFill>
        <p:spPr bwMode="auto">
          <a:xfrm>
            <a:off x="7806248" y="4243818"/>
            <a:ext cx="1044000" cy="1033467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54E70D63-6319-4DA2-A070-E41E0123435F" descr="54E70D63-6319-4DA2-A070-E41E0123435F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9" r="11288" b="24458"/>
          <a:stretch/>
        </p:blipFill>
        <p:spPr bwMode="auto">
          <a:xfrm>
            <a:off x="3341752" y="1851716"/>
            <a:ext cx="1044000" cy="1075024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12A6D581-D01C-430A-BA5C-37809E1EB0B3" descr="12A6D581-D01C-430A-BA5C-37809E1EB0B3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4" t="22860" r="2211" b="40310"/>
          <a:stretch/>
        </p:blipFill>
        <p:spPr bwMode="auto">
          <a:xfrm>
            <a:off x="7806248" y="1867228"/>
            <a:ext cx="1044000" cy="104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0384DE7F-FAE3-4B41-BCCE-82BB3EBD866A" descr="0384DE7F-FAE3-4B41-BCCE-82BB3EBD866A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65" b="2987"/>
          <a:stretch/>
        </p:blipFill>
        <p:spPr bwMode="auto">
          <a:xfrm>
            <a:off x="10038496" y="1873898"/>
            <a:ext cx="1044000" cy="1039088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" name="Tittel 1">
            <a:extLst>
              <a:ext uri="{FF2B5EF4-FFF2-40B4-BE49-F238E27FC236}">
                <a16:creationId xmlns:a16="http://schemas.microsoft.com/office/drawing/2014/main" xmlns="" id="{71B04A25-52A3-8244-B42A-0EA143E14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60648"/>
            <a:ext cx="10160000" cy="838200"/>
          </a:xfrm>
        </p:spPr>
        <p:txBody>
          <a:bodyPr/>
          <a:lstStyle/>
          <a:p>
            <a:pPr algn="ctr"/>
            <a:r>
              <a:rPr lang="nb-NO" sz="3200" kern="0" dirty="0" err="1">
                <a:latin typeface="Calibri Light" panose="020F0302020204030204" pitchFamily="34" charset="0"/>
              </a:rPr>
              <a:t>Crisis</a:t>
            </a:r>
            <a:r>
              <a:rPr lang="nb-NO" sz="3200" kern="0" dirty="0">
                <a:latin typeface="Calibri Light" panose="020F0302020204030204" pitchFamily="34" charset="0"/>
              </a:rPr>
              <a:t> </a:t>
            </a:r>
            <a:r>
              <a:rPr lang="nb-NO" sz="3200" kern="0" dirty="0" err="1">
                <a:latin typeface="Calibri Light" panose="020F0302020204030204" pitchFamily="34" charset="0"/>
              </a:rPr>
              <a:t>Intervention</a:t>
            </a:r>
            <a:r>
              <a:rPr lang="nb-NO" sz="3200" kern="0" dirty="0">
                <a:latin typeface="Calibri Light" panose="020F0302020204030204" pitchFamily="34" charset="0"/>
              </a:rPr>
              <a:t> and </a:t>
            </a:r>
            <a:r>
              <a:rPr lang="nb-NO" sz="3200" kern="0" dirty="0" smtClean="0">
                <a:latin typeface="Calibri Light" panose="020F0302020204030204" pitchFamily="34" charset="0"/>
              </a:rPr>
              <a:t/>
            </a:r>
            <a:br>
              <a:rPr lang="nb-NO" sz="3200" kern="0" dirty="0" smtClean="0">
                <a:latin typeface="Calibri Light" panose="020F0302020204030204" pitchFamily="34" charset="0"/>
              </a:rPr>
            </a:br>
            <a:r>
              <a:rPr lang="nb-NO" sz="3200" kern="0" dirty="0" smtClean="0">
                <a:latin typeface="Calibri Light" panose="020F0302020204030204" pitchFamily="34" charset="0"/>
              </a:rPr>
              <a:t>Home </a:t>
            </a:r>
            <a:r>
              <a:rPr lang="nb-NO" sz="3200" kern="0" dirty="0" err="1">
                <a:latin typeface="Calibri Light" panose="020F0302020204030204" pitchFamily="34" charset="0"/>
              </a:rPr>
              <a:t>Treatment</a:t>
            </a:r>
            <a:r>
              <a:rPr lang="nb-NO" sz="3200" kern="0" dirty="0">
                <a:latin typeface="Calibri Light" panose="020F0302020204030204" pitchFamily="34" charset="0"/>
              </a:rPr>
              <a:t> Unit</a:t>
            </a:r>
            <a:endParaRPr lang="nb-NO" sz="3200" b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2" name="Rektangel 71">
            <a:extLst>
              <a:ext uri="{FF2B5EF4-FFF2-40B4-BE49-F238E27FC236}">
                <a16:creationId xmlns:a16="http://schemas.microsoft.com/office/drawing/2014/main" xmlns="" id="{162C2225-E49D-4D47-A264-2F3095D91230}"/>
              </a:ext>
            </a:extLst>
          </p:cNvPr>
          <p:cNvSpPr/>
          <p:nvPr/>
        </p:nvSpPr>
        <p:spPr bwMode="auto">
          <a:xfrm>
            <a:off x="479376" y="5174573"/>
            <a:ext cx="2304256" cy="545233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nb-NO" sz="1600" dirty="0">
                <a:latin typeface="Calibri Light" panose="020F0302020204030204" pitchFamily="34" charset="0"/>
              </a:rPr>
              <a:t>Synne Solnørdal Jenssen</a:t>
            </a:r>
          </a:p>
        </p:txBody>
      </p:sp>
      <p:sp>
        <p:nvSpPr>
          <p:cNvPr id="73" name="Rektangel 72">
            <a:extLst>
              <a:ext uri="{FF2B5EF4-FFF2-40B4-BE49-F238E27FC236}">
                <a16:creationId xmlns:a16="http://schemas.microsoft.com/office/drawing/2014/main" xmlns="" id="{E82F7B46-9ACF-2448-B05D-00CEE3F3872D}"/>
              </a:ext>
            </a:extLst>
          </p:cNvPr>
          <p:cNvSpPr/>
          <p:nvPr/>
        </p:nvSpPr>
        <p:spPr bwMode="auto">
          <a:xfrm>
            <a:off x="551384" y="5545023"/>
            <a:ext cx="2160240" cy="337593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nb-NO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Clinical</a:t>
            </a:r>
            <a:r>
              <a:rPr lang="nb-NO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b-NO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psychologist</a:t>
            </a:r>
            <a:endParaRPr kumimoji="0" lang="nb-NO" sz="14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1" name="Rektangel 70">
            <a:extLst>
              <a:ext uri="{FF2B5EF4-FFF2-40B4-BE49-F238E27FC236}">
                <a16:creationId xmlns:a16="http://schemas.microsoft.com/office/drawing/2014/main" xmlns="" id="{FDBF7ADF-BF16-4B47-8CCD-486484360276}"/>
              </a:ext>
            </a:extLst>
          </p:cNvPr>
          <p:cNvSpPr/>
          <p:nvPr/>
        </p:nvSpPr>
        <p:spPr bwMode="auto">
          <a:xfrm>
            <a:off x="551384" y="5788161"/>
            <a:ext cx="2160240" cy="337593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kumimoji="0" lang="nb-NO" sz="14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(</a:t>
            </a:r>
            <a:r>
              <a:rPr lang="nb-NO" sz="14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specialist</a:t>
            </a:r>
            <a:r>
              <a:rPr lang="nb-NO" sz="1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  <a:endParaRPr lang="nb-NO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7" name="Rektangel 76">
            <a:extLst>
              <a:ext uri="{FF2B5EF4-FFF2-40B4-BE49-F238E27FC236}">
                <a16:creationId xmlns:a16="http://schemas.microsoft.com/office/drawing/2014/main" xmlns="" id="{1E981480-9397-5942-8D94-0FD91CF3304F}"/>
              </a:ext>
            </a:extLst>
          </p:cNvPr>
          <p:cNvSpPr/>
          <p:nvPr/>
        </p:nvSpPr>
        <p:spPr bwMode="auto">
          <a:xfrm>
            <a:off x="5015880" y="5171138"/>
            <a:ext cx="2160240" cy="545233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nb-NO" sz="1600" dirty="0">
                <a:latin typeface="Calibri Light" panose="020F0302020204030204" pitchFamily="34" charset="0"/>
              </a:rPr>
              <a:t>Kaja Aasbø Stavelin</a:t>
            </a:r>
          </a:p>
        </p:txBody>
      </p:sp>
      <p:sp>
        <p:nvSpPr>
          <p:cNvPr id="78" name="Rektangel 77">
            <a:extLst>
              <a:ext uri="{FF2B5EF4-FFF2-40B4-BE49-F238E27FC236}">
                <a16:creationId xmlns:a16="http://schemas.microsoft.com/office/drawing/2014/main" xmlns="" id="{E464012D-15DD-2C4C-A018-468BC1E1C06B}"/>
              </a:ext>
            </a:extLst>
          </p:cNvPr>
          <p:cNvSpPr/>
          <p:nvPr/>
        </p:nvSpPr>
        <p:spPr bwMode="auto">
          <a:xfrm>
            <a:off x="5015880" y="5541588"/>
            <a:ext cx="2160240" cy="337593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nb-NO" sz="1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MD</a:t>
            </a:r>
            <a:endParaRPr kumimoji="0" lang="nb-NO" sz="14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6" name="Rektangel 75">
            <a:extLst>
              <a:ext uri="{FF2B5EF4-FFF2-40B4-BE49-F238E27FC236}">
                <a16:creationId xmlns:a16="http://schemas.microsoft.com/office/drawing/2014/main" xmlns="" id="{66671B57-C214-2040-AC4A-8020135BE8AA}"/>
              </a:ext>
            </a:extLst>
          </p:cNvPr>
          <p:cNvSpPr/>
          <p:nvPr/>
        </p:nvSpPr>
        <p:spPr bwMode="auto">
          <a:xfrm>
            <a:off x="5015880" y="5784726"/>
            <a:ext cx="2160240" cy="337593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nb-NO" sz="1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(</a:t>
            </a:r>
            <a:r>
              <a:rPr lang="nb-NO" sz="14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specialist</a:t>
            </a:r>
            <a:r>
              <a:rPr lang="nb-NO" sz="1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  <a:endParaRPr kumimoji="0" lang="nb-NO" sz="14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2" name="Rektangel 81">
            <a:extLst>
              <a:ext uri="{FF2B5EF4-FFF2-40B4-BE49-F238E27FC236}">
                <a16:creationId xmlns:a16="http://schemas.microsoft.com/office/drawing/2014/main" xmlns="" id="{162C2225-E49D-4D47-A264-2F3095D91230}"/>
              </a:ext>
            </a:extLst>
          </p:cNvPr>
          <p:cNvSpPr/>
          <p:nvPr/>
        </p:nvSpPr>
        <p:spPr bwMode="auto">
          <a:xfrm>
            <a:off x="1282564" y="390549"/>
            <a:ext cx="2160240" cy="545233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Cathrine Martinsen</a:t>
            </a:r>
            <a:endParaRPr kumimoji="0" lang="nb-NO" sz="16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3" name="Rektangel 82">
            <a:extLst>
              <a:ext uri="{FF2B5EF4-FFF2-40B4-BE49-F238E27FC236}">
                <a16:creationId xmlns:a16="http://schemas.microsoft.com/office/drawing/2014/main" xmlns="" id="{E82F7B46-9ACF-2448-B05D-00CEE3F3872D}"/>
              </a:ext>
            </a:extLst>
          </p:cNvPr>
          <p:cNvSpPr/>
          <p:nvPr/>
        </p:nvSpPr>
        <p:spPr bwMode="auto">
          <a:xfrm>
            <a:off x="1282564" y="764704"/>
            <a:ext cx="2160240" cy="337593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nb-NO" sz="14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Secretary</a:t>
            </a:r>
            <a:endParaRPr kumimoji="0" lang="nb-NO" sz="14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84" name="Bilde 2" descr="image002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9" t="11858" r="8529" b="18559"/>
          <a:stretch/>
        </p:blipFill>
        <p:spPr bwMode="auto">
          <a:xfrm>
            <a:off x="371480" y="296767"/>
            <a:ext cx="1044000" cy="1044001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TekstSylinder 49">
            <a:extLst>
              <a:ext uri="{FF2B5EF4-FFF2-40B4-BE49-F238E27FC236}">
                <a16:creationId xmlns:a16="http://schemas.microsoft.com/office/drawing/2014/main" xmlns="" id="{C9CC01A7-615E-6545-9FA0-FC9C810C9CD5}"/>
              </a:ext>
            </a:extLst>
          </p:cNvPr>
          <p:cNvSpPr txBox="1"/>
          <p:nvPr/>
        </p:nvSpPr>
        <p:spPr>
          <a:xfrm>
            <a:off x="119336" y="6453336"/>
            <a:ext cx="288032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Per Martin Løken, head </a:t>
            </a:r>
            <a:r>
              <a:rPr lang="nb-NO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of</a:t>
            </a:r>
            <a:r>
              <a:rPr lang="nb-NO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b-NO" sz="15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section</a:t>
            </a:r>
            <a:endParaRPr lang="nb-NO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9" name="TekstSylinder 48">
            <a:extLst>
              <a:ext uri="{FF2B5EF4-FFF2-40B4-BE49-F238E27FC236}">
                <a16:creationId xmlns:a16="http://schemas.microsoft.com/office/drawing/2014/main" xmlns="" id="{C9CC01A7-615E-6545-9FA0-FC9C810C9CD5}"/>
              </a:ext>
            </a:extLst>
          </p:cNvPr>
          <p:cNvSpPr txBox="1"/>
          <p:nvPr/>
        </p:nvSpPr>
        <p:spPr>
          <a:xfrm>
            <a:off x="3215680" y="6453336"/>
            <a:ext cx="388843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600" kern="0" dirty="0" err="1">
                <a:latin typeface="Calibri Light" panose="020F0302020204030204" pitchFamily="34" charset="0"/>
              </a:rPr>
              <a:t>Crisis</a:t>
            </a:r>
            <a:r>
              <a:rPr lang="nb-NO" sz="1600" kern="0" dirty="0">
                <a:latin typeface="Calibri Light" panose="020F0302020204030204" pitchFamily="34" charset="0"/>
              </a:rPr>
              <a:t> </a:t>
            </a:r>
            <a:r>
              <a:rPr lang="nb-NO" sz="1600" kern="0" dirty="0" err="1">
                <a:latin typeface="Calibri Light" panose="020F0302020204030204" pitchFamily="34" charset="0"/>
              </a:rPr>
              <a:t>Intervention</a:t>
            </a:r>
            <a:r>
              <a:rPr lang="nb-NO" sz="1600" kern="0" dirty="0">
                <a:latin typeface="Calibri Light" panose="020F0302020204030204" pitchFamily="34" charset="0"/>
              </a:rPr>
              <a:t> and Home </a:t>
            </a:r>
            <a:r>
              <a:rPr lang="nb-NO" sz="1600" kern="0" dirty="0" err="1">
                <a:latin typeface="Calibri Light" panose="020F0302020204030204" pitchFamily="34" charset="0"/>
              </a:rPr>
              <a:t>Treatment</a:t>
            </a:r>
            <a:r>
              <a:rPr lang="nb-NO" sz="1600" kern="0" dirty="0">
                <a:latin typeface="Calibri Light" panose="020F0302020204030204" pitchFamily="34" charset="0"/>
              </a:rPr>
              <a:t> Unit</a:t>
            </a:r>
            <a:endParaRPr lang="nb-NO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53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tekst&#10;&#10;Automatisk generert beskrivelse">
            <a:extLst>
              <a:ext uri="{FF2B5EF4-FFF2-40B4-BE49-F238E27FC236}">
                <a16:creationId xmlns:a16="http://schemas.microsoft.com/office/drawing/2014/main" xmlns="" id="{645B141C-9EEB-934A-941F-009C931304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0536" y="5877272"/>
            <a:ext cx="1066800" cy="393700"/>
          </a:xfrm>
          <a:prstGeom prst="rect">
            <a:avLst/>
          </a:prstGeom>
        </p:spPr>
      </p:pic>
      <p:sp>
        <p:nvSpPr>
          <p:cNvPr id="12" name="Ellipse 11"/>
          <p:cNvSpPr/>
          <p:nvPr/>
        </p:nvSpPr>
        <p:spPr bwMode="auto">
          <a:xfrm>
            <a:off x="1608372" y="836527"/>
            <a:ext cx="5040000" cy="5040000"/>
          </a:xfrm>
          <a:prstGeom prst="ellipse">
            <a:avLst/>
          </a:prstGeom>
          <a:solidFill>
            <a:srgbClr val="FF0000">
              <a:alpha val="50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b="1" dirty="0" err="1" smtClean="0">
                <a:latin typeface="Calibri Light" panose="020F0302020204030204" pitchFamily="34" charset="0"/>
              </a:rPr>
              <a:t>CRISIS</a:t>
            </a:r>
            <a:endParaRPr lang="nb-NO" b="1" dirty="0" smtClean="0">
              <a:latin typeface="Calibri Light" panose="020F0302020204030204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</a:endParaRP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dirty="0" err="1" smtClean="0">
                <a:latin typeface="Calibri Light" panose="020F0302020204030204" pitchFamily="34" charset="0"/>
              </a:rPr>
              <a:t>Psychosis</a:t>
            </a:r>
            <a:endParaRPr lang="nb-NO" dirty="0" smtClean="0">
              <a:latin typeface="Calibri Light" panose="020F0302020204030204" pitchFamily="34" charset="0"/>
            </a:endParaRP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</a:rPr>
              <a:t>Suicidal problems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dirty="0" err="1" smtClean="0">
                <a:latin typeface="Calibri Light" panose="020F0302020204030204" pitchFamily="34" charset="0"/>
              </a:rPr>
              <a:t>Self</a:t>
            </a:r>
            <a:r>
              <a:rPr lang="nb-NO" dirty="0" smtClean="0">
                <a:latin typeface="Calibri Light" panose="020F0302020204030204" pitchFamily="34" charset="0"/>
              </a:rPr>
              <a:t> </a:t>
            </a:r>
            <a:r>
              <a:rPr lang="nb-NO" dirty="0" err="1" smtClean="0">
                <a:latin typeface="Calibri Light" panose="020F0302020204030204" pitchFamily="34" charset="0"/>
              </a:rPr>
              <a:t>injury</a:t>
            </a:r>
            <a:endParaRPr lang="nb-NO" dirty="0" smtClean="0">
              <a:latin typeface="Calibri Light" panose="020F0302020204030204" pitchFamily="34" charset="0"/>
            </a:endParaRP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</a:rPr>
              <a:t>Eating</a:t>
            </a:r>
            <a:r>
              <a:rPr kumimoji="0" lang="nb-NO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</a:rPr>
              <a:t> </a:t>
            </a:r>
            <a:r>
              <a:rPr kumimoji="0" lang="nb-NO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</a:rPr>
              <a:t>disorders</a:t>
            </a:r>
            <a:endParaRPr kumimoji="0" lang="nb-NO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</a:endParaRP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dirty="0" err="1" smtClean="0">
                <a:latin typeface="Calibri Light" panose="020F0302020204030204" pitchFamily="34" charset="0"/>
              </a:rPr>
              <a:t>Aggression</a:t>
            </a:r>
            <a:r>
              <a:rPr lang="nb-NO" dirty="0" smtClean="0">
                <a:latin typeface="Calibri Light" panose="020F0302020204030204" pitchFamily="34" charset="0"/>
              </a:rPr>
              <a:t> and </a:t>
            </a:r>
            <a:r>
              <a:rPr lang="nb-NO" dirty="0" err="1" smtClean="0">
                <a:latin typeface="Calibri Light" panose="020F0302020204030204" pitchFamily="34" charset="0"/>
              </a:rPr>
              <a:t>violence</a:t>
            </a:r>
            <a:endParaRPr lang="nb-NO" dirty="0" smtClean="0">
              <a:latin typeface="Calibri Light" panose="020F0302020204030204" pitchFamily="34" charset="0"/>
            </a:endParaRP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</a:rPr>
              <a:t>0-6 </a:t>
            </a:r>
            <a:r>
              <a:rPr kumimoji="0" lang="nb-NO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</a:rPr>
              <a:t>years</a:t>
            </a:r>
            <a:endParaRPr kumimoji="0" lang="nb-NO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4" name="Ellipse 13"/>
          <p:cNvSpPr/>
          <p:nvPr/>
        </p:nvSpPr>
        <p:spPr bwMode="auto">
          <a:xfrm>
            <a:off x="5375920" y="837272"/>
            <a:ext cx="5040000" cy="5040000"/>
          </a:xfrm>
          <a:prstGeom prst="ellipse">
            <a:avLst/>
          </a:prstGeom>
          <a:solidFill>
            <a:srgbClr val="00B0F0">
              <a:alpha val="50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</a:rPr>
              <a:t>MOBILE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nb-NO" dirty="0">
              <a:latin typeface="Calibri Light" panose="020F0302020204030204" pitchFamily="34" charset="0"/>
            </a:endParaRPr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dirty="0" err="1" smtClean="0">
                <a:latin typeface="Calibri Light" panose="020F0302020204030204" pitchFamily="34" charset="0"/>
              </a:rPr>
              <a:t>Out</a:t>
            </a:r>
            <a:r>
              <a:rPr kumimoji="0" lang="nb-NO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</a:rPr>
              <a:t>patient</a:t>
            </a:r>
            <a:r>
              <a:rPr kumimoji="0" lang="nb-NO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</a:rPr>
              <a:t> </a:t>
            </a:r>
            <a:r>
              <a:rPr kumimoji="0" lang="nb-NO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</a:rPr>
              <a:t>treatment</a:t>
            </a:r>
            <a:r>
              <a:rPr kumimoji="0" lang="nb-NO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</a:rPr>
              <a:t> </a:t>
            </a:r>
            <a:br>
              <a:rPr kumimoji="0" lang="nb-NO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</a:rPr>
            </a:br>
            <a:r>
              <a:rPr kumimoji="0" lang="nb-NO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</a:rPr>
              <a:t>is not</a:t>
            </a:r>
            <a:r>
              <a:rPr kumimoji="0" lang="nb-NO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</a:rPr>
              <a:t> </a:t>
            </a:r>
            <a:r>
              <a:rPr kumimoji="0" lang="nb-NO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</a:rPr>
              <a:t>enough</a:t>
            </a:r>
            <a:endParaRPr kumimoji="0" lang="nb-NO" sz="24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</a:endParaRPr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nb-NO" baseline="0" dirty="0">
              <a:latin typeface="Calibri Light" panose="020F0302020204030204" pitchFamily="34" charset="0"/>
            </a:endParaRPr>
          </a:p>
          <a:p>
            <a:pPr algn="r"/>
            <a:r>
              <a:rPr kumimoji="0" lang="nb-NO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</a:rPr>
              <a:t>Unable</a:t>
            </a:r>
            <a:r>
              <a:rPr kumimoji="0" lang="nb-NO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</a:rPr>
              <a:t> to </a:t>
            </a:r>
            <a:r>
              <a:rPr kumimoji="0" lang="nb-NO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</a:rPr>
              <a:t>attend</a:t>
            </a:r>
            <a:r>
              <a:rPr kumimoji="0" lang="nb-NO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</a:rPr>
              <a:t> </a:t>
            </a:r>
            <a:r>
              <a:rPr kumimoji="0" lang="nb-NO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</a:rPr>
              <a:t>outpatient</a:t>
            </a:r>
            <a:r>
              <a:rPr kumimoji="0" lang="nb-NO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</a:rPr>
              <a:t> </a:t>
            </a:r>
            <a:r>
              <a:rPr kumimoji="0" lang="nb-NO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</a:rPr>
              <a:t>treatment</a:t>
            </a:r>
            <a:endParaRPr kumimoji="0" lang="nb-NO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xmlns="" id="{C9CC01A7-615E-6545-9FA0-FC9C810C9CD5}"/>
              </a:ext>
            </a:extLst>
          </p:cNvPr>
          <p:cNvSpPr txBox="1"/>
          <p:nvPr/>
        </p:nvSpPr>
        <p:spPr>
          <a:xfrm>
            <a:off x="119336" y="6453336"/>
            <a:ext cx="288032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Per Martin </a:t>
            </a:r>
            <a:r>
              <a:rPr lang="nb-NO" sz="15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Løken, </a:t>
            </a:r>
            <a:r>
              <a:rPr lang="nb-NO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head </a:t>
            </a:r>
            <a:r>
              <a:rPr lang="nb-NO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of</a:t>
            </a:r>
            <a:r>
              <a:rPr lang="nb-NO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b-NO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section</a:t>
            </a:r>
            <a:endParaRPr lang="nb-NO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xmlns="" id="{C9CC01A7-615E-6545-9FA0-FC9C810C9CD5}"/>
              </a:ext>
            </a:extLst>
          </p:cNvPr>
          <p:cNvSpPr txBox="1"/>
          <p:nvPr/>
        </p:nvSpPr>
        <p:spPr>
          <a:xfrm>
            <a:off x="3215680" y="6453336"/>
            <a:ext cx="396044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600" kern="0" dirty="0" err="1">
                <a:latin typeface="Calibri Light" panose="020F0302020204030204" pitchFamily="34" charset="0"/>
              </a:rPr>
              <a:t>Crisis</a:t>
            </a:r>
            <a:r>
              <a:rPr lang="nb-NO" sz="1600" kern="0" dirty="0">
                <a:latin typeface="Calibri Light" panose="020F0302020204030204" pitchFamily="34" charset="0"/>
              </a:rPr>
              <a:t> </a:t>
            </a:r>
            <a:r>
              <a:rPr lang="nb-NO" sz="1600" kern="0" dirty="0" err="1">
                <a:latin typeface="Calibri Light" panose="020F0302020204030204" pitchFamily="34" charset="0"/>
              </a:rPr>
              <a:t>Intervention</a:t>
            </a:r>
            <a:r>
              <a:rPr lang="nb-NO" sz="1600" kern="0" dirty="0">
                <a:latin typeface="Calibri Light" panose="020F0302020204030204" pitchFamily="34" charset="0"/>
              </a:rPr>
              <a:t> and Home </a:t>
            </a:r>
            <a:r>
              <a:rPr lang="nb-NO" sz="1600" kern="0" dirty="0" err="1">
                <a:latin typeface="Calibri Light" panose="020F0302020204030204" pitchFamily="34" charset="0"/>
              </a:rPr>
              <a:t>Treatment</a:t>
            </a:r>
            <a:r>
              <a:rPr lang="nb-NO" sz="1600" kern="0" dirty="0">
                <a:latin typeface="Calibri Light" panose="020F0302020204030204" pitchFamily="34" charset="0"/>
              </a:rPr>
              <a:t> Unit</a:t>
            </a:r>
            <a:endParaRPr lang="nb-NO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TekstSylinder 1"/>
          <p:cNvSpPr txBox="1"/>
          <p:nvPr/>
        </p:nvSpPr>
        <p:spPr>
          <a:xfrm>
            <a:off x="5707623" y="2435601"/>
            <a:ext cx="622927" cy="1569660"/>
          </a:xfrm>
          <a:prstGeom prst="rect">
            <a:avLst/>
          </a:prstGeom>
          <a:noFill/>
        </p:spPr>
        <p:txBody>
          <a:bodyPr vert="horz" wrap="square" rtlCol="0" anchor="t">
            <a:spAutoFit/>
          </a:bodyPr>
          <a:lstStyle/>
          <a:p>
            <a:pPr algn="ctr"/>
            <a:r>
              <a:rPr lang="nb-NO" dirty="0" smtClean="0">
                <a:latin typeface="Calibri Light" panose="020F0302020204030204" pitchFamily="34" charset="0"/>
              </a:rPr>
              <a:t>C</a:t>
            </a:r>
          </a:p>
          <a:p>
            <a:pPr algn="ctr"/>
            <a:r>
              <a:rPr lang="nb-NO" dirty="0" smtClean="0">
                <a:latin typeface="Calibri Light" panose="020F0302020204030204" pitchFamily="34" charset="0"/>
              </a:rPr>
              <a:t>I</a:t>
            </a:r>
          </a:p>
          <a:p>
            <a:pPr algn="ctr"/>
            <a:r>
              <a:rPr lang="nb-NO" dirty="0" smtClean="0">
                <a:latin typeface="Calibri Light" panose="020F0302020204030204" pitchFamily="34" charset="0"/>
              </a:rPr>
              <a:t>H</a:t>
            </a:r>
          </a:p>
          <a:p>
            <a:pPr algn="ctr"/>
            <a:r>
              <a:rPr lang="nb-NO" dirty="0">
                <a:latin typeface="Calibri Light" panose="020F0302020204030204" pitchFamily="34" charset="0"/>
              </a:rPr>
              <a:t>T</a:t>
            </a:r>
            <a:endParaRPr lang="nb-NO" dirty="0" smtClean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19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0" dirty="0" smtClean="0">
                <a:latin typeface="Calibri Light" panose="020F0302020204030204" pitchFamily="34" charset="0"/>
              </a:rPr>
              <a:t>Course </a:t>
            </a:r>
            <a:r>
              <a:rPr lang="nb-NO" b="0" dirty="0" err="1" smtClean="0">
                <a:latin typeface="Calibri Light" panose="020F0302020204030204" pitchFamily="34" charset="0"/>
              </a:rPr>
              <a:t>of</a:t>
            </a:r>
            <a:r>
              <a:rPr lang="nb-NO" b="0" dirty="0" smtClean="0">
                <a:latin typeface="Calibri Light" panose="020F0302020204030204" pitchFamily="34" charset="0"/>
              </a:rPr>
              <a:t> </a:t>
            </a:r>
            <a:r>
              <a:rPr lang="nb-NO" b="0" dirty="0" err="1" smtClean="0">
                <a:latin typeface="Calibri Light" panose="020F0302020204030204" pitchFamily="34" charset="0"/>
              </a:rPr>
              <a:t>treatment</a:t>
            </a:r>
            <a:endParaRPr lang="nb-NO" b="0" dirty="0">
              <a:latin typeface="Calibri Light" panose="020F0302020204030204" pitchFamily="34" charset="0"/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6085" y="1554164"/>
            <a:ext cx="5907988" cy="4611140"/>
          </a:xfrm>
        </p:spPr>
        <p:txBody>
          <a:bodyPr numCol="1"/>
          <a:lstStyle/>
          <a:p>
            <a:pPr marL="0" indent="0">
              <a:buNone/>
            </a:pPr>
            <a:r>
              <a:rPr lang="en-GB" sz="1800" b="1" dirty="0" smtClean="0">
                <a:latin typeface="Calibri Light" panose="020F0302020204030204" pitchFamily="34" charset="0"/>
              </a:rPr>
              <a:t>Admission</a:t>
            </a:r>
          </a:p>
          <a:p>
            <a:r>
              <a:rPr lang="en-GB" sz="1800" dirty="0" smtClean="0">
                <a:latin typeface="Calibri Light" panose="020F0302020204030204" pitchFamily="34" charset="0"/>
              </a:rPr>
              <a:t>Meeting with outpatient therapist</a:t>
            </a:r>
          </a:p>
          <a:p>
            <a:r>
              <a:rPr lang="en-GB" sz="1800" dirty="0" smtClean="0">
                <a:latin typeface="Calibri Light" panose="020F0302020204030204" pitchFamily="34" charset="0"/>
              </a:rPr>
              <a:t>Written referral </a:t>
            </a:r>
          </a:p>
          <a:p>
            <a:pPr marL="0" indent="0">
              <a:buNone/>
            </a:pPr>
            <a:r>
              <a:rPr lang="en-GB" sz="1800" b="1" dirty="0" smtClean="0">
                <a:latin typeface="Calibri Light" panose="020F0302020204030204" pitchFamily="34" charset="0"/>
              </a:rPr>
              <a:t>Treatment (8 weeks)</a:t>
            </a:r>
          </a:p>
          <a:p>
            <a:r>
              <a:rPr lang="en-GB" sz="1800" dirty="0" smtClean="0">
                <a:latin typeface="Calibri Light" panose="020F0302020204030204" pitchFamily="34" charset="0"/>
              </a:rPr>
              <a:t>Individual therapy</a:t>
            </a:r>
          </a:p>
          <a:p>
            <a:r>
              <a:rPr lang="en-GB" sz="1800" i="0" dirty="0" smtClean="0">
                <a:latin typeface="Calibri Light" panose="020F0302020204030204" pitchFamily="34" charset="0"/>
              </a:rPr>
              <a:t>Parental counselling</a:t>
            </a:r>
          </a:p>
          <a:p>
            <a:r>
              <a:rPr lang="en-GB" sz="1800" dirty="0" smtClean="0">
                <a:latin typeface="Calibri Light" panose="020F0302020204030204" pitchFamily="34" charset="0"/>
              </a:rPr>
              <a:t>Family therapy</a:t>
            </a:r>
          </a:p>
          <a:p>
            <a:r>
              <a:rPr lang="en-GB" sz="1800" i="0" dirty="0" smtClean="0">
                <a:latin typeface="Calibri Light" panose="020F0302020204030204" pitchFamily="34" charset="0"/>
              </a:rPr>
              <a:t>Network support</a:t>
            </a:r>
          </a:p>
          <a:p>
            <a:r>
              <a:rPr lang="en-GB" sz="1800" dirty="0" smtClean="0">
                <a:latin typeface="Calibri Light" panose="020F0302020204030204" pitchFamily="34" charset="0"/>
              </a:rPr>
              <a:t>Environmental therapy/interventions</a:t>
            </a:r>
            <a:endParaRPr lang="en-GB" sz="1800" i="0" dirty="0" smtClean="0">
              <a:latin typeface="Calibri Light" panose="020F0302020204030204" pitchFamily="34" charset="0"/>
            </a:endParaRPr>
          </a:p>
          <a:p>
            <a:r>
              <a:rPr lang="en-GB" sz="1800" dirty="0" smtClean="0">
                <a:latin typeface="Calibri Light" panose="020F0302020204030204" pitchFamily="34" charset="0"/>
              </a:rPr>
              <a:t>Medication</a:t>
            </a:r>
          </a:p>
          <a:p>
            <a:r>
              <a:rPr lang="en-GB" sz="1800" i="0" dirty="0" smtClean="0">
                <a:latin typeface="Calibri Light" panose="020F0302020204030204" pitchFamily="34" charset="0"/>
              </a:rPr>
              <a:t>Monitoring</a:t>
            </a:r>
          </a:p>
          <a:p>
            <a:r>
              <a:rPr lang="en-GB" sz="1800" dirty="0" smtClean="0">
                <a:latin typeface="Calibri Light" panose="020F0302020204030204" pitchFamily="34" charset="0"/>
              </a:rPr>
              <a:t>Assessments/diagnostics</a:t>
            </a:r>
          </a:p>
          <a:p>
            <a:pPr marL="0" indent="0">
              <a:buNone/>
            </a:pPr>
            <a:r>
              <a:rPr lang="en-GB" sz="1800" b="1" dirty="0" smtClean="0">
                <a:latin typeface="Calibri Light" panose="020F0302020204030204" pitchFamily="34" charset="0"/>
              </a:rPr>
              <a:t>Post treatment</a:t>
            </a:r>
          </a:p>
          <a:p>
            <a:r>
              <a:rPr lang="en-GB" sz="1800" i="0" dirty="0" smtClean="0">
                <a:latin typeface="Calibri Light" panose="020F0302020204030204" pitchFamily="34" charset="0"/>
              </a:rPr>
              <a:t>Discharge summary</a:t>
            </a:r>
            <a:endParaRPr lang="en-GB" sz="1800" i="0" dirty="0">
              <a:latin typeface="Calibri Light" panose="020F0302020204030204" pitchFamily="34" charset="0"/>
            </a:endParaRPr>
          </a:p>
        </p:txBody>
      </p:sp>
      <p:pic>
        <p:nvPicPr>
          <p:cNvPr id="6" name="Bilde 5" descr="Et bilde som inneholder tekst&#10;&#10;Automatisk generert beskrivelse">
            <a:extLst>
              <a:ext uri="{FF2B5EF4-FFF2-40B4-BE49-F238E27FC236}">
                <a16:creationId xmlns:a16="http://schemas.microsoft.com/office/drawing/2014/main" xmlns="" id="{EA248CE0-F0BE-DB44-AE89-0C16BA2A3F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528" y="160578"/>
            <a:ext cx="1066800" cy="393700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xmlns="" id="{C9CC01A7-615E-6545-9FA0-FC9C810C9CD5}"/>
              </a:ext>
            </a:extLst>
          </p:cNvPr>
          <p:cNvSpPr txBox="1"/>
          <p:nvPr/>
        </p:nvSpPr>
        <p:spPr>
          <a:xfrm>
            <a:off x="119336" y="6453336"/>
            <a:ext cx="288032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Per Martin </a:t>
            </a:r>
            <a:r>
              <a:rPr lang="nb-NO" sz="15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Løken, </a:t>
            </a:r>
            <a:r>
              <a:rPr lang="nb-NO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head </a:t>
            </a:r>
            <a:r>
              <a:rPr lang="nb-NO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of</a:t>
            </a:r>
            <a:r>
              <a:rPr lang="nb-NO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b-NO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section</a:t>
            </a:r>
            <a:endParaRPr lang="nb-NO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894"/>
          <a:stretch/>
        </p:blipFill>
        <p:spPr>
          <a:xfrm>
            <a:off x="4448165" y="1484784"/>
            <a:ext cx="7743835" cy="5428215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xmlns="" id="{C9CC01A7-615E-6545-9FA0-FC9C810C9CD5}"/>
              </a:ext>
            </a:extLst>
          </p:cNvPr>
          <p:cNvSpPr txBox="1"/>
          <p:nvPr/>
        </p:nvSpPr>
        <p:spPr>
          <a:xfrm>
            <a:off x="3215680" y="6453336"/>
            <a:ext cx="410445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600" kern="0" dirty="0" err="1">
                <a:latin typeface="Calibri Light" panose="020F0302020204030204" pitchFamily="34" charset="0"/>
              </a:rPr>
              <a:t>Crisis</a:t>
            </a:r>
            <a:r>
              <a:rPr lang="nb-NO" sz="1600" kern="0" dirty="0">
                <a:latin typeface="Calibri Light" panose="020F0302020204030204" pitchFamily="34" charset="0"/>
              </a:rPr>
              <a:t> </a:t>
            </a:r>
            <a:r>
              <a:rPr lang="nb-NO" sz="1600" kern="0" dirty="0" err="1">
                <a:latin typeface="Calibri Light" panose="020F0302020204030204" pitchFamily="34" charset="0"/>
              </a:rPr>
              <a:t>Intervention</a:t>
            </a:r>
            <a:r>
              <a:rPr lang="nb-NO" sz="1600" kern="0" dirty="0">
                <a:latin typeface="Calibri Light" panose="020F0302020204030204" pitchFamily="34" charset="0"/>
              </a:rPr>
              <a:t> and Home </a:t>
            </a:r>
            <a:r>
              <a:rPr lang="nb-NO" sz="1600" kern="0" dirty="0" err="1">
                <a:latin typeface="Calibri Light" panose="020F0302020204030204" pitchFamily="34" charset="0"/>
              </a:rPr>
              <a:t>Treatment</a:t>
            </a:r>
            <a:r>
              <a:rPr lang="nb-NO" sz="1600" kern="0" dirty="0">
                <a:latin typeface="Calibri Light" panose="020F0302020204030204" pitchFamily="34" charset="0"/>
              </a:rPr>
              <a:t> Unit</a:t>
            </a:r>
            <a:endParaRPr lang="nb-NO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64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0" dirty="0" err="1" smtClean="0">
                <a:latin typeface="Calibri Light" panose="020F0302020204030204" pitchFamily="34" charset="0"/>
              </a:rPr>
              <a:t>Competence</a:t>
            </a:r>
            <a:endParaRPr lang="nb-NO" b="0" dirty="0">
              <a:latin typeface="Calibri Light" panose="020F0302020204030204" pitchFamily="34" charset="0"/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6085" y="1554164"/>
            <a:ext cx="5907988" cy="4611140"/>
          </a:xfrm>
        </p:spPr>
        <p:txBody>
          <a:bodyPr numCol="1"/>
          <a:lstStyle/>
          <a:p>
            <a:pPr marL="0" indent="0">
              <a:buNone/>
            </a:pPr>
            <a:r>
              <a:rPr lang="en-GB" sz="2000" b="1" dirty="0" smtClean="0">
                <a:latin typeface="Calibri Light" panose="020F0302020204030204" pitchFamily="34" charset="0"/>
              </a:rPr>
              <a:t>Basic</a:t>
            </a:r>
          </a:p>
          <a:p>
            <a:r>
              <a:rPr lang="en-GB" sz="2000" dirty="0" smtClean="0">
                <a:latin typeface="Calibri Light" panose="020F0302020204030204" pitchFamily="34" charset="0"/>
              </a:rPr>
              <a:t>Experienced clinicians</a:t>
            </a:r>
          </a:p>
          <a:p>
            <a:r>
              <a:rPr lang="en-GB" sz="2000" dirty="0" smtClean="0">
                <a:latin typeface="Calibri Light" panose="020F0302020204030204" pitchFamily="34" charset="0"/>
              </a:rPr>
              <a:t>Clinical specialization</a:t>
            </a:r>
          </a:p>
          <a:p>
            <a:endParaRPr lang="en-GB" sz="2000" dirty="0" smtClean="0">
              <a:latin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en-GB" sz="2000" b="1" dirty="0" smtClean="0">
                <a:latin typeface="Calibri Light" panose="020F0302020204030204" pitchFamily="34" charset="0"/>
              </a:rPr>
              <a:t>Specialized training</a:t>
            </a:r>
          </a:p>
          <a:p>
            <a:r>
              <a:rPr lang="en-GB" sz="2000" dirty="0" smtClean="0">
                <a:latin typeface="Calibri Light" panose="020F0302020204030204" pitchFamily="34" charset="0"/>
              </a:rPr>
              <a:t>Psychosis</a:t>
            </a:r>
          </a:p>
          <a:p>
            <a:pPr lvl="1"/>
            <a:r>
              <a:rPr lang="en-GB" sz="1600" i="0" dirty="0" smtClean="0">
                <a:latin typeface="Calibri Light" panose="020F0302020204030204" pitchFamily="34" charset="0"/>
              </a:rPr>
              <a:t>Psychoeducational family program (PEF)</a:t>
            </a:r>
          </a:p>
          <a:p>
            <a:r>
              <a:rPr lang="en-GB" sz="2000" dirty="0" smtClean="0">
                <a:latin typeface="Calibri Light" panose="020F0302020204030204" pitchFamily="34" charset="0"/>
              </a:rPr>
              <a:t>Eating disorders</a:t>
            </a:r>
          </a:p>
          <a:p>
            <a:pPr lvl="1"/>
            <a:r>
              <a:rPr lang="en-GB" sz="1600" i="0" dirty="0" smtClean="0">
                <a:latin typeface="Calibri Light" panose="020F0302020204030204" pitchFamily="34" charset="0"/>
              </a:rPr>
              <a:t>Family based therapy (</a:t>
            </a:r>
            <a:r>
              <a:rPr lang="en-GB" sz="1600" i="0" dirty="0" err="1" smtClean="0">
                <a:latin typeface="Calibri Light" panose="020F0302020204030204" pitchFamily="34" charset="0"/>
              </a:rPr>
              <a:t>FBT</a:t>
            </a:r>
            <a:r>
              <a:rPr lang="en-GB" sz="1600" i="0" dirty="0" smtClean="0">
                <a:latin typeface="Calibri Light" panose="020F0302020204030204" pitchFamily="34" charset="0"/>
              </a:rPr>
              <a:t>)</a:t>
            </a:r>
          </a:p>
          <a:p>
            <a:r>
              <a:rPr lang="en-GB" sz="2000" dirty="0" smtClean="0">
                <a:latin typeface="Calibri Light" panose="020F0302020204030204" pitchFamily="34" charset="0"/>
              </a:rPr>
              <a:t>Suicidality, </a:t>
            </a:r>
            <a:r>
              <a:rPr lang="en-GB" sz="2000" dirty="0" err="1" smtClean="0">
                <a:latin typeface="Calibri Light" panose="020F0302020204030204" pitchFamily="34" charset="0"/>
              </a:rPr>
              <a:t>nonsuicidal</a:t>
            </a:r>
            <a:r>
              <a:rPr lang="en-GB" sz="2000" dirty="0" smtClean="0">
                <a:latin typeface="Calibri Light" panose="020F0302020204030204" pitchFamily="34" charset="0"/>
              </a:rPr>
              <a:t> self injury and aggression</a:t>
            </a:r>
          </a:p>
          <a:p>
            <a:pPr lvl="1"/>
            <a:r>
              <a:rPr lang="en-GB" sz="1600" i="0" dirty="0" smtClean="0">
                <a:latin typeface="Calibri Light" panose="020F0302020204030204" pitchFamily="34" charset="0"/>
              </a:rPr>
              <a:t>Dialectical </a:t>
            </a:r>
            <a:r>
              <a:rPr lang="en-GB" sz="1600" i="0" dirty="0" err="1" smtClean="0">
                <a:latin typeface="Calibri Light" panose="020F0302020204030204" pitchFamily="34" charset="0"/>
              </a:rPr>
              <a:t>behavior</a:t>
            </a:r>
            <a:r>
              <a:rPr lang="en-GB" sz="1600" i="0" dirty="0" smtClean="0">
                <a:latin typeface="Calibri Light" panose="020F0302020204030204" pitchFamily="34" charset="0"/>
              </a:rPr>
              <a:t> therapy (</a:t>
            </a:r>
            <a:r>
              <a:rPr lang="en-GB" sz="1600" i="0" dirty="0" err="1" smtClean="0">
                <a:latin typeface="Calibri Light" panose="020F0302020204030204" pitchFamily="34" charset="0"/>
              </a:rPr>
              <a:t>DBT</a:t>
            </a:r>
            <a:r>
              <a:rPr lang="en-GB" sz="1600" i="0" dirty="0" smtClean="0">
                <a:latin typeface="Calibri Light" panose="020F0302020204030204" pitchFamily="34" charset="0"/>
              </a:rPr>
              <a:t>/</a:t>
            </a:r>
            <a:r>
              <a:rPr lang="en-GB" sz="1600" i="0" dirty="0" err="1" smtClean="0">
                <a:latin typeface="Calibri Light" panose="020F0302020204030204" pitchFamily="34" charset="0"/>
              </a:rPr>
              <a:t>DBT</a:t>
            </a:r>
            <a:r>
              <a:rPr lang="en-GB" sz="1600" i="0" dirty="0" smtClean="0">
                <a:latin typeface="Calibri Light" panose="020F0302020204030204" pitchFamily="34" charset="0"/>
              </a:rPr>
              <a:t>-C)</a:t>
            </a:r>
          </a:p>
        </p:txBody>
      </p:sp>
      <p:pic>
        <p:nvPicPr>
          <p:cNvPr id="6" name="Bilde 5" descr="Et bilde som inneholder tekst&#10;&#10;Automatisk generert beskrivelse">
            <a:extLst>
              <a:ext uri="{FF2B5EF4-FFF2-40B4-BE49-F238E27FC236}">
                <a16:creationId xmlns:a16="http://schemas.microsoft.com/office/drawing/2014/main" xmlns="" id="{EA248CE0-F0BE-DB44-AE89-0C16BA2A3F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0536" y="5877272"/>
            <a:ext cx="1066800" cy="393700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027" r="4027" b="4122"/>
          <a:stretch/>
        </p:blipFill>
        <p:spPr>
          <a:xfrm>
            <a:off x="5924520" y="947945"/>
            <a:ext cx="5815570" cy="4355712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xmlns="" id="{C9CC01A7-615E-6545-9FA0-FC9C810C9CD5}"/>
              </a:ext>
            </a:extLst>
          </p:cNvPr>
          <p:cNvSpPr txBox="1"/>
          <p:nvPr/>
        </p:nvSpPr>
        <p:spPr>
          <a:xfrm>
            <a:off x="119336" y="6453336"/>
            <a:ext cx="288032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Per Martin </a:t>
            </a:r>
            <a:r>
              <a:rPr lang="nb-NO" sz="15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Løken, </a:t>
            </a:r>
            <a:r>
              <a:rPr lang="nb-NO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head </a:t>
            </a:r>
            <a:r>
              <a:rPr lang="nb-NO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of</a:t>
            </a:r>
            <a:r>
              <a:rPr lang="nb-NO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b-NO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section</a:t>
            </a:r>
            <a:endParaRPr lang="nb-NO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xmlns="" id="{C9CC01A7-615E-6545-9FA0-FC9C810C9CD5}"/>
              </a:ext>
            </a:extLst>
          </p:cNvPr>
          <p:cNvSpPr txBox="1"/>
          <p:nvPr/>
        </p:nvSpPr>
        <p:spPr>
          <a:xfrm>
            <a:off x="3215680" y="6453336"/>
            <a:ext cx="396044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600" kern="0" dirty="0" err="1">
                <a:latin typeface="Calibri Light" panose="020F0302020204030204" pitchFamily="34" charset="0"/>
              </a:rPr>
              <a:t>Crisis</a:t>
            </a:r>
            <a:r>
              <a:rPr lang="nb-NO" sz="1600" kern="0" dirty="0">
                <a:latin typeface="Calibri Light" panose="020F0302020204030204" pitchFamily="34" charset="0"/>
              </a:rPr>
              <a:t> </a:t>
            </a:r>
            <a:r>
              <a:rPr lang="nb-NO" sz="1600" kern="0" dirty="0" err="1">
                <a:latin typeface="Calibri Light" panose="020F0302020204030204" pitchFamily="34" charset="0"/>
              </a:rPr>
              <a:t>Intervention</a:t>
            </a:r>
            <a:r>
              <a:rPr lang="nb-NO" sz="1600" kern="0" dirty="0">
                <a:latin typeface="Calibri Light" panose="020F0302020204030204" pitchFamily="34" charset="0"/>
              </a:rPr>
              <a:t> and Home </a:t>
            </a:r>
            <a:r>
              <a:rPr lang="nb-NO" sz="1600" kern="0" dirty="0" err="1">
                <a:latin typeface="Calibri Light" panose="020F0302020204030204" pitchFamily="34" charset="0"/>
              </a:rPr>
              <a:t>Treatment</a:t>
            </a:r>
            <a:r>
              <a:rPr lang="nb-NO" sz="1600" kern="0" dirty="0">
                <a:latin typeface="Calibri Light" panose="020F0302020204030204" pitchFamily="34" charset="0"/>
              </a:rPr>
              <a:t> Unit</a:t>
            </a:r>
            <a:endParaRPr lang="nb-NO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78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0" dirty="0" smtClean="0">
                <a:latin typeface="Calibri Light" panose="020F0302020204030204" pitchFamily="34" charset="0"/>
              </a:rPr>
              <a:t>Status</a:t>
            </a:r>
            <a:endParaRPr lang="nb-NO" b="0" dirty="0">
              <a:latin typeface="Calibri Light" panose="020F0302020204030204" pitchFamily="34" charset="0"/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6084" y="1554164"/>
            <a:ext cx="10660515" cy="4611140"/>
          </a:xfrm>
        </p:spPr>
        <p:txBody>
          <a:bodyPr numCol="2"/>
          <a:lstStyle/>
          <a:p>
            <a:pPr marL="0" indent="0">
              <a:buNone/>
            </a:pPr>
            <a:r>
              <a:rPr lang="en-GB" sz="2000" b="1" dirty="0" smtClean="0">
                <a:latin typeface="Calibri Light" panose="020F0302020204030204" pitchFamily="34" charset="0"/>
              </a:rPr>
              <a:t>Population</a:t>
            </a:r>
          </a:p>
          <a:p>
            <a:r>
              <a:rPr lang="en-GB" sz="2000" dirty="0" smtClean="0">
                <a:latin typeface="Calibri Light" panose="020F0302020204030204" pitchFamily="34" charset="0"/>
              </a:rPr>
              <a:t>15 active cases</a:t>
            </a:r>
          </a:p>
          <a:p>
            <a:r>
              <a:rPr lang="en-GB" sz="2000" dirty="0" smtClean="0">
                <a:latin typeface="Calibri Light" panose="020F0302020204030204" pitchFamily="34" charset="0"/>
              </a:rPr>
              <a:t>More than 65 families the last year</a:t>
            </a:r>
          </a:p>
          <a:p>
            <a:r>
              <a:rPr lang="en-GB" sz="2000" dirty="0" smtClean="0">
                <a:latin typeface="Calibri Light" panose="020F0302020204030204" pitchFamily="34" charset="0"/>
              </a:rPr>
              <a:t>5-18 years</a:t>
            </a:r>
          </a:p>
          <a:p>
            <a:r>
              <a:rPr lang="en-GB" sz="2000" dirty="0" smtClean="0">
                <a:latin typeface="Calibri Light" panose="020F0302020204030204" pitchFamily="34" charset="0"/>
              </a:rPr>
              <a:t>Gender balance</a:t>
            </a:r>
          </a:p>
          <a:p>
            <a:endParaRPr lang="en-GB" sz="2000" dirty="0" smtClean="0">
              <a:latin typeface="Calibri Light" panose="020F0302020204030204" pitchFamily="34" charset="0"/>
            </a:endParaRPr>
          </a:p>
          <a:p>
            <a:endParaRPr lang="en-GB" sz="2000" dirty="0" smtClean="0">
              <a:latin typeface="Calibri Light" panose="020F0302020204030204" pitchFamily="34" charset="0"/>
            </a:endParaRPr>
          </a:p>
          <a:p>
            <a:endParaRPr lang="en-GB" sz="2000" dirty="0" smtClean="0">
              <a:latin typeface="Calibri Light" panose="020F0302020204030204" pitchFamily="34" charset="0"/>
            </a:endParaRPr>
          </a:p>
          <a:p>
            <a:pPr marL="0" indent="0">
              <a:buNone/>
            </a:pPr>
            <a:endParaRPr lang="en-GB" sz="2000" dirty="0" smtClean="0">
              <a:latin typeface="Calibri Light" panose="020F0302020204030204" pitchFamily="34" charset="0"/>
            </a:endParaRPr>
          </a:p>
          <a:p>
            <a:endParaRPr lang="en-GB" sz="2000" dirty="0" smtClean="0">
              <a:latin typeface="Calibri Light" panose="020F0302020204030204" pitchFamily="34" charset="0"/>
            </a:endParaRPr>
          </a:p>
          <a:p>
            <a:endParaRPr lang="en-GB" sz="2000" dirty="0" smtClean="0">
              <a:latin typeface="Calibri Light" panose="020F0302020204030204" pitchFamily="34" charset="0"/>
            </a:endParaRPr>
          </a:p>
          <a:p>
            <a:endParaRPr lang="en-GB" sz="2000" dirty="0" smtClean="0">
              <a:latin typeface="Calibri Light" panose="020F0302020204030204" pitchFamily="34" charset="0"/>
            </a:endParaRPr>
          </a:p>
          <a:p>
            <a:pPr marL="0" indent="0">
              <a:buNone/>
            </a:pPr>
            <a:endParaRPr lang="en-GB" sz="2000" dirty="0" smtClean="0">
              <a:latin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en-GB" sz="2000" b="1" dirty="0" smtClean="0">
                <a:latin typeface="Calibri Light" panose="020F0302020204030204" pitchFamily="34" charset="0"/>
              </a:rPr>
              <a:t>Referral causes</a:t>
            </a:r>
          </a:p>
          <a:p>
            <a:r>
              <a:rPr lang="en-GB" sz="2000" i="0" dirty="0" smtClean="0">
                <a:latin typeface="Calibri Light" panose="020F0302020204030204" pitchFamily="34" charset="0"/>
              </a:rPr>
              <a:t>Suicide attempts and impulses</a:t>
            </a:r>
          </a:p>
          <a:p>
            <a:r>
              <a:rPr lang="en-GB" sz="2000" dirty="0" smtClean="0">
                <a:latin typeface="Calibri Light" panose="020F0302020204030204" pitchFamily="34" charset="0"/>
              </a:rPr>
              <a:t>Psychosis/psychotic symptoms</a:t>
            </a:r>
          </a:p>
          <a:p>
            <a:r>
              <a:rPr lang="en-GB" sz="2000" i="0" dirty="0" smtClean="0">
                <a:latin typeface="Calibri Light" panose="020F0302020204030204" pitchFamily="34" charset="0"/>
              </a:rPr>
              <a:t>Eating disorders</a:t>
            </a:r>
          </a:p>
          <a:p>
            <a:r>
              <a:rPr lang="en-GB" sz="2000" dirty="0" smtClean="0">
                <a:latin typeface="Calibri Light" panose="020F0302020204030204" pitchFamily="34" charset="0"/>
              </a:rPr>
              <a:t>Severe aggression/violence</a:t>
            </a:r>
          </a:p>
          <a:p>
            <a:r>
              <a:rPr lang="en-GB" sz="2000" i="0" dirty="0" smtClean="0">
                <a:latin typeface="Calibri Light" panose="020F0302020204030204" pitchFamily="34" charset="0"/>
              </a:rPr>
              <a:t>Severe anxiety/OCD</a:t>
            </a:r>
          </a:p>
          <a:p>
            <a:r>
              <a:rPr lang="en-GB" sz="2000" dirty="0" smtClean="0">
                <a:latin typeface="Calibri Light" panose="020F0302020204030204" pitchFamily="34" charset="0"/>
              </a:rPr>
              <a:t>Emotional </a:t>
            </a:r>
            <a:r>
              <a:rPr lang="en-GB" sz="2000" dirty="0">
                <a:latin typeface="Calibri Light" panose="020F0302020204030204" pitchFamily="34" charset="0"/>
              </a:rPr>
              <a:t>i</a:t>
            </a:r>
            <a:r>
              <a:rPr lang="en-GB" sz="2000" dirty="0" smtClean="0">
                <a:latin typeface="Calibri Light" panose="020F0302020204030204" pitchFamily="34" charset="0"/>
              </a:rPr>
              <a:t>nstability/personality disorders</a:t>
            </a:r>
          </a:p>
          <a:p>
            <a:r>
              <a:rPr lang="en-GB" sz="2000" i="0" dirty="0" smtClean="0">
                <a:latin typeface="Calibri Light" panose="020F0302020204030204" pitchFamily="34" charset="0"/>
              </a:rPr>
              <a:t>Self injury</a:t>
            </a:r>
          </a:p>
          <a:p>
            <a:r>
              <a:rPr lang="en-GB" sz="2000" dirty="0" smtClean="0">
                <a:latin typeface="Calibri Light" panose="020F0302020204030204" pitchFamily="34" charset="0"/>
              </a:rPr>
              <a:t>Depression</a:t>
            </a:r>
          </a:p>
          <a:p>
            <a:r>
              <a:rPr lang="en-GB" sz="2000" i="0" dirty="0" smtClean="0">
                <a:latin typeface="Calibri Light" panose="020F0302020204030204" pitchFamily="34" charset="0"/>
              </a:rPr>
              <a:t>Substance abuse</a:t>
            </a:r>
          </a:p>
          <a:p>
            <a:r>
              <a:rPr lang="en-GB" sz="2000" dirty="0" smtClean="0">
                <a:latin typeface="Calibri Light" panose="020F0302020204030204" pitchFamily="34" charset="0"/>
              </a:rPr>
              <a:t>Harmful sexual </a:t>
            </a:r>
            <a:r>
              <a:rPr lang="en-GB" sz="2000" dirty="0" err="1" smtClean="0">
                <a:latin typeface="Calibri Light" panose="020F0302020204030204" pitchFamily="34" charset="0"/>
              </a:rPr>
              <a:t>behavior</a:t>
            </a:r>
            <a:endParaRPr lang="en-GB" sz="2000" dirty="0" smtClean="0">
              <a:latin typeface="Calibri Light" panose="020F0302020204030204" pitchFamily="34" charset="0"/>
            </a:endParaRPr>
          </a:p>
          <a:p>
            <a:r>
              <a:rPr lang="en-GB" sz="2000" i="0" dirty="0" smtClean="0">
                <a:latin typeface="Calibri Light" panose="020F0302020204030204" pitchFamily="34" charset="0"/>
              </a:rPr>
              <a:t>Mania/hypomania</a:t>
            </a:r>
          </a:p>
          <a:p>
            <a:r>
              <a:rPr lang="en-GB" sz="2000" i="0" dirty="0" err="1" smtClean="0">
                <a:latin typeface="Calibri Light" panose="020F0302020204030204" pitchFamily="34" charset="0"/>
              </a:rPr>
              <a:t>ASD</a:t>
            </a:r>
            <a:endParaRPr lang="en-GB" sz="2000" i="0" dirty="0" smtClean="0">
              <a:latin typeface="Calibri Light" panose="020F0302020204030204" pitchFamily="34" charset="0"/>
            </a:endParaRPr>
          </a:p>
        </p:txBody>
      </p:sp>
      <p:pic>
        <p:nvPicPr>
          <p:cNvPr id="6" name="Bilde 5" descr="Et bilde som inneholder tekst&#10;&#10;Automatisk generert beskrivelse">
            <a:extLst>
              <a:ext uri="{FF2B5EF4-FFF2-40B4-BE49-F238E27FC236}">
                <a16:creationId xmlns:a16="http://schemas.microsoft.com/office/drawing/2014/main" xmlns="" id="{EA248CE0-F0BE-DB44-AE89-0C16BA2A3F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0536" y="5877272"/>
            <a:ext cx="1066800" cy="393700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xmlns="" id="{C9CC01A7-615E-6545-9FA0-FC9C810C9CD5}"/>
              </a:ext>
            </a:extLst>
          </p:cNvPr>
          <p:cNvSpPr txBox="1"/>
          <p:nvPr/>
        </p:nvSpPr>
        <p:spPr>
          <a:xfrm>
            <a:off x="119336" y="6453336"/>
            <a:ext cx="288032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Per Martin </a:t>
            </a:r>
            <a:r>
              <a:rPr lang="nb-NO" sz="15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Løken, </a:t>
            </a:r>
            <a:r>
              <a:rPr lang="nb-NO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head </a:t>
            </a:r>
            <a:r>
              <a:rPr lang="nb-NO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of</a:t>
            </a:r>
            <a:r>
              <a:rPr lang="nb-NO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b-NO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section</a:t>
            </a:r>
            <a:endParaRPr lang="nb-NO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xmlns="" id="{C9CC01A7-615E-6545-9FA0-FC9C810C9CD5}"/>
              </a:ext>
            </a:extLst>
          </p:cNvPr>
          <p:cNvSpPr txBox="1"/>
          <p:nvPr/>
        </p:nvSpPr>
        <p:spPr>
          <a:xfrm>
            <a:off x="3215680" y="6453336"/>
            <a:ext cx="410445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600" kern="0" dirty="0" err="1">
                <a:latin typeface="Calibri Light" panose="020F0302020204030204" pitchFamily="34" charset="0"/>
              </a:rPr>
              <a:t>Crisis</a:t>
            </a:r>
            <a:r>
              <a:rPr lang="nb-NO" sz="1600" kern="0" dirty="0">
                <a:latin typeface="Calibri Light" panose="020F0302020204030204" pitchFamily="34" charset="0"/>
              </a:rPr>
              <a:t> </a:t>
            </a:r>
            <a:r>
              <a:rPr lang="nb-NO" sz="1600" kern="0" dirty="0" err="1">
                <a:latin typeface="Calibri Light" panose="020F0302020204030204" pitchFamily="34" charset="0"/>
              </a:rPr>
              <a:t>Intervention</a:t>
            </a:r>
            <a:r>
              <a:rPr lang="nb-NO" sz="1600" kern="0" dirty="0">
                <a:latin typeface="Calibri Light" panose="020F0302020204030204" pitchFamily="34" charset="0"/>
              </a:rPr>
              <a:t> and Home </a:t>
            </a:r>
            <a:r>
              <a:rPr lang="nb-NO" sz="1600" kern="0" dirty="0" err="1">
                <a:latin typeface="Calibri Light" panose="020F0302020204030204" pitchFamily="34" charset="0"/>
              </a:rPr>
              <a:t>Treatment</a:t>
            </a:r>
            <a:r>
              <a:rPr lang="nb-NO" sz="1600" kern="0" dirty="0">
                <a:latin typeface="Calibri Light" panose="020F0302020204030204" pitchFamily="34" charset="0"/>
              </a:rPr>
              <a:t> Unit</a:t>
            </a:r>
            <a:endParaRPr lang="nb-NO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81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DS PPT mal 2015e">
  <a:themeElements>
    <a:clrScheme name="Ekstern for støttefunksjoner, Gul stripe livets tre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kstern for støttefunksjoner, Gul stripe livets tre">
      <a:majorFont>
        <a:latin typeface="Helvetica"/>
        <a:ea typeface=""/>
        <a:cs typeface=""/>
      </a:majorFont>
      <a:minorFont>
        <a:latin typeface="Arial Rounded MT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altLang="nb-NO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altLang="nb-NO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Ekstern for støttefunksjoner, Gul stripe livets tr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kstern for støttefunksjoner, Gul stripe livets tr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kstern for støttefunksjoner, Gul stripe livets tr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kstern for støttefunksjoner, Gul stripe livets tr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kstern for støttefunksjoner, Gul stripe livets tr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kstern for støttefunksjoner, Gul stripe livets tr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kstern for støttefunksjoner, Gul stripe livets tr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sjon1" id="{E66AEBA6-2078-4B54-94DD-0C7C9BEC18CD}" vid="{F2B74343-41DC-4272-9438-9E284FB0399C}"/>
    </a:ext>
  </a:ext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2733</TotalTime>
  <Words>761</Words>
  <Application>Microsoft Office PowerPoint</Application>
  <PresentationFormat>Widescreen</PresentationFormat>
  <Paragraphs>158</Paragraphs>
  <Slides>7</Slides>
  <Notes>7</Notes>
  <HiddenSlides>0</HiddenSlides>
  <MMClips>0</MMClips>
  <ScaleCrop>false</ScaleCrop>
  <HeadingPairs>
    <vt:vector size="6" baseType="variant">
      <vt:variant>
        <vt:lpstr>Brukte skrifter</vt:lpstr>
      </vt:variant>
      <vt:variant>
        <vt:i4>7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7</vt:i4>
      </vt:variant>
    </vt:vector>
  </HeadingPairs>
  <TitlesOfParts>
    <vt:vector size="15" baseType="lpstr">
      <vt:lpstr>ＭＳ Ｐゴシック</vt:lpstr>
      <vt:lpstr>Arial</vt:lpstr>
      <vt:lpstr>Calibri</vt:lpstr>
      <vt:lpstr>Calibri Light</vt:lpstr>
      <vt:lpstr>Helvetica</vt:lpstr>
      <vt:lpstr>Times New Roman</vt:lpstr>
      <vt:lpstr>Wingdings</vt:lpstr>
      <vt:lpstr>LDS PPT mal 2015e</vt:lpstr>
      <vt:lpstr>Crisis Intervention and Home Treatment Unit</vt:lpstr>
      <vt:lpstr>PowerPoint-presentasjon</vt:lpstr>
      <vt:lpstr>Crisis Intervention and  Home Treatment Unit</vt:lpstr>
      <vt:lpstr>PowerPoint-presentasjon</vt:lpstr>
      <vt:lpstr>Course of treatment</vt:lpstr>
      <vt:lpstr>Competence</vt:lpstr>
      <vt:lpstr>Status</vt:lpstr>
    </vt:vector>
  </TitlesOfParts>
  <Company>Lovisenberg Diakonale Sykehus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Barn og unge under pandemien</dc:title>
  <dc:creator>Anne-Stine Meltzer</dc:creator>
  <cp:lastModifiedBy>Anne Benedicte Skirbekk</cp:lastModifiedBy>
  <cp:revision>422</cp:revision>
  <cp:lastPrinted>2022-05-03T07:59:47Z</cp:lastPrinted>
  <dcterms:created xsi:type="dcterms:W3CDTF">2021-06-03T11:29:22Z</dcterms:created>
  <dcterms:modified xsi:type="dcterms:W3CDTF">2023-06-19T16:19:41Z</dcterms:modified>
</cp:coreProperties>
</file>