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56" r:id="rId2"/>
    <p:sldId id="258" r:id="rId3"/>
    <p:sldId id="257" r:id="rId4"/>
    <p:sldId id="259" r:id="rId5"/>
    <p:sldId id="260" r:id="rId6"/>
    <p:sldId id="261" r:id="rId7"/>
    <p:sldId id="263" r:id="rId8"/>
    <p:sldId id="264" r:id="rId9"/>
    <p:sldId id="262" r:id="rId10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18" autoAdjust="0"/>
    <p:restoredTop sz="94660"/>
  </p:normalViewPr>
  <p:slideViewPr>
    <p:cSldViewPr snapToGrid="0">
      <p:cViewPr varScale="1">
        <p:scale>
          <a:sx n="71" d="100"/>
          <a:sy n="71" d="100"/>
        </p:scale>
        <p:origin x="81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B594D3-B910-8A42-9467-73F3B8D29A52}" type="doc">
      <dgm:prSet loTypeId="urn:microsoft.com/office/officeart/2005/8/layout/radial6" loCatId="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nb-NO"/>
        </a:p>
      </dgm:t>
    </dgm:pt>
    <dgm:pt modelId="{F77BEF41-7E11-EE42-A3B4-0309F4B7B560}">
      <dgm:prSet phldrT="[Tekst]"/>
      <dgm:spPr/>
      <dgm:t>
        <a:bodyPr/>
        <a:lstStyle/>
        <a:p>
          <a:r>
            <a:rPr lang="nb-NO" dirty="0"/>
            <a:t>MBT-team</a:t>
          </a:r>
        </a:p>
      </dgm:t>
    </dgm:pt>
    <dgm:pt modelId="{E0543EB7-6A69-5848-AC95-25E06A4F4AE3}" type="parTrans" cxnId="{3631E8BD-0CD9-B348-8D54-8E3158417C89}">
      <dgm:prSet/>
      <dgm:spPr/>
      <dgm:t>
        <a:bodyPr/>
        <a:lstStyle/>
        <a:p>
          <a:endParaRPr lang="nb-NO"/>
        </a:p>
      </dgm:t>
    </dgm:pt>
    <dgm:pt modelId="{A9F56198-ECD4-A147-AFA7-2E9665194EEA}" type="sibTrans" cxnId="{3631E8BD-0CD9-B348-8D54-8E3158417C89}">
      <dgm:prSet/>
      <dgm:spPr/>
      <dgm:t>
        <a:bodyPr/>
        <a:lstStyle/>
        <a:p>
          <a:endParaRPr lang="nb-NO"/>
        </a:p>
      </dgm:t>
    </dgm:pt>
    <dgm:pt modelId="{D103FF07-9167-1942-BADC-1867B1D6E399}">
      <dgm:prSet phldrT="[Tekst]" custT="1"/>
      <dgm:spPr/>
      <dgm:t>
        <a:bodyPr/>
        <a:lstStyle/>
        <a:p>
          <a:r>
            <a:rPr lang="nb-NO" sz="1800" b="1" dirty="0" err="1"/>
            <a:t>Individualtherapy</a:t>
          </a:r>
          <a:endParaRPr lang="nb-NO" sz="1800" b="1" dirty="0"/>
        </a:p>
      </dgm:t>
    </dgm:pt>
    <dgm:pt modelId="{3423C4B3-19F3-3A44-8159-F71E0E906A22}" type="parTrans" cxnId="{5913C96D-F028-B040-ABA3-B39BB58645CC}">
      <dgm:prSet/>
      <dgm:spPr/>
      <dgm:t>
        <a:bodyPr/>
        <a:lstStyle/>
        <a:p>
          <a:endParaRPr lang="nb-NO"/>
        </a:p>
      </dgm:t>
    </dgm:pt>
    <dgm:pt modelId="{719F6081-754B-DA40-A0F1-30ABC6C2C4AA}" type="sibTrans" cxnId="{5913C96D-F028-B040-ABA3-B39BB58645CC}">
      <dgm:prSet/>
      <dgm:spPr/>
      <dgm:t>
        <a:bodyPr/>
        <a:lstStyle/>
        <a:p>
          <a:endParaRPr lang="nb-NO"/>
        </a:p>
      </dgm:t>
    </dgm:pt>
    <dgm:pt modelId="{CCF6F386-C56D-634B-9DA9-F4ABB25C15AD}">
      <dgm:prSet phldrT="[Tekst]" custT="1"/>
      <dgm:spPr/>
      <dgm:t>
        <a:bodyPr/>
        <a:lstStyle/>
        <a:p>
          <a:r>
            <a:rPr lang="nb-NO" sz="1600" b="1" dirty="0"/>
            <a:t>Case </a:t>
          </a:r>
          <a:r>
            <a:rPr lang="nb-NO" sz="1400" b="1" dirty="0" err="1"/>
            <a:t>formulation</a:t>
          </a:r>
          <a:endParaRPr lang="nb-NO" sz="1400" b="1" dirty="0"/>
        </a:p>
      </dgm:t>
    </dgm:pt>
    <dgm:pt modelId="{09DA6751-8DDC-3843-89D1-19D6C2BA82CE}" type="parTrans" cxnId="{531E3B2D-6B7D-B141-A95B-4B0DF1A2C1A2}">
      <dgm:prSet/>
      <dgm:spPr/>
      <dgm:t>
        <a:bodyPr/>
        <a:lstStyle/>
        <a:p>
          <a:endParaRPr lang="nb-NO"/>
        </a:p>
      </dgm:t>
    </dgm:pt>
    <dgm:pt modelId="{577F64FD-D46E-F542-A11C-52822DC9B4FE}" type="sibTrans" cxnId="{531E3B2D-6B7D-B141-A95B-4B0DF1A2C1A2}">
      <dgm:prSet/>
      <dgm:spPr/>
      <dgm:t>
        <a:bodyPr/>
        <a:lstStyle/>
        <a:p>
          <a:endParaRPr lang="nb-NO"/>
        </a:p>
      </dgm:t>
    </dgm:pt>
    <dgm:pt modelId="{0A81411C-7E5E-5D42-B45A-0AA65F69B7BA}">
      <dgm:prSet phldrT="[Tekst]" custT="1"/>
      <dgm:spPr/>
      <dgm:t>
        <a:bodyPr/>
        <a:lstStyle/>
        <a:p>
          <a:r>
            <a:rPr lang="nb-NO" sz="1700" b="1" dirty="0" err="1"/>
            <a:t>Psyho-educative</a:t>
          </a:r>
          <a:r>
            <a:rPr lang="nb-NO" sz="1700" b="1" dirty="0"/>
            <a:t> </a:t>
          </a:r>
          <a:r>
            <a:rPr lang="nb-NO" sz="1700" b="1" dirty="0" err="1"/>
            <a:t>group</a:t>
          </a:r>
          <a:endParaRPr lang="nb-NO" sz="1700" b="1" dirty="0"/>
        </a:p>
      </dgm:t>
    </dgm:pt>
    <dgm:pt modelId="{CB18BD5B-A0B8-1649-B19C-5C9B0EB34688}" type="parTrans" cxnId="{735FE1C6-0A50-C945-837A-F361B879C777}">
      <dgm:prSet/>
      <dgm:spPr/>
      <dgm:t>
        <a:bodyPr/>
        <a:lstStyle/>
        <a:p>
          <a:endParaRPr lang="nb-NO"/>
        </a:p>
      </dgm:t>
    </dgm:pt>
    <dgm:pt modelId="{B50FA03D-CC28-6D4E-99E2-5663100C20F5}" type="sibTrans" cxnId="{735FE1C6-0A50-C945-837A-F361B879C777}">
      <dgm:prSet/>
      <dgm:spPr/>
      <dgm:t>
        <a:bodyPr/>
        <a:lstStyle/>
        <a:p>
          <a:endParaRPr lang="nb-NO"/>
        </a:p>
      </dgm:t>
    </dgm:pt>
    <dgm:pt modelId="{C093B162-B318-1A41-971D-B0B595EFB767}">
      <dgm:prSet phldrT="[Tekst]" custT="1"/>
      <dgm:spPr/>
      <dgm:t>
        <a:bodyPr/>
        <a:lstStyle/>
        <a:p>
          <a:r>
            <a:rPr lang="nb-NO" sz="1800" b="1" dirty="0"/>
            <a:t>Family</a:t>
          </a:r>
        </a:p>
        <a:p>
          <a:r>
            <a:rPr lang="nb-NO" sz="1800" b="1" dirty="0" err="1"/>
            <a:t>therapy</a:t>
          </a:r>
          <a:endParaRPr lang="nb-NO" sz="1800" b="1" dirty="0"/>
        </a:p>
      </dgm:t>
    </dgm:pt>
    <dgm:pt modelId="{B4832329-7309-DA4E-A35E-991CC392560A}" type="parTrans" cxnId="{ABCFFB23-1C07-DF45-B55E-B9E9E25DB41E}">
      <dgm:prSet/>
      <dgm:spPr/>
      <dgm:t>
        <a:bodyPr/>
        <a:lstStyle/>
        <a:p>
          <a:endParaRPr lang="nb-NO"/>
        </a:p>
      </dgm:t>
    </dgm:pt>
    <dgm:pt modelId="{49246A90-F900-9443-8BD0-06D6BE1940EB}" type="sibTrans" cxnId="{ABCFFB23-1C07-DF45-B55E-B9E9E25DB41E}">
      <dgm:prSet/>
      <dgm:spPr/>
      <dgm:t>
        <a:bodyPr/>
        <a:lstStyle/>
        <a:p>
          <a:endParaRPr lang="nb-NO"/>
        </a:p>
      </dgm:t>
    </dgm:pt>
    <dgm:pt modelId="{41408495-00E0-F94A-8AED-7D1C37E42991}">
      <dgm:prSet phldrT="[Tekst]" custT="1"/>
      <dgm:spPr/>
      <dgm:t>
        <a:bodyPr/>
        <a:lstStyle/>
        <a:p>
          <a:r>
            <a:rPr lang="nb-NO" sz="1800" b="1" dirty="0"/>
            <a:t>Screening/</a:t>
          </a:r>
          <a:r>
            <a:rPr lang="nb-NO" sz="1600" b="1" dirty="0" err="1"/>
            <a:t>assesment</a:t>
          </a:r>
          <a:endParaRPr lang="nb-NO" sz="1600" b="1" dirty="0"/>
        </a:p>
      </dgm:t>
    </dgm:pt>
    <dgm:pt modelId="{1BB1F729-E2D3-3E48-BE3F-1078FCB47455}" type="parTrans" cxnId="{72F33273-9A3D-AB49-991C-F15CFCA41E7B}">
      <dgm:prSet/>
      <dgm:spPr/>
      <dgm:t>
        <a:bodyPr/>
        <a:lstStyle/>
        <a:p>
          <a:endParaRPr lang="nb-NO"/>
        </a:p>
      </dgm:t>
    </dgm:pt>
    <dgm:pt modelId="{4173E4D5-D924-C540-864B-FE7F13B5EC3A}" type="sibTrans" cxnId="{72F33273-9A3D-AB49-991C-F15CFCA41E7B}">
      <dgm:prSet/>
      <dgm:spPr/>
      <dgm:t>
        <a:bodyPr/>
        <a:lstStyle/>
        <a:p>
          <a:endParaRPr lang="nb-NO"/>
        </a:p>
      </dgm:t>
    </dgm:pt>
    <dgm:pt modelId="{C94DA2F3-D3F0-7046-A852-CB1EEEF96626}" type="pres">
      <dgm:prSet presAssocID="{27B594D3-B910-8A42-9467-73F3B8D29A52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nb-NO"/>
        </a:p>
      </dgm:t>
    </dgm:pt>
    <dgm:pt modelId="{ADE6B29D-1B73-3740-A844-35EC68EE09BE}" type="pres">
      <dgm:prSet presAssocID="{F77BEF41-7E11-EE42-A3B4-0309F4B7B560}" presName="centerShape" presStyleLbl="node0" presStyleIdx="0" presStyleCnt="1"/>
      <dgm:spPr/>
      <dgm:t>
        <a:bodyPr/>
        <a:lstStyle/>
        <a:p>
          <a:endParaRPr lang="nb-NO"/>
        </a:p>
      </dgm:t>
    </dgm:pt>
    <dgm:pt modelId="{F7F4767B-5813-E74F-94D1-04BF27A475FD}" type="pres">
      <dgm:prSet presAssocID="{41408495-00E0-F94A-8AED-7D1C37E42991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8F1FD0C7-DB9C-B149-AAA4-D3C7A9F2E3CF}" type="pres">
      <dgm:prSet presAssocID="{41408495-00E0-F94A-8AED-7D1C37E42991}" presName="dummy" presStyleCnt="0"/>
      <dgm:spPr/>
    </dgm:pt>
    <dgm:pt modelId="{206E82C5-BF47-3B4B-84DA-0BECE6C13CE2}" type="pres">
      <dgm:prSet presAssocID="{4173E4D5-D924-C540-864B-FE7F13B5EC3A}" presName="sibTrans" presStyleLbl="sibTrans2D1" presStyleIdx="0" presStyleCnt="5"/>
      <dgm:spPr/>
      <dgm:t>
        <a:bodyPr/>
        <a:lstStyle/>
        <a:p>
          <a:endParaRPr lang="nb-NO"/>
        </a:p>
      </dgm:t>
    </dgm:pt>
    <dgm:pt modelId="{49DB69EA-563B-6E4B-AC51-94F2C1B0624F}" type="pres">
      <dgm:prSet presAssocID="{CCF6F386-C56D-634B-9DA9-F4ABB25C15AD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85EE4D7E-7106-BA40-857A-57E25E42A613}" type="pres">
      <dgm:prSet presAssocID="{CCF6F386-C56D-634B-9DA9-F4ABB25C15AD}" presName="dummy" presStyleCnt="0"/>
      <dgm:spPr/>
    </dgm:pt>
    <dgm:pt modelId="{2B54A7CB-0497-7C47-A842-576F9D42CD7C}" type="pres">
      <dgm:prSet presAssocID="{577F64FD-D46E-F542-A11C-52822DC9B4FE}" presName="sibTrans" presStyleLbl="sibTrans2D1" presStyleIdx="1" presStyleCnt="5"/>
      <dgm:spPr/>
      <dgm:t>
        <a:bodyPr/>
        <a:lstStyle/>
        <a:p>
          <a:endParaRPr lang="nb-NO"/>
        </a:p>
      </dgm:t>
    </dgm:pt>
    <dgm:pt modelId="{77C4BCBD-F93B-1F45-8155-052C7602ED1E}" type="pres">
      <dgm:prSet presAssocID="{0A81411C-7E5E-5D42-B45A-0AA65F69B7BA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C45E3048-C665-BC40-9919-28A829220090}" type="pres">
      <dgm:prSet presAssocID="{0A81411C-7E5E-5D42-B45A-0AA65F69B7BA}" presName="dummy" presStyleCnt="0"/>
      <dgm:spPr/>
    </dgm:pt>
    <dgm:pt modelId="{670D5730-AADF-BA4A-8F04-4D4AC4169437}" type="pres">
      <dgm:prSet presAssocID="{B50FA03D-CC28-6D4E-99E2-5663100C20F5}" presName="sibTrans" presStyleLbl="sibTrans2D1" presStyleIdx="2" presStyleCnt="5"/>
      <dgm:spPr/>
      <dgm:t>
        <a:bodyPr/>
        <a:lstStyle/>
        <a:p>
          <a:endParaRPr lang="nb-NO"/>
        </a:p>
      </dgm:t>
    </dgm:pt>
    <dgm:pt modelId="{63B78500-DCB5-F645-8543-9A1E7B2632A3}" type="pres">
      <dgm:prSet presAssocID="{C093B162-B318-1A41-971D-B0B595EFB767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820586C8-BFFC-CF41-B8DE-4659F35F3946}" type="pres">
      <dgm:prSet presAssocID="{C093B162-B318-1A41-971D-B0B595EFB767}" presName="dummy" presStyleCnt="0"/>
      <dgm:spPr/>
    </dgm:pt>
    <dgm:pt modelId="{69379ABA-28A6-9D4D-8FFE-7F3EF56DEC51}" type="pres">
      <dgm:prSet presAssocID="{49246A90-F900-9443-8BD0-06D6BE1940EB}" presName="sibTrans" presStyleLbl="sibTrans2D1" presStyleIdx="3" presStyleCnt="5"/>
      <dgm:spPr/>
      <dgm:t>
        <a:bodyPr/>
        <a:lstStyle/>
        <a:p>
          <a:endParaRPr lang="nb-NO"/>
        </a:p>
      </dgm:t>
    </dgm:pt>
    <dgm:pt modelId="{73E736CD-9C1C-9441-83ED-0FB5B924A09D}" type="pres">
      <dgm:prSet presAssocID="{D103FF07-9167-1942-BADC-1867B1D6E399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8BB735DD-436A-6143-9B9B-F2F7E0F7DCF6}" type="pres">
      <dgm:prSet presAssocID="{D103FF07-9167-1942-BADC-1867B1D6E399}" presName="dummy" presStyleCnt="0"/>
      <dgm:spPr/>
    </dgm:pt>
    <dgm:pt modelId="{6F0B812B-311C-4942-BB1C-2D9B7318F094}" type="pres">
      <dgm:prSet presAssocID="{719F6081-754B-DA40-A0F1-30ABC6C2C4AA}" presName="sibTrans" presStyleLbl="sibTrans2D1" presStyleIdx="4" presStyleCnt="5"/>
      <dgm:spPr/>
      <dgm:t>
        <a:bodyPr/>
        <a:lstStyle/>
        <a:p>
          <a:endParaRPr lang="nb-NO"/>
        </a:p>
      </dgm:t>
    </dgm:pt>
  </dgm:ptLst>
  <dgm:cxnLst>
    <dgm:cxn modelId="{4E191284-03CF-489E-820D-D591079A726D}" type="presOf" srcId="{F77BEF41-7E11-EE42-A3B4-0309F4B7B560}" destId="{ADE6B29D-1B73-3740-A844-35EC68EE09BE}" srcOrd="0" destOrd="0" presId="urn:microsoft.com/office/officeart/2005/8/layout/radial6"/>
    <dgm:cxn modelId="{3631E8BD-0CD9-B348-8D54-8E3158417C89}" srcId="{27B594D3-B910-8A42-9467-73F3B8D29A52}" destId="{F77BEF41-7E11-EE42-A3B4-0309F4B7B560}" srcOrd="0" destOrd="0" parTransId="{E0543EB7-6A69-5848-AC95-25E06A4F4AE3}" sibTransId="{A9F56198-ECD4-A147-AFA7-2E9665194EEA}"/>
    <dgm:cxn modelId="{F35BFBC6-5BE7-4584-AD80-A87D04C933E6}" type="presOf" srcId="{4173E4D5-D924-C540-864B-FE7F13B5EC3A}" destId="{206E82C5-BF47-3B4B-84DA-0BECE6C13CE2}" srcOrd="0" destOrd="0" presId="urn:microsoft.com/office/officeart/2005/8/layout/radial6"/>
    <dgm:cxn modelId="{B1E43DF7-46F2-4ACD-92DE-A8700FA28926}" type="presOf" srcId="{577F64FD-D46E-F542-A11C-52822DC9B4FE}" destId="{2B54A7CB-0497-7C47-A842-576F9D42CD7C}" srcOrd="0" destOrd="0" presId="urn:microsoft.com/office/officeart/2005/8/layout/radial6"/>
    <dgm:cxn modelId="{A52045E1-CAB1-4E0F-9879-04B86D676354}" type="presOf" srcId="{49246A90-F900-9443-8BD0-06D6BE1940EB}" destId="{69379ABA-28A6-9D4D-8FFE-7F3EF56DEC51}" srcOrd="0" destOrd="0" presId="urn:microsoft.com/office/officeart/2005/8/layout/radial6"/>
    <dgm:cxn modelId="{16E67C24-526A-4A7B-BA17-8F3066E978C0}" type="presOf" srcId="{41408495-00E0-F94A-8AED-7D1C37E42991}" destId="{F7F4767B-5813-E74F-94D1-04BF27A475FD}" srcOrd="0" destOrd="0" presId="urn:microsoft.com/office/officeart/2005/8/layout/radial6"/>
    <dgm:cxn modelId="{5913C96D-F028-B040-ABA3-B39BB58645CC}" srcId="{F77BEF41-7E11-EE42-A3B4-0309F4B7B560}" destId="{D103FF07-9167-1942-BADC-1867B1D6E399}" srcOrd="4" destOrd="0" parTransId="{3423C4B3-19F3-3A44-8159-F71E0E906A22}" sibTransId="{719F6081-754B-DA40-A0F1-30ABC6C2C4AA}"/>
    <dgm:cxn modelId="{FE451C9B-6585-4C6B-86FD-E82C08DB6AAE}" type="presOf" srcId="{27B594D3-B910-8A42-9467-73F3B8D29A52}" destId="{C94DA2F3-D3F0-7046-A852-CB1EEEF96626}" srcOrd="0" destOrd="0" presId="urn:microsoft.com/office/officeart/2005/8/layout/radial6"/>
    <dgm:cxn modelId="{9E36DC30-7493-42AA-9A92-41BDB309D093}" type="presOf" srcId="{D103FF07-9167-1942-BADC-1867B1D6E399}" destId="{73E736CD-9C1C-9441-83ED-0FB5B924A09D}" srcOrd="0" destOrd="0" presId="urn:microsoft.com/office/officeart/2005/8/layout/radial6"/>
    <dgm:cxn modelId="{0782A513-38B6-48C7-BFDA-116F0262BD2C}" type="presOf" srcId="{719F6081-754B-DA40-A0F1-30ABC6C2C4AA}" destId="{6F0B812B-311C-4942-BB1C-2D9B7318F094}" srcOrd="0" destOrd="0" presId="urn:microsoft.com/office/officeart/2005/8/layout/radial6"/>
    <dgm:cxn modelId="{735FE1C6-0A50-C945-837A-F361B879C777}" srcId="{F77BEF41-7E11-EE42-A3B4-0309F4B7B560}" destId="{0A81411C-7E5E-5D42-B45A-0AA65F69B7BA}" srcOrd="2" destOrd="0" parTransId="{CB18BD5B-A0B8-1649-B19C-5C9B0EB34688}" sibTransId="{B50FA03D-CC28-6D4E-99E2-5663100C20F5}"/>
    <dgm:cxn modelId="{6B346188-11B2-458F-83C7-B3D253AE787F}" type="presOf" srcId="{B50FA03D-CC28-6D4E-99E2-5663100C20F5}" destId="{670D5730-AADF-BA4A-8F04-4D4AC4169437}" srcOrd="0" destOrd="0" presId="urn:microsoft.com/office/officeart/2005/8/layout/radial6"/>
    <dgm:cxn modelId="{ABCFFB23-1C07-DF45-B55E-B9E9E25DB41E}" srcId="{F77BEF41-7E11-EE42-A3B4-0309F4B7B560}" destId="{C093B162-B318-1A41-971D-B0B595EFB767}" srcOrd="3" destOrd="0" parTransId="{B4832329-7309-DA4E-A35E-991CC392560A}" sibTransId="{49246A90-F900-9443-8BD0-06D6BE1940EB}"/>
    <dgm:cxn modelId="{531E3B2D-6B7D-B141-A95B-4B0DF1A2C1A2}" srcId="{F77BEF41-7E11-EE42-A3B4-0309F4B7B560}" destId="{CCF6F386-C56D-634B-9DA9-F4ABB25C15AD}" srcOrd="1" destOrd="0" parTransId="{09DA6751-8DDC-3843-89D1-19D6C2BA82CE}" sibTransId="{577F64FD-D46E-F542-A11C-52822DC9B4FE}"/>
    <dgm:cxn modelId="{B999F83C-58B9-401B-8C8E-ED95ADC207CA}" type="presOf" srcId="{C093B162-B318-1A41-971D-B0B595EFB767}" destId="{63B78500-DCB5-F645-8543-9A1E7B2632A3}" srcOrd="0" destOrd="0" presId="urn:microsoft.com/office/officeart/2005/8/layout/radial6"/>
    <dgm:cxn modelId="{72F33273-9A3D-AB49-991C-F15CFCA41E7B}" srcId="{F77BEF41-7E11-EE42-A3B4-0309F4B7B560}" destId="{41408495-00E0-F94A-8AED-7D1C37E42991}" srcOrd="0" destOrd="0" parTransId="{1BB1F729-E2D3-3E48-BE3F-1078FCB47455}" sibTransId="{4173E4D5-D924-C540-864B-FE7F13B5EC3A}"/>
    <dgm:cxn modelId="{068FBD96-0D5B-41FF-B485-B64AA31B9D75}" type="presOf" srcId="{CCF6F386-C56D-634B-9DA9-F4ABB25C15AD}" destId="{49DB69EA-563B-6E4B-AC51-94F2C1B0624F}" srcOrd="0" destOrd="0" presId="urn:microsoft.com/office/officeart/2005/8/layout/radial6"/>
    <dgm:cxn modelId="{527F560F-3C41-42D6-884B-E46B290CEB13}" type="presOf" srcId="{0A81411C-7E5E-5D42-B45A-0AA65F69B7BA}" destId="{77C4BCBD-F93B-1F45-8155-052C7602ED1E}" srcOrd="0" destOrd="0" presId="urn:microsoft.com/office/officeart/2005/8/layout/radial6"/>
    <dgm:cxn modelId="{C02DD340-DBA1-4A7D-B420-435E4A3395FD}" type="presParOf" srcId="{C94DA2F3-D3F0-7046-A852-CB1EEEF96626}" destId="{ADE6B29D-1B73-3740-A844-35EC68EE09BE}" srcOrd="0" destOrd="0" presId="urn:microsoft.com/office/officeart/2005/8/layout/radial6"/>
    <dgm:cxn modelId="{B4B0CD4A-E41D-4F52-8C18-902D86B4095A}" type="presParOf" srcId="{C94DA2F3-D3F0-7046-A852-CB1EEEF96626}" destId="{F7F4767B-5813-E74F-94D1-04BF27A475FD}" srcOrd="1" destOrd="0" presId="urn:microsoft.com/office/officeart/2005/8/layout/radial6"/>
    <dgm:cxn modelId="{53B8A2F0-C4E1-46C1-9BB6-6D1BA9E6BB8A}" type="presParOf" srcId="{C94DA2F3-D3F0-7046-A852-CB1EEEF96626}" destId="{8F1FD0C7-DB9C-B149-AAA4-D3C7A9F2E3CF}" srcOrd="2" destOrd="0" presId="urn:microsoft.com/office/officeart/2005/8/layout/radial6"/>
    <dgm:cxn modelId="{9C9DE8A5-D2C9-4C1E-8C0D-C720D647B13D}" type="presParOf" srcId="{C94DA2F3-D3F0-7046-A852-CB1EEEF96626}" destId="{206E82C5-BF47-3B4B-84DA-0BECE6C13CE2}" srcOrd="3" destOrd="0" presId="urn:microsoft.com/office/officeart/2005/8/layout/radial6"/>
    <dgm:cxn modelId="{86F93631-64D7-404F-9261-E8E7546D69C7}" type="presParOf" srcId="{C94DA2F3-D3F0-7046-A852-CB1EEEF96626}" destId="{49DB69EA-563B-6E4B-AC51-94F2C1B0624F}" srcOrd="4" destOrd="0" presId="urn:microsoft.com/office/officeart/2005/8/layout/radial6"/>
    <dgm:cxn modelId="{3B73A1EF-998A-419B-BB05-D8450C8BC516}" type="presParOf" srcId="{C94DA2F3-D3F0-7046-A852-CB1EEEF96626}" destId="{85EE4D7E-7106-BA40-857A-57E25E42A613}" srcOrd="5" destOrd="0" presId="urn:microsoft.com/office/officeart/2005/8/layout/radial6"/>
    <dgm:cxn modelId="{875E800C-E52D-4222-BA86-27F709FDF141}" type="presParOf" srcId="{C94DA2F3-D3F0-7046-A852-CB1EEEF96626}" destId="{2B54A7CB-0497-7C47-A842-576F9D42CD7C}" srcOrd="6" destOrd="0" presId="urn:microsoft.com/office/officeart/2005/8/layout/radial6"/>
    <dgm:cxn modelId="{AF9D6BCE-06CB-46EA-A4AE-D5ED4126E625}" type="presParOf" srcId="{C94DA2F3-D3F0-7046-A852-CB1EEEF96626}" destId="{77C4BCBD-F93B-1F45-8155-052C7602ED1E}" srcOrd="7" destOrd="0" presId="urn:microsoft.com/office/officeart/2005/8/layout/radial6"/>
    <dgm:cxn modelId="{5FAD5EDF-2650-4785-A5CC-EB7225E5C319}" type="presParOf" srcId="{C94DA2F3-D3F0-7046-A852-CB1EEEF96626}" destId="{C45E3048-C665-BC40-9919-28A829220090}" srcOrd="8" destOrd="0" presId="urn:microsoft.com/office/officeart/2005/8/layout/radial6"/>
    <dgm:cxn modelId="{4A516C60-C7E0-4C85-ABAD-EFF77B915BEA}" type="presParOf" srcId="{C94DA2F3-D3F0-7046-A852-CB1EEEF96626}" destId="{670D5730-AADF-BA4A-8F04-4D4AC4169437}" srcOrd="9" destOrd="0" presId="urn:microsoft.com/office/officeart/2005/8/layout/radial6"/>
    <dgm:cxn modelId="{BACF5A95-34A7-43B8-98F3-1474097101EF}" type="presParOf" srcId="{C94DA2F3-D3F0-7046-A852-CB1EEEF96626}" destId="{63B78500-DCB5-F645-8543-9A1E7B2632A3}" srcOrd="10" destOrd="0" presId="urn:microsoft.com/office/officeart/2005/8/layout/radial6"/>
    <dgm:cxn modelId="{4E5EF4CB-09F2-4CC5-B83B-10BA29B77D14}" type="presParOf" srcId="{C94DA2F3-D3F0-7046-A852-CB1EEEF96626}" destId="{820586C8-BFFC-CF41-B8DE-4659F35F3946}" srcOrd="11" destOrd="0" presId="urn:microsoft.com/office/officeart/2005/8/layout/radial6"/>
    <dgm:cxn modelId="{FD426D82-50F9-4889-8B44-E3E3A4364FEF}" type="presParOf" srcId="{C94DA2F3-D3F0-7046-A852-CB1EEEF96626}" destId="{69379ABA-28A6-9D4D-8FFE-7F3EF56DEC51}" srcOrd="12" destOrd="0" presId="urn:microsoft.com/office/officeart/2005/8/layout/radial6"/>
    <dgm:cxn modelId="{34134141-B91A-444C-B1C9-BB5FD5FBE464}" type="presParOf" srcId="{C94DA2F3-D3F0-7046-A852-CB1EEEF96626}" destId="{73E736CD-9C1C-9441-83ED-0FB5B924A09D}" srcOrd="13" destOrd="0" presId="urn:microsoft.com/office/officeart/2005/8/layout/radial6"/>
    <dgm:cxn modelId="{D33AFC1C-9B0C-46CD-9201-D10B93E328AA}" type="presParOf" srcId="{C94DA2F3-D3F0-7046-A852-CB1EEEF96626}" destId="{8BB735DD-436A-6143-9B9B-F2F7E0F7DCF6}" srcOrd="14" destOrd="0" presId="urn:microsoft.com/office/officeart/2005/8/layout/radial6"/>
    <dgm:cxn modelId="{94028B2D-D6ED-494A-BEE5-50461CE8AAE8}" type="presParOf" srcId="{C94DA2F3-D3F0-7046-A852-CB1EEEF96626}" destId="{6F0B812B-311C-4942-BB1C-2D9B7318F094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0B812B-311C-4942-BB1C-2D9B7318F094}">
      <dsp:nvSpPr>
        <dsp:cNvPr id="0" name=""/>
        <dsp:cNvSpPr/>
      </dsp:nvSpPr>
      <dsp:spPr>
        <a:xfrm>
          <a:off x="2912073" y="682306"/>
          <a:ext cx="4549604" cy="4549604"/>
        </a:xfrm>
        <a:prstGeom prst="blockArc">
          <a:avLst>
            <a:gd name="adj1" fmla="val 11880000"/>
            <a:gd name="adj2" fmla="val 16200000"/>
            <a:gd name="adj3" fmla="val 4635"/>
          </a:avLst>
        </a:prstGeom>
        <a:solidFill>
          <a:schemeClr val="accent5">
            <a:hueOff val="-7543557"/>
            <a:satOff val="-31631"/>
            <a:lumOff val="1372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379ABA-28A6-9D4D-8FFE-7F3EF56DEC51}">
      <dsp:nvSpPr>
        <dsp:cNvPr id="0" name=""/>
        <dsp:cNvSpPr/>
      </dsp:nvSpPr>
      <dsp:spPr>
        <a:xfrm>
          <a:off x="2912073" y="682306"/>
          <a:ext cx="4549604" cy="4549604"/>
        </a:xfrm>
        <a:prstGeom prst="blockArc">
          <a:avLst>
            <a:gd name="adj1" fmla="val 7560000"/>
            <a:gd name="adj2" fmla="val 11880000"/>
            <a:gd name="adj3" fmla="val 4635"/>
          </a:avLst>
        </a:prstGeom>
        <a:solidFill>
          <a:schemeClr val="accent5">
            <a:hueOff val="-5657668"/>
            <a:satOff val="-23723"/>
            <a:lumOff val="1029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0D5730-AADF-BA4A-8F04-4D4AC4169437}">
      <dsp:nvSpPr>
        <dsp:cNvPr id="0" name=""/>
        <dsp:cNvSpPr/>
      </dsp:nvSpPr>
      <dsp:spPr>
        <a:xfrm>
          <a:off x="2912073" y="682306"/>
          <a:ext cx="4549604" cy="4549604"/>
        </a:xfrm>
        <a:prstGeom prst="blockArc">
          <a:avLst>
            <a:gd name="adj1" fmla="val 3240000"/>
            <a:gd name="adj2" fmla="val 7560000"/>
            <a:gd name="adj3" fmla="val 4635"/>
          </a:avLst>
        </a:prstGeom>
        <a:solidFill>
          <a:schemeClr val="accent5">
            <a:hueOff val="-3771779"/>
            <a:satOff val="-15815"/>
            <a:lumOff val="686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54A7CB-0497-7C47-A842-576F9D42CD7C}">
      <dsp:nvSpPr>
        <dsp:cNvPr id="0" name=""/>
        <dsp:cNvSpPr/>
      </dsp:nvSpPr>
      <dsp:spPr>
        <a:xfrm>
          <a:off x="2912073" y="682306"/>
          <a:ext cx="4549604" cy="4549604"/>
        </a:xfrm>
        <a:prstGeom prst="blockArc">
          <a:avLst>
            <a:gd name="adj1" fmla="val 20520000"/>
            <a:gd name="adj2" fmla="val 3240000"/>
            <a:gd name="adj3" fmla="val 4635"/>
          </a:avLst>
        </a:prstGeom>
        <a:solidFill>
          <a:schemeClr val="accent5">
            <a:hueOff val="-1885889"/>
            <a:satOff val="-7908"/>
            <a:lumOff val="343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6E82C5-BF47-3B4B-84DA-0BECE6C13CE2}">
      <dsp:nvSpPr>
        <dsp:cNvPr id="0" name=""/>
        <dsp:cNvSpPr/>
      </dsp:nvSpPr>
      <dsp:spPr>
        <a:xfrm>
          <a:off x="2912073" y="682306"/>
          <a:ext cx="4549604" cy="4549604"/>
        </a:xfrm>
        <a:prstGeom prst="blockArc">
          <a:avLst>
            <a:gd name="adj1" fmla="val 16200000"/>
            <a:gd name="adj2" fmla="val 20520000"/>
            <a:gd name="adj3" fmla="val 4635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E6B29D-1B73-3740-A844-35EC68EE09BE}">
      <dsp:nvSpPr>
        <dsp:cNvPr id="0" name=""/>
        <dsp:cNvSpPr/>
      </dsp:nvSpPr>
      <dsp:spPr>
        <a:xfrm>
          <a:off x="4140889" y="1911122"/>
          <a:ext cx="2091972" cy="209197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4800" kern="1200" dirty="0"/>
            <a:t>MBT-team</a:t>
          </a:r>
        </a:p>
      </dsp:txBody>
      <dsp:txXfrm>
        <a:off x="4447251" y="2217484"/>
        <a:ext cx="1479248" cy="1479248"/>
      </dsp:txXfrm>
    </dsp:sp>
    <dsp:sp modelId="{F7F4767B-5813-E74F-94D1-04BF27A475FD}">
      <dsp:nvSpPr>
        <dsp:cNvPr id="0" name=""/>
        <dsp:cNvSpPr/>
      </dsp:nvSpPr>
      <dsp:spPr>
        <a:xfrm>
          <a:off x="4454685" y="2834"/>
          <a:ext cx="1464380" cy="146438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800" b="1" kern="1200" dirty="0"/>
            <a:t>Screening/</a:t>
          </a:r>
          <a:r>
            <a:rPr lang="nb-NO" sz="1600" b="1" kern="1200" dirty="0" err="1"/>
            <a:t>assesment</a:t>
          </a:r>
          <a:endParaRPr lang="nb-NO" sz="1600" b="1" kern="1200" dirty="0"/>
        </a:p>
      </dsp:txBody>
      <dsp:txXfrm>
        <a:off x="4669138" y="217287"/>
        <a:ext cx="1035474" cy="1035474"/>
      </dsp:txXfrm>
    </dsp:sp>
    <dsp:sp modelId="{49DB69EA-563B-6E4B-AC51-94F2C1B0624F}">
      <dsp:nvSpPr>
        <dsp:cNvPr id="0" name=""/>
        <dsp:cNvSpPr/>
      </dsp:nvSpPr>
      <dsp:spPr>
        <a:xfrm>
          <a:off x="6568013" y="1538256"/>
          <a:ext cx="1464380" cy="1464380"/>
        </a:xfrm>
        <a:prstGeom prst="ellipse">
          <a:avLst/>
        </a:prstGeom>
        <a:solidFill>
          <a:schemeClr val="accent5">
            <a:hueOff val="-1885889"/>
            <a:satOff val="-7908"/>
            <a:lumOff val="343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600" b="1" kern="1200" dirty="0"/>
            <a:t>Case </a:t>
          </a:r>
          <a:r>
            <a:rPr lang="nb-NO" sz="1400" b="1" kern="1200" dirty="0" err="1"/>
            <a:t>formulation</a:t>
          </a:r>
          <a:endParaRPr lang="nb-NO" sz="1400" b="1" kern="1200" dirty="0"/>
        </a:p>
      </dsp:txBody>
      <dsp:txXfrm>
        <a:off x="6782466" y="1752709"/>
        <a:ext cx="1035474" cy="1035474"/>
      </dsp:txXfrm>
    </dsp:sp>
    <dsp:sp modelId="{77C4BCBD-F93B-1F45-8155-052C7602ED1E}">
      <dsp:nvSpPr>
        <dsp:cNvPr id="0" name=""/>
        <dsp:cNvSpPr/>
      </dsp:nvSpPr>
      <dsp:spPr>
        <a:xfrm>
          <a:off x="5760793" y="4022622"/>
          <a:ext cx="1464380" cy="1464380"/>
        </a:xfrm>
        <a:prstGeom prst="ellipse">
          <a:avLst/>
        </a:prstGeom>
        <a:solidFill>
          <a:schemeClr val="accent5">
            <a:hueOff val="-3771779"/>
            <a:satOff val="-15815"/>
            <a:lumOff val="686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700" b="1" kern="1200" dirty="0" err="1"/>
            <a:t>Psyho-educative</a:t>
          </a:r>
          <a:r>
            <a:rPr lang="nb-NO" sz="1700" b="1" kern="1200" dirty="0"/>
            <a:t> </a:t>
          </a:r>
          <a:r>
            <a:rPr lang="nb-NO" sz="1700" b="1" kern="1200" dirty="0" err="1"/>
            <a:t>group</a:t>
          </a:r>
          <a:endParaRPr lang="nb-NO" sz="1700" b="1" kern="1200" dirty="0"/>
        </a:p>
      </dsp:txBody>
      <dsp:txXfrm>
        <a:off x="5975246" y="4237075"/>
        <a:ext cx="1035474" cy="1035474"/>
      </dsp:txXfrm>
    </dsp:sp>
    <dsp:sp modelId="{63B78500-DCB5-F645-8543-9A1E7B2632A3}">
      <dsp:nvSpPr>
        <dsp:cNvPr id="0" name=""/>
        <dsp:cNvSpPr/>
      </dsp:nvSpPr>
      <dsp:spPr>
        <a:xfrm>
          <a:off x="3148576" y="4022622"/>
          <a:ext cx="1464380" cy="1464380"/>
        </a:xfrm>
        <a:prstGeom prst="ellipse">
          <a:avLst/>
        </a:prstGeom>
        <a:solidFill>
          <a:schemeClr val="accent5">
            <a:hueOff val="-5657668"/>
            <a:satOff val="-23723"/>
            <a:lumOff val="1029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800" b="1" kern="1200" dirty="0"/>
            <a:t>Family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800" b="1" kern="1200" dirty="0" err="1"/>
            <a:t>therapy</a:t>
          </a:r>
          <a:endParaRPr lang="nb-NO" sz="1800" b="1" kern="1200" dirty="0"/>
        </a:p>
      </dsp:txBody>
      <dsp:txXfrm>
        <a:off x="3363029" y="4237075"/>
        <a:ext cx="1035474" cy="1035474"/>
      </dsp:txXfrm>
    </dsp:sp>
    <dsp:sp modelId="{73E736CD-9C1C-9441-83ED-0FB5B924A09D}">
      <dsp:nvSpPr>
        <dsp:cNvPr id="0" name=""/>
        <dsp:cNvSpPr/>
      </dsp:nvSpPr>
      <dsp:spPr>
        <a:xfrm>
          <a:off x="2341357" y="1538256"/>
          <a:ext cx="1464380" cy="1464380"/>
        </a:xfrm>
        <a:prstGeom prst="ellipse">
          <a:avLst/>
        </a:prstGeom>
        <a:solidFill>
          <a:schemeClr val="accent5">
            <a:hueOff val="-7543557"/>
            <a:satOff val="-31631"/>
            <a:lumOff val="1372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800" b="1" kern="1200" dirty="0" err="1"/>
            <a:t>Individualtherapy</a:t>
          </a:r>
          <a:endParaRPr lang="nb-NO" sz="1800" b="1" kern="1200" dirty="0"/>
        </a:p>
      </dsp:txBody>
      <dsp:txXfrm>
        <a:off x="2555810" y="1752709"/>
        <a:ext cx="1035474" cy="10354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47673B-D351-4F63-96B0-7B03AA063D62}" type="datetimeFigureOut">
              <a:rPr lang="nb-NO" smtClean="0"/>
              <a:t>19.06.2023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AC0D6C-0981-4091-8C35-F8671957302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03718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>
                <a:latin typeface="Baskerville Old Face" panose="02020602080505020303" pitchFamily="18" charset="0"/>
              </a:rPr>
              <a:t>Treatment structure/elements of the treatment in the pilot project:</a:t>
            </a:r>
          </a:p>
          <a:p>
            <a:r>
              <a:rPr lang="en-GB" b="1" dirty="0">
                <a:latin typeface="Baskerville Old Face" panose="02020602080505020303" pitchFamily="18" charset="0"/>
              </a:rPr>
              <a:t>MBT-A individual psychotherapy: </a:t>
            </a:r>
            <a:r>
              <a:rPr lang="en-GB" dirty="0">
                <a:latin typeface="Baskerville Old Face" panose="02020602080505020303" pitchFamily="18" charset="0"/>
              </a:rPr>
              <a:t>Weekly, approximately one year duration of treatment length. </a:t>
            </a:r>
            <a:endParaRPr lang="nb-NO" dirty="0">
              <a:latin typeface="Baskerville Old Face" panose="02020602080505020303" pitchFamily="18" charset="0"/>
            </a:endParaRPr>
          </a:p>
          <a:p>
            <a:r>
              <a:rPr lang="en-GB" b="1" dirty="0">
                <a:latin typeface="Baskerville Old Face" panose="02020602080505020303" pitchFamily="18" charset="0"/>
              </a:rPr>
              <a:t>MBT-P psychoeducational group: </a:t>
            </a:r>
            <a:r>
              <a:rPr lang="en-GB" dirty="0">
                <a:latin typeface="Baskerville Old Face" panose="02020602080505020303" pitchFamily="18" charset="0"/>
              </a:rPr>
              <a:t>Course in group format, six meetings for adolescents, and one meeting for caretakers, (ideally) in the first quarter of the treatment period.  </a:t>
            </a:r>
            <a:endParaRPr lang="nb-NO" dirty="0">
              <a:latin typeface="Baskerville Old Face" panose="02020602080505020303" pitchFamily="18" charset="0"/>
            </a:endParaRPr>
          </a:p>
          <a:p>
            <a:r>
              <a:rPr lang="en-GB" b="1" dirty="0">
                <a:latin typeface="Baskerville Old Face" panose="02020602080505020303" pitchFamily="18" charset="0"/>
              </a:rPr>
              <a:t>MBT-F: </a:t>
            </a:r>
            <a:r>
              <a:rPr lang="en-GB" dirty="0">
                <a:latin typeface="Baskerville Old Face" panose="02020602080505020303" pitchFamily="18" charset="0"/>
              </a:rPr>
              <a:t>Monthly family therapy with adolescent and caretakers together, or caretakers only, as indicated. </a:t>
            </a:r>
            <a:r>
              <a:rPr lang="en-GB" dirty="0"/>
              <a:t> </a:t>
            </a:r>
            <a:endParaRPr lang="nb-NO" dirty="0"/>
          </a:p>
          <a:p>
            <a:r>
              <a:rPr lang="nb-NO" dirty="0"/>
              <a:t/>
            </a:r>
            <a:br>
              <a:rPr lang="nb-NO" dirty="0"/>
            </a:b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963C9E-3111-4A76-89D5-703D6C143A5F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28268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140605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3a43d8d8a6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23a43d8d8a6_0_9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g23a43d8d8a6_0_9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o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1015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>
            <a:normAutofit/>
          </a:bodyPr>
          <a:lstStyle>
            <a:lvl1pPr algn="ctr">
              <a:defRPr sz="6000">
                <a:latin typeface="+mj-lt"/>
              </a:defRPr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602038"/>
            <a:ext cx="10363200" cy="1655762"/>
          </a:xfrm>
        </p:spPr>
        <p:txBody>
          <a:bodyPr/>
          <a:lstStyle>
            <a:lvl1pPr marL="0" indent="0" algn="ctr"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smtClean="0"/>
              <a:t>Klikk for å redigere undertittelstil i malen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35610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smtClean="0"/>
              <a:t>Klikk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732E1-1F70-4B90-B31C-01065873BEE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8659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>
            <a:spLocks noChangeArrowheads="1"/>
          </p:cNvSpPr>
          <p:nvPr/>
        </p:nvSpPr>
        <p:spPr bwMode="auto">
          <a:xfrm>
            <a:off x="0" y="-101599"/>
            <a:ext cx="12192000" cy="6426199"/>
          </a:xfrm>
          <a:prstGeom prst="rect">
            <a:avLst/>
          </a:prstGeom>
          <a:solidFill>
            <a:srgbClr val="FF660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>
            <a:normAutofit/>
          </a:bodyPr>
          <a:lstStyle>
            <a:lvl1pPr algn="ctr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602038"/>
            <a:ext cx="103632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smtClean="0"/>
              <a:t>Klikk for å redigere undertittelstil i malen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00800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004A93"/>
              </a:buClr>
              <a:defRPr/>
            </a:lvl1pPr>
            <a:lvl2pPr>
              <a:buClr>
                <a:srgbClr val="9CC5C9"/>
              </a:buClr>
              <a:defRPr/>
            </a:lvl2pPr>
            <a:lvl3pPr>
              <a:buClr>
                <a:srgbClr val="9CC5C9"/>
              </a:buClr>
              <a:defRPr/>
            </a:lvl3pPr>
            <a:lvl4pPr>
              <a:buClr>
                <a:srgbClr val="9CC5C9"/>
              </a:buClr>
              <a:defRPr/>
            </a:lvl4pPr>
            <a:lvl5pPr>
              <a:buClr>
                <a:srgbClr val="9CC5C9"/>
              </a:buClr>
              <a:defRPr/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732E1-1F70-4B90-B31C-01065873BEE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34368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732E1-1F70-4B90-B31C-01065873BEE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50148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buClr>
                <a:srgbClr val="004A93"/>
              </a:buClr>
              <a:defRPr/>
            </a:lvl1pPr>
            <a:lvl2pPr>
              <a:buClr>
                <a:srgbClr val="9CC5C9"/>
              </a:buClr>
              <a:defRPr/>
            </a:lvl2pPr>
            <a:lvl3pPr>
              <a:buClr>
                <a:srgbClr val="9CC5C9"/>
              </a:buClr>
              <a:defRPr/>
            </a:lvl3pPr>
            <a:lvl4pPr>
              <a:buClr>
                <a:srgbClr val="9CC5C9"/>
              </a:buClr>
              <a:defRPr/>
            </a:lvl4pPr>
            <a:lvl5pPr>
              <a:buClr>
                <a:srgbClr val="9CC5C9"/>
              </a:buClr>
              <a:defRPr/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buClr>
                <a:srgbClr val="004A93"/>
              </a:buClr>
              <a:defRPr/>
            </a:lvl1pPr>
            <a:lvl2pPr>
              <a:buClr>
                <a:srgbClr val="9CC5C9"/>
              </a:buClr>
              <a:defRPr/>
            </a:lvl2pPr>
            <a:lvl3pPr>
              <a:buClr>
                <a:srgbClr val="9CC5C9"/>
              </a:buClr>
              <a:defRPr/>
            </a:lvl3pPr>
            <a:lvl4pPr>
              <a:buClr>
                <a:srgbClr val="9CC5C9"/>
              </a:buClr>
              <a:defRPr/>
            </a:lvl4pPr>
            <a:lvl5pPr>
              <a:buClr>
                <a:srgbClr val="9CC5C9"/>
              </a:buClr>
              <a:defRPr/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5B732E1-1F70-4B90-B31C-01065873BEE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54612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>
            <a:lvl1pPr>
              <a:buClr>
                <a:srgbClr val="004A93"/>
              </a:buClr>
              <a:defRPr/>
            </a:lvl1pPr>
            <a:lvl2pPr>
              <a:buClr>
                <a:srgbClr val="9CC5C9"/>
              </a:buClr>
              <a:defRPr/>
            </a:lvl2pPr>
            <a:lvl3pPr>
              <a:buClr>
                <a:srgbClr val="9CC5C9"/>
              </a:buClr>
              <a:defRPr/>
            </a:lvl3pPr>
            <a:lvl4pPr>
              <a:buClr>
                <a:srgbClr val="9CC5C9"/>
              </a:buClr>
              <a:defRPr/>
            </a:lvl4pPr>
            <a:lvl5pPr>
              <a:buClr>
                <a:srgbClr val="9CC5C9"/>
              </a:buClr>
              <a:defRPr/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>
            <a:lvl1pPr>
              <a:buClr>
                <a:srgbClr val="004A93"/>
              </a:buClr>
              <a:defRPr/>
            </a:lvl1pPr>
            <a:lvl2pPr>
              <a:buClr>
                <a:srgbClr val="9CC5C9"/>
              </a:buClr>
              <a:defRPr/>
            </a:lvl2pPr>
            <a:lvl3pPr>
              <a:buClr>
                <a:srgbClr val="A5C5C9"/>
              </a:buClr>
              <a:defRPr/>
            </a:lvl3pPr>
            <a:lvl4pPr>
              <a:buClr>
                <a:srgbClr val="9CC5C9"/>
              </a:buClr>
              <a:defRPr/>
            </a:lvl4pPr>
            <a:lvl5pPr>
              <a:buClr>
                <a:srgbClr val="9CC5C9"/>
              </a:buClr>
              <a:defRPr/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732E1-1F70-4B90-B31C-01065873BEE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95945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732E1-1F70-4B90-B31C-01065873BEE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9891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732E1-1F70-4B90-B31C-01065873BEE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22378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buClr>
                <a:srgbClr val="004A93"/>
              </a:buClr>
              <a:defRPr sz="3200"/>
            </a:lvl1pPr>
            <a:lvl2pPr>
              <a:buClr>
                <a:srgbClr val="9CC5C9"/>
              </a:buClr>
              <a:defRPr sz="2800"/>
            </a:lvl2pPr>
            <a:lvl3pPr>
              <a:buClr>
                <a:srgbClr val="9CC5C9"/>
              </a:buClr>
              <a:defRPr sz="2400"/>
            </a:lvl3pPr>
            <a:lvl4pPr>
              <a:buClr>
                <a:srgbClr val="9CC5C9"/>
              </a:buClr>
              <a:defRPr sz="2000"/>
            </a:lvl4pPr>
            <a:lvl5pPr>
              <a:buClr>
                <a:srgbClr val="9CC5C9"/>
              </a:buCl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732E1-1F70-4B90-B31C-01065873BEE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45637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 descr="PPT_bunnnorsk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4027"/>
            <a:ext cx="12192000" cy="47244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41860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39200" y="6418607"/>
            <a:ext cx="515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A5B732E1-1F70-4B90-B31C-01065873BEEF}" type="slidenum">
              <a:rPr lang="nb-NO" smtClean="0"/>
              <a:t>‹#›</a:t>
            </a:fld>
            <a:endParaRPr lang="nb-NO"/>
          </a:p>
        </p:txBody>
      </p:sp>
      <p:pic>
        <p:nvPicPr>
          <p:cNvPr id="7" name="Bilde 6" descr="PPT_bunnnorsk.jpg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36616"/>
          <a:stretch/>
        </p:blipFill>
        <p:spPr bwMode="auto">
          <a:xfrm>
            <a:off x="-23665" y="6412309"/>
            <a:ext cx="5796000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de 7" descr="PPT_bunnnorsk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678" y="6412309"/>
            <a:ext cx="9144001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7921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1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4A93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9CC5C9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9CC5C9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9CC5C9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9CC5C9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 err="1" smtClean="0"/>
              <a:t>Adolescent</a:t>
            </a:r>
            <a:r>
              <a:rPr lang="nb-NO" dirty="0" smtClean="0"/>
              <a:t> Unit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 smtClean="0"/>
              <a:t>Unit leader/ </a:t>
            </a:r>
            <a:r>
              <a:rPr lang="nb-NO" dirty="0" err="1"/>
              <a:t>S</a:t>
            </a:r>
            <a:r>
              <a:rPr lang="nb-NO" dirty="0" err="1" smtClean="0"/>
              <a:t>pecialist</a:t>
            </a:r>
            <a:r>
              <a:rPr lang="nb-NO" dirty="0" smtClean="0"/>
              <a:t> in </a:t>
            </a:r>
            <a:r>
              <a:rPr lang="nb-NO" dirty="0" err="1"/>
              <a:t>C</a:t>
            </a:r>
            <a:r>
              <a:rPr lang="nb-NO" dirty="0" err="1" smtClean="0"/>
              <a:t>linical</a:t>
            </a:r>
            <a:r>
              <a:rPr lang="nb-NO" dirty="0" smtClean="0"/>
              <a:t> </a:t>
            </a:r>
            <a:r>
              <a:rPr lang="nb-NO" dirty="0" err="1"/>
              <a:t>P</a:t>
            </a:r>
            <a:r>
              <a:rPr lang="nb-NO" dirty="0" err="1" smtClean="0"/>
              <a:t>sychology</a:t>
            </a:r>
            <a:r>
              <a:rPr lang="nb-NO" dirty="0" smtClean="0"/>
              <a:t> </a:t>
            </a:r>
            <a:r>
              <a:rPr lang="nb-NO" dirty="0" err="1" smtClean="0"/>
              <a:t>with</a:t>
            </a:r>
            <a:r>
              <a:rPr lang="nb-NO" dirty="0" smtClean="0"/>
              <a:t> </a:t>
            </a:r>
            <a:r>
              <a:rPr lang="nb-NO" dirty="0" err="1"/>
              <a:t>C</a:t>
            </a:r>
            <a:r>
              <a:rPr lang="nb-NO" dirty="0" err="1" smtClean="0"/>
              <a:t>hildren</a:t>
            </a:r>
            <a:r>
              <a:rPr lang="nb-NO" dirty="0" smtClean="0"/>
              <a:t> and </a:t>
            </a:r>
            <a:r>
              <a:rPr lang="nb-NO" dirty="0" err="1"/>
              <a:t>A</a:t>
            </a:r>
            <a:r>
              <a:rPr lang="nb-NO" dirty="0" err="1" smtClean="0"/>
              <a:t>dolescents</a:t>
            </a:r>
            <a:endParaRPr lang="nb-NO" dirty="0" smtClean="0"/>
          </a:p>
          <a:p>
            <a:r>
              <a:rPr lang="nb-NO" dirty="0" smtClean="0"/>
              <a:t>Cilje Sunde Rolfsjord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983176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Staff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nb-NO" dirty="0" err="1" smtClean="0"/>
              <a:t>Specialists</a:t>
            </a:r>
            <a:r>
              <a:rPr lang="nb-NO" dirty="0" smtClean="0"/>
              <a:t> in </a:t>
            </a:r>
            <a:r>
              <a:rPr lang="nb-NO" dirty="0" err="1" smtClean="0"/>
              <a:t>clinical</a:t>
            </a:r>
            <a:r>
              <a:rPr lang="nb-NO" dirty="0" smtClean="0"/>
              <a:t> </a:t>
            </a:r>
            <a:r>
              <a:rPr lang="nb-NO" dirty="0" err="1" smtClean="0"/>
              <a:t>psychology</a:t>
            </a:r>
            <a:endParaRPr lang="nb-NO" dirty="0" smtClean="0"/>
          </a:p>
          <a:p>
            <a:r>
              <a:rPr lang="nb-NO" dirty="0" err="1" smtClean="0"/>
              <a:t>Clinical</a:t>
            </a:r>
            <a:r>
              <a:rPr lang="nb-NO" dirty="0" smtClean="0"/>
              <a:t> </a:t>
            </a:r>
            <a:r>
              <a:rPr lang="nb-NO" dirty="0" err="1" smtClean="0"/>
              <a:t>psychologists</a:t>
            </a:r>
            <a:endParaRPr lang="nb-NO" dirty="0" smtClean="0"/>
          </a:p>
          <a:p>
            <a:r>
              <a:rPr lang="nb-NO" dirty="0" err="1" smtClean="0"/>
              <a:t>Specialists</a:t>
            </a:r>
            <a:r>
              <a:rPr lang="nb-NO" dirty="0" smtClean="0"/>
              <a:t> in </a:t>
            </a:r>
            <a:r>
              <a:rPr lang="nb-NO" dirty="0" err="1" smtClean="0"/>
              <a:t>psychiatry</a:t>
            </a:r>
            <a:endParaRPr lang="nb-NO" dirty="0" smtClean="0"/>
          </a:p>
          <a:p>
            <a:r>
              <a:rPr lang="nb-NO" dirty="0" err="1" smtClean="0"/>
              <a:t>Doctors</a:t>
            </a:r>
            <a:r>
              <a:rPr lang="nb-NO" dirty="0" smtClean="0"/>
              <a:t> in training for </a:t>
            </a:r>
            <a:r>
              <a:rPr lang="nb-NO" dirty="0" err="1" smtClean="0"/>
              <a:t>speciality</a:t>
            </a:r>
            <a:endParaRPr lang="nb-NO" dirty="0" smtClean="0"/>
          </a:p>
          <a:p>
            <a:r>
              <a:rPr lang="nb-NO" dirty="0" err="1" smtClean="0"/>
              <a:t>Clinical</a:t>
            </a:r>
            <a:r>
              <a:rPr lang="nb-NO" dirty="0" smtClean="0"/>
              <a:t> </a:t>
            </a:r>
            <a:r>
              <a:rPr lang="nb-NO" dirty="0" err="1" smtClean="0"/>
              <a:t>Pedagogues</a:t>
            </a:r>
            <a:endParaRPr lang="nb-NO" dirty="0" smtClean="0"/>
          </a:p>
          <a:p>
            <a:r>
              <a:rPr lang="nb-NO" dirty="0" smtClean="0"/>
              <a:t>Family </a:t>
            </a:r>
            <a:r>
              <a:rPr lang="nb-NO" dirty="0" err="1" smtClean="0"/>
              <a:t>therapist</a:t>
            </a:r>
            <a:endParaRPr lang="nb-NO" dirty="0" smtClean="0"/>
          </a:p>
          <a:p>
            <a:r>
              <a:rPr lang="nb-NO" dirty="0" err="1" smtClean="0"/>
              <a:t>Clinical</a:t>
            </a:r>
            <a:r>
              <a:rPr lang="nb-NO" dirty="0" smtClean="0"/>
              <a:t> </a:t>
            </a:r>
            <a:r>
              <a:rPr lang="nb-NO" dirty="0" err="1" smtClean="0"/>
              <a:t>nutritionist</a:t>
            </a:r>
            <a:endParaRPr lang="nb-NO" dirty="0" smtClean="0"/>
          </a:p>
          <a:p>
            <a:r>
              <a:rPr lang="nb-NO" dirty="0" err="1" smtClean="0"/>
              <a:t>Psychomotor</a:t>
            </a:r>
            <a:r>
              <a:rPr lang="nb-NO" dirty="0" smtClean="0"/>
              <a:t> </a:t>
            </a:r>
            <a:r>
              <a:rPr lang="nb-NO" dirty="0" err="1" smtClean="0"/>
              <a:t>physiotherapist</a:t>
            </a:r>
            <a:endParaRPr lang="nb-NO" dirty="0" smtClean="0"/>
          </a:p>
          <a:p>
            <a:r>
              <a:rPr lang="nb-NO" dirty="0" smtClean="0"/>
              <a:t>Total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appr</a:t>
            </a:r>
            <a:r>
              <a:rPr lang="nb-NO" dirty="0" smtClean="0"/>
              <a:t>. 22 staff</a:t>
            </a:r>
            <a:endParaRPr lang="nb-NO" dirty="0"/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87331" y="1825625"/>
            <a:ext cx="435133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4201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Engaged</a:t>
            </a:r>
            <a:r>
              <a:rPr lang="nb-NO" dirty="0" smtClean="0"/>
              <a:t> </a:t>
            </a:r>
            <a:r>
              <a:rPr lang="nb-NO" dirty="0" err="1" smtClean="0"/>
              <a:t>group</a:t>
            </a:r>
            <a:r>
              <a:rPr lang="nb-NO" dirty="0" smtClean="0"/>
              <a:t>!</a:t>
            </a:r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058194"/>
            <a:ext cx="5181600" cy="3886200"/>
          </a:xfrm>
          <a:prstGeom prst="rect">
            <a:avLst/>
          </a:prstGeom>
        </p:spPr>
      </p:pic>
      <p:pic>
        <p:nvPicPr>
          <p:cNvPr id="7" name="Plassholder for innhold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058194"/>
            <a:ext cx="51816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1372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Patients</a:t>
            </a:r>
            <a:r>
              <a:rPr lang="nb-NO" dirty="0" smtClean="0"/>
              <a:t> 12-18 </a:t>
            </a:r>
            <a:r>
              <a:rPr lang="nb-NO" dirty="0" err="1" smtClean="0"/>
              <a:t>years</a:t>
            </a:r>
            <a:r>
              <a:rPr lang="nb-NO" dirty="0" smtClean="0"/>
              <a:t> </a:t>
            </a:r>
            <a:r>
              <a:rPr lang="nb-NO" dirty="0" err="1" smtClean="0"/>
              <a:t>old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nb-NO" dirty="0" smtClean="0"/>
              <a:t>49% </a:t>
            </a:r>
            <a:r>
              <a:rPr lang="nb-NO" dirty="0" err="1" smtClean="0"/>
              <a:t>increase</a:t>
            </a:r>
            <a:r>
              <a:rPr lang="nb-NO" dirty="0" smtClean="0"/>
              <a:t> in </a:t>
            </a:r>
            <a:r>
              <a:rPr lang="nb-NO" dirty="0" err="1" smtClean="0"/>
              <a:t>referrals</a:t>
            </a:r>
            <a:r>
              <a:rPr lang="nb-NO" dirty="0" smtClean="0"/>
              <a:t> from 2019 to 2022</a:t>
            </a:r>
          </a:p>
          <a:p>
            <a:pPr marL="0" indent="0">
              <a:buNone/>
            </a:pPr>
            <a:endParaRPr lang="nb-NO" dirty="0" smtClean="0"/>
          </a:p>
          <a:p>
            <a:pPr marL="0" indent="0">
              <a:buNone/>
            </a:pPr>
            <a:r>
              <a:rPr lang="nb-NO" dirty="0" err="1" smtClean="0"/>
              <a:t>About</a:t>
            </a:r>
            <a:r>
              <a:rPr lang="nb-NO" dirty="0" smtClean="0"/>
              <a:t> 500 </a:t>
            </a:r>
            <a:r>
              <a:rPr lang="nb-NO" dirty="0" err="1" smtClean="0"/>
              <a:t>patients</a:t>
            </a:r>
            <a:r>
              <a:rPr lang="nb-NO" dirty="0" smtClean="0"/>
              <a:t> at </a:t>
            </a:r>
            <a:r>
              <a:rPr lang="nb-NO" dirty="0" err="1" smtClean="0"/>
              <a:t>the</a:t>
            </a:r>
            <a:r>
              <a:rPr lang="nb-NO" dirty="0" smtClean="0"/>
              <a:t> moment:</a:t>
            </a:r>
          </a:p>
          <a:p>
            <a:r>
              <a:rPr lang="nb-NO" dirty="0" smtClean="0"/>
              <a:t>Trauma, </a:t>
            </a:r>
            <a:r>
              <a:rPr lang="nb-NO" dirty="0" err="1" smtClean="0"/>
              <a:t>incl</a:t>
            </a:r>
            <a:r>
              <a:rPr lang="nb-NO" dirty="0" smtClean="0"/>
              <a:t>. </a:t>
            </a:r>
            <a:r>
              <a:rPr lang="nb-NO" dirty="0" err="1" smtClean="0"/>
              <a:t>Complex</a:t>
            </a:r>
            <a:r>
              <a:rPr lang="nb-NO" dirty="0" smtClean="0"/>
              <a:t> PTSD/</a:t>
            </a:r>
            <a:r>
              <a:rPr lang="nb-NO" dirty="0" err="1" smtClean="0"/>
              <a:t>relational</a:t>
            </a:r>
            <a:r>
              <a:rPr lang="nb-NO" dirty="0" smtClean="0"/>
              <a:t> trauma</a:t>
            </a:r>
          </a:p>
          <a:p>
            <a:r>
              <a:rPr lang="nb-NO" dirty="0" smtClean="0"/>
              <a:t>ADHD</a:t>
            </a:r>
          </a:p>
          <a:p>
            <a:r>
              <a:rPr lang="nb-NO" dirty="0" err="1" smtClean="0"/>
              <a:t>Autism</a:t>
            </a:r>
            <a:endParaRPr lang="nb-NO" dirty="0" smtClean="0"/>
          </a:p>
          <a:p>
            <a:r>
              <a:rPr lang="nb-NO" dirty="0" err="1" smtClean="0"/>
              <a:t>Depression</a:t>
            </a:r>
            <a:endParaRPr lang="nb-NO" dirty="0" smtClean="0"/>
          </a:p>
          <a:p>
            <a:r>
              <a:rPr lang="nb-NO" dirty="0" err="1" smtClean="0"/>
              <a:t>Anxiety</a:t>
            </a:r>
            <a:endParaRPr lang="nb-NO" dirty="0" smtClean="0"/>
          </a:p>
          <a:p>
            <a:r>
              <a:rPr lang="nb-NO" dirty="0" smtClean="0"/>
              <a:t>OCD</a:t>
            </a:r>
          </a:p>
          <a:p>
            <a:r>
              <a:rPr lang="nb-NO" dirty="0" err="1" smtClean="0"/>
              <a:t>Eating</a:t>
            </a:r>
            <a:r>
              <a:rPr lang="nb-NO" dirty="0" smtClean="0"/>
              <a:t> </a:t>
            </a:r>
            <a:r>
              <a:rPr lang="nb-NO" dirty="0" err="1" smtClean="0"/>
              <a:t>Disorders</a:t>
            </a:r>
            <a:endParaRPr lang="nb-NO" dirty="0" smtClean="0"/>
          </a:p>
          <a:p>
            <a:r>
              <a:rPr lang="nb-NO" dirty="0" err="1" smtClean="0"/>
              <a:t>Psychosis</a:t>
            </a:r>
            <a:endParaRPr lang="nb-NO" dirty="0" smtClean="0"/>
          </a:p>
          <a:p>
            <a:r>
              <a:rPr lang="nb-NO" dirty="0" err="1" smtClean="0"/>
              <a:t>Personality</a:t>
            </a:r>
            <a:r>
              <a:rPr lang="nb-NO" dirty="0" smtClean="0"/>
              <a:t> problems, </a:t>
            </a:r>
            <a:r>
              <a:rPr lang="nb-NO" dirty="0" err="1" smtClean="0"/>
              <a:t>incl</a:t>
            </a:r>
            <a:r>
              <a:rPr lang="nb-NO" dirty="0" smtClean="0"/>
              <a:t>. </a:t>
            </a:r>
            <a:r>
              <a:rPr lang="nb-NO" dirty="0" err="1" smtClean="0"/>
              <a:t>Self</a:t>
            </a:r>
            <a:r>
              <a:rPr lang="nb-NO" dirty="0" smtClean="0"/>
              <a:t> harm and </a:t>
            </a:r>
            <a:r>
              <a:rPr lang="nb-NO" dirty="0" err="1" smtClean="0"/>
              <a:t>suicidality</a:t>
            </a:r>
            <a:endParaRPr lang="nb-NO" dirty="0" smtClean="0"/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1957810"/>
            <a:ext cx="5181600" cy="408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837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Specialized</a:t>
            </a:r>
            <a:r>
              <a:rPr lang="nb-NO" dirty="0" smtClean="0"/>
              <a:t> teams and </a:t>
            </a:r>
            <a:r>
              <a:rPr lang="nb-NO" dirty="0" err="1" smtClean="0"/>
              <a:t>treatment</a:t>
            </a:r>
            <a:r>
              <a:rPr lang="nb-NO" dirty="0" smtClean="0"/>
              <a:t> programs: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b-NO" dirty="0" err="1" smtClean="0"/>
              <a:t>Mentalization</a:t>
            </a:r>
            <a:r>
              <a:rPr lang="nb-NO" dirty="0" smtClean="0"/>
              <a:t> </a:t>
            </a:r>
            <a:r>
              <a:rPr lang="nb-NO" dirty="0" err="1" smtClean="0"/>
              <a:t>based</a:t>
            </a:r>
            <a:r>
              <a:rPr lang="nb-NO" dirty="0" smtClean="0"/>
              <a:t> </a:t>
            </a:r>
            <a:r>
              <a:rPr lang="nb-NO" dirty="0" err="1" smtClean="0"/>
              <a:t>therapy</a:t>
            </a:r>
            <a:r>
              <a:rPr lang="nb-NO" dirty="0" smtClean="0"/>
              <a:t> (MBT-A) </a:t>
            </a:r>
            <a:r>
              <a:rPr lang="nb-NO" dirty="0" err="1" smtClean="0"/>
              <a:t>with</a:t>
            </a:r>
            <a:r>
              <a:rPr lang="nb-NO" dirty="0" smtClean="0"/>
              <a:t> </a:t>
            </a:r>
            <a:r>
              <a:rPr lang="nb-NO" dirty="0" err="1" smtClean="0"/>
              <a:t>psychoeducative</a:t>
            </a:r>
            <a:r>
              <a:rPr lang="nb-NO" dirty="0" smtClean="0"/>
              <a:t> </a:t>
            </a:r>
            <a:r>
              <a:rPr lang="nb-NO" dirty="0" err="1" smtClean="0"/>
              <a:t>group</a:t>
            </a:r>
            <a:endParaRPr lang="nb-NO" dirty="0" smtClean="0"/>
          </a:p>
          <a:p>
            <a:r>
              <a:rPr lang="nb-NO" dirty="0" err="1" smtClean="0"/>
              <a:t>Eating</a:t>
            </a:r>
            <a:r>
              <a:rPr lang="nb-NO" dirty="0" smtClean="0"/>
              <a:t> </a:t>
            </a:r>
            <a:r>
              <a:rPr lang="nb-NO" dirty="0" err="1" smtClean="0"/>
              <a:t>disorders</a:t>
            </a:r>
            <a:r>
              <a:rPr lang="nb-NO" dirty="0" smtClean="0"/>
              <a:t> team</a:t>
            </a:r>
          </a:p>
          <a:p>
            <a:r>
              <a:rPr lang="nb-NO" dirty="0" smtClean="0"/>
              <a:t>OCD team, 4-days intensive </a:t>
            </a:r>
            <a:r>
              <a:rPr lang="nb-NO" dirty="0" err="1" smtClean="0"/>
              <a:t>treatment</a:t>
            </a:r>
            <a:r>
              <a:rPr lang="nb-NO" dirty="0" smtClean="0"/>
              <a:t> </a:t>
            </a:r>
            <a:r>
              <a:rPr lang="nb-NO" dirty="0" err="1" smtClean="0"/>
              <a:t>model</a:t>
            </a:r>
            <a:endParaRPr lang="nb-NO" dirty="0" smtClean="0"/>
          </a:p>
          <a:p>
            <a:r>
              <a:rPr lang="nb-NO" dirty="0" err="1" smtClean="0"/>
              <a:t>Psychoeducative</a:t>
            </a:r>
            <a:r>
              <a:rPr lang="nb-NO" dirty="0" smtClean="0"/>
              <a:t> </a:t>
            </a:r>
            <a:r>
              <a:rPr lang="nb-NO" dirty="0" err="1" smtClean="0"/>
              <a:t>group</a:t>
            </a:r>
            <a:r>
              <a:rPr lang="nb-NO" dirty="0" smtClean="0"/>
              <a:t> </a:t>
            </a:r>
            <a:r>
              <a:rPr lang="nb-NO" dirty="0" err="1" smtClean="0"/>
              <a:t>treatment</a:t>
            </a:r>
            <a:r>
              <a:rPr lang="nb-NO" dirty="0" smtClean="0"/>
              <a:t> for </a:t>
            </a:r>
            <a:r>
              <a:rPr lang="nb-NO" dirty="0" err="1" smtClean="0"/>
              <a:t>anxiety</a:t>
            </a:r>
            <a:endParaRPr lang="nb-NO" dirty="0" smtClean="0"/>
          </a:p>
          <a:p>
            <a:r>
              <a:rPr lang="nb-NO" dirty="0" smtClean="0"/>
              <a:t>New </a:t>
            </a:r>
            <a:r>
              <a:rPr lang="nb-NO" dirty="0" err="1" smtClean="0"/>
              <a:t>groups</a:t>
            </a:r>
            <a:r>
              <a:rPr lang="nb-NO" dirty="0" smtClean="0"/>
              <a:t> </a:t>
            </a:r>
            <a:r>
              <a:rPr lang="nb-NO" dirty="0" err="1" smtClean="0"/>
              <a:t>this</a:t>
            </a:r>
            <a:r>
              <a:rPr lang="nb-NO" dirty="0" smtClean="0"/>
              <a:t> </a:t>
            </a:r>
            <a:r>
              <a:rPr lang="nb-NO" dirty="0" err="1" smtClean="0"/>
              <a:t>autumn</a:t>
            </a:r>
            <a:r>
              <a:rPr lang="nb-NO" dirty="0" smtClean="0"/>
              <a:t>: </a:t>
            </a:r>
            <a:r>
              <a:rPr lang="nb-NO" dirty="0" err="1" smtClean="0"/>
              <a:t>Autism</a:t>
            </a:r>
            <a:r>
              <a:rPr lang="nb-NO" dirty="0" smtClean="0"/>
              <a:t> and ADHD</a:t>
            </a:r>
          </a:p>
          <a:p>
            <a:r>
              <a:rPr lang="nb-NO" dirty="0" smtClean="0"/>
              <a:t>Courses for </a:t>
            </a:r>
            <a:r>
              <a:rPr lang="nb-NO" dirty="0" err="1" smtClean="0"/>
              <a:t>parents</a:t>
            </a:r>
            <a:r>
              <a:rPr lang="nb-NO" dirty="0" smtClean="0"/>
              <a:t>: Tuning in to Teens</a:t>
            </a:r>
            <a:endParaRPr lang="nb-NO" dirty="0"/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1956086"/>
            <a:ext cx="5181600" cy="409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283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732E1-1F70-4B90-B31C-01065873BEEF}" type="slidenum">
              <a:rPr lang="nb-NO" smtClean="0"/>
              <a:t>6</a:t>
            </a:fld>
            <a:endParaRPr lang="nb-NO"/>
          </a:p>
        </p:txBody>
      </p:sp>
      <p:graphicFrame>
        <p:nvGraphicFramePr>
          <p:cNvPr id="7" name="Plassholder for innhold 4">
            <a:extLst>
              <a:ext uri="{FF2B5EF4-FFF2-40B4-BE49-F238E27FC236}">
                <a16:creationId xmlns:a16="http://schemas.microsoft.com/office/drawing/2014/main" xmlns="" id="{6F019DED-616C-A74D-B819-96276F9E0DFE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647114"/>
          <a:ext cx="10373751" cy="55298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298432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31"/>
          <p:cNvSpPr txBox="1">
            <a:spLocks noGrp="1"/>
          </p:cNvSpPr>
          <p:nvPr>
            <p:ph type="title"/>
          </p:nvPr>
        </p:nvSpPr>
        <p:spPr>
          <a:xfrm>
            <a:off x="838200" y="624110"/>
            <a:ext cx="10666411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lang="x-none" dirty="0" smtClean="0"/>
              <a:t>Psy</a:t>
            </a:r>
            <a:r>
              <a:rPr lang="nb-NO" dirty="0" err="1" smtClean="0"/>
              <a:t>choeducative</a:t>
            </a:r>
            <a:r>
              <a:rPr lang="nb-NO" dirty="0" smtClean="0"/>
              <a:t> </a:t>
            </a:r>
            <a:r>
              <a:rPr lang="nb-NO" dirty="0" err="1" smtClean="0"/>
              <a:t>group</a:t>
            </a:r>
            <a:r>
              <a:rPr lang="nb-NO" dirty="0" smtClean="0"/>
              <a:t> for </a:t>
            </a:r>
            <a:r>
              <a:rPr lang="nb-NO" dirty="0" err="1" smtClean="0"/>
              <a:t>adolescents</a:t>
            </a:r>
            <a:r>
              <a:rPr lang="x-none" dirty="0" smtClean="0"/>
              <a:t>: «</a:t>
            </a:r>
            <a:r>
              <a:rPr lang="nb-NO" dirty="0" smtClean="0"/>
              <a:t>Course in </a:t>
            </a:r>
            <a:r>
              <a:rPr lang="nb-NO" dirty="0" err="1" smtClean="0"/>
              <a:t>Mentalizing</a:t>
            </a:r>
            <a:r>
              <a:rPr lang="x-none" dirty="0" smtClean="0"/>
              <a:t>», </a:t>
            </a:r>
            <a:r>
              <a:rPr lang="x-none" dirty="0"/>
              <a:t>6 x  à 75 </a:t>
            </a:r>
            <a:r>
              <a:rPr lang="x-none" dirty="0" smtClean="0"/>
              <a:t>minut</a:t>
            </a:r>
            <a:r>
              <a:rPr lang="nb-NO" dirty="0" smtClean="0"/>
              <a:t>es</a:t>
            </a:r>
            <a:r>
              <a:rPr lang="x-none" dirty="0" smtClean="0"/>
              <a:t>.</a:t>
            </a:r>
            <a:endParaRPr dirty="0"/>
          </a:p>
        </p:txBody>
      </p:sp>
      <p:sp>
        <p:nvSpPr>
          <p:cNvPr id="511" name="Google Shape;511;p31"/>
          <p:cNvSpPr txBox="1">
            <a:spLocks noGrp="1"/>
          </p:cNvSpPr>
          <p:nvPr>
            <p:ph type="body" idx="2"/>
          </p:nvPr>
        </p:nvSpPr>
        <p:spPr>
          <a:xfrm>
            <a:off x="7190747" y="2126222"/>
            <a:ext cx="4313864" cy="377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x-none" sz="2000" dirty="0" smtClean="0"/>
              <a:t>1</a:t>
            </a:r>
            <a:r>
              <a:rPr lang="nb-NO" sz="2000" dirty="0" smtClean="0"/>
              <a:t>: </a:t>
            </a:r>
            <a:r>
              <a:rPr lang="nb-NO" sz="2000" dirty="0" err="1" smtClean="0"/>
              <a:t>What</a:t>
            </a:r>
            <a:r>
              <a:rPr lang="nb-NO" sz="2000" dirty="0" smtClean="0"/>
              <a:t> is </a:t>
            </a:r>
            <a:r>
              <a:rPr lang="nb-NO" sz="2000" dirty="0" err="1" smtClean="0"/>
              <a:t>mentalizing</a:t>
            </a:r>
            <a:r>
              <a:rPr lang="nb-NO" sz="2000" dirty="0" smtClean="0"/>
              <a:t>?</a:t>
            </a:r>
            <a:r>
              <a:rPr lang="x-none" sz="2000" dirty="0" smtClean="0"/>
              <a:t> 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nb-NO" sz="2000" dirty="0" smtClean="0"/>
              <a:t>2: Feelings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x-none" sz="2000" dirty="0" smtClean="0"/>
              <a:t>3</a:t>
            </a:r>
            <a:r>
              <a:rPr lang="nb-NO" sz="2000" dirty="0" smtClean="0"/>
              <a:t>: </a:t>
            </a:r>
            <a:r>
              <a:rPr lang="x-none" sz="2000" dirty="0" smtClean="0"/>
              <a:t> Mentali</a:t>
            </a:r>
            <a:r>
              <a:rPr lang="nb-NO" sz="2000" dirty="0" err="1" smtClean="0"/>
              <a:t>zing</a:t>
            </a:r>
            <a:r>
              <a:rPr lang="nb-NO" sz="2000" dirty="0" smtClean="0"/>
              <a:t> and </a:t>
            </a:r>
            <a:r>
              <a:rPr lang="nb-NO" sz="2000" dirty="0" err="1" smtClean="0"/>
              <a:t>emotion</a:t>
            </a:r>
            <a:r>
              <a:rPr lang="nb-NO" sz="2000" dirty="0" smtClean="0"/>
              <a:t> </a:t>
            </a:r>
            <a:r>
              <a:rPr lang="nb-NO" sz="2000" dirty="0" err="1" smtClean="0"/>
              <a:t>regulation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nb-NO" sz="2000" dirty="0" smtClean="0"/>
              <a:t>4: </a:t>
            </a:r>
            <a:r>
              <a:rPr lang="nb-NO" sz="2000" dirty="0" err="1" smtClean="0"/>
              <a:t>Misunderstandings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x-none" sz="2000" dirty="0" smtClean="0"/>
              <a:t>5</a:t>
            </a:r>
            <a:r>
              <a:rPr lang="nb-NO" sz="2000" dirty="0" smtClean="0"/>
              <a:t>:</a:t>
            </a:r>
            <a:r>
              <a:rPr lang="x-none" sz="2000" dirty="0" smtClean="0"/>
              <a:t> </a:t>
            </a:r>
            <a:r>
              <a:rPr lang="nb-NO" sz="2000" dirty="0" err="1" smtClean="0"/>
              <a:t>Attachment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x-none" sz="2000" dirty="0" smtClean="0"/>
              <a:t>6</a:t>
            </a:r>
            <a:r>
              <a:rPr lang="nb-NO" sz="2000" dirty="0" smtClean="0"/>
              <a:t>:</a:t>
            </a:r>
            <a:r>
              <a:rPr lang="x-none" sz="2000" dirty="0" smtClean="0"/>
              <a:t> </a:t>
            </a:r>
            <a:r>
              <a:rPr lang="nb-NO" sz="2000" dirty="0" err="1" smtClean="0"/>
              <a:t>Closure</a:t>
            </a:r>
            <a:r>
              <a:rPr lang="nb-NO" sz="2000" dirty="0" smtClean="0"/>
              <a:t> and </a:t>
            </a:r>
            <a:r>
              <a:rPr lang="nb-NO" sz="2000" dirty="0" err="1" smtClean="0"/>
              <a:t>celebration</a:t>
            </a:r>
            <a:endParaRPr dirty="0"/>
          </a:p>
        </p:txBody>
      </p:sp>
      <p:sp>
        <p:nvSpPr>
          <p:cNvPr id="512" name="Google Shape;512;p31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Jennie Gärderup Richard, BUP Vest, og Cilje Sunde Rolfsjord, Nic Waals Institutt</a:t>
            </a:r>
            <a:endParaRPr/>
          </a:p>
        </p:txBody>
      </p:sp>
      <p:pic>
        <p:nvPicPr>
          <p:cNvPr id="3" name="Plassholder for innhold 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38200" y="1956346"/>
            <a:ext cx="5181600" cy="408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6451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8"/>
          <p:cNvSpPr txBox="1">
            <a:spLocks noGrp="1"/>
          </p:cNvSpPr>
          <p:nvPr>
            <p:ph type="body" idx="2"/>
          </p:nvPr>
        </p:nvSpPr>
        <p:spPr>
          <a:xfrm>
            <a:off x="5819500" y="1369233"/>
            <a:ext cx="4749200" cy="4437600"/>
          </a:xfrm>
          <a:prstGeom prst="rect">
            <a:avLst/>
          </a:prstGeom>
        </p:spPr>
        <p:txBody>
          <a:bodyPr spcFirstLastPara="1" vert="horz" wrap="square" lIns="91433" tIns="45700" rIns="91433" bIns="45700" rtlCol="0" anchor="t" anchorCtr="0">
            <a:normAutofit/>
          </a:bodyPr>
          <a:lstStyle/>
          <a:p>
            <a:pPr marL="0" indent="0">
              <a:spcBef>
                <a:spcPts val="1067"/>
              </a:spcBef>
              <a:buClr>
                <a:schemeClr val="dk1"/>
              </a:buClr>
              <a:buSzPts val="800"/>
              <a:buNone/>
            </a:pPr>
            <a:r>
              <a:rPr lang="no" sz="2400" i="1" dirty="0" smtClean="0"/>
              <a:t>«In a way I have used the group as kind of a social experiment. I have tried out new ways of being with others. I have shared more personal stuff, showed more vulnerability. And it went well! So maybe I will take the chance of doing it outside of the group, too».</a:t>
            </a:r>
          </a:p>
          <a:p>
            <a:pPr marL="0" indent="0">
              <a:spcBef>
                <a:spcPts val="1067"/>
              </a:spcBef>
              <a:buClr>
                <a:schemeClr val="dk1"/>
              </a:buClr>
              <a:buSzPts val="800"/>
              <a:buNone/>
            </a:pPr>
            <a:endParaRPr lang="no" sz="2400" i="1" dirty="0"/>
          </a:p>
          <a:p>
            <a:pPr marL="0" indent="0">
              <a:spcBef>
                <a:spcPts val="1067"/>
              </a:spcBef>
              <a:buClr>
                <a:schemeClr val="dk1"/>
              </a:buClr>
              <a:buSzPts val="800"/>
              <a:buNone/>
            </a:pPr>
            <a:r>
              <a:rPr lang="no" sz="2400" dirty="0" smtClean="0"/>
              <a:t>Group participant</a:t>
            </a:r>
            <a:endParaRPr sz="2400" dirty="0"/>
          </a:p>
          <a:p>
            <a:pPr marL="0" indent="0">
              <a:spcBef>
                <a:spcPts val="1067"/>
              </a:spcBef>
              <a:buNone/>
            </a:pPr>
            <a:endParaRPr sz="2400" dirty="0"/>
          </a:p>
        </p:txBody>
      </p:sp>
      <p:pic>
        <p:nvPicPr>
          <p:cNvPr id="235" name="Google Shape;23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5525" y="585381"/>
            <a:ext cx="3992824" cy="53237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98002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Systemic</a:t>
            </a:r>
            <a:r>
              <a:rPr lang="nb-NO" dirty="0" smtClean="0"/>
              <a:t> </a:t>
            </a:r>
            <a:r>
              <a:rPr lang="nb-NO" dirty="0" err="1" smtClean="0"/>
              <a:t>work</a:t>
            </a:r>
            <a:endParaRPr lang="nb-NO" dirty="0"/>
          </a:p>
        </p:txBody>
      </p:sp>
      <p:pic>
        <p:nvPicPr>
          <p:cNvPr id="7" name="Plassholder for innhold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99126" y="1825625"/>
            <a:ext cx="3259748" cy="4351338"/>
          </a:xfrm>
          <a:prstGeom prst="rect">
            <a:avLst/>
          </a:prstGeom>
        </p:spPr>
      </p:pic>
      <p:sp>
        <p:nvSpPr>
          <p:cNvPr id="6" name="Plassholder for innhold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 smtClean="0"/>
              <a:t>Cooperation </a:t>
            </a:r>
            <a:r>
              <a:rPr lang="nb-NO" dirty="0" err="1" smtClean="0"/>
              <a:t>with</a:t>
            </a:r>
            <a:r>
              <a:rPr lang="nb-NO" dirty="0" smtClean="0"/>
              <a:t>:</a:t>
            </a:r>
          </a:p>
          <a:p>
            <a:r>
              <a:rPr lang="nb-NO" dirty="0" err="1" smtClean="0"/>
              <a:t>Parents</a:t>
            </a:r>
            <a:r>
              <a:rPr lang="nb-NO" dirty="0" smtClean="0"/>
              <a:t>/</a:t>
            </a:r>
            <a:r>
              <a:rPr lang="nb-NO" dirty="0" err="1" smtClean="0"/>
              <a:t>family</a:t>
            </a:r>
            <a:endParaRPr lang="nb-NO" dirty="0" smtClean="0"/>
          </a:p>
          <a:p>
            <a:r>
              <a:rPr lang="nb-NO" dirty="0" smtClean="0"/>
              <a:t>School/</a:t>
            </a:r>
            <a:r>
              <a:rPr lang="nb-NO" dirty="0" err="1" smtClean="0"/>
              <a:t>teachers</a:t>
            </a:r>
            <a:endParaRPr lang="nb-NO" dirty="0" smtClean="0"/>
          </a:p>
          <a:p>
            <a:r>
              <a:rPr lang="nb-NO" dirty="0" smtClean="0"/>
              <a:t>Child </a:t>
            </a:r>
            <a:r>
              <a:rPr lang="nb-NO" dirty="0" err="1" smtClean="0"/>
              <a:t>Protection</a:t>
            </a:r>
            <a:r>
              <a:rPr lang="nb-NO" dirty="0" smtClean="0"/>
              <a:t> Services </a:t>
            </a:r>
          </a:p>
          <a:p>
            <a:r>
              <a:rPr lang="nb-NO" dirty="0" err="1" smtClean="0"/>
              <a:t>Placement</a:t>
            </a:r>
            <a:r>
              <a:rPr lang="nb-NO" dirty="0" smtClean="0"/>
              <a:t> </a:t>
            </a:r>
            <a:r>
              <a:rPr lang="nb-NO" dirty="0" err="1" smtClean="0"/>
              <a:t>Institutions</a:t>
            </a:r>
            <a:endParaRPr lang="nb-NO" dirty="0" smtClean="0"/>
          </a:p>
          <a:p>
            <a:r>
              <a:rPr lang="nb-NO" dirty="0" err="1" smtClean="0"/>
              <a:t>Community</a:t>
            </a:r>
            <a:r>
              <a:rPr lang="nb-NO" dirty="0" smtClean="0"/>
              <a:t> services</a:t>
            </a:r>
          </a:p>
          <a:p>
            <a:endParaRPr lang="nb-NO" dirty="0"/>
          </a:p>
          <a:p>
            <a:r>
              <a:rPr lang="nb-NO" dirty="0" smtClean="0"/>
              <a:t>.. It </a:t>
            </a:r>
            <a:r>
              <a:rPr lang="nb-NO" dirty="0" err="1" smtClean="0"/>
              <a:t>takes</a:t>
            </a:r>
            <a:r>
              <a:rPr lang="nb-NO" dirty="0" smtClean="0"/>
              <a:t> a </a:t>
            </a:r>
            <a:r>
              <a:rPr lang="nb-NO" dirty="0" err="1" smtClean="0"/>
              <a:t>village</a:t>
            </a:r>
            <a:r>
              <a:rPr lang="nb-NO" dirty="0" smtClean="0"/>
              <a:t>!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26939062"/>
      </p:ext>
    </p:extLst>
  </p:cSld>
  <p:clrMapOvr>
    <a:masterClrMapping/>
  </p:clrMapOvr>
</p:sld>
</file>

<file path=ppt/theme/theme1.xml><?xml version="1.0" encoding="utf-8"?>
<a:theme xmlns:a="http://schemas.openxmlformats.org/drawingml/2006/main" name="LDS_tema">
  <a:themeElements>
    <a:clrScheme name="LD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CC5C9"/>
      </a:accent1>
      <a:accent2>
        <a:srgbClr val="FF6600"/>
      </a:accent2>
      <a:accent3>
        <a:srgbClr val="8C7B70"/>
      </a:accent3>
      <a:accent4>
        <a:srgbClr val="FFCF2E"/>
      </a:accent4>
      <a:accent5>
        <a:srgbClr val="004691"/>
      </a:accent5>
      <a:accent6>
        <a:srgbClr val="77B522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1" id="{A08684F8-A804-4610-A4AC-C2EB4DBDF6CE}" vid="{9AE8E229-9C1E-4426-8FD1-8BCCA8F3A56C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57</TotalTime>
  <Words>348</Words>
  <Application>Microsoft Office PowerPoint</Application>
  <PresentationFormat>Widescreen</PresentationFormat>
  <Paragraphs>69</Paragraphs>
  <Slides>9</Slides>
  <Notes>3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9</vt:i4>
      </vt:variant>
    </vt:vector>
  </HeadingPairs>
  <TitlesOfParts>
    <vt:vector size="15" baseType="lpstr">
      <vt:lpstr>Arial</vt:lpstr>
      <vt:lpstr>Baskerville Old Face</vt:lpstr>
      <vt:lpstr>Calibri</vt:lpstr>
      <vt:lpstr>Calibri Light</vt:lpstr>
      <vt:lpstr>Century Gothic</vt:lpstr>
      <vt:lpstr>LDS_tema</vt:lpstr>
      <vt:lpstr>Adolescent Unit</vt:lpstr>
      <vt:lpstr>Staff</vt:lpstr>
      <vt:lpstr>Engaged group!</vt:lpstr>
      <vt:lpstr>Patients 12-18 years old</vt:lpstr>
      <vt:lpstr>Specialized teams and treatment programs:</vt:lpstr>
      <vt:lpstr>PowerPoint-presentasjon</vt:lpstr>
      <vt:lpstr>Psychoeducative group for adolescents: «Course in Mentalizing», 6 x  à 75 minutes.</vt:lpstr>
      <vt:lpstr>PowerPoint-presentasjon</vt:lpstr>
      <vt:lpstr>Systemic work</vt:lpstr>
    </vt:vector>
  </TitlesOfParts>
  <Company>Lovisenberg Diakonale Sykehus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Adolescent Unit</dc:title>
  <dc:creator>Cilje Sunde Rolfsjord</dc:creator>
  <cp:lastModifiedBy>Anne Benedicte Skirbekk</cp:lastModifiedBy>
  <cp:revision>15</cp:revision>
  <dcterms:created xsi:type="dcterms:W3CDTF">2023-06-19T15:29:39Z</dcterms:created>
  <dcterms:modified xsi:type="dcterms:W3CDTF">2023-06-19T16:34:58Z</dcterms:modified>
</cp:coreProperties>
</file>