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585" r:id="rId2"/>
    <p:sldId id="586" r:id="rId3"/>
    <p:sldId id="582" r:id="rId4"/>
    <p:sldId id="588" r:id="rId5"/>
    <p:sldId id="587" r:id="rId6"/>
    <p:sldId id="589" r:id="rId7"/>
  </p:sldIdLst>
  <p:sldSz cx="12192000" cy="6858000"/>
  <p:notesSz cx="6810375" cy="9942513"/>
  <p:defaultTextStyle>
    <a:defPPr>
      <a:defRPr lang="nb-NO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-Stine Meltzer" initials="AM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86FF"/>
    <a:srgbClr val="86B5A1"/>
    <a:srgbClr val="ABE2CA"/>
    <a:srgbClr val="CC3399"/>
    <a:srgbClr val="FFFF00"/>
    <a:srgbClr val="FFDD4F"/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87" autoAdjust="0"/>
    <p:restoredTop sz="94660"/>
  </p:normalViewPr>
  <p:slideViewPr>
    <p:cSldViewPr>
      <p:cViewPr varScale="1">
        <p:scale>
          <a:sx n="103" d="100"/>
          <a:sy n="103" d="100"/>
        </p:scale>
        <p:origin x="138" y="4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382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-1566"/>
            <a:ext cx="2950535" cy="49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821" tIns="0" rIns="18821" bIns="0" numCol="1" anchor="t" anchorCtr="0" compatLnSpc="1">
            <a:prstTxWarp prst="textNoShape">
              <a:avLst/>
            </a:prstTxWarp>
          </a:bodyPr>
          <a:lstStyle>
            <a:lvl1pPr defTabSz="775283">
              <a:defRPr sz="1000" i="1"/>
            </a:lvl1pPr>
          </a:lstStyle>
          <a:p>
            <a:endParaRPr lang="nb-NO" altLang="nb-NO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9840" y="-1566"/>
            <a:ext cx="2950535" cy="49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821" tIns="0" rIns="18821" bIns="0" numCol="1" anchor="t" anchorCtr="0" compatLnSpc="1">
            <a:prstTxWarp prst="textNoShape">
              <a:avLst/>
            </a:prstTxWarp>
          </a:bodyPr>
          <a:lstStyle>
            <a:lvl1pPr algn="r" defTabSz="775283">
              <a:defRPr sz="1000" i="1"/>
            </a:lvl1pPr>
          </a:lstStyle>
          <a:p>
            <a:endParaRPr lang="nb-NO" altLang="nb-NO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188" y="752475"/>
            <a:ext cx="6604000" cy="3714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737" y="4723946"/>
            <a:ext cx="4994902" cy="4473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36" tIns="45484" rIns="92536" bIns="454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6327"/>
            <a:ext cx="2950535" cy="49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821" tIns="0" rIns="18821" bIns="0" numCol="1" anchor="b" anchorCtr="0" compatLnSpc="1">
            <a:prstTxWarp prst="textNoShape">
              <a:avLst/>
            </a:prstTxWarp>
          </a:bodyPr>
          <a:lstStyle>
            <a:lvl1pPr defTabSz="775283">
              <a:defRPr sz="1000" i="1"/>
            </a:lvl1pPr>
          </a:lstStyle>
          <a:p>
            <a:endParaRPr lang="nb-NO" altLang="nb-NO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9840" y="9446327"/>
            <a:ext cx="2950535" cy="49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821" tIns="0" rIns="18821" bIns="0" numCol="1" anchor="b" anchorCtr="0" compatLnSpc="1">
            <a:prstTxWarp prst="textNoShape">
              <a:avLst/>
            </a:prstTxWarp>
          </a:bodyPr>
          <a:lstStyle>
            <a:lvl1pPr algn="r" defTabSz="775283">
              <a:defRPr sz="1000" i="1"/>
            </a:lvl1pPr>
          </a:lstStyle>
          <a:p>
            <a:fld id="{2A53629E-87EA-4C76-867F-E3128594874B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699714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84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63550" algn="l" defTabSz="784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27100" algn="l" defTabSz="784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92238" algn="l" defTabSz="784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55788" algn="l" defTabSz="784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364021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77167-7ADB-4074-9684-3ED2B1E07008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676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774337" y="6418264"/>
            <a:ext cx="4176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690034" y="6410326"/>
            <a:ext cx="4491567" cy="366713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0836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690034" y="6410326"/>
            <a:ext cx="4491567" cy="366713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774337" y="6418264"/>
            <a:ext cx="4176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13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542867" y="533400"/>
            <a:ext cx="2567517" cy="511175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6085" y="533400"/>
            <a:ext cx="7503583" cy="511175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690034" y="6410326"/>
            <a:ext cx="4491567" cy="366713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774337" y="6418264"/>
            <a:ext cx="4176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251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774337" y="6418264"/>
            <a:ext cx="4176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690034" y="6410326"/>
            <a:ext cx="4491567" cy="366713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8941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690034" y="6410326"/>
            <a:ext cx="4491567" cy="366713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784633" y="6418264"/>
            <a:ext cx="40736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452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6084" y="1554164"/>
            <a:ext cx="5035549" cy="409098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74834" y="1554164"/>
            <a:ext cx="5035551" cy="409098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690034" y="6410326"/>
            <a:ext cx="4491567" cy="366713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774337" y="6418264"/>
            <a:ext cx="4176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581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690034" y="6410326"/>
            <a:ext cx="4491567" cy="366713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74337" y="6418264"/>
            <a:ext cx="4176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0958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690034" y="6410326"/>
            <a:ext cx="4491567" cy="366713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774337" y="6418264"/>
            <a:ext cx="4176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5522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690034" y="6410326"/>
            <a:ext cx="4491567" cy="366713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774337" y="6418264"/>
            <a:ext cx="4176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9900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690034" y="6410326"/>
            <a:ext cx="4491567" cy="366713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774337" y="6418264"/>
            <a:ext cx="4176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0643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690034" y="6410326"/>
            <a:ext cx="4491567" cy="366713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774337" y="6418264"/>
            <a:ext cx="4176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2321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PPT_bunnnorsk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36616"/>
          <a:stretch/>
        </p:blipFill>
        <p:spPr bwMode="auto">
          <a:xfrm>
            <a:off x="-23665" y="6412309"/>
            <a:ext cx="57960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e 9" descr="PPT_bunnnorsk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678" y="6412309"/>
            <a:ext cx="9144001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10160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/>
              <a:t>Klikk for å redigere tittelstil i malen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6085" y="1554164"/>
            <a:ext cx="10274300" cy="4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/>
              <a:t>Klikk for å redigere tekststiler i malen</a:t>
            </a:r>
          </a:p>
          <a:p>
            <a:pPr lvl="1"/>
            <a:r>
              <a:rPr lang="nb-NO" altLang="nb-NO" dirty="0"/>
              <a:t>Andre nivå</a:t>
            </a:r>
          </a:p>
          <a:p>
            <a:pPr lvl="2"/>
            <a:r>
              <a:rPr lang="nb-NO" altLang="nb-NO" dirty="0"/>
              <a:t>Tredje nivå</a:t>
            </a:r>
          </a:p>
          <a:p>
            <a:pPr lvl="3"/>
            <a:r>
              <a:rPr lang="nb-NO" altLang="nb-NO" dirty="0"/>
              <a:t>Fjerde nivå</a:t>
            </a:r>
          </a:p>
          <a:p>
            <a:pPr lvl="4"/>
            <a:r>
              <a:rPr lang="nb-NO" altLang="nb-NO" dirty="0"/>
              <a:t>Femte nivå</a:t>
            </a:r>
          </a:p>
        </p:txBody>
      </p:sp>
      <p:sp>
        <p:nvSpPr>
          <p:cNvPr id="8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690034" y="6410326"/>
            <a:ext cx="4491567" cy="366713"/>
          </a:xfrm>
          <a:prstGeom prst="rect">
            <a:avLst/>
          </a:prstGeom>
        </p:spPr>
        <p:txBody>
          <a:bodyPr/>
          <a:lstStyle>
            <a:lvl1pPr>
              <a:def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829114" y="6418264"/>
            <a:ext cx="38756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A4F342-82BD-452D-93B7-F8059566CAE4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7620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defTabSz="7620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2pPr>
      <a:lvl3pPr algn="l" defTabSz="7620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3pPr>
      <a:lvl4pPr algn="l" defTabSz="7620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4pPr>
      <a:lvl5pPr algn="l" defTabSz="7620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5pPr>
      <a:lvl6pPr marL="457200" algn="l" defTabSz="7620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6pPr>
      <a:lvl7pPr marL="914400" algn="l" defTabSz="7620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7pPr>
      <a:lvl8pPr marL="1371600" algn="l" defTabSz="7620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8pPr>
      <a:lvl9pPr marL="1828800" algn="l" defTabSz="7620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anose="020B0604020202020204" pitchFamily="34" charset="0"/>
        </a:defRPr>
      </a:lvl9pPr>
    </p:titleStyle>
    <p:bodyStyle>
      <a:lvl1pPr marL="342900" indent="-342900" algn="l" defTabSz="762000" rtl="0" eaLnBrk="1" fontAlgn="base" hangingPunct="1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defTabSz="7620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762000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7620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828800" indent="0" algn="l" defTabSz="762000" rtl="0" eaLnBrk="1" fontAlgn="base" hangingPunct="1">
        <a:spcBef>
          <a:spcPct val="20000"/>
        </a:spcBef>
        <a:spcAft>
          <a:spcPct val="0"/>
        </a:spcAft>
        <a:buFontTx/>
        <a:buNone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63352" y="188640"/>
            <a:ext cx="11665296" cy="1944216"/>
          </a:xfrm>
          <a:ln/>
        </p:spPr>
        <p:txBody>
          <a:bodyPr/>
          <a:lstStyle/>
          <a:p>
            <a:pPr algn="ctr"/>
            <a:r>
              <a:rPr lang="nb-NO" altLang="nb-NO" sz="4000" dirty="0" err="1" smtClean="0">
                <a:solidFill>
                  <a:schemeClr val="accent2">
                    <a:lumMod val="75000"/>
                  </a:schemeClr>
                </a:solidFill>
              </a:rPr>
              <a:t>Infant</a:t>
            </a:r>
            <a:r>
              <a:rPr lang="nb-NO" altLang="nb-NO" sz="4000" dirty="0" smtClean="0">
                <a:solidFill>
                  <a:schemeClr val="accent2">
                    <a:lumMod val="75000"/>
                  </a:schemeClr>
                </a:solidFill>
              </a:rPr>
              <a:t> and Preschool Department (0-6 </a:t>
            </a:r>
            <a:r>
              <a:rPr lang="nb-NO" altLang="nb-NO" sz="4000" dirty="0" err="1" smtClean="0">
                <a:solidFill>
                  <a:schemeClr val="accent2">
                    <a:lumMod val="75000"/>
                  </a:schemeClr>
                </a:solidFill>
              </a:rPr>
              <a:t>years</a:t>
            </a:r>
            <a:r>
              <a:rPr lang="nb-NO" altLang="nb-NO" sz="4000" dirty="0" smtClean="0">
                <a:solidFill>
                  <a:schemeClr val="accent2">
                    <a:lumMod val="75000"/>
                  </a:schemeClr>
                </a:solidFill>
              </a:rPr>
              <a:t>) </a:t>
            </a:r>
            <a:br>
              <a:rPr lang="nb-NO" altLang="nb-NO" sz="4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nb-NO" altLang="nb-NO" sz="4000" dirty="0" smtClean="0">
                <a:solidFill>
                  <a:schemeClr val="accent2">
                    <a:lumMod val="75000"/>
                  </a:schemeClr>
                </a:solidFill>
              </a:rPr>
              <a:t>Pregnant </a:t>
            </a:r>
            <a:r>
              <a:rPr lang="nb-NO" altLang="nb-NO" sz="4000" dirty="0" err="1" smtClean="0">
                <a:solidFill>
                  <a:schemeClr val="accent2">
                    <a:lumMod val="75000"/>
                  </a:schemeClr>
                </a:solidFill>
              </a:rPr>
              <a:t>Women</a:t>
            </a:r>
            <a:r>
              <a:rPr lang="nb-NO" altLang="nb-NO" sz="4000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nb-NO" altLang="nb-NO" sz="4000" dirty="0" err="1" smtClean="0">
                <a:solidFill>
                  <a:schemeClr val="accent2">
                    <a:lumMod val="75000"/>
                  </a:schemeClr>
                </a:solidFill>
              </a:rPr>
              <a:t>their</a:t>
            </a:r>
            <a:r>
              <a:rPr lang="nb-NO" altLang="nb-NO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nb-NO" altLang="nb-NO" sz="4000" dirty="0" smtClean="0">
                <a:solidFill>
                  <a:schemeClr val="accent2">
                    <a:lumMod val="75000"/>
                  </a:schemeClr>
                </a:solidFill>
              </a:rPr>
              <a:t>Partners</a:t>
            </a:r>
            <a:r>
              <a:rPr lang="nb-NO" altLang="nb-NO" sz="40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nb-NO" altLang="nb-NO" sz="4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nb-NO" altLang="nb-NO" sz="4000" dirty="0" err="1">
                <a:solidFill>
                  <a:schemeClr val="accent2">
                    <a:lumMod val="75000"/>
                  </a:schemeClr>
                </a:solidFill>
              </a:rPr>
              <a:t>Nic</a:t>
            </a:r>
            <a:r>
              <a:rPr lang="nb-NO" altLang="nb-NO" sz="4000" dirty="0">
                <a:solidFill>
                  <a:schemeClr val="accent2">
                    <a:lumMod val="75000"/>
                  </a:schemeClr>
                </a:solidFill>
              </a:rPr>
              <a:t> Waals </a:t>
            </a:r>
            <a:r>
              <a:rPr lang="nb-NO" altLang="nb-NO" sz="4000" dirty="0" err="1" smtClean="0">
                <a:solidFill>
                  <a:schemeClr val="accent2">
                    <a:lumMod val="75000"/>
                  </a:schemeClr>
                </a:solidFill>
              </a:rPr>
              <a:t>Institute</a:t>
            </a:r>
            <a:endParaRPr lang="nb-NO" altLang="nb-NO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Bilde 1" descr="IMG_3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3478935"/>
            <a:ext cx="3741522" cy="211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40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="" xmlns:a16="http://schemas.microsoft.com/office/drawing/2014/main" id="{162C2225-E49D-4D47-A264-2F3095D91230}"/>
              </a:ext>
            </a:extLst>
          </p:cNvPr>
          <p:cNvSpPr/>
          <p:nvPr/>
        </p:nvSpPr>
        <p:spPr bwMode="auto">
          <a:xfrm>
            <a:off x="263351" y="2348880"/>
            <a:ext cx="2448273" cy="7920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b-NO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Anne-Siri Øyen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b-NO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Leader</a:t>
            </a:r>
            <a:r>
              <a:rPr kumimoji="0" lang="nb-NO" sz="14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PhD</a:t>
            </a:r>
            <a:r>
              <a:rPr lang="nb-NO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140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Specialist</a:t>
            </a:r>
            <a:r>
              <a:rPr kumimoji="0" lang="nb-NO" sz="140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nb-NO" sz="140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Clinical</a:t>
            </a:r>
            <a:r>
              <a:rPr kumimoji="0" lang="nb-NO" sz="140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Child &amp; </a:t>
            </a:r>
            <a:r>
              <a:rPr kumimoji="0" lang="nb-NO" sz="140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Adolescent</a:t>
            </a:r>
            <a:r>
              <a:rPr kumimoji="0" lang="nb-NO" sz="140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nb-NO" sz="140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Psychology</a:t>
            </a:r>
            <a:endParaRPr kumimoji="0" lang="nb-NO" sz="1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="" xmlns:a16="http://schemas.microsoft.com/office/drawing/2014/main" id="{AB82A024-4189-0F45-9874-45BBDD11F05A}"/>
              </a:ext>
            </a:extLst>
          </p:cNvPr>
          <p:cNvSpPr/>
          <p:nvPr/>
        </p:nvSpPr>
        <p:spPr bwMode="auto">
          <a:xfrm>
            <a:off x="2783632" y="2348880"/>
            <a:ext cx="2160240" cy="7920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nb-NO" sz="1400" dirty="0" smtClean="0">
                <a:latin typeface="Calibri Light" panose="020F0302020204030204" pitchFamily="34" charset="0"/>
              </a:rPr>
              <a:t>Anna Engell Gilbert</a:t>
            </a:r>
          </a:p>
          <a:p>
            <a:pPr algn="ctr"/>
            <a:r>
              <a:rPr lang="nb-NO" sz="1400" dirty="0" err="1" smtClean="0">
                <a:latin typeface="Calibri Light" panose="020F0302020204030204" pitchFamily="34" charset="0"/>
              </a:rPr>
              <a:t>Psychiatrist</a:t>
            </a:r>
            <a:r>
              <a:rPr lang="nb-NO" sz="1400" dirty="0" smtClean="0">
                <a:latin typeface="Calibri Light" panose="020F0302020204030204" pitchFamily="34" charset="0"/>
              </a:rPr>
              <a:t> and Family </a:t>
            </a:r>
            <a:r>
              <a:rPr lang="nb-NO" sz="1400" dirty="0" err="1" smtClean="0">
                <a:latin typeface="Calibri Light" panose="020F0302020204030204" pitchFamily="34" charset="0"/>
              </a:rPr>
              <a:t>Therapist</a:t>
            </a:r>
            <a:endParaRPr lang="nb-NO" sz="1400" dirty="0">
              <a:latin typeface="Calibri Light" panose="020F0302020204030204" pitchFamily="34" charset="0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="" xmlns:a16="http://schemas.microsoft.com/office/drawing/2014/main" id="{1E981480-9397-5942-8D94-0FD91CF3304F}"/>
              </a:ext>
            </a:extLst>
          </p:cNvPr>
          <p:cNvSpPr/>
          <p:nvPr/>
        </p:nvSpPr>
        <p:spPr bwMode="auto">
          <a:xfrm>
            <a:off x="5015880" y="2348880"/>
            <a:ext cx="2160240" cy="720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nb-NO" sz="1400" dirty="0" smtClean="0">
                <a:latin typeface="Calibri Light" panose="020F0302020204030204" pitchFamily="34" charset="0"/>
              </a:rPr>
              <a:t>Anne </a:t>
            </a:r>
            <a:r>
              <a:rPr lang="nb-NO" sz="1400" dirty="0" smtClean="0">
                <a:latin typeface="Calibri Light" panose="020F0302020204030204" pitchFamily="34" charset="0"/>
              </a:rPr>
              <a:t>Haukvik</a:t>
            </a:r>
          </a:p>
          <a:p>
            <a:pPr algn="ctr"/>
            <a:r>
              <a:rPr lang="nb-NO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Specialist</a:t>
            </a:r>
            <a:r>
              <a:rPr lang="nb-NO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b-NO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Clinical</a:t>
            </a:r>
            <a:r>
              <a:rPr lang="nb-NO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b-NO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Child &amp; </a:t>
            </a:r>
            <a:r>
              <a:rPr lang="nb-NO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Adolescent</a:t>
            </a:r>
            <a:r>
              <a:rPr lang="nb-NO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b-NO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Psychology</a:t>
            </a:r>
            <a:endParaRPr lang="nb-NO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="" xmlns:a16="http://schemas.microsoft.com/office/drawing/2014/main" id="{FE1BDDC1-68AA-BE4B-BADB-411E99E9F8BB}"/>
              </a:ext>
            </a:extLst>
          </p:cNvPr>
          <p:cNvSpPr/>
          <p:nvPr/>
        </p:nvSpPr>
        <p:spPr bwMode="auto">
          <a:xfrm>
            <a:off x="7176120" y="2348880"/>
            <a:ext cx="2232248" cy="7576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nb-NO" sz="1800" dirty="0" smtClean="0">
              <a:latin typeface="Calibri Light" panose="020F0302020204030204" pitchFamily="34" charset="0"/>
            </a:endParaRPr>
          </a:p>
          <a:p>
            <a:pPr algn="ctr"/>
            <a:r>
              <a:rPr lang="nb-NO" sz="1400" dirty="0" smtClean="0">
                <a:latin typeface="Calibri Light" panose="020F0302020204030204" pitchFamily="34" charset="0"/>
              </a:rPr>
              <a:t>Arve Bjelland Grov</a:t>
            </a:r>
            <a:endParaRPr lang="nb-NO" sz="1400" dirty="0">
              <a:latin typeface="Calibri Light" panose="020F0302020204030204" pitchFamily="34" charset="0"/>
            </a:endParaRPr>
          </a:p>
          <a:p>
            <a:pPr algn="ctr"/>
            <a:r>
              <a:rPr lang="nb-NO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Specialist</a:t>
            </a:r>
            <a:r>
              <a:rPr lang="nb-NO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b-NO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Clinical</a:t>
            </a:r>
            <a:r>
              <a:rPr lang="nb-NO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b-NO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Psychology</a:t>
            </a:r>
            <a:r>
              <a:rPr lang="nb-NO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- Family </a:t>
            </a:r>
            <a:r>
              <a:rPr lang="nb-NO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Therapy</a:t>
            </a:r>
            <a:endParaRPr lang="nb-NO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nb-NO" sz="1800" dirty="0">
              <a:latin typeface="Calibri Light" panose="020F0302020204030204" pitchFamily="34" charset="0"/>
            </a:endParaRPr>
          </a:p>
        </p:txBody>
      </p:sp>
      <p:sp>
        <p:nvSpPr>
          <p:cNvPr id="32" name="Rektangel 31">
            <a:extLst>
              <a:ext uri="{FF2B5EF4-FFF2-40B4-BE49-F238E27FC236}">
                <a16:creationId xmlns="" xmlns:a16="http://schemas.microsoft.com/office/drawing/2014/main" id="{6C5137E3-0B93-9F4A-A783-C4C72EACBDAE}"/>
              </a:ext>
            </a:extLst>
          </p:cNvPr>
          <p:cNvSpPr/>
          <p:nvPr/>
        </p:nvSpPr>
        <p:spPr bwMode="auto">
          <a:xfrm>
            <a:off x="9480376" y="2348880"/>
            <a:ext cx="2232248" cy="720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nb-NO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Bente Ulleberg</a:t>
            </a:r>
          </a:p>
          <a:p>
            <a:pPr lvl="0" algn="ctr"/>
            <a:r>
              <a:rPr lang="nb-NO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Specialist</a:t>
            </a:r>
            <a:r>
              <a:rPr lang="nb-NO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Health </a:t>
            </a:r>
            <a:r>
              <a:rPr lang="nb-NO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Nursing</a:t>
            </a:r>
            <a:r>
              <a:rPr lang="nb-NO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b-NO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Infant</a:t>
            </a:r>
            <a:r>
              <a:rPr lang="nb-NO" sz="1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/Preschool/</a:t>
            </a:r>
            <a:r>
              <a:rPr lang="nb-NO" sz="14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Pregnancy</a:t>
            </a:r>
            <a:endParaRPr lang="nb-NO" sz="14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8" name="Rektangel 37">
            <a:extLst>
              <a:ext uri="{FF2B5EF4-FFF2-40B4-BE49-F238E27FC236}">
                <a16:creationId xmlns="" xmlns:a16="http://schemas.microsoft.com/office/drawing/2014/main" id="{162C2225-E49D-4D47-A264-2F3095D91230}"/>
              </a:ext>
            </a:extLst>
          </p:cNvPr>
          <p:cNvSpPr/>
          <p:nvPr/>
        </p:nvSpPr>
        <p:spPr bwMode="auto">
          <a:xfrm>
            <a:off x="119337" y="4293095"/>
            <a:ext cx="2592288" cy="8640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nb-NO" sz="1400" dirty="0" smtClean="0">
              <a:latin typeface="Calibri Light" panose="020F0302020204030204" pitchFamily="34" charset="0"/>
            </a:endParaRPr>
          </a:p>
          <a:p>
            <a:pPr algn="ctr"/>
            <a:r>
              <a:rPr lang="nb-NO" sz="1400" dirty="0" smtClean="0">
                <a:latin typeface="Calibri Light" panose="020F0302020204030204" pitchFamily="34" charset="0"/>
              </a:rPr>
              <a:t>Fredrik </a:t>
            </a:r>
            <a:r>
              <a:rPr lang="nb-NO" sz="1400" dirty="0" smtClean="0">
                <a:latin typeface="Calibri Light" panose="020F0302020204030204" pitchFamily="34" charset="0"/>
              </a:rPr>
              <a:t>Cappelen</a:t>
            </a:r>
          </a:p>
          <a:p>
            <a:pPr algn="ctr"/>
            <a:r>
              <a:rPr lang="nb-NO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Specialist</a:t>
            </a:r>
            <a:r>
              <a:rPr lang="nb-NO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b-NO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Clinical</a:t>
            </a:r>
            <a:r>
              <a:rPr lang="nb-NO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b-NO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Child &amp; </a:t>
            </a:r>
            <a:r>
              <a:rPr lang="nb-NO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Adolescent</a:t>
            </a:r>
            <a:r>
              <a:rPr lang="nb-NO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b-NO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Psychology</a:t>
            </a:r>
            <a:endParaRPr lang="nb-NO" sz="14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nb-NO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Psychoanalyst</a:t>
            </a:r>
            <a:endParaRPr lang="nb-NO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nb-NO" sz="1400" dirty="0">
              <a:latin typeface="Calibri Light" panose="020F0302020204030204" pitchFamily="34" charset="0"/>
            </a:endParaRPr>
          </a:p>
        </p:txBody>
      </p:sp>
      <p:sp>
        <p:nvSpPr>
          <p:cNvPr id="43" name="Rektangel 42">
            <a:extLst>
              <a:ext uri="{FF2B5EF4-FFF2-40B4-BE49-F238E27FC236}">
                <a16:creationId xmlns="" xmlns:a16="http://schemas.microsoft.com/office/drawing/2014/main" id="{AB82A024-4189-0F45-9874-45BBDD11F05A}"/>
              </a:ext>
            </a:extLst>
          </p:cNvPr>
          <p:cNvSpPr/>
          <p:nvPr/>
        </p:nvSpPr>
        <p:spPr bwMode="auto">
          <a:xfrm>
            <a:off x="2711624" y="4293096"/>
            <a:ext cx="2304256" cy="5452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nb-NO" sz="1400" dirty="0" smtClean="0">
                <a:latin typeface="Calibri Light" panose="020F0302020204030204" pitchFamily="34" charset="0"/>
              </a:rPr>
              <a:t>Hedvig </a:t>
            </a:r>
            <a:r>
              <a:rPr lang="nb-NO" sz="1400" dirty="0" smtClean="0">
                <a:latin typeface="Calibri Light" panose="020F0302020204030204" pitchFamily="34" charset="0"/>
              </a:rPr>
              <a:t>Kleivi</a:t>
            </a:r>
          </a:p>
          <a:p>
            <a:pPr algn="ctr"/>
            <a:r>
              <a:rPr lang="nb-NO" sz="1400" dirty="0" err="1" smtClean="0">
                <a:latin typeface="Calibri Light" panose="020F0302020204030204" pitchFamily="34" charset="0"/>
              </a:rPr>
              <a:t>Specialist</a:t>
            </a:r>
            <a:r>
              <a:rPr lang="nb-NO" sz="1400" dirty="0" smtClean="0">
                <a:latin typeface="Calibri Light" panose="020F0302020204030204" pitchFamily="34" charset="0"/>
              </a:rPr>
              <a:t> </a:t>
            </a:r>
            <a:r>
              <a:rPr lang="nb-NO" sz="1400" dirty="0" err="1" smtClean="0">
                <a:latin typeface="Calibri Light" panose="020F0302020204030204" pitchFamily="34" charset="0"/>
              </a:rPr>
              <a:t>Clinical</a:t>
            </a:r>
            <a:r>
              <a:rPr lang="nb-NO" sz="1400" dirty="0" smtClean="0">
                <a:latin typeface="Calibri Light" panose="020F0302020204030204" pitchFamily="34" charset="0"/>
              </a:rPr>
              <a:t> </a:t>
            </a:r>
            <a:r>
              <a:rPr lang="nb-NO" sz="1400" dirty="0" err="1" smtClean="0">
                <a:latin typeface="Calibri Light" panose="020F0302020204030204" pitchFamily="34" charset="0"/>
              </a:rPr>
              <a:t>Social</a:t>
            </a:r>
            <a:r>
              <a:rPr lang="nb-NO" sz="1400" dirty="0" smtClean="0">
                <a:latin typeface="Calibri Light" panose="020F0302020204030204" pitchFamily="34" charset="0"/>
              </a:rPr>
              <a:t> </a:t>
            </a:r>
            <a:r>
              <a:rPr lang="nb-NO" sz="1400" dirty="0" err="1" smtClean="0">
                <a:latin typeface="Calibri Light" panose="020F0302020204030204" pitchFamily="34" charset="0"/>
              </a:rPr>
              <a:t>Work</a:t>
            </a:r>
            <a:endParaRPr lang="nb-NO" sz="1400" dirty="0">
              <a:latin typeface="Calibri Light" panose="020F0302020204030204" pitchFamily="34" charset="0"/>
            </a:endParaRPr>
          </a:p>
        </p:txBody>
      </p:sp>
      <p:sp>
        <p:nvSpPr>
          <p:cNvPr id="48" name="Rektangel 47">
            <a:extLst>
              <a:ext uri="{FF2B5EF4-FFF2-40B4-BE49-F238E27FC236}">
                <a16:creationId xmlns="" xmlns:a16="http://schemas.microsoft.com/office/drawing/2014/main" id="{1E981480-9397-5942-8D94-0FD91CF3304F}"/>
              </a:ext>
            </a:extLst>
          </p:cNvPr>
          <p:cNvSpPr/>
          <p:nvPr/>
        </p:nvSpPr>
        <p:spPr bwMode="auto">
          <a:xfrm>
            <a:off x="5015880" y="4293096"/>
            <a:ext cx="2160240" cy="576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nb-NO" sz="1400" dirty="0" smtClean="0">
                <a:latin typeface="Calibri Light" panose="020F0302020204030204" pitchFamily="34" charset="0"/>
              </a:rPr>
              <a:t>Ingun Isene</a:t>
            </a:r>
          </a:p>
          <a:p>
            <a:r>
              <a:rPr lang="nb-NO" sz="1400" dirty="0" err="1" smtClean="0">
                <a:latin typeface="Calibri Light" panose="020F0302020204030204" pitchFamily="34" charset="0"/>
              </a:rPr>
              <a:t>Specialist</a:t>
            </a:r>
            <a:r>
              <a:rPr lang="nb-NO" sz="1400" dirty="0" smtClean="0">
                <a:latin typeface="Calibri Light" panose="020F0302020204030204" pitchFamily="34" charset="0"/>
              </a:rPr>
              <a:t> Family </a:t>
            </a:r>
            <a:r>
              <a:rPr lang="nb-NO" sz="1400" dirty="0" err="1" smtClean="0">
                <a:latin typeface="Calibri Light" panose="020F0302020204030204" pitchFamily="34" charset="0"/>
              </a:rPr>
              <a:t>Therapy</a:t>
            </a:r>
            <a:endParaRPr lang="nb-NO" sz="1400" dirty="0">
              <a:latin typeface="Calibri Light" panose="020F0302020204030204" pitchFamily="34" charset="0"/>
            </a:endParaRPr>
          </a:p>
        </p:txBody>
      </p:sp>
      <p:sp>
        <p:nvSpPr>
          <p:cNvPr id="53" name="Rektangel 52">
            <a:extLst>
              <a:ext uri="{FF2B5EF4-FFF2-40B4-BE49-F238E27FC236}">
                <a16:creationId xmlns="" xmlns:a16="http://schemas.microsoft.com/office/drawing/2014/main" id="{FE1BDDC1-68AA-BE4B-BADB-411E99E9F8BB}"/>
              </a:ext>
            </a:extLst>
          </p:cNvPr>
          <p:cNvSpPr/>
          <p:nvPr/>
        </p:nvSpPr>
        <p:spPr bwMode="auto">
          <a:xfrm>
            <a:off x="9667332" y="4183563"/>
            <a:ext cx="2261315" cy="8119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nb-NO" sz="1800" dirty="0" smtClean="0">
                <a:latin typeface="Calibri Light" panose="020F0302020204030204" pitchFamily="34" charset="0"/>
              </a:rPr>
              <a:t> </a:t>
            </a:r>
            <a:r>
              <a:rPr lang="nb-NO" sz="1400" dirty="0" smtClean="0">
                <a:latin typeface="Calibri Light" panose="020F0302020204030204" pitchFamily="34" charset="0"/>
              </a:rPr>
              <a:t>Karoline </a:t>
            </a:r>
            <a:r>
              <a:rPr lang="nb-NO" sz="1400" dirty="0" smtClean="0">
                <a:latin typeface="Calibri Light" panose="020F0302020204030204" pitchFamily="34" charset="0"/>
              </a:rPr>
              <a:t>Tysnes</a:t>
            </a:r>
          </a:p>
          <a:p>
            <a:pPr algn="ctr"/>
            <a:r>
              <a:rPr lang="nb-NO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Specialist</a:t>
            </a:r>
            <a:r>
              <a:rPr lang="nb-NO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b-NO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Clinical</a:t>
            </a:r>
            <a:r>
              <a:rPr lang="nb-NO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b-NO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Child &amp; </a:t>
            </a:r>
            <a:r>
              <a:rPr lang="nb-NO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Adolescent</a:t>
            </a:r>
            <a:r>
              <a:rPr lang="nb-NO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b-NO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Psychology</a:t>
            </a:r>
            <a:endParaRPr lang="nb-NO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nb-NO" sz="1400" dirty="0" smtClean="0">
              <a:latin typeface="Calibri Light" panose="020F0302020204030204" pitchFamily="34" charset="0"/>
            </a:endParaRPr>
          </a:p>
        </p:txBody>
      </p:sp>
      <p:pic>
        <p:nvPicPr>
          <p:cNvPr id="65" name="Bilde 64" descr="Et bilde som inneholder tekst&#10;&#10;Automatisk generert beskrivelse">
            <a:extLst>
              <a:ext uri="{FF2B5EF4-FFF2-40B4-BE49-F238E27FC236}">
                <a16:creationId xmlns="" xmlns:a16="http://schemas.microsoft.com/office/drawing/2014/main" id="{26370DA5-2B11-4F40-86FA-787F4D684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0" y="568723"/>
            <a:ext cx="1066800" cy="393700"/>
          </a:xfrm>
          <a:prstGeom prst="rect">
            <a:avLst/>
          </a:prstGeom>
        </p:spPr>
      </p:pic>
      <p:sp>
        <p:nvSpPr>
          <p:cNvPr id="68" name="Rektangel 67">
            <a:extLst>
              <a:ext uri="{FF2B5EF4-FFF2-40B4-BE49-F238E27FC236}">
                <a16:creationId xmlns="" xmlns:a16="http://schemas.microsoft.com/office/drawing/2014/main" id="{6C5137E3-0B93-9F4A-A783-C4C72EACBDAE}"/>
              </a:ext>
            </a:extLst>
          </p:cNvPr>
          <p:cNvSpPr/>
          <p:nvPr/>
        </p:nvSpPr>
        <p:spPr bwMode="auto">
          <a:xfrm>
            <a:off x="1268859" y="260648"/>
            <a:ext cx="1298749" cy="5452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nb-NO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Britt Møller</a:t>
            </a:r>
          </a:p>
          <a:p>
            <a:pPr algn="ctr"/>
            <a:r>
              <a:rPr lang="nb-NO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Secretary</a:t>
            </a:r>
            <a:endParaRPr lang="nb-NO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3" name="Rektangel 72">
            <a:extLst>
              <a:ext uri="{FF2B5EF4-FFF2-40B4-BE49-F238E27FC236}">
                <a16:creationId xmlns="" xmlns:a16="http://schemas.microsoft.com/office/drawing/2014/main" id="{AB82A024-4189-0F45-9874-45BBDD11F05A}"/>
              </a:ext>
            </a:extLst>
          </p:cNvPr>
          <p:cNvSpPr/>
          <p:nvPr/>
        </p:nvSpPr>
        <p:spPr bwMode="auto">
          <a:xfrm>
            <a:off x="2495600" y="5877272"/>
            <a:ext cx="2376264" cy="5452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nb-NO" sz="1400" dirty="0" smtClean="0">
                <a:latin typeface="Calibri Light" panose="020F0302020204030204" pitchFamily="34" charset="0"/>
              </a:rPr>
              <a:t>Marianne Strandskogen</a:t>
            </a:r>
          </a:p>
          <a:p>
            <a:pPr algn="ctr"/>
            <a:r>
              <a:rPr lang="nb-NO" sz="1400" dirty="0" err="1" smtClean="0">
                <a:latin typeface="Calibri Light" panose="020F0302020204030204" pitchFamily="34" charset="0"/>
              </a:rPr>
              <a:t>Clinical</a:t>
            </a:r>
            <a:r>
              <a:rPr lang="nb-NO" sz="1400" dirty="0" smtClean="0">
                <a:latin typeface="Calibri Light" panose="020F0302020204030204" pitchFamily="34" charset="0"/>
              </a:rPr>
              <a:t> </a:t>
            </a:r>
            <a:r>
              <a:rPr lang="nb-NO" sz="1400" dirty="0" err="1" smtClean="0">
                <a:latin typeface="Calibri Light" panose="020F0302020204030204" pitchFamily="34" charset="0"/>
              </a:rPr>
              <a:t>Social</a:t>
            </a:r>
            <a:r>
              <a:rPr lang="nb-NO" sz="1400" dirty="0" smtClean="0">
                <a:latin typeface="Calibri Light" panose="020F0302020204030204" pitchFamily="34" charset="0"/>
              </a:rPr>
              <a:t> </a:t>
            </a:r>
            <a:r>
              <a:rPr lang="nb-NO" sz="1400" dirty="0" err="1" smtClean="0">
                <a:latin typeface="Calibri Light" panose="020F0302020204030204" pitchFamily="34" charset="0"/>
              </a:rPr>
              <a:t>Work</a:t>
            </a:r>
            <a:endParaRPr lang="nb-NO" sz="1400" dirty="0">
              <a:latin typeface="Calibri Light" panose="020F0302020204030204" pitchFamily="34" charset="0"/>
            </a:endParaRPr>
          </a:p>
        </p:txBody>
      </p:sp>
      <p:sp>
        <p:nvSpPr>
          <p:cNvPr id="77" name="Rektangel 76">
            <a:extLst>
              <a:ext uri="{FF2B5EF4-FFF2-40B4-BE49-F238E27FC236}">
                <a16:creationId xmlns="" xmlns:a16="http://schemas.microsoft.com/office/drawing/2014/main" id="{AB82A024-4189-0F45-9874-45BBDD11F05A}"/>
              </a:ext>
            </a:extLst>
          </p:cNvPr>
          <p:cNvSpPr/>
          <p:nvPr/>
        </p:nvSpPr>
        <p:spPr bwMode="auto">
          <a:xfrm>
            <a:off x="5262940" y="5877271"/>
            <a:ext cx="3785387" cy="5452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nb-NO" sz="1400" dirty="0" smtClean="0">
                <a:latin typeface="Calibri Light" panose="020F0302020204030204" pitchFamily="34" charset="0"/>
              </a:rPr>
              <a:t>Maud Heie </a:t>
            </a:r>
            <a:r>
              <a:rPr lang="nb-NO" sz="1400" dirty="0" smtClean="0">
                <a:latin typeface="Calibri Light" panose="020F0302020204030204" pitchFamily="34" charset="0"/>
              </a:rPr>
              <a:t>Bjerke</a:t>
            </a:r>
          </a:p>
          <a:p>
            <a:pPr algn="ctr"/>
            <a:r>
              <a:rPr lang="nb-NO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Specialist</a:t>
            </a:r>
            <a:r>
              <a:rPr lang="nb-NO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b-NO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Clinical</a:t>
            </a:r>
            <a:r>
              <a:rPr lang="nb-NO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b-NO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Child &amp; </a:t>
            </a:r>
            <a:r>
              <a:rPr lang="nb-NO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Adolescent</a:t>
            </a:r>
            <a:r>
              <a:rPr lang="nb-NO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b-NO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Psychology</a:t>
            </a:r>
            <a:r>
              <a:rPr lang="nb-NO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b-NO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Specialist</a:t>
            </a:r>
            <a:r>
              <a:rPr lang="nb-NO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b-NO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Clinical</a:t>
            </a:r>
            <a:r>
              <a:rPr lang="nb-NO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Adult </a:t>
            </a:r>
            <a:r>
              <a:rPr lang="nb-NO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Psychology</a:t>
            </a:r>
            <a:endParaRPr lang="nb-NO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nb-NO" sz="1400" dirty="0" smtClean="0">
              <a:latin typeface="Calibri Light" panose="020F0302020204030204" pitchFamily="34" charset="0"/>
            </a:endParaRPr>
          </a:p>
        </p:txBody>
      </p:sp>
      <p:pic>
        <p:nvPicPr>
          <p:cNvPr id="81" name="Plassholder for innhold 3" descr="IMG_4922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699" y="453300"/>
            <a:ext cx="1341190" cy="955885"/>
          </a:xfrm>
        </p:spPr>
      </p:pic>
      <p:pic>
        <p:nvPicPr>
          <p:cNvPr id="83" name="Bilde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2700" y="4838328"/>
            <a:ext cx="783080" cy="1038943"/>
          </a:xfrm>
          <a:prstGeom prst="rect">
            <a:avLst/>
          </a:prstGeom>
        </p:spPr>
      </p:pic>
      <p:pic>
        <p:nvPicPr>
          <p:cNvPr id="85" name="Bilde 8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722" y="4853743"/>
            <a:ext cx="921471" cy="1008112"/>
          </a:xfrm>
          <a:prstGeom prst="rect">
            <a:avLst/>
          </a:prstGeom>
        </p:spPr>
      </p:pic>
      <p:sp>
        <p:nvSpPr>
          <p:cNvPr id="74" name="TekstSylinder 73"/>
          <p:cNvSpPr txBox="1"/>
          <p:nvPr/>
        </p:nvSpPr>
        <p:spPr>
          <a:xfrm>
            <a:off x="6005858" y="3723606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pic>
        <p:nvPicPr>
          <p:cNvPr id="91" name="Bilde 9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698" y="3068960"/>
            <a:ext cx="944342" cy="1152128"/>
          </a:xfrm>
          <a:prstGeom prst="rect">
            <a:avLst/>
          </a:prstGeom>
        </p:spPr>
      </p:pic>
      <p:sp>
        <p:nvSpPr>
          <p:cNvPr id="76" name="TekstSylinder 75"/>
          <p:cNvSpPr txBox="1"/>
          <p:nvPr/>
        </p:nvSpPr>
        <p:spPr>
          <a:xfrm>
            <a:off x="8115443" y="368055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pic>
        <p:nvPicPr>
          <p:cNvPr id="93" name="Bilde 9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133343" y="3199923"/>
            <a:ext cx="1117224" cy="852679"/>
          </a:xfrm>
          <a:prstGeom prst="rect">
            <a:avLst/>
          </a:prstGeom>
        </p:spPr>
      </p:pic>
      <p:pic>
        <p:nvPicPr>
          <p:cNvPr id="95" name="Bilde 9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704" y="894479"/>
            <a:ext cx="935602" cy="1454401"/>
          </a:xfrm>
          <a:prstGeom prst="rect">
            <a:avLst/>
          </a:prstGeom>
        </p:spPr>
      </p:pic>
      <p:pic>
        <p:nvPicPr>
          <p:cNvPr id="97" name="Bild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936" y="1021460"/>
            <a:ext cx="947936" cy="1359678"/>
          </a:xfrm>
          <a:prstGeom prst="rect">
            <a:avLst/>
          </a:prstGeom>
        </p:spPr>
      </p:pic>
      <p:pic>
        <p:nvPicPr>
          <p:cNvPr id="99" name="Bilde 9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0183" y="1017029"/>
            <a:ext cx="1008112" cy="1331851"/>
          </a:xfrm>
          <a:prstGeom prst="rect">
            <a:avLst/>
          </a:prstGeom>
        </p:spPr>
      </p:pic>
      <p:pic>
        <p:nvPicPr>
          <p:cNvPr id="103" name="Bilde 10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464" y="3179052"/>
            <a:ext cx="720080" cy="1114044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5349" y="3140968"/>
            <a:ext cx="850530" cy="1186052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9482667" y="551744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39" name="TekstSylinder 38"/>
          <p:cNvSpPr txBox="1"/>
          <p:nvPr/>
        </p:nvSpPr>
        <p:spPr>
          <a:xfrm>
            <a:off x="7336783" y="4183564"/>
            <a:ext cx="221955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>
                <a:latin typeface="Calibri Light" panose="020F0302020204030204" pitchFamily="34" charset="0"/>
              </a:rPr>
              <a:t>Julie </a:t>
            </a:r>
            <a:r>
              <a:rPr lang="nb-NO" sz="1400" dirty="0" err="1" smtClean="0">
                <a:latin typeface="Calibri Light" panose="020F0302020204030204" pitchFamily="34" charset="0"/>
              </a:rPr>
              <a:t>Wasmuth</a:t>
            </a:r>
            <a:endParaRPr lang="nb-NO" sz="1400" dirty="0">
              <a:latin typeface="Calibri Light" panose="020F0302020204030204" pitchFamily="34" charset="0"/>
            </a:endParaRPr>
          </a:p>
          <a:p>
            <a:pPr algn="ctr"/>
            <a:r>
              <a:rPr lang="nb-NO" sz="1400" dirty="0" err="1" smtClean="0">
                <a:latin typeface="Calibri Light" panose="020F0302020204030204" pitchFamily="34" charset="0"/>
              </a:rPr>
              <a:t>Clinical</a:t>
            </a:r>
            <a:r>
              <a:rPr lang="nb-NO" sz="1400" dirty="0" smtClean="0">
                <a:latin typeface="Calibri Light" panose="020F0302020204030204" pitchFamily="34" charset="0"/>
              </a:rPr>
              <a:t> </a:t>
            </a:r>
            <a:r>
              <a:rPr lang="nb-NO" sz="1400" dirty="0" err="1" smtClean="0">
                <a:latin typeface="Calibri Light" panose="020F0302020204030204" pitchFamily="34" charset="0"/>
              </a:rPr>
              <a:t>Psychologist</a:t>
            </a:r>
            <a:endParaRPr lang="nb-NO" sz="1400" dirty="0">
              <a:latin typeface="Calibri Light"/>
              <a:cs typeface="Calibri Light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5171" y="908720"/>
            <a:ext cx="1064652" cy="1466753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52" y="860909"/>
            <a:ext cx="1057219" cy="1481857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68208" y="3068960"/>
            <a:ext cx="895720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1559496" y="2564904"/>
            <a:ext cx="885698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Our team </a:t>
            </a:r>
            <a:r>
              <a:rPr lang="nb-NO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consists</a:t>
            </a:r>
            <a:r>
              <a:rPr lang="nb-NO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of</a:t>
            </a:r>
            <a:r>
              <a:rPr lang="nb-NO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various</a:t>
            </a:r>
            <a:r>
              <a:rPr lang="nb-NO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specialists</a:t>
            </a:r>
            <a:r>
              <a:rPr lang="nb-NO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from different </a:t>
            </a:r>
            <a:r>
              <a:rPr lang="nb-NO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professions</a:t>
            </a:r>
            <a:endParaRPr lang="nb-NO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nb-NO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1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psychiatrist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with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adult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specialty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and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family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therapy</a:t>
            </a:r>
            <a:endParaRPr lang="nb-NO" sz="2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7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clinical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psychologists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2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clinical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social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workers</a:t>
            </a:r>
            <a:endParaRPr lang="nb-NO" sz="2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1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music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therapist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/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family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therapist</a:t>
            </a:r>
            <a:endParaRPr lang="nb-NO" sz="2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1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health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nurse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with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specialty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in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infancy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/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pregnancy</a:t>
            </a:r>
            <a:endParaRPr lang="nb-NO" sz="2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nb-NO" sz="2000" dirty="0" smtClean="0">
              <a:latin typeface="Calibri" panose="020F0502020204030204" pitchFamily="34" charset="0"/>
            </a:endParaRPr>
          </a:p>
          <a:p>
            <a:endParaRPr lang="nb-NO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227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1559496" y="2564904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2000" dirty="0" smtClean="0">
              <a:latin typeface="Calibri" panose="020F0502020204030204" pitchFamily="34" charset="0"/>
            </a:endParaRPr>
          </a:p>
          <a:p>
            <a:endParaRPr lang="nb-NO" sz="2000" dirty="0">
              <a:latin typeface="Calibri" panose="020F0502020204030204" pitchFamily="34" charset="0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695400" y="1124744"/>
            <a:ext cx="48245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Pregnant </a:t>
            </a:r>
            <a:r>
              <a:rPr lang="nb-NO" sz="2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women</a:t>
            </a:r>
            <a:r>
              <a:rPr lang="nb-NO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and </a:t>
            </a:r>
            <a:r>
              <a:rPr lang="nb-NO" sz="2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their</a:t>
            </a:r>
            <a:r>
              <a:rPr lang="nb-NO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Mental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health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issues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affecting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pregnancy</a:t>
            </a:r>
            <a:endParaRPr lang="nb-NO" sz="2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Post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partum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depression</a:t>
            </a:r>
            <a:endParaRPr lang="nb-NO" sz="2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Childhood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trauma/PTSD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Attachment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difficulties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to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fetus</a:t>
            </a:r>
            <a:endParaRPr lang="nb-NO" sz="2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5987988" y="1105935"/>
            <a:ext cx="457250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Children</a:t>
            </a:r>
            <a:r>
              <a:rPr lang="nb-NO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0-6 </a:t>
            </a:r>
            <a:r>
              <a:rPr lang="nb-NO" sz="2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years</a:t>
            </a:r>
            <a:endParaRPr lang="nb-NO" sz="2000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Concern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about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attachment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/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interaction</a:t>
            </a:r>
            <a:endParaRPr lang="nb-NO" sz="2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Concern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about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development</a:t>
            </a:r>
            <a:endParaRPr lang="nb-NO" sz="2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Childhood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trauma/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violence</a:t>
            </a:r>
            <a:endParaRPr lang="nb-NO" sz="2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Autism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spectrum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difficulties</a:t>
            </a:r>
            <a:endParaRPr lang="nb-NO" sz="2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Neurodevelopmental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concerns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Language and </a:t>
            </a:r>
            <a:r>
              <a:rPr lang="nb-NO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ocial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delays</a:t>
            </a:r>
            <a:endParaRPr lang="nb-NO" sz="2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Anxiety</a:t>
            </a:r>
            <a:endParaRPr lang="nb-NO" sz="2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Selective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0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m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utism</a:t>
            </a:r>
            <a:endParaRPr lang="nb-NO" sz="2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Anger/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tantrums</a:t>
            </a:r>
            <a:endParaRPr lang="nb-NO" sz="2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Encopresis</a:t>
            </a:r>
            <a:r>
              <a:rPr lang="nb-NO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/</a:t>
            </a:r>
            <a:r>
              <a:rPr lang="nb-NO" sz="20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Enuresis</a:t>
            </a:r>
            <a:endParaRPr lang="nb-NO" sz="2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3861048"/>
            <a:ext cx="1700931" cy="2103302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983432" y="476672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Reasons</a:t>
            </a:r>
            <a:r>
              <a:rPr lang="nb-NO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for </a:t>
            </a:r>
            <a:r>
              <a:rPr lang="nb-NO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referral</a:t>
            </a:r>
            <a:r>
              <a:rPr lang="nb-NO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to </a:t>
            </a:r>
            <a:r>
              <a:rPr lang="nb-NO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</a:t>
            </a:r>
            <a:r>
              <a:rPr lang="nb-NO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Infant</a:t>
            </a:r>
            <a:r>
              <a:rPr lang="nb-NO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and Preschool Department</a:t>
            </a:r>
            <a:endParaRPr lang="nb-NO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320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kstSylinder 36">
            <a:extLst>
              <a:ext uri="{FF2B5EF4-FFF2-40B4-BE49-F238E27FC236}">
                <a16:creationId xmlns="" xmlns:a16="http://schemas.microsoft.com/office/drawing/2014/main" id="{7A7A4F6B-8619-4F68-AD73-5C65CF92FA4B}"/>
              </a:ext>
            </a:extLst>
          </p:cNvPr>
          <p:cNvSpPr txBox="1"/>
          <p:nvPr/>
        </p:nvSpPr>
        <p:spPr>
          <a:xfrm>
            <a:off x="1372214" y="4268246"/>
            <a:ext cx="2518497" cy="559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nb-NO" sz="1517" dirty="0">
                <a:latin typeface="+mj-lt"/>
                <a:cs typeface="Times New Roman" panose="02020603050405020304" pitchFamily="18" charset="0"/>
              </a:rPr>
              <a:t>Andre liker ikke å </a:t>
            </a:r>
          </a:p>
          <a:p>
            <a:pPr>
              <a:spcBef>
                <a:spcPct val="0"/>
              </a:spcBef>
            </a:pPr>
            <a:r>
              <a:rPr lang="nb-NO" sz="1517" dirty="0">
                <a:latin typeface="+mj-lt"/>
                <a:cs typeface="Times New Roman" panose="02020603050405020304" pitchFamily="18" charset="0"/>
              </a:rPr>
              <a:t>bæsje på do.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330561" y="887567"/>
            <a:ext cx="3056317" cy="13447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altLang="nb-NO" sz="1517" dirty="0">
                <a:latin typeface="+mj-lt"/>
              </a:rPr>
              <a:t>Du får dette brevet fordi en voksen har bedt om at dere skal få komme til oss. Vi heter </a:t>
            </a:r>
            <a:r>
              <a:rPr lang="nb-NO" altLang="nb-NO" sz="1517" dirty="0" err="1">
                <a:latin typeface="+mj-lt"/>
              </a:rPr>
              <a:t>Nic</a:t>
            </a:r>
            <a:r>
              <a:rPr lang="nb-NO" altLang="nb-NO" sz="1517" dirty="0">
                <a:latin typeface="+mj-lt"/>
              </a:rPr>
              <a:t> Waals Institutt, noen sier også BUP. </a:t>
            </a:r>
          </a:p>
          <a:p>
            <a:pPr marL="0" indent="0" algn="ctr">
              <a:buNone/>
            </a:pPr>
            <a:endParaRPr lang="nb-NO" altLang="nb-NO" sz="1517" b="1" dirty="0">
              <a:solidFill>
                <a:srgbClr val="FF0000"/>
              </a:solidFill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="" xmlns:a16="http://schemas.microsoft.com/office/drawing/2014/main" id="{809C9740-7AFA-400E-9D34-806890E0B378}"/>
              </a:ext>
            </a:extLst>
          </p:cNvPr>
          <p:cNvSpPr/>
          <p:nvPr/>
        </p:nvSpPr>
        <p:spPr>
          <a:xfrm>
            <a:off x="6360260" y="2875926"/>
            <a:ext cx="4650286" cy="907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  <a:buNone/>
            </a:pPr>
            <a:endParaRPr lang="nb-NO" sz="15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nb-NO" sz="15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nb-NO" sz="15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ct val="0"/>
              </a:spcBef>
              <a:buNone/>
            </a:pPr>
            <a:endParaRPr lang="nb-NO" sz="15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nb-NO" sz="1517" dirty="0">
                <a:latin typeface="+mj-lt"/>
                <a:cs typeface="Times New Roman" panose="02020603050405020304" pitchFamily="18" charset="0"/>
              </a:rPr>
              <a:t>Vi har også møter med de voksne alene, og så bestemmer vi hva vi skal gjøre for å hjelpe barnet og familien til å få det bedre. Noen barn er her noen få ganger, mens andre kommer hit mange ganger. </a:t>
            </a:r>
          </a:p>
          <a:p>
            <a:pPr algn="r">
              <a:spcBef>
                <a:spcPct val="0"/>
              </a:spcBef>
              <a:buNone/>
            </a:pPr>
            <a:endParaRPr lang="nb-NO" sz="15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nb-NO" sz="15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nb-NO" sz="15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nb-NO" sz="15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C945E52E-7BF7-4FC2-88AF-67632AA1C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3659">
            <a:off x="344751" y="2256696"/>
            <a:ext cx="3417294" cy="185123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="" xmlns:a16="http://schemas.microsoft.com/office/drawing/2014/main" id="{62280CBA-F2BA-48B6-BECC-B1A4016341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129" y="-101281"/>
            <a:ext cx="3517459" cy="2638094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="" xmlns:a16="http://schemas.microsoft.com/office/drawing/2014/main" id="{B01527EC-638B-42F1-B3AF-9836FA414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6853">
            <a:off x="3770990" y="3446972"/>
            <a:ext cx="1777902" cy="1333426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="" xmlns:a16="http://schemas.microsoft.com/office/drawing/2014/main" id="{F49CB990-8062-4468-8EB5-3E2448C70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4904">
            <a:off x="5681497" y="1180717"/>
            <a:ext cx="2100001" cy="1575001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="" xmlns:a16="http://schemas.microsoft.com/office/drawing/2014/main" id="{411282A0-4923-452E-BF3A-7B09FE55F1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63" y="4709583"/>
            <a:ext cx="2006563" cy="1504922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="" xmlns:a16="http://schemas.microsoft.com/office/drawing/2014/main" id="{CEC684A4-C26B-457B-BCD1-23D73726AB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44" y="5066632"/>
            <a:ext cx="2497743" cy="1873308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="" xmlns:a16="http://schemas.microsoft.com/office/drawing/2014/main" id="{CDF4A231-592F-46C7-A14B-231DB59AC7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016" y="208299"/>
            <a:ext cx="1777902" cy="1333426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="" xmlns:a16="http://schemas.microsoft.com/office/drawing/2014/main" id="{9F206DAF-5CDA-4110-A457-6AF98AB62E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7">
            <a:off x="6324867" y="3949036"/>
            <a:ext cx="2006562" cy="1504921"/>
          </a:xfrm>
          <a:prstGeom prst="rect">
            <a:avLst/>
          </a:prstGeom>
        </p:spPr>
      </p:pic>
      <p:sp>
        <p:nvSpPr>
          <p:cNvPr id="28" name="Rektangel 27">
            <a:extLst>
              <a:ext uri="{FF2B5EF4-FFF2-40B4-BE49-F238E27FC236}">
                <a16:creationId xmlns="" xmlns:a16="http://schemas.microsoft.com/office/drawing/2014/main" id="{C90A7070-A474-48E3-8BBC-E1EEC1C56FDF}"/>
              </a:ext>
            </a:extLst>
          </p:cNvPr>
          <p:cNvSpPr/>
          <p:nvPr/>
        </p:nvSpPr>
        <p:spPr>
          <a:xfrm>
            <a:off x="2942378" y="1364115"/>
            <a:ext cx="2975671" cy="39784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nb-NO" sz="15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nb-NO" sz="15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="" xmlns:a16="http://schemas.microsoft.com/office/drawing/2014/main" id="{7BA6A3B6-0D7A-4726-93E3-0FDC1DABC9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8300">
            <a:off x="3800409" y="4654861"/>
            <a:ext cx="2916825" cy="2749105"/>
          </a:xfrm>
          <a:prstGeom prst="rect">
            <a:avLst/>
          </a:prstGeom>
        </p:spPr>
      </p:pic>
      <p:sp>
        <p:nvSpPr>
          <p:cNvPr id="38" name="TekstSylinder 37">
            <a:extLst>
              <a:ext uri="{FF2B5EF4-FFF2-40B4-BE49-F238E27FC236}">
                <a16:creationId xmlns="" xmlns:a16="http://schemas.microsoft.com/office/drawing/2014/main" id="{C6E89259-3329-4D64-9076-77B54DEF5461}"/>
              </a:ext>
            </a:extLst>
          </p:cNvPr>
          <p:cNvSpPr txBox="1"/>
          <p:nvPr/>
        </p:nvSpPr>
        <p:spPr>
          <a:xfrm>
            <a:off x="6207503" y="429407"/>
            <a:ext cx="3351894" cy="792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nb-NO" sz="1517" dirty="0">
                <a:latin typeface="+mj-lt"/>
                <a:cs typeface="Times New Roman" panose="02020603050405020304" pitchFamily="18" charset="0"/>
              </a:rPr>
              <a:t>Første gangen du kommer til oss, er det sammen med foreldrene dine. </a:t>
            </a:r>
          </a:p>
          <a:p>
            <a:pPr>
              <a:spcBef>
                <a:spcPct val="0"/>
              </a:spcBef>
              <a:buNone/>
            </a:pPr>
            <a:r>
              <a:rPr lang="nb-NO" sz="1517" dirty="0">
                <a:latin typeface="+mj-lt"/>
                <a:cs typeface="Times New Roman" panose="02020603050405020304" pitchFamily="18" charset="0"/>
              </a:rPr>
              <a:t>Vi leker, prater, tegner og blir kjent. 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="" xmlns:a16="http://schemas.microsoft.com/office/drawing/2014/main" id="{4DD7CA02-3DAA-4629-B6A5-B7D32EB35469}"/>
              </a:ext>
            </a:extLst>
          </p:cNvPr>
          <p:cNvSpPr/>
          <p:nvPr/>
        </p:nvSpPr>
        <p:spPr>
          <a:xfrm>
            <a:off x="2844940" y="2842407"/>
            <a:ext cx="2625646" cy="74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None/>
            </a:pPr>
            <a:r>
              <a:rPr lang="nb-NO" sz="1517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Noen barn som kommer hit er mye triste og lei seg. 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="" xmlns:a16="http://schemas.microsoft.com/office/drawing/2014/main" id="{F43BAC66-1B27-4031-8C43-A1B45ACDCAC0}"/>
              </a:ext>
            </a:extLst>
          </p:cNvPr>
          <p:cNvSpPr/>
          <p:nvPr/>
        </p:nvSpPr>
        <p:spPr>
          <a:xfrm>
            <a:off x="6226648" y="5607862"/>
            <a:ext cx="2652216" cy="395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None/>
            </a:pPr>
            <a:r>
              <a:rPr lang="nb-NO" sz="1517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Vi gleder oss til å treffe deg, og til å bli kjent med </a:t>
            </a:r>
            <a:r>
              <a:rPr lang="nb-NO" altLang="nb-NO" sz="1517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deg! </a:t>
            </a:r>
            <a:endParaRPr lang="nb-NO" altLang="nb-NO" sz="1517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nb-NO" sz="1950" dirty="0">
              <a:solidFill>
                <a:schemeClr val="tx1"/>
              </a:solidFill>
            </a:endParaRPr>
          </a:p>
        </p:txBody>
      </p:sp>
      <p:sp>
        <p:nvSpPr>
          <p:cNvPr id="43" name="Rektangel 42">
            <a:extLst>
              <a:ext uri="{FF2B5EF4-FFF2-40B4-BE49-F238E27FC236}">
                <a16:creationId xmlns="" xmlns:a16="http://schemas.microsoft.com/office/drawing/2014/main" id="{4E1205F6-75ED-4816-830E-775710BCDB22}"/>
              </a:ext>
            </a:extLst>
          </p:cNvPr>
          <p:cNvSpPr/>
          <p:nvPr/>
        </p:nvSpPr>
        <p:spPr>
          <a:xfrm>
            <a:off x="2605693" y="2029857"/>
            <a:ext cx="2666105" cy="1000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None/>
            </a:pPr>
            <a:r>
              <a:rPr lang="nb-NO" sz="1517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Her jobber det mange voksne som hjelper familier og barn som har det vanskelig. </a:t>
            </a:r>
          </a:p>
          <a:p>
            <a:pPr algn="ctr"/>
            <a:endParaRPr lang="nb-NO" sz="1950" dirty="0">
              <a:solidFill>
                <a:schemeClr val="tx1"/>
              </a:solidFill>
            </a:endParaRPr>
          </a:p>
        </p:txBody>
      </p:sp>
      <p:sp>
        <p:nvSpPr>
          <p:cNvPr id="45" name="Rektangel 44">
            <a:extLst>
              <a:ext uri="{FF2B5EF4-FFF2-40B4-BE49-F238E27FC236}">
                <a16:creationId xmlns="" xmlns:a16="http://schemas.microsoft.com/office/drawing/2014/main" id="{A421C9EA-C372-4914-8C77-5AFDED427903}"/>
              </a:ext>
            </a:extLst>
          </p:cNvPr>
          <p:cNvSpPr/>
          <p:nvPr/>
        </p:nvSpPr>
        <p:spPr>
          <a:xfrm>
            <a:off x="1749356" y="3717483"/>
            <a:ext cx="2421709" cy="497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None/>
            </a:pPr>
            <a:r>
              <a:rPr lang="nb-NO" sz="1517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Andre barn er ofte sinte. </a:t>
            </a:r>
          </a:p>
        </p:txBody>
      </p:sp>
      <p:sp>
        <p:nvSpPr>
          <p:cNvPr id="47" name="Rektangel 46">
            <a:extLst>
              <a:ext uri="{FF2B5EF4-FFF2-40B4-BE49-F238E27FC236}">
                <a16:creationId xmlns="" xmlns:a16="http://schemas.microsoft.com/office/drawing/2014/main" id="{C4866FAA-6794-4770-A6D4-1A5BBA2D31E0}"/>
              </a:ext>
            </a:extLst>
          </p:cNvPr>
          <p:cNvSpPr/>
          <p:nvPr/>
        </p:nvSpPr>
        <p:spPr>
          <a:xfrm>
            <a:off x="3293832" y="4540151"/>
            <a:ext cx="2652216" cy="601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None/>
            </a:pPr>
            <a:r>
              <a:rPr lang="nb-NO" sz="1517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Noen har det vanskelig i barnehagen eller på skolen. </a:t>
            </a:r>
          </a:p>
        </p:txBody>
      </p:sp>
      <p:sp>
        <p:nvSpPr>
          <p:cNvPr id="49" name="Rektangel 48">
            <a:extLst>
              <a:ext uri="{FF2B5EF4-FFF2-40B4-BE49-F238E27FC236}">
                <a16:creationId xmlns="" xmlns:a16="http://schemas.microsoft.com/office/drawing/2014/main" id="{32D4076D-FDDE-416E-B17C-381B41FCE552}"/>
              </a:ext>
            </a:extLst>
          </p:cNvPr>
          <p:cNvSpPr/>
          <p:nvPr/>
        </p:nvSpPr>
        <p:spPr>
          <a:xfrm>
            <a:off x="1292985" y="423144"/>
            <a:ext cx="2384746" cy="497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None/>
            </a:pPr>
            <a:r>
              <a:rPr lang="nb-NO" sz="1517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Hei!</a:t>
            </a:r>
          </a:p>
        </p:txBody>
      </p:sp>
      <p:sp>
        <p:nvSpPr>
          <p:cNvPr id="51" name="Rektangel 50">
            <a:extLst>
              <a:ext uri="{FF2B5EF4-FFF2-40B4-BE49-F238E27FC236}">
                <a16:creationId xmlns="" xmlns:a16="http://schemas.microsoft.com/office/drawing/2014/main" id="{6F0BB9E0-19CA-4E72-92B0-18A5D4865CF3}"/>
              </a:ext>
            </a:extLst>
          </p:cNvPr>
          <p:cNvSpPr/>
          <p:nvPr/>
        </p:nvSpPr>
        <p:spPr>
          <a:xfrm>
            <a:off x="1345055" y="6010438"/>
            <a:ext cx="2652216" cy="601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nb-NO" sz="1517" dirty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nb-NO" sz="1517" dirty="0">
                <a:latin typeface="+mj-lt"/>
                <a:cs typeface="Times New Roman" panose="02020603050405020304" pitchFamily="18" charset="0"/>
              </a:rPr>
              <a:t>Andre barn har en stemme som ikke alltid virker.</a:t>
            </a:r>
          </a:p>
          <a:p>
            <a:pPr>
              <a:spcBef>
                <a:spcPct val="0"/>
              </a:spcBef>
            </a:pPr>
            <a:endParaRPr lang="nb-NO" sz="151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ktangel 52">
            <a:extLst>
              <a:ext uri="{FF2B5EF4-FFF2-40B4-BE49-F238E27FC236}">
                <a16:creationId xmlns="" xmlns:a16="http://schemas.microsoft.com/office/drawing/2014/main" id="{7CA6746A-2101-44ED-BB01-6A6EA6347263}"/>
              </a:ext>
            </a:extLst>
          </p:cNvPr>
          <p:cNvSpPr/>
          <p:nvPr/>
        </p:nvSpPr>
        <p:spPr>
          <a:xfrm>
            <a:off x="7459033" y="1574558"/>
            <a:ext cx="2652216" cy="869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None/>
            </a:pPr>
            <a:r>
              <a:rPr lang="nb-NO" sz="1517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Her prater barn så mye eller så lite de vil. Noen liker</a:t>
            </a:r>
          </a:p>
          <a:p>
            <a:pPr>
              <a:spcBef>
                <a:spcPct val="0"/>
              </a:spcBef>
              <a:buNone/>
            </a:pPr>
            <a:r>
              <a:rPr lang="nb-NO" sz="1517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å bare høre på hva de voksne snakker om. </a:t>
            </a:r>
          </a:p>
        </p:txBody>
      </p:sp>
      <p:sp>
        <p:nvSpPr>
          <p:cNvPr id="55" name="Rektangel 54">
            <a:extLst>
              <a:ext uri="{FF2B5EF4-FFF2-40B4-BE49-F238E27FC236}">
                <a16:creationId xmlns="" xmlns:a16="http://schemas.microsoft.com/office/drawing/2014/main" id="{57DEA96C-3C9C-4606-A985-868FB7860D37}"/>
              </a:ext>
            </a:extLst>
          </p:cNvPr>
          <p:cNvSpPr/>
          <p:nvPr/>
        </p:nvSpPr>
        <p:spPr>
          <a:xfrm>
            <a:off x="2739186" y="5313130"/>
            <a:ext cx="2652216" cy="601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nb-NO" sz="1517" dirty="0">
                <a:latin typeface="+mj-lt"/>
                <a:cs typeface="Times New Roman" panose="02020603050405020304" pitchFamily="18" charset="0"/>
              </a:rPr>
              <a:t>Noen barn har opplevd skremmende og skumle</a:t>
            </a:r>
          </a:p>
          <a:p>
            <a:pPr>
              <a:spcBef>
                <a:spcPct val="0"/>
              </a:spcBef>
            </a:pPr>
            <a:r>
              <a:rPr lang="nb-NO" sz="1517" dirty="0">
                <a:latin typeface="+mj-lt"/>
                <a:cs typeface="Times New Roman" panose="02020603050405020304" pitchFamily="18" charset="0"/>
              </a:rPr>
              <a:t>ting. </a:t>
            </a:r>
          </a:p>
        </p:txBody>
      </p:sp>
      <p:sp>
        <p:nvSpPr>
          <p:cNvPr id="57" name="Rektangel 56">
            <a:extLst>
              <a:ext uri="{FF2B5EF4-FFF2-40B4-BE49-F238E27FC236}">
                <a16:creationId xmlns="" xmlns:a16="http://schemas.microsoft.com/office/drawing/2014/main" id="{B630E139-6313-4909-A76C-6163D75F6E25}"/>
              </a:ext>
            </a:extLst>
          </p:cNvPr>
          <p:cNvSpPr/>
          <p:nvPr/>
        </p:nvSpPr>
        <p:spPr>
          <a:xfrm>
            <a:off x="1518849" y="-92587"/>
            <a:ext cx="2652216" cy="601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altLang="nb-NO" sz="1517" b="1" dirty="0">
              <a:solidFill>
                <a:srgbClr val="FF0000"/>
              </a:solidFill>
            </a:endParaRPr>
          </a:p>
          <a:p>
            <a:r>
              <a:rPr lang="nb-NO" altLang="nb-NO" sz="1517" dirty="0" smtClean="0">
                <a:solidFill>
                  <a:schemeClr val="accent1"/>
                </a:solidFill>
              </a:rPr>
              <a:t>Information to </a:t>
            </a:r>
            <a:r>
              <a:rPr lang="nb-NO" altLang="nb-NO" sz="1517" dirty="0" err="1" smtClean="0">
                <a:solidFill>
                  <a:schemeClr val="accent1"/>
                </a:solidFill>
              </a:rPr>
              <a:t>the</a:t>
            </a:r>
            <a:r>
              <a:rPr lang="nb-NO" altLang="nb-NO" sz="1517" dirty="0" smtClean="0">
                <a:solidFill>
                  <a:schemeClr val="accent1"/>
                </a:solidFill>
              </a:rPr>
              <a:t> </a:t>
            </a:r>
            <a:r>
              <a:rPr lang="nb-NO" altLang="nb-NO" sz="1517" dirty="0" err="1" smtClean="0">
                <a:solidFill>
                  <a:schemeClr val="accent1"/>
                </a:solidFill>
              </a:rPr>
              <a:t>child</a:t>
            </a:r>
            <a:endParaRPr lang="nb-NO" altLang="nb-NO" sz="1517" dirty="0">
              <a:solidFill>
                <a:schemeClr val="accent1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nb-NO" sz="151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640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1559496" y="2564904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2000" dirty="0" smtClean="0">
              <a:latin typeface="Calibri" panose="020F0502020204030204" pitchFamily="34" charset="0"/>
            </a:endParaRPr>
          </a:p>
          <a:p>
            <a:endParaRPr lang="nb-NO" sz="2000" dirty="0">
              <a:latin typeface="Calibri" panose="020F0502020204030204" pitchFamily="34" charset="0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695400" y="1124744"/>
            <a:ext cx="403244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Pregnant </a:t>
            </a:r>
            <a:r>
              <a:rPr lang="nb-NO" sz="2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women</a:t>
            </a:r>
            <a:r>
              <a:rPr lang="nb-NO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and </a:t>
            </a:r>
            <a:r>
              <a:rPr lang="nb-NO" sz="2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their</a:t>
            </a:r>
            <a:r>
              <a:rPr lang="nb-NO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Intake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interview</a:t>
            </a:r>
            <a:endParaRPr lang="nb-NO" sz="16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Pregnancy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history</a:t>
            </a:r>
            <a:endParaRPr lang="nb-NO" sz="16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Attachment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based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interviews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(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Working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Model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of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Child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Interview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)</a:t>
            </a:r>
            <a:endParaRPr lang="nb-NO" sz="16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Couples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therapy</a:t>
            </a:r>
            <a:endParaRPr lang="nb-NO" sz="16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Individual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therapy</a:t>
            </a:r>
            <a:endParaRPr lang="nb-NO" sz="16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Collaboration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with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Adult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Psychiatry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Obstetric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Units and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Community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Health Units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nb-NO" sz="1400" i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When</a:t>
            </a:r>
            <a:r>
              <a:rPr lang="nb-NO" sz="1400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400" i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</a:t>
            </a:r>
            <a:r>
              <a:rPr lang="nb-NO" sz="1400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baby is </a:t>
            </a:r>
            <a:r>
              <a:rPr lang="nb-NO" sz="1400" i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born</a:t>
            </a:r>
            <a:r>
              <a:rPr lang="nb-NO" sz="1400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400" i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</a:t>
            </a:r>
            <a:r>
              <a:rPr lang="nb-NO" sz="1400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400" i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child</a:t>
            </a:r>
            <a:r>
              <a:rPr lang="nb-NO" sz="1400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has to be </a:t>
            </a:r>
            <a:r>
              <a:rPr lang="nb-NO" sz="1400" i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referred</a:t>
            </a:r>
            <a:r>
              <a:rPr lang="nb-NO" sz="1400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and </a:t>
            </a:r>
            <a:r>
              <a:rPr lang="nb-NO" sz="1400" i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becomes</a:t>
            </a:r>
            <a:r>
              <a:rPr lang="nb-NO" sz="1400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400" i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</a:t>
            </a:r>
            <a:r>
              <a:rPr lang="nb-NO" sz="1400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400" i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primary</a:t>
            </a:r>
            <a:r>
              <a:rPr lang="nb-NO" sz="1400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400" i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patient</a:t>
            </a:r>
            <a:endParaRPr lang="nb-NO" sz="1400" i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nb-NO" sz="1400" i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Groups</a:t>
            </a:r>
            <a:endParaRPr lang="nb-NO" sz="16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Nurture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and Play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Mother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and </a:t>
            </a:r>
            <a:r>
              <a:rPr lang="nb-NO" sz="160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Child Groups</a:t>
            </a:r>
            <a:endParaRPr lang="nb-NO" sz="16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Group for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fathers</a:t>
            </a:r>
            <a:endParaRPr lang="nb-NO" sz="16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5375920" y="1105935"/>
            <a:ext cx="597666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Children</a:t>
            </a:r>
            <a:r>
              <a:rPr lang="nb-NO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0-6 </a:t>
            </a:r>
            <a:r>
              <a:rPr lang="nb-NO" sz="2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years</a:t>
            </a:r>
            <a:endParaRPr lang="nb-NO" sz="2000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Assessment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phase</a:t>
            </a:r>
            <a:endParaRPr lang="nb-NO" sz="16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Intake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interview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/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family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session</a:t>
            </a:r>
            <a:endParaRPr lang="nb-NO" sz="16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Developmental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history</a:t>
            </a:r>
            <a:endParaRPr lang="nb-NO" sz="16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Observations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at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clinic,kindergarten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/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school</a:t>
            </a:r>
            <a:endParaRPr lang="nb-NO" sz="16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Specialized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assessments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MIM (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Marschak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Interaction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Method);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Crowell</a:t>
            </a:r>
            <a:endParaRPr lang="nb-NO" sz="16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Cognitive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assessments</a:t>
            </a:r>
            <a:endParaRPr lang="nb-NO" sz="16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Autism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specific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assement (ADI-R/ADOS)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Child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somatic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assessment</a:t>
            </a:r>
            <a:endParaRPr lang="nb-NO" sz="16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Play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therapy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assessment</a:t>
            </a:r>
            <a:endParaRPr lang="nb-NO" sz="16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nb-NO" sz="16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Interventions</a:t>
            </a:r>
            <a:endParaRPr lang="nb-NO" sz="16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Parent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guidance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and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parent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groups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(TIK; COS)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Interaction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interventions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(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Theraplay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; Watch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Wait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Wonder)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Family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therapy</a:t>
            </a:r>
            <a:endParaRPr lang="nb-NO" sz="16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Play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therapy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/Child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Parent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Psychotherapy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(CPP)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Systemic</a:t>
            </a:r>
            <a:r>
              <a:rPr lang="nb-NO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Network Collaboration</a:t>
            </a:r>
            <a:endParaRPr lang="nb-NO" sz="16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1559496" y="62068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Types </a:t>
            </a:r>
            <a:r>
              <a:rPr lang="nb-NO" sz="28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of</a:t>
            </a:r>
            <a:r>
              <a:rPr lang="nb-NO" sz="2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b-NO" sz="28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assessments</a:t>
            </a:r>
            <a:r>
              <a:rPr lang="nb-NO" sz="2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and </a:t>
            </a:r>
            <a:r>
              <a:rPr lang="nb-NO" sz="28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interventions</a:t>
            </a:r>
            <a:endParaRPr lang="nb-NO" sz="28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52898"/>
      </p:ext>
    </p:extLst>
  </p:cSld>
  <p:clrMapOvr>
    <a:masterClrMapping/>
  </p:clrMapOvr>
</p:sld>
</file>

<file path=ppt/theme/theme1.xml><?xml version="1.0" encoding="utf-8"?>
<a:theme xmlns:a="http://schemas.openxmlformats.org/drawingml/2006/main" name="LDS PPT mal 2015e">
  <a:themeElements>
    <a:clrScheme name="Ekstern for støttefunksjoner, Gul stripe livets tre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kstern for støttefunksjoner, Gul stripe livets tre">
      <a:majorFont>
        <a:latin typeface="Helvetica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alt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alt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Ekstern for støttefunksjoner, Gul stripe livets tr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kstern for støttefunksjoner, Gul stripe livets t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kstern for støttefunksjoner, Gul stripe livets tr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kstern for støttefunksjoner, Gul stripe livets tr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kstern for støttefunksjoner, Gul stripe livets tr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kstern for støttefunksjoner, Gul stripe livets tr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kstern for støttefunksjoner, Gul stripe livets tr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sjon1" id="{E66AEBA6-2078-4B54-94DD-0C7C9BEC18CD}" vid="{F2B74343-41DC-4272-9438-9E284FB0399C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1913</TotalTime>
  <Words>544</Words>
  <Application>Microsoft Office PowerPoint</Application>
  <PresentationFormat>Widescreen</PresentationFormat>
  <Paragraphs>116</Paragraphs>
  <Slides>6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4" baseType="lpstr">
      <vt:lpstr>Arial</vt:lpstr>
      <vt:lpstr>Arial Rounded MT Bold</vt:lpstr>
      <vt:lpstr>Calibri</vt:lpstr>
      <vt:lpstr>Calibri Light</vt:lpstr>
      <vt:lpstr>Helvetica</vt:lpstr>
      <vt:lpstr>Times New Roman</vt:lpstr>
      <vt:lpstr>Wingdings</vt:lpstr>
      <vt:lpstr>LDS PPT mal 2015e</vt:lpstr>
      <vt:lpstr>Infant and Preschool Department (0-6 years)  Pregnant Women and their Partners Nic Waals Institute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Lovisenberg Diakonale Sykehus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Barn og unge under pandemien</dc:title>
  <dc:creator>Anne-Stine Meltzer</dc:creator>
  <cp:lastModifiedBy>Anne-Siri Øyen</cp:lastModifiedBy>
  <cp:revision>233</cp:revision>
  <cp:lastPrinted>2022-11-25T07:26:41Z</cp:lastPrinted>
  <dcterms:created xsi:type="dcterms:W3CDTF">2021-06-03T11:29:22Z</dcterms:created>
  <dcterms:modified xsi:type="dcterms:W3CDTF">2023-06-20T11:49:37Z</dcterms:modified>
</cp:coreProperties>
</file>