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4006" r:id="rId5"/>
  </p:sldMasterIdLst>
  <p:notesMasterIdLst>
    <p:notesMasterId r:id="rId48"/>
  </p:notesMasterIdLst>
  <p:handoutMasterIdLst>
    <p:handoutMasterId r:id="rId49"/>
  </p:handoutMasterIdLst>
  <p:sldIdLst>
    <p:sldId id="591" r:id="rId6"/>
    <p:sldId id="498" r:id="rId7"/>
    <p:sldId id="592" r:id="rId8"/>
    <p:sldId id="465" r:id="rId9"/>
    <p:sldId id="485" r:id="rId10"/>
    <p:sldId id="457" r:id="rId11"/>
    <p:sldId id="458" r:id="rId12"/>
    <p:sldId id="460" r:id="rId13"/>
    <p:sldId id="469" r:id="rId14"/>
    <p:sldId id="471" r:id="rId15"/>
    <p:sldId id="487" r:id="rId16"/>
    <p:sldId id="268" r:id="rId17"/>
    <p:sldId id="492" r:id="rId18"/>
    <p:sldId id="493" r:id="rId19"/>
    <p:sldId id="263" r:id="rId20"/>
    <p:sldId id="584" r:id="rId21"/>
    <p:sldId id="278" r:id="rId22"/>
    <p:sldId id="258" r:id="rId23"/>
    <p:sldId id="266" r:id="rId24"/>
    <p:sldId id="259" r:id="rId25"/>
    <p:sldId id="261" r:id="rId26"/>
    <p:sldId id="260" r:id="rId27"/>
    <p:sldId id="587" r:id="rId28"/>
    <p:sldId id="590" r:id="rId29"/>
    <p:sldId id="495" r:id="rId30"/>
    <p:sldId id="273" r:id="rId31"/>
    <p:sldId id="496" r:id="rId32"/>
    <p:sldId id="257" r:id="rId33"/>
    <p:sldId id="272" r:id="rId34"/>
    <p:sldId id="582" r:id="rId35"/>
    <p:sldId id="499" r:id="rId36"/>
    <p:sldId id="583" r:id="rId37"/>
    <p:sldId id="500" r:id="rId38"/>
    <p:sldId id="585" r:id="rId39"/>
    <p:sldId id="586" r:id="rId40"/>
    <p:sldId id="501" r:id="rId41"/>
    <p:sldId id="580" r:id="rId42"/>
    <p:sldId id="579" r:id="rId43"/>
    <p:sldId id="553" r:id="rId44"/>
    <p:sldId id="565" r:id="rId45"/>
    <p:sldId id="554" r:id="rId46"/>
    <p:sldId id="486" r:id="rId47"/>
  </p:sldIdLst>
  <p:sldSz cx="12192000" cy="6858000"/>
  <p:notesSz cx="6797675" cy="9926638"/>
  <p:defaultTextStyle>
    <a:defPPr>
      <a:defRPr lang="nb-NO"/>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3" userDrawn="1">
          <p15:clr>
            <a:srgbClr val="A4A3A4"/>
          </p15:clr>
        </p15:guide>
        <p15:guide id="3" orient="horz" pos="913" userDrawn="1">
          <p15:clr>
            <a:srgbClr val="A4A3A4"/>
          </p15:clr>
        </p15:guide>
        <p15:guide id="4" orient="horz" pos="3861" userDrawn="1">
          <p15:clr>
            <a:srgbClr val="A4A3A4"/>
          </p15:clr>
        </p15:guide>
        <p15:guide id="5" pos="3840" userDrawn="1">
          <p15:clr>
            <a:srgbClr val="A4A3A4"/>
          </p15:clr>
        </p15:guide>
        <p15:guide id="6" pos="604" userDrawn="1">
          <p15:clr>
            <a:srgbClr val="A4A3A4"/>
          </p15:clr>
        </p15:guide>
        <p15:guide id="7" pos="70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6E82"/>
    <a:srgbClr val="7D6323"/>
    <a:srgbClr val="978439"/>
    <a:srgbClr val="897B47"/>
    <a:srgbClr val="E6E093"/>
    <a:srgbClr val="988237"/>
    <a:srgbClr val="887D47"/>
    <a:srgbClr val="0F0B61"/>
    <a:srgbClr val="1F187E"/>
    <a:srgbClr val="2057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9104" autoAdjust="0"/>
  </p:normalViewPr>
  <p:slideViewPr>
    <p:cSldViewPr showGuides="1">
      <p:cViewPr varScale="1">
        <p:scale>
          <a:sx n="90" d="100"/>
          <a:sy n="90" d="100"/>
        </p:scale>
        <p:origin x="1218" y="78"/>
      </p:cViewPr>
      <p:guideLst>
        <p:guide orient="horz" pos="2160"/>
        <p:guide orient="horz" pos="1003"/>
        <p:guide orient="horz" pos="913"/>
        <p:guide orient="horz" pos="3861"/>
        <p:guide pos="3840"/>
        <p:guide pos="604"/>
        <p:guide pos="7015"/>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4" d="100"/>
          <a:sy n="84" d="100"/>
        </p:scale>
        <p:origin x="25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fil-0005.tjenester.u.dep.no\0700$\Hjem\hod5900\Documents\Psykisk%20helse\Opptrappingsplan%20for%20psykisk%20helse\Innspurt\Figurer%20BUP%20og%20DTPHV_n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elsedir-my.sharepoint.com/personal/marit_sitter_helsedir_no/Documents/TIL%20HOD%20230323/Beregninger%20pasienter%20og%20aktivitet%200-17%20&#229;r%20PHV-BU.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elsedir-my.sharepoint.com/personal/marit_sitter_helsedir_no/Documents/TIL%20HOD%20230323/Polikliniske%20og%20ambulante%20&#229;rsverk%20fig%20utkast%20HOD%201503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sz="1400" b="0" i="0" u="none" strike="noStrike" baseline="0" dirty="0">
                <a:effectLst/>
              </a:rPr>
              <a:t>  </a:t>
            </a:r>
            <a:r>
              <a:rPr lang="nb-NO" sz="1400" b="0" i="0" u="none" strike="noStrike" baseline="0" dirty="0" err="1">
                <a:effectLst/>
              </a:rPr>
              <a:t>Number</a:t>
            </a:r>
            <a:r>
              <a:rPr lang="nb-NO" sz="1400" b="0" i="0" u="none" strike="noStrike" baseline="0" dirty="0">
                <a:effectLst/>
              </a:rPr>
              <a:t> og </a:t>
            </a:r>
            <a:r>
              <a:rPr lang="nb-NO" sz="1400" b="0" i="0" u="none" strike="noStrike" baseline="0" dirty="0" err="1">
                <a:effectLst/>
              </a:rPr>
              <a:t>newly</a:t>
            </a:r>
            <a:r>
              <a:rPr lang="nb-NO" sz="1400" b="0" i="0" u="none" strike="noStrike" baseline="0" dirty="0">
                <a:effectLst/>
              </a:rPr>
              <a:t> </a:t>
            </a:r>
            <a:r>
              <a:rPr lang="nb-NO" sz="1400" b="0" i="0" u="none" strike="noStrike" baseline="0" dirty="0" err="1">
                <a:effectLst/>
              </a:rPr>
              <a:t>referred</a:t>
            </a:r>
            <a:r>
              <a:rPr lang="nb-NO" sz="1400" b="0" i="0" u="none" strike="noStrike" baseline="0" dirty="0">
                <a:effectLst/>
              </a:rPr>
              <a:t> </a:t>
            </a:r>
            <a:r>
              <a:rPr lang="nb-NO" sz="1400" b="0" i="0" u="none" strike="noStrike" baseline="0" dirty="0" err="1">
                <a:effectLst/>
              </a:rPr>
              <a:t>children</a:t>
            </a:r>
            <a:r>
              <a:rPr lang="nb-NO" sz="1400" b="0" i="0" u="none" strike="noStrike" baseline="0" dirty="0">
                <a:effectLst/>
              </a:rPr>
              <a:t> to mental </a:t>
            </a:r>
            <a:r>
              <a:rPr lang="nb-NO" sz="1400" b="0" i="0" u="none" strike="noStrike" baseline="0" dirty="0" err="1">
                <a:effectLst/>
              </a:rPr>
              <a:t>health</a:t>
            </a:r>
            <a:r>
              <a:rPr lang="nb-NO" sz="1400" b="0" i="0" u="none" strike="noStrike" baseline="0" dirty="0">
                <a:effectLst/>
              </a:rPr>
              <a:t> services </a:t>
            </a:r>
            <a:r>
              <a:rPr lang="nb-NO" sz="1400" b="0" i="0" u="none" strike="noStrike" baseline="0" dirty="0" err="1">
                <a:effectLst/>
              </a:rPr>
              <a:t>january</a:t>
            </a:r>
            <a:r>
              <a:rPr lang="nb-NO" sz="1400" b="0" i="0" u="none" strike="noStrike" baseline="0" dirty="0">
                <a:effectLst/>
              </a:rPr>
              <a:t> – </a:t>
            </a:r>
            <a:r>
              <a:rPr lang="nb-NO" sz="1400" b="0" i="0" u="none" strike="noStrike" baseline="0" dirty="0" err="1">
                <a:effectLst/>
              </a:rPr>
              <a:t>may</a:t>
            </a:r>
            <a:r>
              <a:rPr lang="nb-NO" sz="1400" b="0" i="0" u="none" strike="noStrike" baseline="0" dirty="0">
                <a:effectLst/>
              </a:rPr>
              <a:t> </a:t>
            </a:r>
            <a:r>
              <a:rPr lang="nb-NO" sz="1400" b="0" i="0" u="none" strike="noStrike" baseline="0" dirty="0" err="1">
                <a:effectLst/>
              </a:rPr>
              <a:t>each</a:t>
            </a:r>
            <a:r>
              <a:rPr lang="nb-NO" sz="1400" b="0" i="0" u="none" strike="noStrike" baseline="0" dirty="0">
                <a:effectLst/>
              </a:rPr>
              <a:t> </a:t>
            </a:r>
            <a:r>
              <a:rPr lang="nb-NO" sz="1400" b="0" i="0" u="none" strike="noStrike" baseline="0" dirty="0" err="1">
                <a:effectLst/>
              </a:rPr>
              <a:t>year</a:t>
            </a:r>
            <a:r>
              <a:rPr lang="nb-NO" sz="1400" b="0" i="0" u="none" strike="noStrike" baseline="0" dirty="0">
                <a:effectLst/>
              </a:rPr>
              <a:t> per 100 000 </a:t>
            </a:r>
            <a:r>
              <a:rPr lang="nb-NO" sz="1400" b="0" i="0" u="none" strike="noStrike" baseline="0" dirty="0" err="1">
                <a:effectLst/>
              </a:rPr>
              <a:t>inhabitans</a:t>
            </a:r>
            <a:r>
              <a:rPr lang="nb-NO" sz="1400" b="0" i="0" u="none" strike="noStrike" baseline="0" dirty="0">
                <a:effectLst/>
              </a:rPr>
              <a:t> under 18 </a:t>
            </a:r>
            <a:r>
              <a:rPr lang="nb-NO" sz="1400" b="0" i="0" u="none" strike="noStrike" baseline="0" dirty="0" err="1">
                <a:effectLst/>
              </a:rPr>
              <a:t>years</a:t>
            </a:r>
            <a:r>
              <a:rPr lang="nb-NO" sz="1400" b="0" i="0" u="none" strike="noStrike" baseline="0" dirty="0">
                <a:effectLst/>
              </a:rPr>
              <a:t> old. </a:t>
            </a:r>
            <a:endParaRPr lang="nb-NO" dirty="0"/>
          </a:p>
        </c:rich>
      </c:tx>
      <c:layout>
        <c:manualLayout>
          <c:xMode val="edge"/>
          <c:yMode val="edge"/>
          <c:x val="0.18282938524177575"/>
          <c:y val="2.04304974699736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7.7276633533854722E-2"/>
          <c:y val="4.3779637435657721E-2"/>
          <c:w val="0.76536906672320293"/>
          <c:h val="0.84391099932940172"/>
        </c:manualLayout>
      </c:layout>
      <c:lineChart>
        <c:grouping val="standard"/>
        <c:varyColors val="0"/>
        <c:ser>
          <c:idx val="0"/>
          <c:order val="0"/>
          <c:tx>
            <c:strRef>
              <c:f>'Figurer BUP og DTPHV_ny'!$G$2</c:f>
              <c:strCache>
                <c:ptCount val="1"/>
                <c:pt idx="0">
                  <c:v>Helse Vest</c:v>
                </c:pt>
              </c:strCache>
            </c:strRef>
          </c:tx>
          <c:spPr>
            <a:ln w="28575" cap="rnd">
              <a:solidFill>
                <a:schemeClr val="accent1"/>
              </a:solidFill>
              <a:prstDash val="solid"/>
              <a:round/>
            </a:ln>
            <a:effectLst/>
          </c:spPr>
          <c:marker>
            <c:symbol val="none"/>
          </c:marker>
          <c:cat>
            <c:numRef>
              <c:f>'Figurer BUP og DTPHV_ny'!$H$1:$S$1</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'Figurer BUP og DTPHV_ny'!$H$2:$S$2</c:f>
              <c:numCache>
                <c:formatCode>General</c:formatCode>
                <c:ptCount val="12"/>
                <c:pt idx="0">
                  <c:v>770.93222249999997</c:v>
                </c:pt>
                <c:pt idx="1">
                  <c:v>915.48249539999995</c:v>
                </c:pt>
                <c:pt idx="2">
                  <c:v>830.32462139999996</c:v>
                </c:pt>
                <c:pt idx="3">
                  <c:v>923.98218829999996</c:v>
                </c:pt>
                <c:pt idx="4">
                  <c:v>899.67706959999998</c:v>
                </c:pt>
                <c:pt idx="5">
                  <c:v>922.78055029999996</c:v>
                </c:pt>
                <c:pt idx="6">
                  <c:v>1054.297926</c:v>
                </c:pt>
                <c:pt idx="7">
                  <c:v>1017.198236</c:v>
                </c:pt>
                <c:pt idx="8">
                  <c:v>1010.007896</c:v>
                </c:pt>
                <c:pt idx="9">
                  <c:v>959.01055229999997</c:v>
                </c:pt>
                <c:pt idx="10">
                  <c:v>1387.590594</c:v>
                </c:pt>
                <c:pt idx="11">
                  <c:v>1276.5352350000001</c:v>
                </c:pt>
              </c:numCache>
            </c:numRef>
          </c:val>
          <c:smooth val="0"/>
          <c:extLst>
            <c:ext xmlns:c16="http://schemas.microsoft.com/office/drawing/2014/chart" uri="{C3380CC4-5D6E-409C-BE32-E72D297353CC}">
              <c16:uniqueId val="{00000000-AE4A-4A4A-BB6B-16C5D900F518}"/>
            </c:ext>
          </c:extLst>
        </c:ser>
        <c:ser>
          <c:idx val="1"/>
          <c:order val="1"/>
          <c:tx>
            <c:strRef>
              <c:f>'Figurer BUP og DTPHV_ny'!$G$3</c:f>
              <c:strCache>
                <c:ptCount val="1"/>
                <c:pt idx="0">
                  <c:v>Helse Midt</c:v>
                </c:pt>
              </c:strCache>
            </c:strRef>
          </c:tx>
          <c:spPr>
            <a:ln w="28575" cap="rnd">
              <a:solidFill>
                <a:schemeClr val="accent2"/>
              </a:solidFill>
              <a:round/>
            </a:ln>
            <a:effectLst/>
          </c:spPr>
          <c:marker>
            <c:symbol val="none"/>
          </c:marker>
          <c:cat>
            <c:numRef>
              <c:f>'Figurer BUP og DTPHV_ny'!$H$1:$S$1</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'Figurer BUP og DTPHV_ny'!$H$3:$S$3</c:f>
              <c:numCache>
                <c:formatCode>General</c:formatCode>
                <c:ptCount val="12"/>
                <c:pt idx="0">
                  <c:v>852.83579199999997</c:v>
                </c:pt>
                <c:pt idx="1">
                  <c:v>998.33288100000004</c:v>
                </c:pt>
                <c:pt idx="2">
                  <c:v>948.1305423</c:v>
                </c:pt>
                <c:pt idx="3">
                  <c:v>988.10530319999998</c:v>
                </c:pt>
                <c:pt idx="4">
                  <c:v>1020.989525</c:v>
                </c:pt>
                <c:pt idx="5">
                  <c:v>971.17571220000002</c:v>
                </c:pt>
                <c:pt idx="6">
                  <c:v>980.42390060000002</c:v>
                </c:pt>
                <c:pt idx="7">
                  <c:v>1082.547491</c:v>
                </c:pt>
                <c:pt idx="8">
                  <c:v>762.80991200000005</c:v>
                </c:pt>
                <c:pt idx="9">
                  <c:v>716.99205389999997</c:v>
                </c:pt>
                <c:pt idx="10">
                  <c:v>1140.979689</c:v>
                </c:pt>
                <c:pt idx="11">
                  <c:v>1113.3259109999999</c:v>
                </c:pt>
              </c:numCache>
            </c:numRef>
          </c:val>
          <c:smooth val="0"/>
          <c:extLst>
            <c:ext xmlns:c16="http://schemas.microsoft.com/office/drawing/2014/chart" uri="{C3380CC4-5D6E-409C-BE32-E72D297353CC}">
              <c16:uniqueId val="{00000001-AE4A-4A4A-BB6B-16C5D900F518}"/>
            </c:ext>
          </c:extLst>
        </c:ser>
        <c:ser>
          <c:idx val="2"/>
          <c:order val="2"/>
          <c:tx>
            <c:strRef>
              <c:f>'Figurer BUP og DTPHV_ny'!$G$4</c:f>
              <c:strCache>
                <c:ptCount val="1"/>
                <c:pt idx="0">
                  <c:v>Helse Nord</c:v>
                </c:pt>
              </c:strCache>
            </c:strRef>
          </c:tx>
          <c:spPr>
            <a:ln w="28575" cap="rnd">
              <a:solidFill>
                <a:schemeClr val="accent3"/>
              </a:solidFill>
              <a:prstDash val="lgDashDot"/>
              <a:round/>
            </a:ln>
            <a:effectLst/>
          </c:spPr>
          <c:marker>
            <c:symbol val="none"/>
          </c:marker>
          <c:cat>
            <c:numRef>
              <c:f>'Figurer BUP og DTPHV_ny'!$H$1:$S$1</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'Figurer BUP og DTPHV_ny'!$H$4:$S$4</c:f>
              <c:numCache>
                <c:formatCode>General</c:formatCode>
                <c:ptCount val="12"/>
                <c:pt idx="0">
                  <c:v>1306.23955</c:v>
                </c:pt>
                <c:pt idx="1">
                  <c:v>1342.1658990000001</c:v>
                </c:pt>
                <c:pt idx="2">
                  <c:v>1239.0459060000001</c:v>
                </c:pt>
                <c:pt idx="3">
                  <c:v>1236.859588</c:v>
                </c:pt>
                <c:pt idx="4">
                  <c:v>1268.7017310000001</c:v>
                </c:pt>
                <c:pt idx="5">
                  <c:v>1287.9310170000001</c:v>
                </c:pt>
                <c:pt idx="6">
                  <c:v>1292.4460140000001</c:v>
                </c:pt>
                <c:pt idx="7">
                  <c:v>1281.309919</c:v>
                </c:pt>
                <c:pt idx="8">
                  <c:v>1260.6427940000001</c:v>
                </c:pt>
                <c:pt idx="9">
                  <c:v>1170.389359</c:v>
                </c:pt>
                <c:pt idx="10">
                  <c:v>1721.486866</c:v>
                </c:pt>
                <c:pt idx="11">
                  <c:v>1622.59223</c:v>
                </c:pt>
              </c:numCache>
            </c:numRef>
          </c:val>
          <c:smooth val="0"/>
          <c:extLst>
            <c:ext xmlns:c16="http://schemas.microsoft.com/office/drawing/2014/chart" uri="{C3380CC4-5D6E-409C-BE32-E72D297353CC}">
              <c16:uniqueId val="{00000002-AE4A-4A4A-BB6B-16C5D900F518}"/>
            </c:ext>
          </c:extLst>
        </c:ser>
        <c:ser>
          <c:idx val="3"/>
          <c:order val="3"/>
          <c:tx>
            <c:strRef>
              <c:f>'Figurer BUP og DTPHV_ny'!$G$5</c:f>
              <c:strCache>
                <c:ptCount val="1"/>
                <c:pt idx="0">
                  <c:v>Helse Sør-Øst</c:v>
                </c:pt>
              </c:strCache>
            </c:strRef>
          </c:tx>
          <c:spPr>
            <a:ln w="28575" cap="rnd">
              <a:solidFill>
                <a:schemeClr val="accent4"/>
              </a:solidFill>
              <a:prstDash val="dash"/>
              <a:round/>
            </a:ln>
            <a:effectLst/>
          </c:spPr>
          <c:marker>
            <c:symbol val="none"/>
          </c:marker>
          <c:cat>
            <c:numRef>
              <c:f>'Figurer BUP og DTPHV_ny'!$H$1:$S$1</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'Figurer BUP og DTPHV_ny'!$H$5:$S$5</c:f>
              <c:numCache>
                <c:formatCode>General</c:formatCode>
                <c:ptCount val="12"/>
                <c:pt idx="0">
                  <c:v>880.02071020000005</c:v>
                </c:pt>
                <c:pt idx="1">
                  <c:v>944.35468279999998</c:v>
                </c:pt>
                <c:pt idx="2">
                  <c:v>911.77543070000002</c:v>
                </c:pt>
                <c:pt idx="3">
                  <c:v>944.92992530000004</c:v>
                </c:pt>
                <c:pt idx="4">
                  <c:v>970.78584809999995</c:v>
                </c:pt>
                <c:pt idx="5">
                  <c:v>928.48431340000002</c:v>
                </c:pt>
                <c:pt idx="6">
                  <c:v>983.83448769999995</c:v>
                </c:pt>
                <c:pt idx="7">
                  <c:v>954.07350480000002</c:v>
                </c:pt>
                <c:pt idx="8">
                  <c:v>1015.2422780000001</c:v>
                </c:pt>
                <c:pt idx="9">
                  <c:v>941.54129639999996</c:v>
                </c:pt>
                <c:pt idx="10">
                  <c:v>1297.772624</c:v>
                </c:pt>
                <c:pt idx="11">
                  <c:v>1325.3891639999999</c:v>
                </c:pt>
              </c:numCache>
            </c:numRef>
          </c:val>
          <c:smooth val="0"/>
          <c:extLst>
            <c:ext xmlns:c16="http://schemas.microsoft.com/office/drawing/2014/chart" uri="{C3380CC4-5D6E-409C-BE32-E72D297353CC}">
              <c16:uniqueId val="{00000003-AE4A-4A4A-BB6B-16C5D900F518}"/>
            </c:ext>
          </c:extLst>
        </c:ser>
        <c:ser>
          <c:idx val="4"/>
          <c:order val="4"/>
          <c:tx>
            <c:strRef>
              <c:f>'Figurer BUP og DTPHV_ny'!$G$6</c:f>
              <c:strCache>
                <c:ptCount val="1"/>
                <c:pt idx="0">
                  <c:v>Norge</c:v>
                </c:pt>
              </c:strCache>
            </c:strRef>
          </c:tx>
          <c:spPr>
            <a:ln w="28575" cap="rnd">
              <a:solidFill>
                <a:schemeClr val="accent5"/>
              </a:solidFill>
              <a:prstDash val="sysDot"/>
              <a:round/>
            </a:ln>
            <a:effectLst/>
          </c:spPr>
          <c:marker>
            <c:symbol val="none"/>
          </c:marker>
          <c:cat>
            <c:numRef>
              <c:f>'Figurer BUP og DTPHV_ny'!$H$1:$S$1</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'Figurer BUP og DTPHV_ny'!$H$6:$S$6</c:f>
              <c:numCache>
                <c:formatCode>General</c:formatCode>
                <c:ptCount val="12"/>
                <c:pt idx="0">
                  <c:v>898.35189979999996</c:v>
                </c:pt>
                <c:pt idx="1">
                  <c:v>986.92123679999997</c:v>
                </c:pt>
                <c:pt idx="2">
                  <c:v>938.73258190000001</c:v>
                </c:pt>
                <c:pt idx="3">
                  <c:v>975.59371499999997</c:v>
                </c:pt>
                <c:pt idx="4">
                  <c:v>991.29000959999996</c:v>
                </c:pt>
                <c:pt idx="5">
                  <c:v>967.00200989999996</c:v>
                </c:pt>
                <c:pt idx="6">
                  <c:v>1034.0824600000001</c:v>
                </c:pt>
                <c:pt idx="7">
                  <c:v>1016.025587</c:v>
                </c:pt>
                <c:pt idx="8">
                  <c:v>1004.5362710000001</c:v>
                </c:pt>
                <c:pt idx="9">
                  <c:v>935.35894610000003</c:v>
                </c:pt>
                <c:pt idx="10">
                  <c:v>1333.465265</c:v>
                </c:pt>
                <c:pt idx="11">
                  <c:v>1312.286709</c:v>
                </c:pt>
              </c:numCache>
            </c:numRef>
          </c:val>
          <c:smooth val="0"/>
          <c:extLst>
            <c:ext xmlns:c16="http://schemas.microsoft.com/office/drawing/2014/chart" uri="{C3380CC4-5D6E-409C-BE32-E72D297353CC}">
              <c16:uniqueId val="{00000004-AE4A-4A4A-BB6B-16C5D900F518}"/>
            </c:ext>
          </c:extLst>
        </c:ser>
        <c:dLbls>
          <c:showLegendKey val="0"/>
          <c:showVal val="0"/>
          <c:showCatName val="0"/>
          <c:showSerName val="0"/>
          <c:showPercent val="0"/>
          <c:showBubbleSize val="0"/>
        </c:dLbls>
        <c:smooth val="0"/>
        <c:axId val="1209096056"/>
        <c:axId val="1209102288"/>
      </c:lineChart>
      <c:catAx>
        <c:axId val="12090960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a:t>År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209102288"/>
        <c:crosses val="autoZero"/>
        <c:auto val="1"/>
        <c:lblAlgn val="ctr"/>
        <c:lblOffset val="100"/>
        <c:noMultiLvlLbl val="0"/>
      </c:catAx>
      <c:valAx>
        <c:axId val="1209102288"/>
        <c:scaling>
          <c:orientation val="minMax"/>
          <c:max val="1800"/>
          <c:min val="6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a:t>Antall nyhenviste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209096056"/>
        <c:crosses val="autoZero"/>
        <c:crossBetween val="between"/>
      </c:valAx>
      <c:spPr>
        <a:noFill/>
        <a:ln>
          <a:noFill/>
        </a:ln>
        <a:effectLst/>
      </c:spPr>
    </c:plotArea>
    <c:legend>
      <c:legendPos val="r"/>
      <c:overlay val="0"/>
      <c:spPr>
        <a:noFill/>
        <a:ln>
          <a:solidFill>
            <a:schemeClr val="accent2"/>
          </a:solidFill>
          <a:prstDash val="sysDot"/>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r>
              <a:rPr lang="en-US"/>
              <a:t>Døgnplasser PHV</a:t>
            </a:r>
          </a:p>
        </c:rich>
      </c:tx>
      <c:overlay val="0"/>
      <c:spPr>
        <a:noFill/>
        <a:ln>
          <a:noFill/>
        </a:ln>
        <a:effectLst/>
      </c:spPr>
      <c:txPr>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lineChart>
        <c:grouping val="standard"/>
        <c:varyColors val="0"/>
        <c:ser>
          <c:idx val="0"/>
          <c:order val="0"/>
          <c:tx>
            <c:strRef>
              <c:f>'Ark3'!$B$6</c:f>
              <c:strCache>
                <c:ptCount val="1"/>
                <c:pt idx="0">
                  <c:v>Døgnplasser PHV-BU</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'Ark3'!$A$7:$A$16</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'Ark3'!$B$7:$B$16</c:f>
              <c:numCache>
                <c:formatCode>#\ ##0.0;\-#\ ##0.0</c:formatCode>
                <c:ptCount val="10"/>
                <c:pt idx="0">
                  <c:v>2.75181071816916</c:v>
                </c:pt>
                <c:pt idx="1">
                  <c:v>2.7818241122826</c:v>
                </c:pt>
                <c:pt idx="2">
                  <c:v>2.67411985032036</c:v>
                </c:pt>
                <c:pt idx="3">
                  <c:v>2.6875950193453599</c:v>
                </c:pt>
                <c:pt idx="4">
                  <c:v>2.7054482954349499</c:v>
                </c:pt>
                <c:pt idx="5">
                  <c:v>2.7457757126395101</c:v>
                </c:pt>
                <c:pt idx="6">
                  <c:v>2.7616729680323</c:v>
                </c:pt>
                <c:pt idx="7">
                  <c:v>2.6908443351022</c:v>
                </c:pt>
                <c:pt idx="8">
                  <c:v>2.6985940325090598</c:v>
                </c:pt>
                <c:pt idx="9">
                  <c:v>2.85063999574208</c:v>
                </c:pt>
              </c:numCache>
            </c:numRef>
          </c:val>
          <c:smooth val="0"/>
          <c:extLst>
            <c:ext xmlns:c16="http://schemas.microsoft.com/office/drawing/2014/chart" uri="{C3380CC4-5D6E-409C-BE32-E72D297353CC}">
              <c16:uniqueId val="{00000000-6724-4442-9486-DBBB3795B470}"/>
            </c:ext>
          </c:extLst>
        </c:ser>
        <c:ser>
          <c:idx val="1"/>
          <c:order val="1"/>
          <c:tx>
            <c:strRef>
              <c:f>'Ark3'!$C$6</c:f>
              <c:strCache>
                <c:ptCount val="1"/>
                <c:pt idx="0">
                  <c:v>Døgnplasser PHV-V</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'Ark3'!$A$7:$A$16</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'Ark3'!$C$7:$C$16</c:f>
              <c:numCache>
                <c:formatCode>#\ ##0.0;\-#\ ##0.0</c:formatCode>
                <c:ptCount val="10"/>
                <c:pt idx="0">
                  <c:v>10.192501841726999</c:v>
                </c:pt>
                <c:pt idx="1">
                  <c:v>9.6814800590878995</c:v>
                </c:pt>
                <c:pt idx="2">
                  <c:v>9.2990492050142102</c:v>
                </c:pt>
                <c:pt idx="3">
                  <c:v>8.9781609721373599</c:v>
                </c:pt>
                <c:pt idx="4">
                  <c:v>8.5916439599483105</c:v>
                </c:pt>
                <c:pt idx="5">
                  <c:v>8.2777086035368797</c:v>
                </c:pt>
                <c:pt idx="6">
                  <c:v>8.0533485000370906</c:v>
                </c:pt>
                <c:pt idx="7">
                  <c:v>7.8630784104955298</c:v>
                </c:pt>
                <c:pt idx="8">
                  <c:v>7.6921656974740404</c:v>
                </c:pt>
                <c:pt idx="9">
                  <c:v>7.6168466671778496</c:v>
                </c:pt>
              </c:numCache>
            </c:numRef>
          </c:val>
          <c:smooth val="0"/>
          <c:extLst>
            <c:ext xmlns:c16="http://schemas.microsoft.com/office/drawing/2014/chart" uri="{C3380CC4-5D6E-409C-BE32-E72D297353CC}">
              <c16:uniqueId val="{00000001-6724-4442-9486-DBBB3795B470}"/>
            </c:ext>
          </c:extLst>
        </c:ser>
        <c:dLbls>
          <c:showLegendKey val="0"/>
          <c:showVal val="0"/>
          <c:showCatName val="0"/>
          <c:showSerName val="0"/>
          <c:showPercent val="0"/>
          <c:showBubbleSize val="0"/>
        </c:dLbls>
        <c:smooth val="0"/>
        <c:axId val="1135338376"/>
        <c:axId val="1135349200"/>
      </c:lineChart>
      <c:catAx>
        <c:axId val="1135338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1135349200"/>
        <c:crosses val="autoZero"/>
        <c:auto val="1"/>
        <c:lblAlgn val="ctr"/>
        <c:lblOffset val="100"/>
        <c:noMultiLvlLbl val="0"/>
      </c:catAx>
      <c:valAx>
        <c:axId val="1135349200"/>
        <c:scaling>
          <c:orientation val="minMax"/>
        </c:scaling>
        <c:delete val="0"/>
        <c:axPos val="l"/>
        <c:majorGridlines>
          <c:spPr>
            <a:ln w="9525" cap="flat" cmpd="sng" algn="ctr">
              <a:solidFill>
                <a:schemeClr val="tx1">
                  <a:lumMod val="15000"/>
                  <a:lumOff val="85000"/>
                </a:schemeClr>
              </a:solidFill>
              <a:round/>
            </a:ln>
            <a:effectLst/>
          </c:spPr>
        </c:majorGridlines>
        <c:numFmt formatCode="#\ ##0.0;\-#\ ##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1135338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r>
              <a:rPr lang="en-US"/>
              <a:t>Polikliniske og ambulante årsverk PHV </a:t>
            </a:r>
          </a:p>
        </c:rich>
      </c:tx>
      <c:overlay val="0"/>
      <c:spPr>
        <a:noFill/>
        <a:ln>
          <a:noFill/>
        </a:ln>
        <a:effectLst/>
      </c:spPr>
      <c:txPr>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lineChart>
        <c:grouping val="standard"/>
        <c:varyColors val="0"/>
        <c:ser>
          <c:idx val="0"/>
          <c:order val="0"/>
          <c:tx>
            <c:strRef>
              <c:f>Data!$B$54</c:f>
              <c:strCache>
                <c:ptCount val="1"/>
                <c:pt idx="0">
                  <c:v>Polikliniske og ambulante årsverk PHV-BU</c:v>
                </c:pt>
              </c:strCache>
            </c:strRef>
          </c:tx>
          <c:spPr>
            <a:ln w="28575" cap="rnd">
              <a:solidFill>
                <a:schemeClr val="accent1"/>
              </a:solidFill>
              <a:round/>
            </a:ln>
            <a:effectLst/>
          </c:spPr>
          <c:marker>
            <c:symbol val="none"/>
          </c:marker>
          <c:dPt>
            <c:idx val="7"/>
            <c:marker>
              <c:symbol val="none"/>
            </c:marker>
            <c:bubble3D val="0"/>
            <c:spPr>
              <a:ln w="28575" cap="rnd">
                <a:solidFill>
                  <a:schemeClr val="accent1"/>
                </a:solidFill>
                <a:prstDash val="sysDash"/>
                <a:round/>
              </a:ln>
              <a:effectLst/>
            </c:spPr>
            <c:extLst>
              <c:ext xmlns:c16="http://schemas.microsoft.com/office/drawing/2014/chart" uri="{C3380CC4-5D6E-409C-BE32-E72D297353CC}">
                <c16:uniqueId val="{00000001-D19E-42B8-84C1-9809B2BFA367}"/>
              </c:ext>
            </c:extLst>
          </c:dPt>
          <c:dPt>
            <c:idx val="8"/>
            <c:marker>
              <c:symbol val="none"/>
            </c:marker>
            <c:bubble3D val="0"/>
            <c:spPr>
              <a:ln w="28575" cap="rnd">
                <a:solidFill>
                  <a:schemeClr val="accent1"/>
                </a:solidFill>
                <a:prstDash val="sysDash"/>
                <a:round/>
              </a:ln>
              <a:effectLst/>
            </c:spPr>
            <c:extLst>
              <c:ext xmlns:c16="http://schemas.microsoft.com/office/drawing/2014/chart" uri="{C3380CC4-5D6E-409C-BE32-E72D297353CC}">
                <c16:uniqueId val="{00000003-D19E-42B8-84C1-9809B2BFA367}"/>
              </c:ext>
            </c:extLst>
          </c:dPt>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Data!$C$53:$L$53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Data!$C$54:$L$54</c:f>
              <c:numCache>
                <c:formatCode>0.0</c:formatCode>
                <c:ptCount val="10"/>
                <c:pt idx="0">
                  <c:v>20.337611857262967</c:v>
                </c:pt>
                <c:pt idx="1">
                  <c:v>21.079480055612507</c:v>
                </c:pt>
                <c:pt idx="2">
                  <c:v>21.713340056442515</c:v>
                </c:pt>
                <c:pt idx="3">
                  <c:v>22.006192904093659</c:v>
                </c:pt>
                <c:pt idx="4">
                  <c:v>22.533776486936326</c:v>
                </c:pt>
                <c:pt idx="5">
                  <c:v>22.506038047066944</c:v>
                </c:pt>
                <c:pt idx="6">
                  <c:v>22.791800002482766</c:v>
                </c:pt>
                <c:pt idx="7">
                  <c:v>23.8654958357995</c:v>
                </c:pt>
                <c:pt idx="8">
                  <c:v>25.085894739754689</c:v>
                </c:pt>
                <c:pt idx="9">
                  <c:v>26.399988163354411</c:v>
                </c:pt>
              </c:numCache>
            </c:numRef>
          </c:val>
          <c:smooth val="0"/>
          <c:extLst>
            <c:ext xmlns:c16="http://schemas.microsoft.com/office/drawing/2014/chart" uri="{C3380CC4-5D6E-409C-BE32-E72D297353CC}">
              <c16:uniqueId val="{00000004-D19E-42B8-84C1-9809B2BFA367}"/>
            </c:ext>
          </c:extLst>
        </c:ser>
        <c:ser>
          <c:idx val="1"/>
          <c:order val="1"/>
          <c:tx>
            <c:strRef>
              <c:f>Data!$B$55</c:f>
              <c:strCache>
                <c:ptCount val="1"/>
                <c:pt idx="0">
                  <c:v>Polikliniske og ambulante årsverk PHV-V</c:v>
                </c:pt>
              </c:strCache>
            </c:strRef>
          </c:tx>
          <c:spPr>
            <a:ln w="28575" cap="rnd">
              <a:solidFill>
                <a:schemeClr val="accent2"/>
              </a:solidFill>
              <a:round/>
            </a:ln>
            <a:effectLst/>
          </c:spPr>
          <c:marker>
            <c:symbol val="none"/>
          </c:marker>
          <c:dPt>
            <c:idx val="7"/>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6-D19E-42B8-84C1-9809B2BFA367}"/>
              </c:ext>
            </c:extLst>
          </c:dPt>
          <c:dPt>
            <c:idx val="8"/>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8-D19E-42B8-84C1-9809B2BFA367}"/>
              </c:ext>
            </c:extLst>
          </c:dPt>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Data!$C$53:$L$53</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Data!$C$55:$L$55</c:f>
              <c:numCache>
                <c:formatCode>0.0</c:formatCode>
                <c:ptCount val="10"/>
                <c:pt idx="0">
                  <c:v>9.0248975409006871</c:v>
                </c:pt>
                <c:pt idx="1">
                  <c:v>9.5122600200338869</c:v>
                </c:pt>
                <c:pt idx="2">
                  <c:v>9.4982062031001231</c:v>
                </c:pt>
                <c:pt idx="3">
                  <c:v>9.865053156497396</c:v>
                </c:pt>
                <c:pt idx="4">
                  <c:v>10.162610871810699</c:v>
                </c:pt>
                <c:pt idx="5">
                  <c:v>10.128171957147625</c:v>
                </c:pt>
                <c:pt idx="6">
                  <c:v>10.167872772483127</c:v>
                </c:pt>
                <c:pt idx="7">
                  <c:v>10.36888995217666</c:v>
                </c:pt>
                <c:pt idx="8">
                  <c:v>10.551471849853552</c:v>
                </c:pt>
                <c:pt idx="9">
                  <c:v>10.671932245345699</c:v>
                </c:pt>
              </c:numCache>
            </c:numRef>
          </c:val>
          <c:smooth val="0"/>
          <c:extLst>
            <c:ext xmlns:c16="http://schemas.microsoft.com/office/drawing/2014/chart" uri="{C3380CC4-5D6E-409C-BE32-E72D297353CC}">
              <c16:uniqueId val="{00000009-D19E-42B8-84C1-9809B2BFA367}"/>
            </c:ext>
          </c:extLst>
        </c:ser>
        <c:dLbls>
          <c:showLegendKey val="0"/>
          <c:showVal val="0"/>
          <c:showCatName val="0"/>
          <c:showSerName val="0"/>
          <c:showPercent val="0"/>
          <c:showBubbleSize val="0"/>
        </c:dLbls>
        <c:smooth val="0"/>
        <c:axId val="337243152"/>
        <c:axId val="337240856"/>
      </c:lineChart>
      <c:catAx>
        <c:axId val="33724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337240856"/>
        <c:crosses val="autoZero"/>
        <c:auto val="1"/>
        <c:lblAlgn val="ctr"/>
        <c:lblOffset val="100"/>
        <c:noMultiLvlLbl val="0"/>
      </c:catAx>
      <c:valAx>
        <c:axId val="3372408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337243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AF9E1-CE56-4254-832A-25F1B883B401}" type="doc">
      <dgm:prSet loTypeId="urn:microsoft.com/office/officeart/2005/8/layout/default#1" loCatId="list" qsTypeId="urn:microsoft.com/office/officeart/2005/8/quickstyle/simple1" qsCatId="simple" csTypeId="urn:microsoft.com/office/officeart/2005/8/colors/accent1_2" csCatId="accent1" phldr="0"/>
      <dgm:spPr/>
      <dgm:t>
        <a:bodyPr/>
        <a:lstStyle/>
        <a:p>
          <a:endParaRPr lang="nb-NO"/>
        </a:p>
      </dgm:t>
    </dgm:pt>
    <dgm:pt modelId="{45635634-8A78-4CB4-9CFB-72DD86DF1255}" type="pres">
      <dgm:prSet presAssocID="{011AF9E1-CE56-4254-832A-25F1B883B401}" presName="diagram" presStyleCnt="0">
        <dgm:presLayoutVars>
          <dgm:dir/>
          <dgm:resizeHandles val="exact"/>
        </dgm:presLayoutVars>
      </dgm:prSet>
      <dgm:spPr/>
    </dgm:pt>
  </dgm:ptLst>
  <dgm:cxnLst>
    <dgm:cxn modelId="{58BA8EE5-44D2-4708-B15B-F4B4990B09EF}" type="presOf" srcId="{011AF9E1-CE56-4254-832A-25F1B883B401}" destId="{45635634-8A78-4CB4-9CFB-72DD86DF1255}"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6DFDD7-99FC-4A55-B2DA-B0B953947E63}" type="doc">
      <dgm:prSet loTypeId="urn:microsoft.com/office/officeart/2005/8/layout/hierarchy1" loCatId="hierarchy" qsTypeId="urn:microsoft.com/office/officeart/2005/8/quickstyle/simple1" qsCatId="simple" csTypeId="urn:microsoft.com/office/officeart/2005/8/colors/accent1_2" csCatId="accent1" phldr="1"/>
      <dgm:spPr/>
      <dgm:t>
        <a:bodyPr rtlCol="0"/>
        <a:lstStyle/>
        <a:p>
          <a:pPr rtl="0"/>
          <a:endParaRPr lang="en-US"/>
        </a:p>
      </dgm:t>
    </dgm:pt>
    <dgm:pt modelId="{2A031018-346A-4631-9EBA-A643E1DE8A14}">
      <dgm:prSet/>
      <dgm:spPr/>
      <dgm:t>
        <a:bodyPr rtlCol="0"/>
        <a:lstStyle/>
        <a:p>
          <a:pPr rtl="0"/>
          <a:r>
            <a:rPr lang="en-gb" b="0" i="0">
              <a:latin typeface="Open Sans" panose="020B0606030504020204" pitchFamily="34" charset="0"/>
              <a:ea typeface="Open Sans" panose="020B0606030504020204" pitchFamily="34" charset="0"/>
              <a:cs typeface="Open Sans" panose="020B0606030504020204" pitchFamily="34" charset="0"/>
            </a:rPr>
            <a:t>Goal to reduce proportion of young people who become disabled due to mental health issues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8BB656E8-5598-43B9-8001-0F69C9FA216B}" type="parTrans" cxnId="{5B64F38A-E6AA-41D9-93E4-1A5A8473F30A}">
      <dgm:prSet/>
      <dgm:spPr/>
      <dgm:t>
        <a:bodyPr rtlCol="0"/>
        <a:lstStyle/>
        <a:p>
          <a:pPr rtl="0"/>
          <a:endParaRPr lang="en-US"/>
        </a:p>
      </dgm:t>
    </dgm:pt>
    <dgm:pt modelId="{067F8B42-D26F-463A-8F67-4EE83978DE89}" type="sibTrans" cxnId="{5B64F38A-E6AA-41D9-93E4-1A5A8473F30A}">
      <dgm:prSet/>
      <dgm:spPr/>
      <dgm:t>
        <a:bodyPr rtlCol="0"/>
        <a:lstStyle/>
        <a:p>
          <a:pPr rtl="0"/>
          <a:endParaRPr lang="en-US"/>
        </a:p>
      </dgm:t>
    </dgm:pt>
    <dgm:pt modelId="{FBBBC290-7F2D-4D39-9ED4-84EC819C1A72}">
      <dgm:prSet/>
      <dgm:spPr/>
      <dgm:t>
        <a:bodyPr rtlCol="0"/>
        <a:lstStyle/>
        <a:p>
          <a:pPr rtl="0"/>
          <a:r>
            <a:rPr lang="en-gb" b="0" i="0">
              <a:latin typeface="Open Sans" panose="020B0606030504020204" pitchFamily="34" charset="0"/>
              <a:ea typeface="Open Sans" panose="020B0606030504020204" pitchFamily="34" charset="0"/>
              <a:cs typeface="Open Sans" panose="020B0606030504020204" pitchFamily="34" charset="0"/>
            </a:rPr>
            <a:t>Initiatives in the health, employment and education sectors and in partnerships between those sectors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48539799-024C-4C65-A2B6-F79061EE2638}" type="parTrans" cxnId="{191C2EB8-17BE-488C-AB1F-B643F9F4409B}">
      <dgm:prSet/>
      <dgm:spPr/>
      <dgm:t>
        <a:bodyPr rtlCol="0"/>
        <a:lstStyle/>
        <a:p>
          <a:pPr rtl="0"/>
          <a:endParaRPr lang="en-US"/>
        </a:p>
      </dgm:t>
    </dgm:pt>
    <dgm:pt modelId="{39FF9163-A79E-47CD-84BE-D80946ED6180}" type="sibTrans" cxnId="{191C2EB8-17BE-488C-AB1F-B643F9F4409B}">
      <dgm:prSet/>
      <dgm:spPr/>
      <dgm:t>
        <a:bodyPr rtlCol="0"/>
        <a:lstStyle/>
        <a:p>
          <a:pPr rtl="0"/>
          <a:endParaRPr lang="en-US"/>
        </a:p>
      </dgm:t>
    </dgm:pt>
    <dgm:pt modelId="{CD1C1621-A8D0-49E8-B1B5-3427020A6E1A}">
      <dgm:prSet/>
      <dgm:spPr/>
      <dgm:t>
        <a:bodyPr rtlCol="0"/>
        <a:lstStyle/>
        <a:p>
          <a:pPr rtl="0"/>
          <a:r>
            <a:rPr lang="en-gb" b="0" i="0">
              <a:latin typeface="Open Sans" panose="020B0606030504020204" pitchFamily="34" charset="0"/>
              <a:ea typeface="Open Sans" panose="020B0606030504020204" pitchFamily="34" charset="0"/>
              <a:cs typeface="Open Sans" panose="020B0606030504020204" pitchFamily="34" charset="0"/>
            </a:rPr>
            <a:t>Young people’s guarantee</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2008C6A9-9CD5-4160-88D7-1C3A8A8C1723}" type="parTrans" cxnId="{2169C892-7596-4EED-8847-CB2E7B00B1EF}">
      <dgm:prSet/>
      <dgm:spPr/>
      <dgm:t>
        <a:bodyPr rtlCol="0"/>
        <a:lstStyle/>
        <a:p>
          <a:pPr rtl="0"/>
          <a:endParaRPr lang="en-US"/>
        </a:p>
      </dgm:t>
    </dgm:pt>
    <dgm:pt modelId="{ED836D1C-AF36-4F9C-A09C-C23AF1C595EA}" type="sibTrans" cxnId="{2169C892-7596-4EED-8847-CB2E7B00B1EF}">
      <dgm:prSet/>
      <dgm:spPr/>
      <dgm:t>
        <a:bodyPr rtlCol="0"/>
        <a:lstStyle/>
        <a:p>
          <a:pPr rtl="0"/>
          <a:endParaRPr lang="en-US"/>
        </a:p>
      </dgm:t>
    </dgm:pt>
    <dgm:pt modelId="{29B3D1EF-A9BC-4E56-B9CB-073B00EBC9A3}" type="pres">
      <dgm:prSet presAssocID="{E96DFDD7-99FC-4A55-B2DA-B0B953947E63}" presName="hierChild1" presStyleCnt="0">
        <dgm:presLayoutVars>
          <dgm:chPref val="1"/>
          <dgm:dir/>
          <dgm:animOne val="branch"/>
          <dgm:animLvl val="lvl"/>
          <dgm:resizeHandles/>
        </dgm:presLayoutVars>
      </dgm:prSet>
      <dgm:spPr/>
    </dgm:pt>
    <dgm:pt modelId="{219877E3-0B4B-4D51-A356-A6A479EB964D}" type="pres">
      <dgm:prSet presAssocID="{2A031018-346A-4631-9EBA-A643E1DE8A14}" presName="hierRoot1" presStyleCnt="0"/>
      <dgm:spPr/>
    </dgm:pt>
    <dgm:pt modelId="{560033EA-BC3D-4397-AE4A-F6BA4D55B814}" type="pres">
      <dgm:prSet presAssocID="{2A031018-346A-4631-9EBA-A643E1DE8A14}" presName="composite" presStyleCnt="0"/>
      <dgm:spPr/>
    </dgm:pt>
    <dgm:pt modelId="{1F7D20C5-E8D3-47B5-96A5-38F34EDDF969}" type="pres">
      <dgm:prSet presAssocID="{2A031018-346A-4631-9EBA-A643E1DE8A14}" presName="background" presStyleLbl="node0" presStyleIdx="0" presStyleCnt="3"/>
      <dgm:spPr/>
    </dgm:pt>
    <dgm:pt modelId="{6EB31B4D-5CD5-460A-8F12-5BEC82489C25}" type="pres">
      <dgm:prSet presAssocID="{2A031018-346A-4631-9EBA-A643E1DE8A14}" presName="text" presStyleLbl="fgAcc0" presStyleIdx="0" presStyleCnt="3">
        <dgm:presLayoutVars>
          <dgm:chPref val="3"/>
        </dgm:presLayoutVars>
      </dgm:prSet>
      <dgm:spPr/>
    </dgm:pt>
    <dgm:pt modelId="{82FEDD2A-633F-48DA-A81A-854FF52A5ACE}" type="pres">
      <dgm:prSet presAssocID="{2A031018-346A-4631-9EBA-A643E1DE8A14}" presName="hierChild2" presStyleCnt="0"/>
      <dgm:spPr/>
    </dgm:pt>
    <dgm:pt modelId="{158275EE-5ACC-4C29-8DD2-DC0A5D3EB31B}" type="pres">
      <dgm:prSet presAssocID="{FBBBC290-7F2D-4D39-9ED4-84EC819C1A72}" presName="hierRoot1" presStyleCnt="0"/>
      <dgm:spPr/>
    </dgm:pt>
    <dgm:pt modelId="{7F39846D-CB20-43AB-9938-EAE514341057}" type="pres">
      <dgm:prSet presAssocID="{FBBBC290-7F2D-4D39-9ED4-84EC819C1A72}" presName="composite" presStyleCnt="0"/>
      <dgm:spPr/>
    </dgm:pt>
    <dgm:pt modelId="{B8D72C4D-668D-47A4-9FE3-A5A66DE6BB9B}" type="pres">
      <dgm:prSet presAssocID="{FBBBC290-7F2D-4D39-9ED4-84EC819C1A72}" presName="background" presStyleLbl="node0" presStyleIdx="1" presStyleCnt="3"/>
      <dgm:spPr/>
    </dgm:pt>
    <dgm:pt modelId="{2CDA836A-A405-4630-9DDF-7EB88457CA56}" type="pres">
      <dgm:prSet presAssocID="{FBBBC290-7F2D-4D39-9ED4-84EC819C1A72}" presName="text" presStyleLbl="fgAcc0" presStyleIdx="1" presStyleCnt="3">
        <dgm:presLayoutVars>
          <dgm:chPref val="3"/>
        </dgm:presLayoutVars>
      </dgm:prSet>
      <dgm:spPr/>
    </dgm:pt>
    <dgm:pt modelId="{7F685991-5959-4EE3-B74A-6499777DB1D5}" type="pres">
      <dgm:prSet presAssocID="{FBBBC290-7F2D-4D39-9ED4-84EC819C1A72}" presName="hierChild2" presStyleCnt="0"/>
      <dgm:spPr/>
    </dgm:pt>
    <dgm:pt modelId="{4B84C60C-71C7-4756-96BE-F5BC21EBC8BB}" type="pres">
      <dgm:prSet presAssocID="{CD1C1621-A8D0-49E8-B1B5-3427020A6E1A}" presName="hierRoot1" presStyleCnt="0"/>
      <dgm:spPr/>
    </dgm:pt>
    <dgm:pt modelId="{FEC565E3-1385-452E-AC0F-D98E5D31B9AA}" type="pres">
      <dgm:prSet presAssocID="{CD1C1621-A8D0-49E8-B1B5-3427020A6E1A}" presName="composite" presStyleCnt="0"/>
      <dgm:spPr/>
    </dgm:pt>
    <dgm:pt modelId="{2C70DF8B-0F4F-4F3D-8EB3-D4AF6156DA44}" type="pres">
      <dgm:prSet presAssocID="{CD1C1621-A8D0-49E8-B1B5-3427020A6E1A}" presName="background" presStyleLbl="node0" presStyleIdx="2" presStyleCnt="3"/>
      <dgm:spPr/>
    </dgm:pt>
    <dgm:pt modelId="{8ABF6552-0CA6-4266-85A7-2D94F659EFE6}" type="pres">
      <dgm:prSet presAssocID="{CD1C1621-A8D0-49E8-B1B5-3427020A6E1A}" presName="text" presStyleLbl="fgAcc0" presStyleIdx="2" presStyleCnt="3" custLinFactNeighborY="-656">
        <dgm:presLayoutVars>
          <dgm:chPref val="3"/>
        </dgm:presLayoutVars>
      </dgm:prSet>
      <dgm:spPr/>
    </dgm:pt>
    <dgm:pt modelId="{63FDE584-4363-45A7-B53A-00D62AAA7234}" type="pres">
      <dgm:prSet presAssocID="{CD1C1621-A8D0-49E8-B1B5-3427020A6E1A}" presName="hierChild2" presStyleCnt="0"/>
      <dgm:spPr/>
    </dgm:pt>
  </dgm:ptLst>
  <dgm:cxnLst>
    <dgm:cxn modelId="{02FB8011-60D1-4A69-9454-8A42EA772D18}" type="presOf" srcId="{E96DFDD7-99FC-4A55-B2DA-B0B953947E63}" destId="{29B3D1EF-A9BC-4E56-B9CB-073B00EBC9A3}" srcOrd="0" destOrd="0" presId="urn:microsoft.com/office/officeart/2005/8/layout/hierarchy1"/>
    <dgm:cxn modelId="{45EC093B-CF33-48F2-B750-694C44D1BB35}" type="presOf" srcId="{2A031018-346A-4631-9EBA-A643E1DE8A14}" destId="{6EB31B4D-5CD5-460A-8F12-5BEC82489C25}" srcOrd="0" destOrd="0" presId="urn:microsoft.com/office/officeart/2005/8/layout/hierarchy1"/>
    <dgm:cxn modelId="{520E613F-4DE2-4020-A665-2E0515E0AF2D}" type="presOf" srcId="{FBBBC290-7F2D-4D39-9ED4-84EC819C1A72}" destId="{2CDA836A-A405-4630-9DDF-7EB88457CA56}" srcOrd="0" destOrd="0" presId="urn:microsoft.com/office/officeart/2005/8/layout/hierarchy1"/>
    <dgm:cxn modelId="{5B64F38A-E6AA-41D9-93E4-1A5A8473F30A}" srcId="{E96DFDD7-99FC-4A55-B2DA-B0B953947E63}" destId="{2A031018-346A-4631-9EBA-A643E1DE8A14}" srcOrd="0" destOrd="0" parTransId="{8BB656E8-5598-43B9-8001-0F69C9FA216B}" sibTransId="{067F8B42-D26F-463A-8F67-4EE83978DE89}"/>
    <dgm:cxn modelId="{2169C892-7596-4EED-8847-CB2E7B00B1EF}" srcId="{E96DFDD7-99FC-4A55-B2DA-B0B953947E63}" destId="{CD1C1621-A8D0-49E8-B1B5-3427020A6E1A}" srcOrd="2" destOrd="0" parTransId="{2008C6A9-9CD5-4160-88D7-1C3A8A8C1723}" sibTransId="{ED836D1C-AF36-4F9C-A09C-C23AF1C595EA}"/>
    <dgm:cxn modelId="{191C2EB8-17BE-488C-AB1F-B643F9F4409B}" srcId="{E96DFDD7-99FC-4A55-B2DA-B0B953947E63}" destId="{FBBBC290-7F2D-4D39-9ED4-84EC819C1A72}" srcOrd="1" destOrd="0" parTransId="{48539799-024C-4C65-A2B6-F79061EE2638}" sibTransId="{39FF9163-A79E-47CD-84BE-D80946ED6180}"/>
    <dgm:cxn modelId="{E1DF28D2-1979-444A-8A26-503A1CE7D84A}" type="presOf" srcId="{CD1C1621-A8D0-49E8-B1B5-3427020A6E1A}" destId="{8ABF6552-0CA6-4266-85A7-2D94F659EFE6}" srcOrd="0" destOrd="0" presId="urn:microsoft.com/office/officeart/2005/8/layout/hierarchy1"/>
    <dgm:cxn modelId="{213DAC9D-97B0-4817-9C64-EAE7E9070470}" type="presParOf" srcId="{29B3D1EF-A9BC-4E56-B9CB-073B00EBC9A3}" destId="{219877E3-0B4B-4D51-A356-A6A479EB964D}" srcOrd="0" destOrd="0" presId="urn:microsoft.com/office/officeart/2005/8/layout/hierarchy1"/>
    <dgm:cxn modelId="{7FBCA46C-0E2B-4B32-BCD6-DBA44526168A}" type="presParOf" srcId="{219877E3-0B4B-4D51-A356-A6A479EB964D}" destId="{560033EA-BC3D-4397-AE4A-F6BA4D55B814}" srcOrd="0" destOrd="0" presId="urn:microsoft.com/office/officeart/2005/8/layout/hierarchy1"/>
    <dgm:cxn modelId="{9FF1ACD4-97EE-4F0F-8D7F-3464AC95221B}" type="presParOf" srcId="{560033EA-BC3D-4397-AE4A-F6BA4D55B814}" destId="{1F7D20C5-E8D3-47B5-96A5-38F34EDDF969}" srcOrd="0" destOrd="0" presId="urn:microsoft.com/office/officeart/2005/8/layout/hierarchy1"/>
    <dgm:cxn modelId="{60E9B3FF-F0E4-4D7A-8BC3-1C893127A969}" type="presParOf" srcId="{560033EA-BC3D-4397-AE4A-F6BA4D55B814}" destId="{6EB31B4D-5CD5-460A-8F12-5BEC82489C25}" srcOrd="1" destOrd="0" presId="urn:microsoft.com/office/officeart/2005/8/layout/hierarchy1"/>
    <dgm:cxn modelId="{68BF94F6-6DA1-4EF9-A66A-298828962E89}" type="presParOf" srcId="{219877E3-0B4B-4D51-A356-A6A479EB964D}" destId="{82FEDD2A-633F-48DA-A81A-854FF52A5ACE}" srcOrd="1" destOrd="0" presId="urn:microsoft.com/office/officeart/2005/8/layout/hierarchy1"/>
    <dgm:cxn modelId="{80CE3F30-7828-4A3D-A4E8-ADEA13505AEE}" type="presParOf" srcId="{29B3D1EF-A9BC-4E56-B9CB-073B00EBC9A3}" destId="{158275EE-5ACC-4C29-8DD2-DC0A5D3EB31B}" srcOrd="1" destOrd="0" presId="urn:microsoft.com/office/officeart/2005/8/layout/hierarchy1"/>
    <dgm:cxn modelId="{1C4B3D27-9B0F-4A7E-9016-6A1F1EE74978}" type="presParOf" srcId="{158275EE-5ACC-4C29-8DD2-DC0A5D3EB31B}" destId="{7F39846D-CB20-43AB-9938-EAE514341057}" srcOrd="0" destOrd="0" presId="urn:microsoft.com/office/officeart/2005/8/layout/hierarchy1"/>
    <dgm:cxn modelId="{509D337D-D7EA-44FD-AF01-122D33F9211D}" type="presParOf" srcId="{7F39846D-CB20-43AB-9938-EAE514341057}" destId="{B8D72C4D-668D-47A4-9FE3-A5A66DE6BB9B}" srcOrd="0" destOrd="0" presId="urn:microsoft.com/office/officeart/2005/8/layout/hierarchy1"/>
    <dgm:cxn modelId="{DD0FF8BB-1F64-410E-A28D-D5AD735F780E}" type="presParOf" srcId="{7F39846D-CB20-43AB-9938-EAE514341057}" destId="{2CDA836A-A405-4630-9DDF-7EB88457CA56}" srcOrd="1" destOrd="0" presId="urn:microsoft.com/office/officeart/2005/8/layout/hierarchy1"/>
    <dgm:cxn modelId="{4FE45D85-AFA3-474A-86A0-16CE2C02DBAA}" type="presParOf" srcId="{158275EE-5ACC-4C29-8DD2-DC0A5D3EB31B}" destId="{7F685991-5959-4EE3-B74A-6499777DB1D5}" srcOrd="1" destOrd="0" presId="urn:microsoft.com/office/officeart/2005/8/layout/hierarchy1"/>
    <dgm:cxn modelId="{3964172A-1EB5-46E9-B8A8-CBA0C612B5D1}" type="presParOf" srcId="{29B3D1EF-A9BC-4E56-B9CB-073B00EBC9A3}" destId="{4B84C60C-71C7-4756-96BE-F5BC21EBC8BB}" srcOrd="2" destOrd="0" presId="urn:microsoft.com/office/officeart/2005/8/layout/hierarchy1"/>
    <dgm:cxn modelId="{0CE9D56B-4308-4B02-88C2-129B0813FEFD}" type="presParOf" srcId="{4B84C60C-71C7-4756-96BE-F5BC21EBC8BB}" destId="{FEC565E3-1385-452E-AC0F-D98E5D31B9AA}" srcOrd="0" destOrd="0" presId="urn:microsoft.com/office/officeart/2005/8/layout/hierarchy1"/>
    <dgm:cxn modelId="{51AE822F-4516-463D-B28A-1FD536436780}" type="presParOf" srcId="{FEC565E3-1385-452E-AC0F-D98E5D31B9AA}" destId="{2C70DF8B-0F4F-4F3D-8EB3-D4AF6156DA44}" srcOrd="0" destOrd="0" presId="urn:microsoft.com/office/officeart/2005/8/layout/hierarchy1"/>
    <dgm:cxn modelId="{8EA133B8-068A-4E97-B6CB-329F852E2B92}" type="presParOf" srcId="{FEC565E3-1385-452E-AC0F-D98E5D31B9AA}" destId="{8ABF6552-0CA6-4266-85A7-2D94F659EFE6}" srcOrd="1" destOrd="0" presId="urn:microsoft.com/office/officeart/2005/8/layout/hierarchy1"/>
    <dgm:cxn modelId="{7931488C-377A-4599-915C-E8923DA6B7BD}" type="presParOf" srcId="{4B84C60C-71C7-4756-96BE-F5BC21EBC8BB}" destId="{63FDE584-4363-45A7-B53A-00D62AAA723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37951-CA19-4948-B932-CE313FE1C248}" type="doc">
      <dgm:prSet loTypeId="urn:microsoft.com/office/officeart/2008/layout/LinedList" loCatId="list" qsTypeId="urn:microsoft.com/office/officeart/2005/8/quickstyle/simple1" qsCatId="simple" csTypeId="urn:microsoft.com/office/officeart/2005/8/colors/accent1_2" csCatId="accent1"/>
      <dgm:spPr/>
      <dgm:t>
        <a:bodyPr rtlCol="0"/>
        <a:lstStyle/>
        <a:p>
          <a:pPr rtl="0"/>
          <a:endParaRPr lang="en-US"/>
        </a:p>
      </dgm:t>
    </dgm:pt>
    <dgm:pt modelId="{65D9C16B-38F9-45EE-A7AC-1A46E78C825B}">
      <dgm:prSet custT="1"/>
      <dgm:spPr/>
      <dgm:t>
        <a:bodyPr rtlCol="0"/>
        <a:lstStyle/>
        <a:p>
          <a:pPr rtl="0"/>
          <a:r>
            <a:rPr lang="en-gb" sz="1800" dirty="0">
              <a:latin typeface="Open Sans" panose="020B0606030504020204" pitchFamily="34" charset="0"/>
              <a:ea typeface="Open Sans" panose="020B0606030504020204" pitchFamily="34" charset="0"/>
              <a:cs typeface="Open Sans" panose="020B0606030504020204" pitchFamily="34" charset="0"/>
            </a:rPr>
            <a:t>Goal to ensure that residents of all municipalities have access to knowledge-based low threshold services</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FF268A60-85F0-4DA2-98CD-573B4E3406A3}" type="parTrans" cxnId="{C525D268-853D-439D-A95B-2F01CE5A3147}">
      <dgm:prSet/>
      <dgm:spPr/>
      <dgm:t>
        <a:bodyPr rtlCol="0"/>
        <a:lstStyle/>
        <a:p>
          <a:pPr rtl="0"/>
          <a:endParaRPr lang="en-US"/>
        </a:p>
      </dgm:t>
    </dgm:pt>
    <dgm:pt modelId="{F113985A-A321-485E-A222-C4D3F7851E77}" type="sibTrans" cxnId="{C525D268-853D-439D-A95B-2F01CE5A3147}">
      <dgm:prSet/>
      <dgm:spPr/>
      <dgm:t>
        <a:bodyPr rtlCol="0"/>
        <a:lstStyle/>
        <a:p>
          <a:pPr rtl="0"/>
          <a:endParaRPr lang="en-US"/>
        </a:p>
      </dgm:t>
    </dgm:pt>
    <dgm:pt modelId="{2491BC9D-C6C0-4103-98F2-AC6E85F144C7}">
      <dgm:prSet custT="1"/>
      <dgm:spPr/>
      <dgm:t>
        <a:bodyPr rtlCol="0"/>
        <a:lstStyle/>
        <a:p>
          <a:pPr rtl="0"/>
          <a:r>
            <a:rPr lang="en-gb" sz="1800">
              <a:latin typeface="Open Sans" panose="020B0606030504020204" pitchFamily="34" charset="0"/>
              <a:ea typeface="Open Sans" panose="020B0606030504020204" pitchFamily="34" charset="0"/>
              <a:cs typeface="Open Sans" panose="020B0606030504020204" pitchFamily="34" charset="0"/>
            </a:rPr>
            <a:t>Further development of digital solutions</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3185539D-4599-462B-AA3C-350FCE8B696D}" type="parTrans" cxnId="{5C746354-387E-4242-9935-08C56130952B}">
      <dgm:prSet/>
      <dgm:spPr/>
      <dgm:t>
        <a:bodyPr rtlCol="0"/>
        <a:lstStyle/>
        <a:p>
          <a:pPr rtl="0"/>
          <a:endParaRPr lang="en-US"/>
        </a:p>
      </dgm:t>
    </dgm:pt>
    <dgm:pt modelId="{42B8D0AB-898B-4039-BE3B-A40641E96F13}" type="sibTrans" cxnId="{5C746354-387E-4242-9935-08C56130952B}">
      <dgm:prSet/>
      <dgm:spPr/>
      <dgm:t>
        <a:bodyPr rtlCol="0"/>
        <a:lstStyle/>
        <a:p>
          <a:pPr rtl="0"/>
          <a:endParaRPr lang="en-US"/>
        </a:p>
      </dgm:t>
    </dgm:pt>
    <dgm:pt modelId="{A23F4B3A-FCE2-4623-8CDF-2074F9ED1325}">
      <dgm:prSet custT="1"/>
      <dgm:spPr/>
      <dgm:t>
        <a:bodyPr rtlCol="0"/>
        <a:lstStyle/>
        <a:p>
          <a:pPr rtl="0"/>
          <a:r>
            <a:rPr lang="en-gb" sz="1800">
              <a:latin typeface="Open Sans" panose="020B0606030504020204" pitchFamily="34" charset="0"/>
              <a:ea typeface="Open Sans" panose="020B0606030504020204" pitchFamily="34" charset="0"/>
              <a:cs typeface="Open Sans" panose="020B0606030504020204" pitchFamily="34" charset="0"/>
            </a:rPr>
            <a:t>Strengthen child health clinic and school health services</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633A59C5-FB90-4A22-A774-08E05D150B04}" type="parTrans" cxnId="{937236A0-0364-472F-BFD9-78620E469C45}">
      <dgm:prSet/>
      <dgm:spPr/>
      <dgm:t>
        <a:bodyPr rtlCol="0"/>
        <a:lstStyle/>
        <a:p>
          <a:pPr rtl="0"/>
          <a:endParaRPr lang="en-US"/>
        </a:p>
      </dgm:t>
    </dgm:pt>
    <dgm:pt modelId="{F3BAD340-5BE1-41E0-8774-D01B65E85C8A}" type="sibTrans" cxnId="{937236A0-0364-472F-BFD9-78620E469C45}">
      <dgm:prSet/>
      <dgm:spPr/>
      <dgm:t>
        <a:bodyPr rtlCol="0"/>
        <a:lstStyle/>
        <a:p>
          <a:pPr rtl="0"/>
          <a:endParaRPr lang="en-US"/>
        </a:p>
      </dgm:t>
    </dgm:pt>
    <dgm:pt modelId="{CE29BD8A-C530-40CF-978E-CFEFAD15E98C}">
      <dgm:prSet custT="1"/>
      <dgm:spPr/>
      <dgm:t>
        <a:bodyPr rtlCol="0"/>
        <a:lstStyle/>
        <a:p>
          <a:pPr rtl="0"/>
          <a:r>
            <a:rPr lang="en-gb" sz="1800">
              <a:latin typeface="Open Sans" panose="020B0606030504020204" pitchFamily="34" charset="0"/>
              <a:ea typeface="Open Sans" panose="020B0606030504020204" pitchFamily="34" charset="0"/>
              <a:cs typeface="Open Sans" panose="020B0606030504020204" pitchFamily="34" charset="0"/>
            </a:rPr>
            <a:t>Survey low threshold services across all municipalities</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C3DCDB81-1F61-4C48-9F08-47974C8399B1}" type="parTrans" cxnId="{E9B70F8E-8642-4018-A3D3-1401A93D4C5E}">
      <dgm:prSet/>
      <dgm:spPr/>
      <dgm:t>
        <a:bodyPr rtlCol="0"/>
        <a:lstStyle/>
        <a:p>
          <a:pPr rtl="0"/>
          <a:endParaRPr lang="en-US"/>
        </a:p>
      </dgm:t>
    </dgm:pt>
    <dgm:pt modelId="{DB5A1885-5D6F-4EAE-ADDA-D387EE11373B}" type="sibTrans" cxnId="{E9B70F8E-8642-4018-A3D3-1401A93D4C5E}">
      <dgm:prSet/>
      <dgm:spPr/>
      <dgm:t>
        <a:bodyPr rtlCol="0"/>
        <a:lstStyle/>
        <a:p>
          <a:pPr rtl="0"/>
          <a:endParaRPr lang="en-US"/>
        </a:p>
      </dgm:t>
    </dgm:pt>
    <dgm:pt modelId="{C3BAEB5B-2F6B-4E89-AB27-4F554C75621E}" type="pres">
      <dgm:prSet presAssocID="{5D937951-CA19-4948-B932-CE313FE1C248}" presName="vert0" presStyleCnt="0">
        <dgm:presLayoutVars>
          <dgm:dir/>
          <dgm:animOne val="branch"/>
          <dgm:animLvl val="lvl"/>
        </dgm:presLayoutVars>
      </dgm:prSet>
      <dgm:spPr/>
    </dgm:pt>
    <dgm:pt modelId="{DA54C69E-24D5-4975-AF53-E6B1A154A8A5}" type="pres">
      <dgm:prSet presAssocID="{65D9C16B-38F9-45EE-A7AC-1A46E78C825B}" presName="thickLine" presStyleLbl="alignNode1" presStyleIdx="0" presStyleCnt="4"/>
      <dgm:spPr/>
    </dgm:pt>
    <dgm:pt modelId="{D5B2371C-F29C-4693-9206-A4F937DE72F2}" type="pres">
      <dgm:prSet presAssocID="{65D9C16B-38F9-45EE-A7AC-1A46E78C825B}" presName="horz1" presStyleCnt="0"/>
      <dgm:spPr/>
    </dgm:pt>
    <dgm:pt modelId="{A230ACC3-68A4-4F00-AC9A-365647B8A247}" type="pres">
      <dgm:prSet presAssocID="{65D9C16B-38F9-45EE-A7AC-1A46E78C825B}" presName="tx1" presStyleLbl="revTx" presStyleIdx="0" presStyleCnt="4"/>
      <dgm:spPr/>
    </dgm:pt>
    <dgm:pt modelId="{69292E5E-FA97-4877-B715-F1E11B1A6A0B}" type="pres">
      <dgm:prSet presAssocID="{65D9C16B-38F9-45EE-A7AC-1A46E78C825B}" presName="vert1" presStyleCnt="0"/>
      <dgm:spPr/>
    </dgm:pt>
    <dgm:pt modelId="{7851D23E-9E0A-43BE-ADF8-562E38F14A57}" type="pres">
      <dgm:prSet presAssocID="{2491BC9D-C6C0-4103-98F2-AC6E85F144C7}" presName="thickLine" presStyleLbl="alignNode1" presStyleIdx="1" presStyleCnt="4"/>
      <dgm:spPr/>
    </dgm:pt>
    <dgm:pt modelId="{FDF72DEF-F88A-4C36-BAC6-9369AF027DE2}" type="pres">
      <dgm:prSet presAssocID="{2491BC9D-C6C0-4103-98F2-AC6E85F144C7}" presName="horz1" presStyleCnt="0"/>
      <dgm:spPr/>
    </dgm:pt>
    <dgm:pt modelId="{49A57802-830B-4470-8387-2CCB146B395C}" type="pres">
      <dgm:prSet presAssocID="{2491BC9D-C6C0-4103-98F2-AC6E85F144C7}" presName="tx1" presStyleLbl="revTx" presStyleIdx="1" presStyleCnt="4"/>
      <dgm:spPr/>
    </dgm:pt>
    <dgm:pt modelId="{FBAE889A-D5AB-47F8-89C4-72A2F0780E96}" type="pres">
      <dgm:prSet presAssocID="{2491BC9D-C6C0-4103-98F2-AC6E85F144C7}" presName="vert1" presStyleCnt="0"/>
      <dgm:spPr/>
    </dgm:pt>
    <dgm:pt modelId="{B911899C-1B10-4EDA-8091-3DF3A1CE4470}" type="pres">
      <dgm:prSet presAssocID="{A23F4B3A-FCE2-4623-8CDF-2074F9ED1325}" presName="thickLine" presStyleLbl="alignNode1" presStyleIdx="2" presStyleCnt="4"/>
      <dgm:spPr/>
    </dgm:pt>
    <dgm:pt modelId="{51762701-120A-434A-B812-0C192D73F2A0}" type="pres">
      <dgm:prSet presAssocID="{A23F4B3A-FCE2-4623-8CDF-2074F9ED1325}" presName="horz1" presStyleCnt="0"/>
      <dgm:spPr/>
    </dgm:pt>
    <dgm:pt modelId="{8E684C47-C641-422E-AEEA-45E292AA32E6}" type="pres">
      <dgm:prSet presAssocID="{A23F4B3A-FCE2-4623-8CDF-2074F9ED1325}" presName="tx1" presStyleLbl="revTx" presStyleIdx="2" presStyleCnt="4"/>
      <dgm:spPr/>
    </dgm:pt>
    <dgm:pt modelId="{B34CAC4C-061E-42AB-A1AF-B9D29148F109}" type="pres">
      <dgm:prSet presAssocID="{A23F4B3A-FCE2-4623-8CDF-2074F9ED1325}" presName="vert1" presStyleCnt="0"/>
      <dgm:spPr/>
    </dgm:pt>
    <dgm:pt modelId="{CED9DB2A-AA04-450F-8555-5C42DD892178}" type="pres">
      <dgm:prSet presAssocID="{CE29BD8A-C530-40CF-978E-CFEFAD15E98C}" presName="thickLine" presStyleLbl="alignNode1" presStyleIdx="3" presStyleCnt="4"/>
      <dgm:spPr/>
    </dgm:pt>
    <dgm:pt modelId="{A514CAE7-867A-4E39-9114-28C6AD54B4AF}" type="pres">
      <dgm:prSet presAssocID="{CE29BD8A-C530-40CF-978E-CFEFAD15E98C}" presName="horz1" presStyleCnt="0"/>
      <dgm:spPr/>
    </dgm:pt>
    <dgm:pt modelId="{34FF011B-2AD2-42D3-B664-2D21FCACF164}" type="pres">
      <dgm:prSet presAssocID="{CE29BD8A-C530-40CF-978E-CFEFAD15E98C}" presName="tx1" presStyleLbl="revTx" presStyleIdx="3" presStyleCnt="4"/>
      <dgm:spPr/>
    </dgm:pt>
    <dgm:pt modelId="{4B5FD28A-B47F-4FDC-B060-E4F8E5D61DCC}" type="pres">
      <dgm:prSet presAssocID="{CE29BD8A-C530-40CF-978E-CFEFAD15E98C}" presName="vert1" presStyleCnt="0"/>
      <dgm:spPr/>
    </dgm:pt>
  </dgm:ptLst>
  <dgm:cxnLst>
    <dgm:cxn modelId="{EFE5500F-3242-4A89-9968-B5970704ECDB}" type="presOf" srcId="{A23F4B3A-FCE2-4623-8CDF-2074F9ED1325}" destId="{8E684C47-C641-422E-AEEA-45E292AA32E6}" srcOrd="0" destOrd="0" presId="urn:microsoft.com/office/officeart/2008/layout/LinedList"/>
    <dgm:cxn modelId="{FB746D1E-E3E0-4F10-80BC-4B7505CA972C}" type="presOf" srcId="{65D9C16B-38F9-45EE-A7AC-1A46E78C825B}" destId="{A230ACC3-68A4-4F00-AC9A-365647B8A247}" srcOrd="0" destOrd="0" presId="urn:microsoft.com/office/officeart/2008/layout/LinedList"/>
    <dgm:cxn modelId="{6787633B-7600-4581-AD17-E7C735FEB594}" type="presOf" srcId="{2491BC9D-C6C0-4103-98F2-AC6E85F144C7}" destId="{49A57802-830B-4470-8387-2CCB146B395C}" srcOrd="0" destOrd="0" presId="urn:microsoft.com/office/officeart/2008/layout/LinedList"/>
    <dgm:cxn modelId="{C525D268-853D-439D-A95B-2F01CE5A3147}" srcId="{5D937951-CA19-4948-B932-CE313FE1C248}" destId="{65D9C16B-38F9-45EE-A7AC-1A46E78C825B}" srcOrd="0" destOrd="0" parTransId="{FF268A60-85F0-4DA2-98CD-573B4E3406A3}" sibTransId="{F113985A-A321-485E-A222-C4D3F7851E77}"/>
    <dgm:cxn modelId="{CCF6586B-E379-49DE-8A81-0A66FD3297EF}" type="presOf" srcId="{CE29BD8A-C530-40CF-978E-CFEFAD15E98C}" destId="{34FF011B-2AD2-42D3-B664-2D21FCACF164}" srcOrd="0" destOrd="0" presId="urn:microsoft.com/office/officeart/2008/layout/LinedList"/>
    <dgm:cxn modelId="{5C746354-387E-4242-9935-08C56130952B}" srcId="{5D937951-CA19-4948-B932-CE313FE1C248}" destId="{2491BC9D-C6C0-4103-98F2-AC6E85F144C7}" srcOrd="1" destOrd="0" parTransId="{3185539D-4599-462B-AA3C-350FCE8B696D}" sibTransId="{42B8D0AB-898B-4039-BE3B-A40641E96F13}"/>
    <dgm:cxn modelId="{E9B70F8E-8642-4018-A3D3-1401A93D4C5E}" srcId="{5D937951-CA19-4948-B932-CE313FE1C248}" destId="{CE29BD8A-C530-40CF-978E-CFEFAD15E98C}" srcOrd="3" destOrd="0" parTransId="{C3DCDB81-1F61-4C48-9F08-47974C8399B1}" sibTransId="{DB5A1885-5D6F-4EAE-ADDA-D387EE11373B}"/>
    <dgm:cxn modelId="{0D15A79A-588C-44E3-9BA4-22082E8A163C}" type="presOf" srcId="{5D937951-CA19-4948-B932-CE313FE1C248}" destId="{C3BAEB5B-2F6B-4E89-AB27-4F554C75621E}" srcOrd="0" destOrd="0" presId="urn:microsoft.com/office/officeart/2008/layout/LinedList"/>
    <dgm:cxn modelId="{937236A0-0364-472F-BFD9-78620E469C45}" srcId="{5D937951-CA19-4948-B932-CE313FE1C248}" destId="{A23F4B3A-FCE2-4623-8CDF-2074F9ED1325}" srcOrd="2" destOrd="0" parTransId="{633A59C5-FB90-4A22-A774-08E05D150B04}" sibTransId="{F3BAD340-5BE1-41E0-8774-D01B65E85C8A}"/>
    <dgm:cxn modelId="{01919D7D-2BFD-40C9-92CE-604884EC459A}" type="presParOf" srcId="{C3BAEB5B-2F6B-4E89-AB27-4F554C75621E}" destId="{DA54C69E-24D5-4975-AF53-E6B1A154A8A5}" srcOrd="0" destOrd="0" presId="urn:microsoft.com/office/officeart/2008/layout/LinedList"/>
    <dgm:cxn modelId="{1A00D134-FAEC-450D-B86F-70BB658E3863}" type="presParOf" srcId="{C3BAEB5B-2F6B-4E89-AB27-4F554C75621E}" destId="{D5B2371C-F29C-4693-9206-A4F937DE72F2}" srcOrd="1" destOrd="0" presId="urn:microsoft.com/office/officeart/2008/layout/LinedList"/>
    <dgm:cxn modelId="{7FF8944A-4514-489F-A597-6A07FE03D22F}" type="presParOf" srcId="{D5B2371C-F29C-4693-9206-A4F937DE72F2}" destId="{A230ACC3-68A4-4F00-AC9A-365647B8A247}" srcOrd="0" destOrd="0" presId="urn:microsoft.com/office/officeart/2008/layout/LinedList"/>
    <dgm:cxn modelId="{94223FC3-AB9E-47B1-AF7C-2D0FCC7BF772}" type="presParOf" srcId="{D5B2371C-F29C-4693-9206-A4F937DE72F2}" destId="{69292E5E-FA97-4877-B715-F1E11B1A6A0B}" srcOrd="1" destOrd="0" presId="urn:microsoft.com/office/officeart/2008/layout/LinedList"/>
    <dgm:cxn modelId="{44713B62-EF84-4E4D-8060-F5221CCFCC85}" type="presParOf" srcId="{C3BAEB5B-2F6B-4E89-AB27-4F554C75621E}" destId="{7851D23E-9E0A-43BE-ADF8-562E38F14A57}" srcOrd="2" destOrd="0" presId="urn:microsoft.com/office/officeart/2008/layout/LinedList"/>
    <dgm:cxn modelId="{FB7A5B82-FC67-4440-9A1D-0FDFE54D721D}" type="presParOf" srcId="{C3BAEB5B-2F6B-4E89-AB27-4F554C75621E}" destId="{FDF72DEF-F88A-4C36-BAC6-9369AF027DE2}" srcOrd="3" destOrd="0" presId="urn:microsoft.com/office/officeart/2008/layout/LinedList"/>
    <dgm:cxn modelId="{9103C8F5-CAA1-4A0A-B1C7-ED289EDDDF72}" type="presParOf" srcId="{FDF72DEF-F88A-4C36-BAC6-9369AF027DE2}" destId="{49A57802-830B-4470-8387-2CCB146B395C}" srcOrd="0" destOrd="0" presId="urn:microsoft.com/office/officeart/2008/layout/LinedList"/>
    <dgm:cxn modelId="{148D969F-52A2-488B-A914-9C7909A6E2C1}" type="presParOf" srcId="{FDF72DEF-F88A-4C36-BAC6-9369AF027DE2}" destId="{FBAE889A-D5AB-47F8-89C4-72A2F0780E96}" srcOrd="1" destOrd="0" presId="urn:microsoft.com/office/officeart/2008/layout/LinedList"/>
    <dgm:cxn modelId="{41AC7E08-7B21-415C-B275-2C98F4F26803}" type="presParOf" srcId="{C3BAEB5B-2F6B-4E89-AB27-4F554C75621E}" destId="{B911899C-1B10-4EDA-8091-3DF3A1CE4470}" srcOrd="4" destOrd="0" presId="urn:microsoft.com/office/officeart/2008/layout/LinedList"/>
    <dgm:cxn modelId="{A0B20CFB-D899-4EF4-92EC-3A09C282E4D6}" type="presParOf" srcId="{C3BAEB5B-2F6B-4E89-AB27-4F554C75621E}" destId="{51762701-120A-434A-B812-0C192D73F2A0}" srcOrd="5" destOrd="0" presId="urn:microsoft.com/office/officeart/2008/layout/LinedList"/>
    <dgm:cxn modelId="{4B3FF33D-E2BB-4724-B07D-97142FC2F434}" type="presParOf" srcId="{51762701-120A-434A-B812-0C192D73F2A0}" destId="{8E684C47-C641-422E-AEEA-45E292AA32E6}" srcOrd="0" destOrd="0" presId="urn:microsoft.com/office/officeart/2008/layout/LinedList"/>
    <dgm:cxn modelId="{1123CD5D-8AB0-49EB-8212-4C1367499CFE}" type="presParOf" srcId="{51762701-120A-434A-B812-0C192D73F2A0}" destId="{B34CAC4C-061E-42AB-A1AF-B9D29148F109}" srcOrd="1" destOrd="0" presId="urn:microsoft.com/office/officeart/2008/layout/LinedList"/>
    <dgm:cxn modelId="{BAD7517B-5E87-4303-9DEC-1C1EC561B5DA}" type="presParOf" srcId="{C3BAEB5B-2F6B-4E89-AB27-4F554C75621E}" destId="{CED9DB2A-AA04-450F-8555-5C42DD892178}" srcOrd="6" destOrd="0" presId="urn:microsoft.com/office/officeart/2008/layout/LinedList"/>
    <dgm:cxn modelId="{820626C5-C81F-4D01-A6A6-43B2143C2629}" type="presParOf" srcId="{C3BAEB5B-2F6B-4E89-AB27-4F554C75621E}" destId="{A514CAE7-867A-4E39-9114-28C6AD54B4AF}" srcOrd="7" destOrd="0" presId="urn:microsoft.com/office/officeart/2008/layout/LinedList"/>
    <dgm:cxn modelId="{324C2E48-51B0-4FD4-90C7-AEA66075AA7E}" type="presParOf" srcId="{A514CAE7-867A-4E39-9114-28C6AD54B4AF}" destId="{34FF011B-2AD2-42D3-B664-2D21FCACF164}" srcOrd="0" destOrd="0" presId="urn:microsoft.com/office/officeart/2008/layout/LinedList"/>
    <dgm:cxn modelId="{585CF799-DE4D-4E4D-8C65-DED227A281F5}" type="presParOf" srcId="{A514CAE7-867A-4E39-9114-28C6AD54B4AF}" destId="{4B5FD28A-B47F-4FDC-B060-E4F8E5D61D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E21E88-D288-45B7-AAB5-BFBD3475A519}" type="doc">
      <dgm:prSet loTypeId="urn:microsoft.com/office/officeart/2016/7/layout/RepeatingBendingProcessNew" loCatId="process" qsTypeId="urn:microsoft.com/office/officeart/2005/8/quickstyle/simple4" qsCatId="simple" csTypeId="urn:microsoft.com/office/officeart/2005/8/colors/accent3_2" csCatId="accent3" phldr="1"/>
      <dgm:spPr/>
      <dgm:t>
        <a:bodyPr rtlCol="0"/>
        <a:lstStyle/>
        <a:p>
          <a:pPr rtl="0"/>
          <a:endParaRPr lang="en-US"/>
        </a:p>
      </dgm:t>
    </dgm:pt>
    <dgm:pt modelId="{E2F5B4E1-D30E-45C3-8AAF-2D604E47136A}">
      <dgm:prSet/>
      <dgm:spPr/>
      <dgm:t>
        <a:bodyPr rtlCol="0"/>
        <a:lstStyle/>
        <a:p>
          <a:pPr rtl="0"/>
          <a:r>
            <a:rPr lang="en-gb">
              <a:latin typeface="Open Sans" panose="020B0606030504020204" pitchFamily="34" charset="0"/>
              <a:ea typeface="Open Sans" panose="020B0606030504020204" pitchFamily="34" charset="0"/>
              <a:cs typeface="Open Sans" panose="020B0606030504020204" pitchFamily="34" charset="0"/>
            </a:rPr>
            <a:t>Goal to prevent decreases in numbers of beds available and ensure that in-patient capacity in mental healthcare services remains at a level that meets demand</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DBA0B20A-F9FB-46D7-908F-A043C65E2A9B}" type="parTrans" cxnId="{E94F39DC-4ABE-46DA-9A8F-B8689BE0D48B}">
      <dgm:prSet/>
      <dgm:spPr/>
      <dgm:t>
        <a:bodyPr rtlCol="0"/>
        <a:lstStyle/>
        <a:p>
          <a:pPr rtl="0"/>
          <a:endParaRPr lang="en-US"/>
        </a:p>
      </dgm:t>
    </dgm:pt>
    <dgm:pt modelId="{F5BDA0A0-D857-4C1F-84EA-851C1A61D2F9}" type="sibTrans" cxnId="{E94F39DC-4ABE-46DA-9A8F-B8689BE0D48B}">
      <dgm:prSet/>
      <dgm:spPr/>
      <dgm:t>
        <a:bodyPr rtlCol="0"/>
        <a:lstStyle/>
        <a:p>
          <a:pPr rtl="0"/>
          <a:endParaRPr lang="en-US"/>
        </a:p>
      </dgm:t>
    </dgm:pt>
    <dgm:pt modelId="{B00C3016-556A-4F0B-8B30-6C4E61137159}">
      <dgm:prSet/>
      <dgm:spPr/>
      <dgm:t>
        <a:bodyPr rtlCol="0"/>
        <a:lstStyle/>
        <a:p>
          <a:pPr rtl="0"/>
          <a:r>
            <a:rPr lang="en-gb">
              <a:latin typeface="Open Sans" panose="020B0606030504020204" pitchFamily="34" charset="0"/>
              <a:ea typeface="Open Sans" panose="020B0606030504020204" pitchFamily="34" charset="0"/>
              <a:cs typeface="Open Sans" panose="020B0606030504020204" pitchFamily="34" charset="0"/>
            </a:rPr>
            <a:t>Goal to reduce waiting times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DD0DC457-183E-45BF-9B96-026783057BFD}" type="parTrans" cxnId="{176BC35C-5C1D-4DAA-AC0F-4A36F889E42C}">
      <dgm:prSet/>
      <dgm:spPr/>
      <dgm:t>
        <a:bodyPr rtlCol="0"/>
        <a:lstStyle/>
        <a:p>
          <a:pPr rtl="0"/>
          <a:endParaRPr lang="en-US"/>
        </a:p>
      </dgm:t>
    </dgm:pt>
    <dgm:pt modelId="{C01C882A-1615-4ED2-9973-896B08A4FF37}" type="sibTrans" cxnId="{176BC35C-5C1D-4DAA-AC0F-4A36F889E42C}">
      <dgm:prSet/>
      <dgm:spPr/>
      <dgm:t>
        <a:bodyPr rtlCol="0"/>
        <a:lstStyle/>
        <a:p>
          <a:pPr rtl="0"/>
          <a:endParaRPr lang="en-US"/>
        </a:p>
      </dgm:t>
    </dgm:pt>
    <dgm:pt modelId="{22D5729F-98E5-4F76-8790-961A0A59ABCC}" type="pres">
      <dgm:prSet presAssocID="{AAE21E88-D288-45B7-AAB5-BFBD3475A519}" presName="Name0" presStyleCnt="0">
        <dgm:presLayoutVars>
          <dgm:dir/>
          <dgm:resizeHandles val="exact"/>
        </dgm:presLayoutVars>
      </dgm:prSet>
      <dgm:spPr/>
    </dgm:pt>
    <dgm:pt modelId="{5D1CC740-BCFA-4CDE-892D-726C72B27A26}" type="pres">
      <dgm:prSet presAssocID="{E2F5B4E1-D30E-45C3-8AAF-2D604E47136A}" presName="node" presStyleLbl="node1" presStyleIdx="0" presStyleCnt="2">
        <dgm:presLayoutVars>
          <dgm:bulletEnabled val="1"/>
        </dgm:presLayoutVars>
      </dgm:prSet>
      <dgm:spPr/>
    </dgm:pt>
    <dgm:pt modelId="{B63201AE-CCEC-4443-A0A7-13773673AA44}" type="pres">
      <dgm:prSet presAssocID="{F5BDA0A0-D857-4C1F-84EA-851C1A61D2F9}" presName="sibTrans" presStyleLbl="sibTrans1D1" presStyleIdx="0" presStyleCnt="1"/>
      <dgm:spPr/>
    </dgm:pt>
    <dgm:pt modelId="{C72E0408-8430-4D9B-8786-D9261BF8549F}" type="pres">
      <dgm:prSet presAssocID="{F5BDA0A0-D857-4C1F-84EA-851C1A61D2F9}" presName="connectorText" presStyleLbl="sibTrans1D1" presStyleIdx="0" presStyleCnt="1"/>
      <dgm:spPr/>
    </dgm:pt>
    <dgm:pt modelId="{5F550C6A-847B-4FC2-BE08-2BF9ED8818D3}" type="pres">
      <dgm:prSet presAssocID="{B00C3016-556A-4F0B-8B30-6C4E61137159}" presName="node" presStyleLbl="node1" presStyleIdx="1" presStyleCnt="2">
        <dgm:presLayoutVars>
          <dgm:bulletEnabled val="1"/>
        </dgm:presLayoutVars>
      </dgm:prSet>
      <dgm:spPr/>
    </dgm:pt>
  </dgm:ptLst>
  <dgm:cxnLst>
    <dgm:cxn modelId="{6ACB8520-4392-4FE0-8383-6714B9C998CC}" type="presOf" srcId="{E2F5B4E1-D30E-45C3-8AAF-2D604E47136A}" destId="{5D1CC740-BCFA-4CDE-892D-726C72B27A26}" srcOrd="0" destOrd="0" presId="urn:microsoft.com/office/officeart/2016/7/layout/RepeatingBendingProcessNew"/>
    <dgm:cxn modelId="{EDB79127-0A2B-4523-9CCE-0F4D9CBBDB52}" type="presOf" srcId="{AAE21E88-D288-45B7-AAB5-BFBD3475A519}" destId="{22D5729F-98E5-4F76-8790-961A0A59ABCC}" srcOrd="0" destOrd="0" presId="urn:microsoft.com/office/officeart/2016/7/layout/RepeatingBendingProcessNew"/>
    <dgm:cxn modelId="{176BC35C-5C1D-4DAA-AC0F-4A36F889E42C}" srcId="{AAE21E88-D288-45B7-AAB5-BFBD3475A519}" destId="{B00C3016-556A-4F0B-8B30-6C4E61137159}" srcOrd="1" destOrd="0" parTransId="{DD0DC457-183E-45BF-9B96-026783057BFD}" sibTransId="{C01C882A-1615-4ED2-9973-896B08A4FF37}"/>
    <dgm:cxn modelId="{8738FA8F-556D-4B2F-8AA5-28F1853C8312}" type="presOf" srcId="{F5BDA0A0-D857-4C1F-84EA-851C1A61D2F9}" destId="{C72E0408-8430-4D9B-8786-D9261BF8549F}" srcOrd="1" destOrd="0" presId="urn:microsoft.com/office/officeart/2016/7/layout/RepeatingBendingProcessNew"/>
    <dgm:cxn modelId="{CD0B7DBE-DCEB-40B6-812D-87C25BBE4510}" type="presOf" srcId="{F5BDA0A0-D857-4C1F-84EA-851C1A61D2F9}" destId="{B63201AE-CCEC-4443-A0A7-13773673AA44}" srcOrd="0" destOrd="0" presId="urn:microsoft.com/office/officeart/2016/7/layout/RepeatingBendingProcessNew"/>
    <dgm:cxn modelId="{8AC2F7CB-69DC-4727-9963-F12E8F4DD77F}" type="presOf" srcId="{B00C3016-556A-4F0B-8B30-6C4E61137159}" destId="{5F550C6A-847B-4FC2-BE08-2BF9ED8818D3}" srcOrd="0" destOrd="0" presId="urn:microsoft.com/office/officeart/2016/7/layout/RepeatingBendingProcessNew"/>
    <dgm:cxn modelId="{E94F39DC-4ABE-46DA-9A8F-B8689BE0D48B}" srcId="{AAE21E88-D288-45B7-AAB5-BFBD3475A519}" destId="{E2F5B4E1-D30E-45C3-8AAF-2D604E47136A}" srcOrd="0" destOrd="0" parTransId="{DBA0B20A-F9FB-46D7-908F-A043C65E2A9B}" sibTransId="{F5BDA0A0-D857-4C1F-84EA-851C1A61D2F9}"/>
    <dgm:cxn modelId="{D6BD5297-02EE-4A4F-A8AD-28AD9FF629F7}" type="presParOf" srcId="{22D5729F-98E5-4F76-8790-961A0A59ABCC}" destId="{5D1CC740-BCFA-4CDE-892D-726C72B27A26}" srcOrd="0" destOrd="0" presId="urn:microsoft.com/office/officeart/2016/7/layout/RepeatingBendingProcessNew"/>
    <dgm:cxn modelId="{91052E05-D5C0-45D1-8DEC-07C8CCC9C0EB}" type="presParOf" srcId="{22D5729F-98E5-4F76-8790-961A0A59ABCC}" destId="{B63201AE-CCEC-4443-A0A7-13773673AA44}" srcOrd="1" destOrd="0" presId="urn:microsoft.com/office/officeart/2016/7/layout/RepeatingBendingProcessNew"/>
    <dgm:cxn modelId="{07DAFDC8-E529-4EAE-9169-C3D400F55791}" type="presParOf" srcId="{B63201AE-CCEC-4443-A0A7-13773673AA44}" destId="{C72E0408-8430-4D9B-8786-D9261BF8549F}" srcOrd="0" destOrd="0" presId="urn:microsoft.com/office/officeart/2016/7/layout/RepeatingBendingProcessNew"/>
    <dgm:cxn modelId="{CE85D206-CDEF-4723-B774-43CE9A09AEF2}" type="presParOf" srcId="{22D5729F-98E5-4F76-8790-961A0A59ABCC}" destId="{5F550C6A-847B-4FC2-BE08-2BF9ED8818D3}" srcOrd="2"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AB3269-398C-4383-9C71-97B7606A58C8}" type="doc">
      <dgm:prSet loTypeId="urn:microsoft.com/office/officeart/2005/8/layout/vList2" loCatId="list" qsTypeId="urn:microsoft.com/office/officeart/2005/8/quickstyle/simple4" qsCatId="simple" csTypeId="urn:microsoft.com/office/officeart/2005/8/colors/colorful2" csCatId="colorful"/>
      <dgm:spPr/>
      <dgm:t>
        <a:bodyPr rtlCol="0"/>
        <a:lstStyle/>
        <a:p>
          <a:pPr rtl="0"/>
          <a:endParaRPr lang="en-US"/>
        </a:p>
      </dgm:t>
    </dgm:pt>
    <dgm:pt modelId="{EEA71B02-6B78-4BC4-857B-6164EAF15389}">
      <dgm:prSet custT="1"/>
      <dgm:spPr/>
      <dgm:t>
        <a:bodyPr rtlCol="0"/>
        <a:lstStyle/>
        <a:p>
          <a:pPr rtl="0"/>
          <a:r>
            <a:rPr lang="en-gb" sz="3200">
              <a:latin typeface="Open Sans" panose="020B0606030504020204" pitchFamily="34" charset="0"/>
              <a:ea typeface="Open Sans" panose="020B0606030504020204" pitchFamily="34" charset="0"/>
              <a:cs typeface="Open Sans" panose="020B0606030504020204" pitchFamily="34" charset="0"/>
            </a:rPr>
            <a:t>Goal to ensure that healthcare personnel have more time for patients, users and professional development</a:t>
          </a:r>
          <a:endParaRPr lang="en-US" sz="3200" dirty="0">
            <a:latin typeface="Open Sans" panose="020B0606030504020204" pitchFamily="34" charset="0"/>
            <a:ea typeface="Open Sans" panose="020B0606030504020204" pitchFamily="34" charset="0"/>
            <a:cs typeface="Open Sans" panose="020B0606030504020204" pitchFamily="34" charset="0"/>
          </a:endParaRPr>
        </a:p>
      </dgm:t>
    </dgm:pt>
    <dgm:pt modelId="{AA2D83C5-D3C9-4DB3-933B-F0A807935057}" type="parTrans" cxnId="{5128758A-A665-4C0F-B4BA-D92CEA2AE196}">
      <dgm:prSet/>
      <dgm:spPr/>
      <dgm:t>
        <a:bodyPr rtlCol="0"/>
        <a:lstStyle/>
        <a:p>
          <a:pPr rtl="0"/>
          <a:endParaRPr lang="en-US"/>
        </a:p>
      </dgm:t>
    </dgm:pt>
    <dgm:pt modelId="{DFDD56A7-B984-4221-B8E0-EB15425B8E42}" type="sibTrans" cxnId="{5128758A-A665-4C0F-B4BA-D92CEA2AE196}">
      <dgm:prSet/>
      <dgm:spPr/>
      <dgm:t>
        <a:bodyPr rtlCol="0"/>
        <a:lstStyle/>
        <a:p>
          <a:pPr rtl="0"/>
          <a:endParaRPr lang="en-US"/>
        </a:p>
      </dgm:t>
    </dgm:pt>
    <dgm:pt modelId="{BB346329-4612-4804-8A2E-67957F255C44}">
      <dgm:prSet custT="1"/>
      <dgm:spPr/>
      <dgm:t>
        <a:bodyPr rtlCol="0"/>
        <a:lstStyle/>
        <a:p>
          <a:pPr rtl="0"/>
          <a:r>
            <a:rPr lang="en-gb" sz="3200">
              <a:latin typeface="Open Sans" panose="020B0606030504020204" pitchFamily="34" charset="0"/>
              <a:ea typeface="Open Sans" panose="020B0606030504020204" pitchFamily="34" charset="0"/>
              <a:cs typeface="Open Sans" panose="020B0606030504020204" pitchFamily="34" charset="0"/>
            </a:rPr>
            <a:t>Reduce and streamline reporting</a:t>
          </a:r>
          <a:endParaRPr lang="en-US" sz="3200" dirty="0">
            <a:latin typeface="Open Sans" panose="020B0606030504020204" pitchFamily="34" charset="0"/>
            <a:ea typeface="Open Sans" panose="020B0606030504020204" pitchFamily="34" charset="0"/>
            <a:cs typeface="Open Sans" panose="020B0606030504020204" pitchFamily="34" charset="0"/>
          </a:endParaRPr>
        </a:p>
      </dgm:t>
    </dgm:pt>
    <dgm:pt modelId="{AB088153-E696-4163-BC92-2FB23795FE1F}" type="parTrans" cxnId="{E8C8B359-FA76-4DCF-8ACE-00971CCBD7CC}">
      <dgm:prSet/>
      <dgm:spPr/>
      <dgm:t>
        <a:bodyPr rtlCol="0"/>
        <a:lstStyle/>
        <a:p>
          <a:pPr rtl="0"/>
          <a:endParaRPr lang="en-US"/>
        </a:p>
      </dgm:t>
    </dgm:pt>
    <dgm:pt modelId="{A4695EE5-47E3-40C2-AA5D-FFC7E9196865}" type="sibTrans" cxnId="{E8C8B359-FA76-4DCF-8ACE-00971CCBD7CC}">
      <dgm:prSet/>
      <dgm:spPr/>
      <dgm:t>
        <a:bodyPr rtlCol="0"/>
        <a:lstStyle/>
        <a:p>
          <a:pPr rtl="0"/>
          <a:endParaRPr lang="en-US"/>
        </a:p>
      </dgm:t>
    </dgm:pt>
    <dgm:pt modelId="{C6B4DAD2-AF52-4DDC-9D13-1BB9FE69EBDE}" type="pres">
      <dgm:prSet presAssocID="{0DAB3269-398C-4383-9C71-97B7606A58C8}" presName="linear" presStyleCnt="0">
        <dgm:presLayoutVars>
          <dgm:animLvl val="lvl"/>
          <dgm:resizeHandles val="exact"/>
        </dgm:presLayoutVars>
      </dgm:prSet>
      <dgm:spPr/>
    </dgm:pt>
    <dgm:pt modelId="{D0396AFE-E7C1-44BD-94C1-4F70FFDE484A}" type="pres">
      <dgm:prSet presAssocID="{EEA71B02-6B78-4BC4-857B-6164EAF15389}" presName="parentText" presStyleLbl="node1" presStyleIdx="0" presStyleCnt="2">
        <dgm:presLayoutVars>
          <dgm:chMax val="0"/>
          <dgm:bulletEnabled val="1"/>
        </dgm:presLayoutVars>
      </dgm:prSet>
      <dgm:spPr/>
    </dgm:pt>
    <dgm:pt modelId="{C523BD65-B615-4B25-AACC-0C2DFA904BA9}" type="pres">
      <dgm:prSet presAssocID="{DFDD56A7-B984-4221-B8E0-EB15425B8E42}" presName="spacer" presStyleCnt="0"/>
      <dgm:spPr/>
    </dgm:pt>
    <dgm:pt modelId="{056D7DFC-ACED-4C48-A73B-FFE251664CE5}" type="pres">
      <dgm:prSet presAssocID="{BB346329-4612-4804-8A2E-67957F255C44}" presName="parentText" presStyleLbl="node1" presStyleIdx="1" presStyleCnt="2">
        <dgm:presLayoutVars>
          <dgm:chMax val="0"/>
          <dgm:bulletEnabled val="1"/>
        </dgm:presLayoutVars>
      </dgm:prSet>
      <dgm:spPr/>
    </dgm:pt>
  </dgm:ptLst>
  <dgm:cxnLst>
    <dgm:cxn modelId="{E8C8B359-FA76-4DCF-8ACE-00971CCBD7CC}" srcId="{0DAB3269-398C-4383-9C71-97B7606A58C8}" destId="{BB346329-4612-4804-8A2E-67957F255C44}" srcOrd="1" destOrd="0" parTransId="{AB088153-E696-4163-BC92-2FB23795FE1F}" sibTransId="{A4695EE5-47E3-40C2-AA5D-FFC7E9196865}"/>
    <dgm:cxn modelId="{5128758A-A665-4C0F-B4BA-D92CEA2AE196}" srcId="{0DAB3269-398C-4383-9C71-97B7606A58C8}" destId="{EEA71B02-6B78-4BC4-857B-6164EAF15389}" srcOrd="0" destOrd="0" parTransId="{AA2D83C5-D3C9-4DB3-933B-F0A807935057}" sibTransId="{DFDD56A7-B984-4221-B8E0-EB15425B8E42}"/>
    <dgm:cxn modelId="{2F5BE18F-46E1-40A4-9100-245D70F51CA4}" type="presOf" srcId="{EEA71B02-6B78-4BC4-857B-6164EAF15389}" destId="{D0396AFE-E7C1-44BD-94C1-4F70FFDE484A}" srcOrd="0" destOrd="0" presId="urn:microsoft.com/office/officeart/2005/8/layout/vList2"/>
    <dgm:cxn modelId="{224486C3-FBF2-4334-8BCB-FB9093048296}" type="presOf" srcId="{BB346329-4612-4804-8A2E-67957F255C44}" destId="{056D7DFC-ACED-4C48-A73B-FFE251664CE5}" srcOrd="0" destOrd="0" presId="urn:microsoft.com/office/officeart/2005/8/layout/vList2"/>
    <dgm:cxn modelId="{4FBC6BC6-96C8-40FD-8F2A-C6FEF89AC88F}" type="presOf" srcId="{0DAB3269-398C-4383-9C71-97B7606A58C8}" destId="{C6B4DAD2-AF52-4DDC-9D13-1BB9FE69EBDE}" srcOrd="0" destOrd="0" presId="urn:microsoft.com/office/officeart/2005/8/layout/vList2"/>
    <dgm:cxn modelId="{F9C2A676-E48E-4AB6-A6B6-8421BA5008FC}" type="presParOf" srcId="{C6B4DAD2-AF52-4DDC-9D13-1BB9FE69EBDE}" destId="{D0396AFE-E7C1-44BD-94C1-4F70FFDE484A}" srcOrd="0" destOrd="0" presId="urn:microsoft.com/office/officeart/2005/8/layout/vList2"/>
    <dgm:cxn modelId="{7D0CE412-17A1-49CE-BC85-78E67EAAD912}" type="presParOf" srcId="{C6B4DAD2-AF52-4DDC-9D13-1BB9FE69EBDE}" destId="{C523BD65-B615-4B25-AACC-0C2DFA904BA9}" srcOrd="1" destOrd="0" presId="urn:microsoft.com/office/officeart/2005/8/layout/vList2"/>
    <dgm:cxn modelId="{FBDDC598-7ED7-44C1-A8C3-CED1C6470A19}" type="presParOf" srcId="{C6B4DAD2-AF52-4DDC-9D13-1BB9FE69EBDE}" destId="{056D7DFC-ACED-4C48-A73B-FFE251664CE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E945F3-659B-409D-8B3C-51420B700570}" type="doc">
      <dgm:prSet loTypeId="urn:microsoft.com/office/officeart/2008/layout/LinedList" loCatId="list" qsTypeId="urn:microsoft.com/office/officeart/2005/8/quickstyle/simple1" qsCatId="simple" csTypeId="urn:microsoft.com/office/officeart/2005/8/colors/accent0_3" csCatId="mainScheme"/>
      <dgm:spPr/>
      <dgm:t>
        <a:bodyPr rtlCol="0"/>
        <a:lstStyle/>
        <a:p>
          <a:pPr rtl="0"/>
          <a:endParaRPr lang="en-US"/>
        </a:p>
      </dgm:t>
    </dgm:pt>
    <dgm:pt modelId="{45C4BAAB-59BB-42C6-A799-0887EBC70BC3}">
      <dgm:prSet/>
      <dgm:spPr/>
      <dgm:t>
        <a:bodyPr rtlCol="0"/>
        <a:lstStyle/>
        <a:p>
          <a:pPr rtl="0"/>
          <a:r>
            <a:rPr lang="en-gb">
              <a:latin typeface="Open Sans" panose="020B0606030504020204" pitchFamily="34" charset="0"/>
              <a:ea typeface="Open Sans" panose="020B0606030504020204" pitchFamily="34" charset="0"/>
              <a:cs typeface="Open Sans" panose="020B0606030504020204" pitchFamily="34" charset="0"/>
            </a:rPr>
            <a:t>Good residential services and wider service offerings at a municipal level</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35F6DDB8-6022-49A6-9F5D-E70405C17372}" type="parTrans" cxnId="{EC983284-AC62-4907-BCC1-E32B0AB6D7F8}">
      <dgm:prSet/>
      <dgm:spPr/>
      <dgm:t>
        <a:bodyPr rtlCol="0"/>
        <a:lstStyle/>
        <a:p>
          <a:pPr rtl="0"/>
          <a:endParaRPr lang="en-US"/>
        </a:p>
      </dgm:t>
    </dgm:pt>
    <dgm:pt modelId="{8C77C5C4-EAEF-44C2-8FB7-9DDB543A40E2}" type="sibTrans" cxnId="{EC983284-AC62-4907-BCC1-E32B0AB6D7F8}">
      <dgm:prSet/>
      <dgm:spPr/>
      <dgm:t>
        <a:bodyPr rtlCol="0"/>
        <a:lstStyle/>
        <a:p>
          <a:pPr rtl="0"/>
          <a:endParaRPr lang="en-US"/>
        </a:p>
      </dgm:t>
    </dgm:pt>
    <dgm:pt modelId="{4EBB8A43-F40F-4115-8123-72BD4EE7A6A3}">
      <dgm:prSet/>
      <dgm:spPr/>
      <dgm:t>
        <a:bodyPr rtlCol="0"/>
        <a:lstStyle/>
        <a:p>
          <a:pPr rtl="0"/>
          <a:r>
            <a:rPr lang="en-gb">
              <a:latin typeface="Open Sans" panose="020B0606030504020204" pitchFamily="34" charset="0"/>
              <a:ea typeface="Open Sans" panose="020B0606030504020204" pitchFamily="34" charset="0"/>
              <a:cs typeface="Open Sans" panose="020B0606030504020204" pitchFamily="34" charset="0"/>
            </a:rPr>
            <a:t>Continue, renew and strengthen health initiatives in the Child Welfare Service </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1277E5D0-4696-4BEF-A677-06DDA34E9DF3}" type="parTrans" cxnId="{AEB1F926-3BF4-45DF-8F7E-C35C74C87B97}">
      <dgm:prSet/>
      <dgm:spPr/>
      <dgm:t>
        <a:bodyPr rtlCol="0"/>
        <a:lstStyle/>
        <a:p>
          <a:pPr rtl="0"/>
          <a:endParaRPr lang="en-US"/>
        </a:p>
      </dgm:t>
    </dgm:pt>
    <dgm:pt modelId="{25538AC8-E7CF-4556-9883-F980E306EA32}" type="sibTrans" cxnId="{AEB1F926-3BF4-45DF-8F7E-C35C74C87B97}">
      <dgm:prSet/>
      <dgm:spPr/>
      <dgm:t>
        <a:bodyPr rtlCol="0"/>
        <a:lstStyle/>
        <a:p>
          <a:pPr rtl="0"/>
          <a:endParaRPr lang="en-US"/>
        </a:p>
      </dgm:t>
    </dgm:pt>
    <dgm:pt modelId="{C973DAA0-944C-430E-B7F4-C87B91E7CFDC}">
      <dgm:prSet/>
      <dgm:spPr/>
      <dgm:t>
        <a:bodyPr rtlCol="0"/>
        <a:lstStyle/>
        <a:p>
          <a:pPr rtl="0"/>
          <a:r>
            <a:rPr lang="en-gb">
              <a:latin typeface="Open Sans" panose="020B0606030504020204" pitchFamily="34" charset="0"/>
              <a:ea typeface="Open Sans" panose="020B0606030504020204" pitchFamily="34" charset="0"/>
              <a:cs typeface="Open Sans" panose="020B0606030504020204" pitchFamily="34" charset="0"/>
            </a:rPr>
            <a:t>Increase capacity for treatment and follow-up in mental healthcare in terms of both outpatient follow-ups and in-patient treatment in line with forecasts</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33CFE73-CD3C-4B57-9A96-97E5BF43C3B0}" type="parTrans" cxnId="{984FF2E1-E014-4EEF-881D-26A31A80A601}">
      <dgm:prSet/>
      <dgm:spPr/>
      <dgm:t>
        <a:bodyPr rtlCol="0"/>
        <a:lstStyle/>
        <a:p>
          <a:pPr rtl="0"/>
          <a:endParaRPr lang="en-US"/>
        </a:p>
      </dgm:t>
    </dgm:pt>
    <dgm:pt modelId="{DE823E28-C42D-4ABB-B160-576BC954C93A}" type="sibTrans" cxnId="{984FF2E1-E014-4EEF-881D-26A31A80A601}">
      <dgm:prSet/>
      <dgm:spPr/>
      <dgm:t>
        <a:bodyPr rtlCol="0"/>
        <a:lstStyle/>
        <a:p>
          <a:pPr rtl="0"/>
          <a:endParaRPr lang="en-US"/>
        </a:p>
      </dgm:t>
    </dgm:pt>
    <dgm:pt modelId="{F49AF7A2-6912-4779-A694-E8313C82184B}" type="pres">
      <dgm:prSet presAssocID="{1CE945F3-659B-409D-8B3C-51420B700570}" presName="vert0" presStyleCnt="0">
        <dgm:presLayoutVars>
          <dgm:dir/>
          <dgm:animOne val="branch"/>
          <dgm:animLvl val="lvl"/>
        </dgm:presLayoutVars>
      </dgm:prSet>
      <dgm:spPr/>
    </dgm:pt>
    <dgm:pt modelId="{3C68FF3B-116D-41FF-9917-AF5882B037F0}" type="pres">
      <dgm:prSet presAssocID="{45C4BAAB-59BB-42C6-A799-0887EBC70BC3}" presName="thickLine" presStyleLbl="alignNode1" presStyleIdx="0" presStyleCnt="3"/>
      <dgm:spPr/>
    </dgm:pt>
    <dgm:pt modelId="{A90F4C2D-FF00-41E3-B9E8-4A80DC6892C4}" type="pres">
      <dgm:prSet presAssocID="{45C4BAAB-59BB-42C6-A799-0887EBC70BC3}" presName="horz1" presStyleCnt="0"/>
      <dgm:spPr/>
    </dgm:pt>
    <dgm:pt modelId="{EA623073-21DF-4D8F-998F-49B65656C0AA}" type="pres">
      <dgm:prSet presAssocID="{45C4BAAB-59BB-42C6-A799-0887EBC70BC3}" presName="tx1" presStyleLbl="revTx" presStyleIdx="0" presStyleCnt="3"/>
      <dgm:spPr/>
    </dgm:pt>
    <dgm:pt modelId="{A81FB2FE-BF8D-4EE5-865B-BAB66293827A}" type="pres">
      <dgm:prSet presAssocID="{45C4BAAB-59BB-42C6-A799-0887EBC70BC3}" presName="vert1" presStyleCnt="0"/>
      <dgm:spPr/>
    </dgm:pt>
    <dgm:pt modelId="{EDDC6674-2AE3-49C5-8A57-0F7B61CAE511}" type="pres">
      <dgm:prSet presAssocID="{4EBB8A43-F40F-4115-8123-72BD4EE7A6A3}" presName="thickLine" presStyleLbl="alignNode1" presStyleIdx="1" presStyleCnt="3"/>
      <dgm:spPr/>
    </dgm:pt>
    <dgm:pt modelId="{24C4EC6D-A2FF-479E-8318-E9336956BC33}" type="pres">
      <dgm:prSet presAssocID="{4EBB8A43-F40F-4115-8123-72BD4EE7A6A3}" presName="horz1" presStyleCnt="0"/>
      <dgm:spPr/>
    </dgm:pt>
    <dgm:pt modelId="{8A00DC38-E2E9-431E-A5C3-3854819832EC}" type="pres">
      <dgm:prSet presAssocID="{4EBB8A43-F40F-4115-8123-72BD4EE7A6A3}" presName="tx1" presStyleLbl="revTx" presStyleIdx="1" presStyleCnt="3"/>
      <dgm:spPr/>
    </dgm:pt>
    <dgm:pt modelId="{7ED2B0AB-DD58-4F12-BEBE-3A3283A26750}" type="pres">
      <dgm:prSet presAssocID="{4EBB8A43-F40F-4115-8123-72BD4EE7A6A3}" presName="vert1" presStyleCnt="0"/>
      <dgm:spPr/>
    </dgm:pt>
    <dgm:pt modelId="{E26E367A-9D40-4C86-85AA-DEB8169218A8}" type="pres">
      <dgm:prSet presAssocID="{C973DAA0-944C-430E-B7F4-C87B91E7CFDC}" presName="thickLine" presStyleLbl="alignNode1" presStyleIdx="2" presStyleCnt="3"/>
      <dgm:spPr/>
    </dgm:pt>
    <dgm:pt modelId="{930A4236-9369-470D-85C9-D8FDD907E866}" type="pres">
      <dgm:prSet presAssocID="{C973DAA0-944C-430E-B7F4-C87B91E7CFDC}" presName="horz1" presStyleCnt="0"/>
      <dgm:spPr/>
    </dgm:pt>
    <dgm:pt modelId="{3D0B9542-FE13-41F4-84C4-3474D28D4894}" type="pres">
      <dgm:prSet presAssocID="{C973DAA0-944C-430E-B7F4-C87B91E7CFDC}" presName="tx1" presStyleLbl="revTx" presStyleIdx="2" presStyleCnt="3"/>
      <dgm:spPr/>
    </dgm:pt>
    <dgm:pt modelId="{D5059447-5E22-4B19-809F-E17E1CB0025E}" type="pres">
      <dgm:prSet presAssocID="{C973DAA0-944C-430E-B7F4-C87B91E7CFDC}" presName="vert1" presStyleCnt="0"/>
      <dgm:spPr/>
    </dgm:pt>
  </dgm:ptLst>
  <dgm:cxnLst>
    <dgm:cxn modelId="{AEB1F926-3BF4-45DF-8F7E-C35C74C87B97}" srcId="{1CE945F3-659B-409D-8B3C-51420B700570}" destId="{4EBB8A43-F40F-4115-8123-72BD4EE7A6A3}" srcOrd="1" destOrd="0" parTransId="{1277E5D0-4696-4BEF-A677-06DDA34E9DF3}" sibTransId="{25538AC8-E7CF-4556-9883-F980E306EA32}"/>
    <dgm:cxn modelId="{260ED24C-5184-4E5C-8948-10F5EB510520}" type="presOf" srcId="{1CE945F3-659B-409D-8B3C-51420B700570}" destId="{F49AF7A2-6912-4779-A694-E8313C82184B}" srcOrd="0" destOrd="0" presId="urn:microsoft.com/office/officeart/2008/layout/LinedList"/>
    <dgm:cxn modelId="{D9C8F472-E640-495C-A334-D282968C7A11}" type="presOf" srcId="{4EBB8A43-F40F-4115-8123-72BD4EE7A6A3}" destId="{8A00DC38-E2E9-431E-A5C3-3854819832EC}" srcOrd="0" destOrd="0" presId="urn:microsoft.com/office/officeart/2008/layout/LinedList"/>
    <dgm:cxn modelId="{EC983284-AC62-4907-BCC1-E32B0AB6D7F8}" srcId="{1CE945F3-659B-409D-8B3C-51420B700570}" destId="{45C4BAAB-59BB-42C6-A799-0887EBC70BC3}" srcOrd="0" destOrd="0" parTransId="{35F6DDB8-6022-49A6-9F5D-E70405C17372}" sibTransId="{8C77C5C4-EAEF-44C2-8FB7-9DDB543A40E2}"/>
    <dgm:cxn modelId="{BFF05597-B4B5-4C44-A3C1-C6398724DFC9}" type="presOf" srcId="{C973DAA0-944C-430E-B7F4-C87B91E7CFDC}" destId="{3D0B9542-FE13-41F4-84C4-3474D28D4894}" srcOrd="0" destOrd="0" presId="urn:microsoft.com/office/officeart/2008/layout/LinedList"/>
    <dgm:cxn modelId="{1C6E65A7-970F-412F-A14E-A54404E680A0}" type="presOf" srcId="{45C4BAAB-59BB-42C6-A799-0887EBC70BC3}" destId="{EA623073-21DF-4D8F-998F-49B65656C0AA}" srcOrd="0" destOrd="0" presId="urn:microsoft.com/office/officeart/2008/layout/LinedList"/>
    <dgm:cxn modelId="{984FF2E1-E014-4EEF-881D-26A31A80A601}" srcId="{1CE945F3-659B-409D-8B3C-51420B700570}" destId="{C973DAA0-944C-430E-B7F4-C87B91E7CFDC}" srcOrd="2" destOrd="0" parTransId="{533CFE73-CD3C-4B57-9A96-97E5BF43C3B0}" sibTransId="{DE823E28-C42D-4ABB-B160-576BC954C93A}"/>
    <dgm:cxn modelId="{F88AFB78-8ED1-415A-89B0-3788C35BCBF3}" type="presParOf" srcId="{F49AF7A2-6912-4779-A694-E8313C82184B}" destId="{3C68FF3B-116D-41FF-9917-AF5882B037F0}" srcOrd="0" destOrd="0" presId="urn:microsoft.com/office/officeart/2008/layout/LinedList"/>
    <dgm:cxn modelId="{16270141-6893-4C1F-9274-58A6B082F550}" type="presParOf" srcId="{F49AF7A2-6912-4779-A694-E8313C82184B}" destId="{A90F4C2D-FF00-41E3-B9E8-4A80DC6892C4}" srcOrd="1" destOrd="0" presId="urn:microsoft.com/office/officeart/2008/layout/LinedList"/>
    <dgm:cxn modelId="{7B2A206C-67A0-4BB7-89BF-D1DB007BA2EB}" type="presParOf" srcId="{A90F4C2D-FF00-41E3-B9E8-4A80DC6892C4}" destId="{EA623073-21DF-4D8F-998F-49B65656C0AA}" srcOrd="0" destOrd="0" presId="urn:microsoft.com/office/officeart/2008/layout/LinedList"/>
    <dgm:cxn modelId="{0618CBE2-82FC-40C9-9C05-BA319FDDE53F}" type="presParOf" srcId="{A90F4C2D-FF00-41E3-B9E8-4A80DC6892C4}" destId="{A81FB2FE-BF8D-4EE5-865B-BAB66293827A}" srcOrd="1" destOrd="0" presId="urn:microsoft.com/office/officeart/2008/layout/LinedList"/>
    <dgm:cxn modelId="{CFED789C-5CB4-4BFA-8CC8-9E73A2A36EBA}" type="presParOf" srcId="{F49AF7A2-6912-4779-A694-E8313C82184B}" destId="{EDDC6674-2AE3-49C5-8A57-0F7B61CAE511}" srcOrd="2" destOrd="0" presId="urn:microsoft.com/office/officeart/2008/layout/LinedList"/>
    <dgm:cxn modelId="{78425557-06E2-4523-AC9B-89BB34423BED}" type="presParOf" srcId="{F49AF7A2-6912-4779-A694-E8313C82184B}" destId="{24C4EC6D-A2FF-479E-8318-E9336956BC33}" srcOrd="3" destOrd="0" presId="urn:microsoft.com/office/officeart/2008/layout/LinedList"/>
    <dgm:cxn modelId="{086D67D9-6AF2-4B0C-8A5F-A213472E3AC1}" type="presParOf" srcId="{24C4EC6D-A2FF-479E-8318-E9336956BC33}" destId="{8A00DC38-E2E9-431E-A5C3-3854819832EC}" srcOrd="0" destOrd="0" presId="urn:microsoft.com/office/officeart/2008/layout/LinedList"/>
    <dgm:cxn modelId="{67C0C7DA-3F7F-40FF-9939-F13EDEB316F0}" type="presParOf" srcId="{24C4EC6D-A2FF-479E-8318-E9336956BC33}" destId="{7ED2B0AB-DD58-4F12-BEBE-3A3283A26750}" srcOrd="1" destOrd="0" presId="urn:microsoft.com/office/officeart/2008/layout/LinedList"/>
    <dgm:cxn modelId="{1F28C2A6-F0D5-41A8-B1A9-E317BCA369ED}" type="presParOf" srcId="{F49AF7A2-6912-4779-A694-E8313C82184B}" destId="{E26E367A-9D40-4C86-85AA-DEB8169218A8}" srcOrd="4" destOrd="0" presId="urn:microsoft.com/office/officeart/2008/layout/LinedList"/>
    <dgm:cxn modelId="{C217DAC7-CF7C-47C1-8381-D96DFAC675F6}" type="presParOf" srcId="{F49AF7A2-6912-4779-A694-E8313C82184B}" destId="{930A4236-9369-470D-85C9-D8FDD907E866}" srcOrd="5" destOrd="0" presId="urn:microsoft.com/office/officeart/2008/layout/LinedList"/>
    <dgm:cxn modelId="{248D4218-0856-467F-B703-32A7E3F71A25}" type="presParOf" srcId="{930A4236-9369-470D-85C9-D8FDD907E866}" destId="{3D0B9542-FE13-41F4-84C4-3474D28D4894}" srcOrd="0" destOrd="0" presId="urn:microsoft.com/office/officeart/2008/layout/LinedList"/>
    <dgm:cxn modelId="{4AB1C6B7-3F5F-4CE6-9ABA-7CD90D71E8C8}" type="presParOf" srcId="{930A4236-9369-470D-85C9-D8FDD907E866}" destId="{D5059447-5E22-4B19-809F-E17E1CB0025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F1FD94-B139-47E5-B614-0D29C8A908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2F560F-1559-42FB-AA0F-3F0A84887C56}">
      <dgm:prSet/>
      <dgm:spPr>
        <a:solidFill>
          <a:srgbClr val="FFC000"/>
        </a:solidFill>
      </dgm:spPr>
      <dgm:t>
        <a:bodyPr/>
        <a:lstStyle/>
        <a:p>
          <a:r>
            <a:rPr lang="en-GB" noProof="0">
              <a:solidFill>
                <a:schemeClr val="tx1"/>
              </a:solidFill>
            </a:rPr>
            <a:t>Health profile in policies </a:t>
          </a:r>
          <a:endParaRPr lang="en-GB" noProof="0" dirty="0">
            <a:solidFill>
              <a:schemeClr val="tx1"/>
            </a:solidFill>
          </a:endParaRPr>
        </a:p>
      </dgm:t>
    </dgm:pt>
    <dgm:pt modelId="{0A1E7D5C-9174-40FC-B6C3-D02DADFDF620}" type="parTrans" cxnId="{1EDF68C4-34D9-4721-9E55-DBCB77DC1A3F}">
      <dgm:prSet/>
      <dgm:spPr/>
      <dgm:t>
        <a:bodyPr/>
        <a:lstStyle/>
        <a:p>
          <a:endParaRPr lang="en-US">
            <a:solidFill>
              <a:schemeClr val="tx1"/>
            </a:solidFill>
          </a:endParaRPr>
        </a:p>
      </dgm:t>
    </dgm:pt>
    <dgm:pt modelId="{597146A3-CD8D-4119-A621-A68349E4F146}" type="sibTrans" cxnId="{1EDF68C4-34D9-4721-9E55-DBCB77DC1A3F}">
      <dgm:prSet/>
      <dgm:spPr/>
      <dgm:t>
        <a:bodyPr/>
        <a:lstStyle/>
        <a:p>
          <a:endParaRPr lang="en-US">
            <a:solidFill>
              <a:schemeClr val="tx1"/>
            </a:solidFill>
          </a:endParaRPr>
        </a:p>
      </dgm:t>
    </dgm:pt>
    <dgm:pt modelId="{CF76B5AA-B60C-4FAD-8A15-2F53F9F134D3}">
      <dgm:prSet/>
      <dgm:spPr>
        <a:solidFill>
          <a:srgbClr val="FFC000"/>
        </a:solidFill>
      </dgm:spPr>
      <dgm:t>
        <a:bodyPr/>
        <a:lstStyle/>
        <a:p>
          <a:r>
            <a:rPr lang="en-GB" noProof="0">
              <a:solidFill>
                <a:schemeClr val="tx1"/>
              </a:solidFill>
            </a:rPr>
            <a:t>Cross sectoral approach in all parts of the substance abuse field </a:t>
          </a:r>
          <a:endParaRPr lang="en-GB" noProof="0" dirty="0">
            <a:solidFill>
              <a:schemeClr val="tx1"/>
            </a:solidFill>
          </a:endParaRPr>
        </a:p>
      </dgm:t>
    </dgm:pt>
    <dgm:pt modelId="{9F540249-B7F5-4DE3-AE2E-AC48783E6FF9}" type="parTrans" cxnId="{B395F233-AE42-4E2C-AC76-F74249CAB1FB}">
      <dgm:prSet/>
      <dgm:spPr/>
      <dgm:t>
        <a:bodyPr/>
        <a:lstStyle/>
        <a:p>
          <a:endParaRPr lang="en-US">
            <a:solidFill>
              <a:schemeClr val="tx1"/>
            </a:solidFill>
          </a:endParaRPr>
        </a:p>
      </dgm:t>
    </dgm:pt>
    <dgm:pt modelId="{C025270E-C049-4EF7-A98D-3E7CAA29BE4C}" type="sibTrans" cxnId="{B395F233-AE42-4E2C-AC76-F74249CAB1FB}">
      <dgm:prSet/>
      <dgm:spPr/>
      <dgm:t>
        <a:bodyPr/>
        <a:lstStyle/>
        <a:p>
          <a:endParaRPr lang="en-US">
            <a:solidFill>
              <a:schemeClr val="tx1"/>
            </a:solidFill>
          </a:endParaRPr>
        </a:p>
      </dgm:t>
    </dgm:pt>
    <dgm:pt modelId="{29558DF1-E3C2-4009-B830-E62840ADEE92}">
      <dgm:prSet/>
      <dgm:spPr>
        <a:solidFill>
          <a:srgbClr val="FFC000"/>
        </a:solidFill>
      </dgm:spPr>
      <dgm:t>
        <a:bodyPr/>
        <a:lstStyle/>
        <a:p>
          <a:r>
            <a:rPr lang="en-GB" noProof="0">
              <a:solidFill>
                <a:schemeClr val="tx1"/>
              </a:solidFill>
            </a:rPr>
            <a:t>Develop a structure for prevention</a:t>
          </a:r>
          <a:endParaRPr lang="en-GB" noProof="0" dirty="0">
            <a:solidFill>
              <a:schemeClr val="tx1"/>
            </a:solidFill>
          </a:endParaRPr>
        </a:p>
      </dgm:t>
    </dgm:pt>
    <dgm:pt modelId="{5A55A1F0-EFB1-481B-A956-C1F2B03AE762}" type="parTrans" cxnId="{954B623E-225B-437C-A87B-845310D1547E}">
      <dgm:prSet/>
      <dgm:spPr/>
      <dgm:t>
        <a:bodyPr/>
        <a:lstStyle/>
        <a:p>
          <a:endParaRPr lang="en-US">
            <a:solidFill>
              <a:schemeClr val="tx1"/>
            </a:solidFill>
          </a:endParaRPr>
        </a:p>
      </dgm:t>
    </dgm:pt>
    <dgm:pt modelId="{3ADB7BEE-BFFF-48D6-848B-62AE9467CD26}" type="sibTrans" cxnId="{954B623E-225B-437C-A87B-845310D1547E}">
      <dgm:prSet/>
      <dgm:spPr/>
      <dgm:t>
        <a:bodyPr/>
        <a:lstStyle/>
        <a:p>
          <a:endParaRPr lang="en-US">
            <a:solidFill>
              <a:schemeClr val="tx1"/>
            </a:solidFill>
          </a:endParaRPr>
        </a:p>
      </dgm:t>
    </dgm:pt>
    <dgm:pt modelId="{FB5528FB-E39E-4ABB-9183-9D45C3E0D823}">
      <dgm:prSet/>
      <dgm:spPr>
        <a:solidFill>
          <a:srgbClr val="FFC000"/>
        </a:solidFill>
      </dgm:spPr>
      <dgm:t>
        <a:bodyPr/>
        <a:lstStyle/>
        <a:p>
          <a:r>
            <a:rPr lang="en-GB" noProof="0">
              <a:solidFill>
                <a:schemeClr val="tx1"/>
              </a:solidFill>
            </a:rPr>
            <a:t>Develop treatment and after treatment measures</a:t>
          </a:r>
          <a:endParaRPr lang="en-GB" noProof="0" dirty="0">
            <a:solidFill>
              <a:schemeClr val="tx1"/>
            </a:solidFill>
          </a:endParaRPr>
        </a:p>
      </dgm:t>
    </dgm:pt>
    <dgm:pt modelId="{2B00DF89-808A-41DF-93B9-398161E081FB}" type="sibTrans" cxnId="{4CD70080-4CE1-4DD9-84AF-C838454A3E62}">
      <dgm:prSet/>
      <dgm:spPr/>
      <dgm:t>
        <a:bodyPr/>
        <a:lstStyle/>
        <a:p>
          <a:endParaRPr lang="en-US">
            <a:solidFill>
              <a:schemeClr val="tx1"/>
            </a:solidFill>
          </a:endParaRPr>
        </a:p>
      </dgm:t>
    </dgm:pt>
    <dgm:pt modelId="{435F6842-5AF9-4383-898E-130EDEC1781C}" type="parTrans" cxnId="{4CD70080-4CE1-4DD9-84AF-C838454A3E62}">
      <dgm:prSet/>
      <dgm:spPr/>
      <dgm:t>
        <a:bodyPr/>
        <a:lstStyle/>
        <a:p>
          <a:endParaRPr lang="en-US">
            <a:solidFill>
              <a:schemeClr val="tx1"/>
            </a:solidFill>
          </a:endParaRPr>
        </a:p>
      </dgm:t>
    </dgm:pt>
    <dgm:pt modelId="{075D42B7-2179-4A86-B0A1-2112FC484D93}">
      <dgm:prSet/>
      <dgm:spPr>
        <a:solidFill>
          <a:srgbClr val="FFC000"/>
        </a:solidFill>
      </dgm:spPr>
      <dgm:t>
        <a:bodyPr/>
        <a:lstStyle/>
        <a:p>
          <a:r>
            <a:rPr lang="en-GB" noProof="0">
              <a:solidFill>
                <a:schemeClr val="tx1"/>
              </a:solidFill>
            </a:rPr>
            <a:t>Proportional responses to drug use, but still a criminal offence</a:t>
          </a:r>
          <a:endParaRPr lang="en-GB" noProof="0" dirty="0">
            <a:solidFill>
              <a:schemeClr val="tx1"/>
            </a:solidFill>
          </a:endParaRPr>
        </a:p>
      </dgm:t>
    </dgm:pt>
    <dgm:pt modelId="{FC67E1F4-DC0E-41B2-9CCD-B57310D294DC}" type="sibTrans" cxnId="{383EB63E-596E-45A5-9419-10FEB53FD88F}">
      <dgm:prSet/>
      <dgm:spPr/>
      <dgm:t>
        <a:bodyPr/>
        <a:lstStyle/>
        <a:p>
          <a:endParaRPr lang="en-US">
            <a:solidFill>
              <a:schemeClr val="tx1"/>
            </a:solidFill>
          </a:endParaRPr>
        </a:p>
      </dgm:t>
    </dgm:pt>
    <dgm:pt modelId="{3D0339D2-91F4-4415-A677-EA80D25EC234}" type="parTrans" cxnId="{383EB63E-596E-45A5-9419-10FEB53FD88F}">
      <dgm:prSet/>
      <dgm:spPr/>
      <dgm:t>
        <a:bodyPr/>
        <a:lstStyle/>
        <a:p>
          <a:endParaRPr lang="en-US">
            <a:solidFill>
              <a:schemeClr val="tx1"/>
            </a:solidFill>
          </a:endParaRPr>
        </a:p>
      </dgm:t>
    </dgm:pt>
    <dgm:pt modelId="{69AA583E-ED02-4D72-B931-6B74FE5CBF04}">
      <dgm:prSet/>
      <dgm:spPr>
        <a:solidFill>
          <a:srgbClr val="FFC000"/>
        </a:solidFill>
      </dgm:spPr>
      <dgm:t>
        <a:bodyPr/>
        <a:lstStyle/>
        <a:p>
          <a:r>
            <a:rPr lang="en-GB" noProof="0">
              <a:solidFill>
                <a:schemeClr val="tx1"/>
              </a:solidFill>
            </a:rPr>
            <a:t>Develop services for relatives and children of persons with addiction problems</a:t>
          </a:r>
          <a:endParaRPr lang="en-GB" noProof="0" dirty="0">
            <a:solidFill>
              <a:schemeClr val="tx1"/>
            </a:solidFill>
          </a:endParaRPr>
        </a:p>
      </dgm:t>
    </dgm:pt>
    <dgm:pt modelId="{32B7B873-A137-4EF4-966E-DB1D5FF15C9F}" type="sibTrans" cxnId="{B903EFCF-05AC-41F7-89D1-23CC8CD7A939}">
      <dgm:prSet/>
      <dgm:spPr/>
      <dgm:t>
        <a:bodyPr/>
        <a:lstStyle/>
        <a:p>
          <a:endParaRPr lang="nb-NO"/>
        </a:p>
      </dgm:t>
    </dgm:pt>
    <dgm:pt modelId="{33655829-BA5B-4E2D-86A4-20795085E366}" type="parTrans" cxnId="{B903EFCF-05AC-41F7-89D1-23CC8CD7A939}">
      <dgm:prSet/>
      <dgm:spPr/>
      <dgm:t>
        <a:bodyPr/>
        <a:lstStyle/>
        <a:p>
          <a:endParaRPr lang="nb-NO"/>
        </a:p>
      </dgm:t>
    </dgm:pt>
    <dgm:pt modelId="{08E525FF-0618-4384-9650-6A536DD16276}" type="pres">
      <dgm:prSet presAssocID="{E4F1FD94-B139-47E5-B614-0D29C8A90812}" presName="linear" presStyleCnt="0">
        <dgm:presLayoutVars>
          <dgm:animLvl val="lvl"/>
          <dgm:resizeHandles val="exact"/>
        </dgm:presLayoutVars>
      </dgm:prSet>
      <dgm:spPr/>
    </dgm:pt>
    <dgm:pt modelId="{0DAA521B-33AB-4AC0-8129-86BF9C3D597A}" type="pres">
      <dgm:prSet presAssocID="{BA2F560F-1559-42FB-AA0F-3F0A84887C56}" presName="parentText" presStyleLbl="node1" presStyleIdx="0" presStyleCnt="6">
        <dgm:presLayoutVars>
          <dgm:chMax val="0"/>
          <dgm:bulletEnabled val="1"/>
        </dgm:presLayoutVars>
      </dgm:prSet>
      <dgm:spPr/>
    </dgm:pt>
    <dgm:pt modelId="{9E85DD21-2417-458A-BA8B-85AFFAE750F2}" type="pres">
      <dgm:prSet presAssocID="{597146A3-CD8D-4119-A621-A68349E4F146}" presName="spacer" presStyleCnt="0"/>
      <dgm:spPr/>
    </dgm:pt>
    <dgm:pt modelId="{71613473-169F-44DA-822A-36D87F59F5A4}" type="pres">
      <dgm:prSet presAssocID="{CF76B5AA-B60C-4FAD-8A15-2F53F9F134D3}" presName="parentText" presStyleLbl="node1" presStyleIdx="1" presStyleCnt="6">
        <dgm:presLayoutVars>
          <dgm:chMax val="0"/>
          <dgm:bulletEnabled val="1"/>
        </dgm:presLayoutVars>
      </dgm:prSet>
      <dgm:spPr/>
    </dgm:pt>
    <dgm:pt modelId="{51D86477-39E2-4B8C-B960-6D67EB19FB6C}" type="pres">
      <dgm:prSet presAssocID="{C025270E-C049-4EF7-A98D-3E7CAA29BE4C}" presName="spacer" presStyleCnt="0"/>
      <dgm:spPr/>
    </dgm:pt>
    <dgm:pt modelId="{6C2CEBCA-FED2-4B56-96CC-42BCC87C44C2}" type="pres">
      <dgm:prSet presAssocID="{29558DF1-E3C2-4009-B830-E62840ADEE92}" presName="parentText" presStyleLbl="node1" presStyleIdx="2" presStyleCnt="6">
        <dgm:presLayoutVars>
          <dgm:chMax val="0"/>
          <dgm:bulletEnabled val="1"/>
        </dgm:presLayoutVars>
      </dgm:prSet>
      <dgm:spPr/>
    </dgm:pt>
    <dgm:pt modelId="{3B3B9631-01F9-4BF1-9CEF-C34C3B98EE31}" type="pres">
      <dgm:prSet presAssocID="{3ADB7BEE-BFFF-48D6-848B-62AE9467CD26}" presName="spacer" presStyleCnt="0"/>
      <dgm:spPr/>
    </dgm:pt>
    <dgm:pt modelId="{FE36D9BB-2546-485F-A444-1AC357F93829}" type="pres">
      <dgm:prSet presAssocID="{FB5528FB-E39E-4ABB-9183-9D45C3E0D823}" presName="parentText" presStyleLbl="node1" presStyleIdx="3" presStyleCnt="6">
        <dgm:presLayoutVars>
          <dgm:chMax val="0"/>
          <dgm:bulletEnabled val="1"/>
        </dgm:presLayoutVars>
      </dgm:prSet>
      <dgm:spPr/>
    </dgm:pt>
    <dgm:pt modelId="{B67BB200-417B-4593-9A7A-38B30B522CD1}" type="pres">
      <dgm:prSet presAssocID="{2B00DF89-808A-41DF-93B9-398161E081FB}" presName="spacer" presStyleCnt="0"/>
      <dgm:spPr/>
    </dgm:pt>
    <dgm:pt modelId="{08AF185E-0B8F-4238-9501-AEE96EFCD1D0}" type="pres">
      <dgm:prSet presAssocID="{69AA583E-ED02-4D72-B931-6B74FE5CBF04}" presName="parentText" presStyleLbl="node1" presStyleIdx="4" presStyleCnt="6">
        <dgm:presLayoutVars>
          <dgm:chMax val="0"/>
          <dgm:bulletEnabled val="1"/>
        </dgm:presLayoutVars>
      </dgm:prSet>
      <dgm:spPr/>
    </dgm:pt>
    <dgm:pt modelId="{249145C9-2D34-4C94-BAF3-BF210241A1B1}" type="pres">
      <dgm:prSet presAssocID="{32B7B873-A137-4EF4-966E-DB1D5FF15C9F}" presName="spacer" presStyleCnt="0"/>
      <dgm:spPr/>
    </dgm:pt>
    <dgm:pt modelId="{A9C19FEF-8576-4A62-832F-4D9A80642AE5}" type="pres">
      <dgm:prSet presAssocID="{075D42B7-2179-4A86-B0A1-2112FC484D93}" presName="parentText" presStyleLbl="node1" presStyleIdx="5" presStyleCnt="6" custScaleY="120002" custLinFactNeighborX="0" custLinFactNeighborY="-29628">
        <dgm:presLayoutVars>
          <dgm:chMax val="0"/>
          <dgm:bulletEnabled val="1"/>
        </dgm:presLayoutVars>
      </dgm:prSet>
      <dgm:spPr/>
    </dgm:pt>
  </dgm:ptLst>
  <dgm:cxnLst>
    <dgm:cxn modelId="{8B4AC807-A574-4962-B170-36F39873E23E}" type="presOf" srcId="{69AA583E-ED02-4D72-B931-6B74FE5CBF04}" destId="{08AF185E-0B8F-4238-9501-AEE96EFCD1D0}" srcOrd="0" destOrd="0" presId="urn:microsoft.com/office/officeart/2005/8/layout/vList2"/>
    <dgm:cxn modelId="{B395F233-AE42-4E2C-AC76-F74249CAB1FB}" srcId="{E4F1FD94-B139-47E5-B614-0D29C8A90812}" destId="{CF76B5AA-B60C-4FAD-8A15-2F53F9F134D3}" srcOrd="1" destOrd="0" parTransId="{9F540249-B7F5-4DE3-AE2E-AC48783E6FF9}" sibTransId="{C025270E-C049-4EF7-A98D-3E7CAA29BE4C}"/>
    <dgm:cxn modelId="{954B623E-225B-437C-A87B-845310D1547E}" srcId="{E4F1FD94-B139-47E5-B614-0D29C8A90812}" destId="{29558DF1-E3C2-4009-B830-E62840ADEE92}" srcOrd="2" destOrd="0" parTransId="{5A55A1F0-EFB1-481B-A956-C1F2B03AE762}" sibTransId="{3ADB7BEE-BFFF-48D6-848B-62AE9467CD26}"/>
    <dgm:cxn modelId="{383EB63E-596E-45A5-9419-10FEB53FD88F}" srcId="{E4F1FD94-B139-47E5-B614-0D29C8A90812}" destId="{075D42B7-2179-4A86-B0A1-2112FC484D93}" srcOrd="5" destOrd="0" parTransId="{3D0339D2-91F4-4415-A677-EA80D25EC234}" sibTransId="{FC67E1F4-DC0E-41B2-9CCD-B57310D294DC}"/>
    <dgm:cxn modelId="{F6A16261-1BA2-47CF-B4A2-9878B0003383}" type="presOf" srcId="{075D42B7-2179-4A86-B0A1-2112FC484D93}" destId="{A9C19FEF-8576-4A62-832F-4D9A80642AE5}" srcOrd="0" destOrd="0" presId="urn:microsoft.com/office/officeart/2005/8/layout/vList2"/>
    <dgm:cxn modelId="{A9941078-02AE-417A-84A2-2C82BC551557}" type="presOf" srcId="{E4F1FD94-B139-47E5-B614-0D29C8A90812}" destId="{08E525FF-0618-4384-9650-6A536DD16276}" srcOrd="0" destOrd="0" presId="urn:microsoft.com/office/officeart/2005/8/layout/vList2"/>
    <dgm:cxn modelId="{4CD70080-4CE1-4DD9-84AF-C838454A3E62}" srcId="{E4F1FD94-B139-47E5-B614-0D29C8A90812}" destId="{FB5528FB-E39E-4ABB-9183-9D45C3E0D823}" srcOrd="3" destOrd="0" parTransId="{435F6842-5AF9-4383-898E-130EDEC1781C}" sibTransId="{2B00DF89-808A-41DF-93B9-398161E081FB}"/>
    <dgm:cxn modelId="{E3E5619E-D14E-45D4-A4DB-20AA640834B9}" type="presOf" srcId="{BA2F560F-1559-42FB-AA0F-3F0A84887C56}" destId="{0DAA521B-33AB-4AC0-8129-86BF9C3D597A}" srcOrd="0" destOrd="0" presId="urn:microsoft.com/office/officeart/2005/8/layout/vList2"/>
    <dgm:cxn modelId="{1EDF68C4-34D9-4721-9E55-DBCB77DC1A3F}" srcId="{E4F1FD94-B139-47E5-B614-0D29C8A90812}" destId="{BA2F560F-1559-42FB-AA0F-3F0A84887C56}" srcOrd="0" destOrd="0" parTransId="{0A1E7D5C-9174-40FC-B6C3-D02DADFDF620}" sibTransId="{597146A3-CD8D-4119-A621-A68349E4F146}"/>
    <dgm:cxn modelId="{B903EFCF-05AC-41F7-89D1-23CC8CD7A939}" srcId="{E4F1FD94-B139-47E5-B614-0D29C8A90812}" destId="{69AA583E-ED02-4D72-B931-6B74FE5CBF04}" srcOrd="4" destOrd="0" parTransId="{33655829-BA5B-4E2D-86A4-20795085E366}" sibTransId="{32B7B873-A137-4EF4-966E-DB1D5FF15C9F}"/>
    <dgm:cxn modelId="{C69001F2-02D1-463E-9A2E-2438FD39F258}" type="presOf" srcId="{CF76B5AA-B60C-4FAD-8A15-2F53F9F134D3}" destId="{71613473-169F-44DA-822A-36D87F59F5A4}" srcOrd="0" destOrd="0" presId="urn:microsoft.com/office/officeart/2005/8/layout/vList2"/>
    <dgm:cxn modelId="{CE8CB1F4-27F5-443B-9DF1-9BB98564D986}" type="presOf" srcId="{FB5528FB-E39E-4ABB-9183-9D45C3E0D823}" destId="{FE36D9BB-2546-485F-A444-1AC357F93829}" srcOrd="0" destOrd="0" presId="urn:microsoft.com/office/officeart/2005/8/layout/vList2"/>
    <dgm:cxn modelId="{AD0AC2FF-BE7E-4706-B674-83B715911826}" type="presOf" srcId="{29558DF1-E3C2-4009-B830-E62840ADEE92}" destId="{6C2CEBCA-FED2-4B56-96CC-42BCC87C44C2}" srcOrd="0" destOrd="0" presId="urn:microsoft.com/office/officeart/2005/8/layout/vList2"/>
    <dgm:cxn modelId="{F4292487-8C43-4B10-872D-3DB34703DEC9}" type="presParOf" srcId="{08E525FF-0618-4384-9650-6A536DD16276}" destId="{0DAA521B-33AB-4AC0-8129-86BF9C3D597A}" srcOrd="0" destOrd="0" presId="urn:microsoft.com/office/officeart/2005/8/layout/vList2"/>
    <dgm:cxn modelId="{605D924F-EEFB-4B4F-AAE9-C760FA258B9A}" type="presParOf" srcId="{08E525FF-0618-4384-9650-6A536DD16276}" destId="{9E85DD21-2417-458A-BA8B-85AFFAE750F2}" srcOrd="1" destOrd="0" presId="urn:microsoft.com/office/officeart/2005/8/layout/vList2"/>
    <dgm:cxn modelId="{033FF7CB-E595-451E-970A-4805E4CB2172}" type="presParOf" srcId="{08E525FF-0618-4384-9650-6A536DD16276}" destId="{71613473-169F-44DA-822A-36D87F59F5A4}" srcOrd="2" destOrd="0" presId="urn:microsoft.com/office/officeart/2005/8/layout/vList2"/>
    <dgm:cxn modelId="{82C66014-364D-48E6-BA77-9D297EFDA351}" type="presParOf" srcId="{08E525FF-0618-4384-9650-6A536DD16276}" destId="{51D86477-39E2-4B8C-B960-6D67EB19FB6C}" srcOrd="3" destOrd="0" presId="urn:microsoft.com/office/officeart/2005/8/layout/vList2"/>
    <dgm:cxn modelId="{A56A37D1-AB1D-4E66-A072-62F0E1C8B1C3}" type="presParOf" srcId="{08E525FF-0618-4384-9650-6A536DD16276}" destId="{6C2CEBCA-FED2-4B56-96CC-42BCC87C44C2}" srcOrd="4" destOrd="0" presId="urn:microsoft.com/office/officeart/2005/8/layout/vList2"/>
    <dgm:cxn modelId="{36D5E0E4-FCAD-489E-88DC-FDBD895F361C}" type="presParOf" srcId="{08E525FF-0618-4384-9650-6A536DD16276}" destId="{3B3B9631-01F9-4BF1-9CEF-C34C3B98EE31}" srcOrd="5" destOrd="0" presId="urn:microsoft.com/office/officeart/2005/8/layout/vList2"/>
    <dgm:cxn modelId="{F32F470C-F62B-40C6-8823-2B7A9318AAEA}" type="presParOf" srcId="{08E525FF-0618-4384-9650-6A536DD16276}" destId="{FE36D9BB-2546-485F-A444-1AC357F93829}" srcOrd="6" destOrd="0" presId="urn:microsoft.com/office/officeart/2005/8/layout/vList2"/>
    <dgm:cxn modelId="{037A5D4D-C43C-41DC-B50A-13349C12BA58}" type="presParOf" srcId="{08E525FF-0618-4384-9650-6A536DD16276}" destId="{B67BB200-417B-4593-9A7A-38B30B522CD1}" srcOrd="7" destOrd="0" presId="urn:microsoft.com/office/officeart/2005/8/layout/vList2"/>
    <dgm:cxn modelId="{068A6B9E-9CBC-4942-B879-0419F8EA3EE3}" type="presParOf" srcId="{08E525FF-0618-4384-9650-6A536DD16276}" destId="{08AF185E-0B8F-4238-9501-AEE96EFCD1D0}" srcOrd="8" destOrd="0" presId="urn:microsoft.com/office/officeart/2005/8/layout/vList2"/>
    <dgm:cxn modelId="{1245E452-DCEA-4D8C-A405-47DF716956AC}" type="presParOf" srcId="{08E525FF-0618-4384-9650-6A536DD16276}" destId="{249145C9-2D34-4C94-BAF3-BF210241A1B1}" srcOrd="9" destOrd="0" presId="urn:microsoft.com/office/officeart/2005/8/layout/vList2"/>
    <dgm:cxn modelId="{55C8EC2F-3A12-4210-B3B2-DC5B38D2F4AB}" type="presParOf" srcId="{08E525FF-0618-4384-9650-6A536DD16276}" destId="{A9C19FEF-8576-4A62-832F-4D9A80642AE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D20C5-E8D3-47B5-96A5-38F34EDDF969}">
      <dsp:nvSpPr>
        <dsp:cNvPr id="0" name=""/>
        <dsp:cNvSpPr/>
      </dsp:nvSpPr>
      <dsp:spPr>
        <a:xfrm>
          <a:off x="1133120" y="129"/>
          <a:ext cx="2464698" cy="15650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31B4D-5CD5-460A-8F12-5BEC82489C25}">
      <dsp:nvSpPr>
        <dsp:cNvPr id="0" name=""/>
        <dsp:cNvSpPr/>
      </dsp:nvSpPr>
      <dsp:spPr>
        <a:xfrm>
          <a:off x="1406976" y="260292"/>
          <a:ext cx="2464698" cy="15650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rtlCol="0" anchor="ctr" anchorCtr="0">
          <a:noAutofit/>
        </a:bodyPr>
        <a:lstStyle/>
        <a:p>
          <a:pPr marL="0" lvl="0" indent="0" algn="ctr" defTabSz="711200" rtl="0">
            <a:lnSpc>
              <a:spcPct val="90000"/>
            </a:lnSpc>
            <a:spcBef>
              <a:spcPct val="0"/>
            </a:spcBef>
            <a:spcAft>
              <a:spcPct val="35000"/>
            </a:spcAft>
            <a:buNone/>
          </a:pPr>
          <a:r>
            <a:rPr lang="en-gb" sz="1600" b="0" i="0" kern="1200">
              <a:latin typeface="Open Sans" panose="020B0606030504020204" pitchFamily="34" charset="0"/>
              <a:ea typeface="Open Sans" panose="020B0606030504020204" pitchFamily="34" charset="0"/>
              <a:cs typeface="Open Sans" panose="020B0606030504020204" pitchFamily="34" charset="0"/>
            </a:rPr>
            <a:t>Goal to reduce proportion of young people who become disabled due to mental health issues</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452816" y="306132"/>
        <a:ext cx="2373018" cy="1473403"/>
      </dsp:txXfrm>
    </dsp:sp>
    <dsp:sp modelId="{B8D72C4D-668D-47A4-9FE3-A5A66DE6BB9B}">
      <dsp:nvSpPr>
        <dsp:cNvPr id="0" name=""/>
        <dsp:cNvSpPr/>
      </dsp:nvSpPr>
      <dsp:spPr>
        <a:xfrm>
          <a:off x="4145530" y="129"/>
          <a:ext cx="2464698" cy="15650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A836A-A405-4630-9DDF-7EB88457CA56}">
      <dsp:nvSpPr>
        <dsp:cNvPr id="0" name=""/>
        <dsp:cNvSpPr/>
      </dsp:nvSpPr>
      <dsp:spPr>
        <a:xfrm>
          <a:off x="4419385" y="260292"/>
          <a:ext cx="2464698" cy="15650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rtlCol="0" anchor="ctr" anchorCtr="0">
          <a:noAutofit/>
        </a:bodyPr>
        <a:lstStyle/>
        <a:p>
          <a:pPr marL="0" lvl="0" indent="0" algn="ctr" defTabSz="711200" rtl="0">
            <a:lnSpc>
              <a:spcPct val="90000"/>
            </a:lnSpc>
            <a:spcBef>
              <a:spcPct val="0"/>
            </a:spcBef>
            <a:spcAft>
              <a:spcPct val="35000"/>
            </a:spcAft>
            <a:buNone/>
          </a:pPr>
          <a:r>
            <a:rPr lang="en-gb" sz="1600" b="0" i="0" kern="1200">
              <a:latin typeface="Open Sans" panose="020B0606030504020204" pitchFamily="34" charset="0"/>
              <a:ea typeface="Open Sans" panose="020B0606030504020204" pitchFamily="34" charset="0"/>
              <a:cs typeface="Open Sans" panose="020B0606030504020204" pitchFamily="34" charset="0"/>
            </a:rPr>
            <a:t>Initiatives in the health, employment and education sectors and in partnerships between those sectors</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465225" y="306132"/>
        <a:ext cx="2373018" cy="1473403"/>
      </dsp:txXfrm>
    </dsp:sp>
    <dsp:sp modelId="{2C70DF8B-0F4F-4F3D-8EB3-D4AF6156DA44}">
      <dsp:nvSpPr>
        <dsp:cNvPr id="0" name=""/>
        <dsp:cNvSpPr/>
      </dsp:nvSpPr>
      <dsp:spPr>
        <a:xfrm>
          <a:off x="7157940" y="-10137"/>
          <a:ext cx="2464698" cy="15650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BF6552-0CA6-4266-85A7-2D94F659EFE6}">
      <dsp:nvSpPr>
        <dsp:cNvPr id="0" name=""/>
        <dsp:cNvSpPr/>
      </dsp:nvSpPr>
      <dsp:spPr>
        <a:xfrm>
          <a:off x="7431795" y="250025"/>
          <a:ext cx="2464698" cy="15650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rtlCol="0" anchor="ctr" anchorCtr="0">
          <a:noAutofit/>
        </a:bodyPr>
        <a:lstStyle/>
        <a:p>
          <a:pPr marL="0" lvl="0" indent="0" algn="ctr" defTabSz="711200" rtl="0">
            <a:lnSpc>
              <a:spcPct val="90000"/>
            </a:lnSpc>
            <a:spcBef>
              <a:spcPct val="0"/>
            </a:spcBef>
            <a:spcAft>
              <a:spcPct val="35000"/>
            </a:spcAft>
            <a:buNone/>
          </a:pPr>
          <a:r>
            <a:rPr lang="en-gb" sz="1600" b="0" i="0" kern="1200">
              <a:latin typeface="Open Sans" panose="020B0606030504020204" pitchFamily="34" charset="0"/>
              <a:ea typeface="Open Sans" panose="020B0606030504020204" pitchFamily="34" charset="0"/>
              <a:cs typeface="Open Sans" panose="020B0606030504020204" pitchFamily="34" charset="0"/>
            </a:rPr>
            <a:t>Young people’s guarantee</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7477635" y="295865"/>
        <a:ext cx="2373018" cy="14734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4C69E-24D5-4975-AF53-E6B1A154A8A5}">
      <dsp:nvSpPr>
        <dsp:cNvPr id="0" name=""/>
        <dsp:cNvSpPr/>
      </dsp:nvSpPr>
      <dsp:spPr>
        <a:xfrm>
          <a:off x="0" y="0"/>
          <a:ext cx="1213468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30ACC3-68A4-4F00-AC9A-365647B8A247}">
      <dsp:nvSpPr>
        <dsp:cNvPr id="0" name=""/>
        <dsp:cNvSpPr/>
      </dsp:nvSpPr>
      <dsp:spPr>
        <a:xfrm>
          <a:off x="0" y="0"/>
          <a:ext cx="12134683" cy="45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marL="0" lvl="0" indent="0" algn="l" defTabSz="800100" rtl="0">
            <a:lnSpc>
              <a:spcPct val="90000"/>
            </a:lnSpc>
            <a:spcBef>
              <a:spcPct val="0"/>
            </a:spcBef>
            <a:spcAft>
              <a:spcPct val="35000"/>
            </a:spcAft>
            <a:buNone/>
          </a:pPr>
          <a:r>
            <a:rPr lang="en-gb" sz="1800" kern="1200" dirty="0">
              <a:latin typeface="Open Sans" panose="020B0606030504020204" pitchFamily="34" charset="0"/>
              <a:ea typeface="Open Sans" panose="020B0606030504020204" pitchFamily="34" charset="0"/>
              <a:cs typeface="Open Sans" panose="020B0606030504020204" pitchFamily="34" charset="0"/>
            </a:rPr>
            <a:t>Goal to ensure that residents of all municipalities have access to knowledge-based low threshold services</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0"/>
        <a:ext cx="12134683" cy="453519"/>
      </dsp:txXfrm>
    </dsp:sp>
    <dsp:sp modelId="{7851D23E-9E0A-43BE-ADF8-562E38F14A57}">
      <dsp:nvSpPr>
        <dsp:cNvPr id="0" name=""/>
        <dsp:cNvSpPr/>
      </dsp:nvSpPr>
      <dsp:spPr>
        <a:xfrm>
          <a:off x="0" y="453519"/>
          <a:ext cx="1213468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A57802-830B-4470-8387-2CCB146B395C}">
      <dsp:nvSpPr>
        <dsp:cNvPr id="0" name=""/>
        <dsp:cNvSpPr/>
      </dsp:nvSpPr>
      <dsp:spPr>
        <a:xfrm>
          <a:off x="0" y="453519"/>
          <a:ext cx="12134683" cy="45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marL="0" lvl="0" indent="0" algn="l" defTabSz="800100" rtl="0">
            <a:lnSpc>
              <a:spcPct val="90000"/>
            </a:lnSpc>
            <a:spcBef>
              <a:spcPct val="0"/>
            </a:spcBef>
            <a:spcAft>
              <a:spcPct val="35000"/>
            </a:spcAft>
            <a:buNone/>
          </a:pPr>
          <a:r>
            <a:rPr lang="en-gb" sz="1800" kern="1200">
              <a:latin typeface="Open Sans" panose="020B0606030504020204" pitchFamily="34" charset="0"/>
              <a:ea typeface="Open Sans" panose="020B0606030504020204" pitchFamily="34" charset="0"/>
              <a:cs typeface="Open Sans" panose="020B0606030504020204" pitchFamily="34" charset="0"/>
            </a:rPr>
            <a:t>Further development of digital solutions</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453519"/>
        <a:ext cx="12134683" cy="453519"/>
      </dsp:txXfrm>
    </dsp:sp>
    <dsp:sp modelId="{B911899C-1B10-4EDA-8091-3DF3A1CE4470}">
      <dsp:nvSpPr>
        <dsp:cNvPr id="0" name=""/>
        <dsp:cNvSpPr/>
      </dsp:nvSpPr>
      <dsp:spPr>
        <a:xfrm>
          <a:off x="0" y="907038"/>
          <a:ext cx="1213468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684C47-C641-422E-AEEA-45E292AA32E6}">
      <dsp:nvSpPr>
        <dsp:cNvPr id="0" name=""/>
        <dsp:cNvSpPr/>
      </dsp:nvSpPr>
      <dsp:spPr>
        <a:xfrm>
          <a:off x="0" y="907038"/>
          <a:ext cx="12134683" cy="45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marL="0" lvl="0" indent="0" algn="l" defTabSz="800100" rtl="0">
            <a:lnSpc>
              <a:spcPct val="90000"/>
            </a:lnSpc>
            <a:spcBef>
              <a:spcPct val="0"/>
            </a:spcBef>
            <a:spcAft>
              <a:spcPct val="35000"/>
            </a:spcAft>
            <a:buNone/>
          </a:pPr>
          <a:r>
            <a:rPr lang="en-gb" sz="1800" kern="1200">
              <a:latin typeface="Open Sans" panose="020B0606030504020204" pitchFamily="34" charset="0"/>
              <a:ea typeface="Open Sans" panose="020B0606030504020204" pitchFamily="34" charset="0"/>
              <a:cs typeface="Open Sans" panose="020B0606030504020204" pitchFamily="34" charset="0"/>
            </a:rPr>
            <a:t>Strengthen child health clinic and school health services</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907038"/>
        <a:ext cx="12134683" cy="453519"/>
      </dsp:txXfrm>
    </dsp:sp>
    <dsp:sp modelId="{CED9DB2A-AA04-450F-8555-5C42DD892178}">
      <dsp:nvSpPr>
        <dsp:cNvPr id="0" name=""/>
        <dsp:cNvSpPr/>
      </dsp:nvSpPr>
      <dsp:spPr>
        <a:xfrm>
          <a:off x="0" y="1360557"/>
          <a:ext cx="1213468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FF011B-2AD2-42D3-B664-2D21FCACF164}">
      <dsp:nvSpPr>
        <dsp:cNvPr id="0" name=""/>
        <dsp:cNvSpPr/>
      </dsp:nvSpPr>
      <dsp:spPr>
        <a:xfrm>
          <a:off x="0" y="1360557"/>
          <a:ext cx="12134683" cy="45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marL="0" lvl="0" indent="0" algn="l" defTabSz="800100" rtl="0">
            <a:lnSpc>
              <a:spcPct val="90000"/>
            </a:lnSpc>
            <a:spcBef>
              <a:spcPct val="0"/>
            </a:spcBef>
            <a:spcAft>
              <a:spcPct val="35000"/>
            </a:spcAft>
            <a:buNone/>
          </a:pPr>
          <a:r>
            <a:rPr lang="en-gb" sz="1800" kern="1200">
              <a:latin typeface="Open Sans" panose="020B0606030504020204" pitchFamily="34" charset="0"/>
              <a:ea typeface="Open Sans" panose="020B0606030504020204" pitchFamily="34" charset="0"/>
              <a:cs typeface="Open Sans" panose="020B0606030504020204" pitchFamily="34" charset="0"/>
            </a:rPr>
            <a:t>Survey low threshold services across all municipalities</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360557"/>
        <a:ext cx="12134683" cy="453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01AE-CCEC-4443-A0A7-13773673AA44}">
      <dsp:nvSpPr>
        <dsp:cNvPr id="0" name=""/>
        <dsp:cNvSpPr/>
      </dsp:nvSpPr>
      <dsp:spPr>
        <a:xfrm>
          <a:off x="3184668" y="1977121"/>
          <a:ext cx="701944" cy="91440"/>
        </a:xfrm>
        <a:custGeom>
          <a:avLst/>
          <a:gdLst/>
          <a:ahLst/>
          <a:cxnLst/>
          <a:rect l="0" t="0" r="0" b="0"/>
          <a:pathLst>
            <a:path>
              <a:moveTo>
                <a:pt x="0" y="45720"/>
              </a:moveTo>
              <a:lnTo>
                <a:pt x="701944"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rtlCol="0" anchor="ctr" anchorCtr="0">
          <a:noAutofit/>
        </a:bodyPr>
        <a:lstStyle/>
        <a:p>
          <a:pPr marL="0" lvl="0" indent="0" algn="ctr" defTabSz="222250" rtl="0">
            <a:lnSpc>
              <a:spcPct val="90000"/>
            </a:lnSpc>
            <a:spcBef>
              <a:spcPct val="0"/>
            </a:spcBef>
            <a:spcAft>
              <a:spcPct val="35000"/>
            </a:spcAft>
            <a:buNone/>
          </a:pPr>
          <a:endParaRPr lang="en-US" sz="500" kern="1200"/>
        </a:p>
      </dsp:txBody>
      <dsp:txXfrm>
        <a:off x="3517326" y="2019178"/>
        <a:ext cx="36627" cy="7325"/>
      </dsp:txXfrm>
    </dsp:sp>
    <dsp:sp modelId="{5D1CC740-BCFA-4CDE-892D-726C72B27A26}">
      <dsp:nvSpPr>
        <dsp:cNvPr id="0" name=""/>
        <dsp:cNvSpPr/>
      </dsp:nvSpPr>
      <dsp:spPr>
        <a:xfrm>
          <a:off x="1491" y="1067348"/>
          <a:ext cx="3184976" cy="1910985"/>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066" tIns="163819" rIns="156066" bIns="163819" numCol="1" spcCol="1270" rtlCol="0" anchor="ctr" anchorCtr="0">
          <a:noAutofit/>
        </a:bodyPr>
        <a:lstStyle/>
        <a:p>
          <a:pPr marL="0" lvl="0" indent="0" algn="ctr" defTabSz="711200" rtl="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Goal to prevent decreases in numbers of beds available and ensure that in-patient capacity in mental healthcare services remains at a level that meets demand</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491" y="1067348"/>
        <a:ext cx="3184976" cy="1910985"/>
      </dsp:txXfrm>
    </dsp:sp>
    <dsp:sp modelId="{5F550C6A-847B-4FC2-BE08-2BF9ED8818D3}">
      <dsp:nvSpPr>
        <dsp:cNvPr id="0" name=""/>
        <dsp:cNvSpPr/>
      </dsp:nvSpPr>
      <dsp:spPr>
        <a:xfrm>
          <a:off x="3919012" y="1067348"/>
          <a:ext cx="3184976" cy="1910985"/>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066" tIns="163819" rIns="156066" bIns="163819" numCol="1" spcCol="1270" rtlCol="0" anchor="ctr" anchorCtr="0">
          <a:noAutofit/>
        </a:bodyPr>
        <a:lstStyle/>
        <a:p>
          <a:pPr marL="0" lvl="0" indent="0" algn="ctr" defTabSz="711200" rtl="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Goal to reduce waiting times</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919012" y="1067348"/>
        <a:ext cx="3184976" cy="19109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96AFE-E7C1-44BD-94C1-4F70FFDE484A}">
      <dsp:nvSpPr>
        <dsp:cNvPr id="0" name=""/>
        <dsp:cNvSpPr/>
      </dsp:nvSpPr>
      <dsp:spPr>
        <a:xfrm>
          <a:off x="0" y="576"/>
          <a:ext cx="7012370" cy="2347175"/>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l" defTabSz="1422400" rtl="0">
            <a:lnSpc>
              <a:spcPct val="90000"/>
            </a:lnSpc>
            <a:spcBef>
              <a:spcPct val="0"/>
            </a:spcBef>
            <a:spcAft>
              <a:spcPct val="35000"/>
            </a:spcAft>
            <a:buNone/>
          </a:pPr>
          <a:r>
            <a:rPr lang="en-gb" sz="3200" kern="1200">
              <a:latin typeface="Open Sans" panose="020B0606030504020204" pitchFamily="34" charset="0"/>
              <a:ea typeface="Open Sans" panose="020B0606030504020204" pitchFamily="34" charset="0"/>
              <a:cs typeface="Open Sans" panose="020B0606030504020204" pitchFamily="34" charset="0"/>
            </a:rPr>
            <a:t>Goal to ensure that healthcare personnel have more time for patients, users and professional development</a:t>
          </a:r>
          <a:endParaRPr lang="en-US" sz="3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4580" y="115156"/>
        <a:ext cx="6783210" cy="2118015"/>
      </dsp:txXfrm>
    </dsp:sp>
    <dsp:sp modelId="{056D7DFC-ACED-4C48-A73B-FFE251664CE5}">
      <dsp:nvSpPr>
        <dsp:cNvPr id="0" name=""/>
        <dsp:cNvSpPr/>
      </dsp:nvSpPr>
      <dsp:spPr>
        <a:xfrm>
          <a:off x="0" y="2361378"/>
          <a:ext cx="7012370" cy="2347175"/>
        </a:xfrm>
        <a:prstGeom prst="roundRect">
          <a:avLst/>
        </a:prstGeom>
        <a:gradFill rotWithShape="0">
          <a:gsLst>
            <a:gs pos="0">
              <a:schemeClr val="accent2">
                <a:hueOff val="1681597"/>
                <a:satOff val="-20358"/>
                <a:lumOff val="-3725"/>
                <a:alphaOff val="0"/>
                <a:tint val="98000"/>
                <a:lumMod val="110000"/>
              </a:schemeClr>
            </a:gs>
            <a:gs pos="84000">
              <a:schemeClr val="accent2">
                <a:hueOff val="1681597"/>
                <a:satOff val="-20358"/>
                <a:lumOff val="-372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l" defTabSz="1422400" rtl="0">
            <a:lnSpc>
              <a:spcPct val="90000"/>
            </a:lnSpc>
            <a:spcBef>
              <a:spcPct val="0"/>
            </a:spcBef>
            <a:spcAft>
              <a:spcPct val="35000"/>
            </a:spcAft>
            <a:buNone/>
          </a:pPr>
          <a:r>
            <a:rPr lang="en-gb" sz="3200" kern="1200">
              <a:latin typeface="Open Sans" panose="020B0606030504020204" pitchFamily="34" charset="0"/>
              <a:ea typeface="Open Sans" panose="020B0606030504020204" pitchFamily="34" charset="0"/>
              <a:cs typeface="Open Sans" panose="020B0606030504020204" pitchFamily="34" charset="0"/>
            </a:rPr>
            <a:t>Reduce and streamline reporting</a:t>
          </a:r>
          <a:endParaRPr lang="en-US" sz="3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4580" y="2475958"/>
        <a:ext cx="6783210" cy="21180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8FF3B-116D-41FF-9917-AF5882B037F0}">
      <dsp:nvSpPr>
        <dsp:cNvPr id="0" name=""/>
        <dsp:cNvSpPr/>
      </dsp:nvSpPr>
      <dsp:spPr>
        <a:xfrm>
          <a:off x="0" y="1934"/>
          <a:ext cx="10906125" cy="0"/>
        </a:xfrm>
        <a:prstGeom prst="line">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623073-21DF-4D8F-998F-49B65656C0AA}">
      <dsp:nvSpPr>
        <dsp:cNvPr id="0" name=""/>
        <dsp:cNvSpPr/>
      </dsp:nvSpPr>
      <dsp:spPr>
        <a:xfrm>
          <a:off x="0" y="1934"/>
          <a:ext cx="10906125" cy="1319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rtlCol="0" anchor="t" anchorCtr="0">
          <a:noAutofit/>
        </a:bodyPr>
        <a:lstStyle/>
        <a:p>
          <a:pPr marL="0" lvl="0" indent="0" algn="l" defTabSz="1066800" rtl="0">
            <a:lnSpc>
              <a:spcPct val="90000"/>
            </a:lnSpc>
            <a:spcBef>
              <a:spcPct val="0"/>
            </a:spcBef>
            <a:spcAft>
              <a:spcPct val="35000"/>
            </a:spcAft>
            <a:buNone/>
          </a:pPr>
          <a:r>
            <a:rPr lang="en-gb" sz="2400" kern="1200">
              <a:latin typeface="Open Sans" panose="020B0606030504020204" pitchFamily="34" charset="0"/>
              <a:ea typeface="Open Sans" panose="020B0606030504020204" pitchFamily="34" charset="0"/>
              <a:cs typeface="Open Sans" panose="020B0606030504020204" pitchFamily="34" charset="0"/>
            </a:rPr>
            <a:t>Good residential services and wider service offerings at a municipal level</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934"/>
        <a:ext cx="10906125" cy="1319112"/>
      </dsp:txXfrm>
    </dsp:sp>
    <dsp:sp modelId="{EDDC6674-2AE3-49C5-8A57-0F7B61CAE511}">
      <dsp:nvSpPr>
        <dsp:cNvPr id="0" name=""/>
        <dsp:cNvSpPr/>
      </dsp:nvSpPr>
      <dsp:spPr>
        <a:xfrm>
          <a:off x="0" y="1321046"/>
          <a:ext cx="10906125" cy="0"/>
        </a:xfrm>
        <a:prstGeom prst="line">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00DC38-E2E9-431E-A5C3-3854819832EC}">
      <dsp:nvSpPr>
        <dsp:cNvPr id="0" name=""/>
        <dsp:cNvSpPr/>
      </dsp:nvSpPr>
      <dsp:spPr>
        <a:xfrm>
          <a:off x="0" y="1321046"/>
          <a:ext cx="10906125" cy="1319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rtlCol="0" anchor="t" anchorCtr="0">
          <a:noAutofit/>
        </a:bodyPr>
        <a:lstStyle/>
        <a:p>
          <a:pPr marL="0" lvl="0" indent="0" algn="l" defTabSz="1066800" rtl="0">
            <a:lnSpc>
              <a:spcPct val="90000"/>
            </a:lnSpc>
            <a:spcBef>
              <a:spcPct val="0"/>
            </a:spcBef>
            <a:spcAft>
              <a:spcPct val="35000"/>
            </a:spcAft>
            <a:buNone/>
          </a:pPr>
          <a:r>
            <a:rPr lang="en-gb" sz="2400" kern="1200">
              <a:latin typeface="Open Sans" panose="020B0606030504020204" pitchFamily="34" charset="0"/>
              <a:ea typeface="Open Sans" panose="020B0606030504020204" pitchFamily="34" charset="0"/>
              <a:cs typeface="Open Sans" panose="020B0606030504020204" pitchFamily="34" charset="0"/>
            </a:rPr>
            <a:t>Continue, renew and strengthen health initiatives in the Child Welfare Service </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1321046"/>
        <a:ext cx="10906125" cy="1319112"/>
      </dsp:txXfrm>
    </dsp:sp>
    <dsp:sp modelId="{E26E367A-9D40-4C86-85AA-DEB8169218A8}">
      <dsp:nvSpPr>
        <dsp:cNvPr id="0" name=""/>
        <dsp:cNvSpPr/>
      </dsp:nvSpPr>
      <dsp:spPr>
        <a:xfrm>
          <a:off x="0" y="2640158"/>
          <a:ext cx="10906125" cy="0"/>
        </a:xfrm>
        <a:prstGeom prst="line">
          <a:avLst/>
        </a:prstGeom>
        <a:solidFill>
          <a:schemeClr val="dk2">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B9542-FE13-41F4-84C4-3474D28D4894}">
      <dsp:nvSpPr>
        <dsp:cNvPr id="0" name=""/>
        <dsp:cNvSpPr/>
      </dsp:nvSpPr>
      <dsp:spPr>
        <a:xfrm>
          <a:off x="0" y="2640158"/>
          <a:ext cx="10906125" cy="1319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rtlCol="0" anchor="t" anchorCtr="0">
          <a:noAutofit/>
        </a:bodyPr>
        <a:lstStyle/>
        <a:p>
          <a:pPr marL="0" lvl="0" indent="0" algn="l" defTabSz="1066800" rtl="0">
            <a:lnSpc>
              <a:spcPct val="90000"/>
            </a:lnSpc>
            <a:spcBef>
              <a:spcPct val="0"/>
            </a:spcBef>
            <a:spcAft>
              <a:spcPct val="35000"/>
            </a:spcAft>
            <a:buNone/>
          </a:pPr>
          <a:r>
            <a:rPr lang="en-gb" sz="2400" kern="1200">
              <a:latin typeface="Open Sans" panose="020B0606030504020204" pitchFamily="34" charset="0"/>
              <a:ea typeface="Open Sans" panose="020B0606030504020204" pitchFamily="34" charset="0"/>
              <a:cs typeface="Open Sans" panose="020B0606030504020204" pitchFamily="34" charset="0"/>
            </a:rPr>
            <a:t>Increase capacity for treatment and follow-up in mental healthcare in terms of both outpatient follow-ups and in-patient treatment in line with forecasts</a:t>
          </a:r>
          <a:endParaRPr lang="en-US"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2640158"/>
        <a:ext cx="10906125" cy="13191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A521B-33AB-4AC0-8129-86BF9C3D597A}">
      <dsp:nvSpPr>
        <dsp:cNvPr id="0" name=""/>
        <dsp:cNvSpPr/>
      </dsp:nvSpPr>
      <dsp:spPr>
        <a:xfrm>
          <a:off x="0" y="136825"/>
          <a:ext cx="10363197" cy="59962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noProof="0">
              <a:solidFill>
                <a:schemeClr val="tx1"/>
              </a:solidFill>
            </a:rPr>
            <a:t>Health profile in policies </a:t>
          </a:r>
          <a:endParaRPr lang="en-GB" sz="2500" kern="1200" noProof="0" dirty="0">
            <a:solidFill>
              <a:schemeClr val="tx1"/>
            </a:solidFill>
          </a:endParaRPr>
        </a:p>
      </dsp:txBody>
      <dsp:txXfrm>
        <a:off x="29271" y="166096"/>
        <a:ext cx="10304655" cy="541083"/>
      </dsp:txXfrm>
    </dsp:sp>
    <dsp:sp modelId="{71613473-169F-44DA-822A-36D87F59F5A4}">
      <dsp:nvSpPr>
        <dsp:cNvPr id="0" name=""/>
        <dsp:cNvSpPr/>
      </dsp:nvSpPr>
      <dsp:spPr>
        <a:xfrm>
          <a:off x="0" y="808450"/>
          <a:ext cx="10363197" cy="59962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noProof="0">
              <a:solidFill>
                <a:schemeClr val="tx1"/>
              </a:solidFill>
            </a:rPr>
            <a:t>Cross sectoral approach in all parts of the substance abuse field </a:t>
          </a:r>
          <a:endParaRPr lang="en-GB" sz="2500" kern="1200" noProof="0" dirty="0">
            <a:solidFill>
              <a:schemeClr val="tx1"/>
            </a:solidFill>
          </a:endParaRPr>
        </a:p>
      </dsp:txBody>
      <dsp:txXfrm>
        <a:off x="29271" y="837721"/>
        <a:ext cx="10304655" cy="541083"/>
      </dsp:txXfrm>
    </dsp:sp>
    <dsp:sp modelId="{6C2CEBCA-FED2-4B56-96CC-42BCC87C44C2}">
      <dsp:nvSpPr>
        <dsp:cNvPr id="0" name=""/>
        <dsp:cNvSpPr/>
      </dsp:nvSpPr>
      <dsp:spPr>
        <a:xfrm>
          <a:off x="0" y="1480075"/>
          <a:ext cx="10363197" cy="59962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noProof="0">
              <a:solidFill>
                <a:schemeClr val="tx1"/>
              </a:solidFill>
            </a:rPr>
            <a:t>Develop a structure for prevention</a:t>
          </a:r>
          <a:endParaRPr lang="en-GB" sz="2500" kern="1200" noProof="0" dirty="0">
            <a:solidFill>
              <a:schemeClr val="tx1"/>
            </a:solidFill>
          </a:endParaRPr>
        </a:p>
      </dsp:txBody>
      <dsp:txXfrm>
        <a:off x="29271" y="1509346"/>
        <a:ext cx="10304655" cy="541083"/>
      </dsp:txXfrm>
    </dsp:sp>
    <dsp:sp modelId="{FE36D9BB-2546-485F-A444-1AC357F93829}">
      <dsp:nvSpPr>
        <dsp:cNvPr id="0" name=""/>
        <dsp:cNvSpPr/>
      </dsp:nvSpPr>
      <dsp:spPr>
        <a:xfrm>
          <a:off x="0" y="2151700"/>
          <a:ext cx="10363197" cy="59962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noProof="0">
              <a:solidFill>
                <a:schemeClr val="tx1"/>
              </a:solidFill>
            </a:rPr>
            <a:t>Develop treatment and after treatment measures</a:t>
          </a:r>
          <a:endParaRPr lang="en-GB" sz="2500" kern="1200" noProof="0" dirty="0">
            <a:solidFill>
              <a:schemeClr val="tx1"/>
            </a:solidFill>
          </a:endParaRPr>
        </a:p>
      </dsp:txBody>
      <dsp:txXfrm>
        <a:off x="29271" y="2180971"/>
        <a:ext cx="10304655" cy="541083"/>
      </dsp:txXfrm>
    </dsp:sp>
    <dsp:sp modelId="{08AF185E-0B8F-4238-9501-AEE96EFCD1D0}">
      <dsp:nvSpPr>
        <dsp:cNvPr id="0" name=""/>
        <dsp:cNvSpPr/>
      </dsp:nvSpPr>
      <dsp:spPr>
        <a:xfrm>
          <a:off x="0" y="2823325"/>
          <a:ext cx="10363197" cy="59962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noProof="0">
              <a:solidFill>
                <a:schemeClr val="tx1"/>
              </a:solidFill>
            </a:rPr>
            <a:t>Develop services for relatives and children of persons with addiction problems</a:t>
          </a:r>
          <a:endParaRPr lang="en-GB" sz="2500" kern="1200" noProof="0" dirty="0">
            <a:solidFill>
              <a:schemeClr val="tx1"/>
            </a:solidFill>
          </a:endParaRPr>
        </a:p>
      </dsp:txBody>
      <dsp:txXfrm>
        <a:off x="29271" y="2852596"/>
        <a:ext cx="10304655" cy="541083"/>
      </dsp:txXfrm>
    </dsp:sp>
    <dsp:sp modelId="{A9C19FEF-8576-4A62-832F-4D9A80642AE5}">
      <dsp:nvSpPr>
        <dsp:cNvPr id="0" name=""/>
        <dsp:cNvSpPr/>
      </dsp:nvSpPr>
      <dsp:spPr>
        <a:xfrm>
          <a:off x="0" y="3473618"/>
          <a:ext cx="10363197" cy="71956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noProof="0">
              <a:solidFill>
                <a:schemeClr val="tx1"/>
              </a:solidFill>
            </a:rPr>
            <a:t>Proportional responses to drug use, but still a criminal offence</a:t>
          </a:r>
          <a:endParaRPr lang="en-GB" sz="2500" kern="1200" noProof="0" dirty="0">
            <a:solidFill>
              <a:schemeClr val="tx1"/>
            </a:solidFill>
          </a:endParaRPr>
        </a:p>
      </dsp:txBody>
      <dsp:txXfrm>
        <a:off x="35126" y="3508744"/>
        <a:ext cx="10292945" cy="6493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BCF24DE-A009-47EC-A994-2C17E4B067A3}" type="datetimeFigureOut">
              <a:rPr lang="nb-NO" smtClean="0"/>
              <a:t>20.06.2023</a:t>
            </a:fld>
            <a:endParaRPr lang="nb-NO"/>
          </a:p>
        </p:txBody>
      </p:sp>
      <p:sp>
        <p:nvSpPr>
          <p:cNvPr id="4" name="Plassholder for bunn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A1D7869-2FA0-46F6-845B-C2F49CB8A068}" type="slidenum">
              <a:rPr lang="nb-NO" smtClean="0"/>
              <a:t>‹#›</a:t>
            </a:fld>
            <a:endParaRPr lang="nb-NO"/>
          </a:p>
        </p:txBody>
      </p:sp>
    </p:spTree>
    <p:extLst>
      <p:ext uri="{BB962C8B-B14F-4D97-AF65-F5344CB8AC3E}">
        <p14:creationId xmlns:p14="http://schemas.microsoft.com/office/powerpoint/2010/main" val="1787536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4C18B6A-70AD-4AB0-A02D-C0FC08D14F91}" type="datetimeFigureOut">
              <a:rPr lang="nb-NO"/>
              <a:pPr>
                <a:defRPr/>
              </a:pPr>
              <a:t>20.06.2023</a:t>
            </a:fld>
            <a:endParaRPr lang="nb-NO"/>
          </a:p>
        </p:txBody>
      </p:sp>
      <p:sp>
        <p:nvSpPr>
          <p:cNvPr id="4" name="Plassholder for lysbil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1773A84-FC95-4064-B83F-81CB4A0C49A5}" type="slidenum">
              <a:rPr lang="nb-NO"/>
              <a:pPr>
                <a:defRPr/>
              </a:pPr>
              <a:t>‹#›</a:t>
            </a:fld>
            <a:endParaRPr lang="nb-NO"/>
          </a:p>
        </p:txBody>
      </p:sp>
    </p:spTree>
    <p:extLst>
      <p:ext uri="{BB962C8B-B14F-4D97-AF65-F5344CB8AC3E}">
        <p14:creationId xmlns:p14="http://schemas.microsoft.com/office/powerpoint/2010/main" val="35709695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elsedirektoratet.no/rapporter/internasjonalt-perspektiv-pa-psykisk-helse-og-helsetjenester-til-mennesker-med-psykiske-lidelser/Internasjonalt%20perspektiv%20p%C3%A5%20psykisk%20helse%20og%20helsetjenester%20til%20mennesker%20med%20psykiske%20lidelser.pdf/_/attachment/inline/2784807c-b441-4137-a3a1-61fff9f8836a:75040e04f7107e9eec48b8d9fada6ad1866dc7a4/Internasjonalt%20perspektiv%20p%C3%A5%20psykisk%20helse%20og%20helsetjenester%20til%20mennesker%20med%20psykiske%20lidelser.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a:t>
            </a:fld>
            <a:endParaRPr lang="nb-NO"/>
          </a:p>
        </p:txBody>
      </p:sp>
    </p:spTree>
    <p:extLst>
      <p:ext uri="{BB962C8B-B14F-4D97-AF65-F5344CB8AC3E}">
        <p14:creationId xmlns:p14="http://schemas.microsoft.com/office/powerpoint/2010/main" val="4288760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10</a:t>
            </a:fld>
            <a:endParaRPr lang="nb-NO"/>
          </a:p>
        </p:txBody>
      </p:sp>
    </p:spTree>
    <p:extLst>
      <p:ext uri="{BB962C8B-B14F-4D97-AF65-F5344CB8AC3E}">
        <p14:creationId xmlns:p14="http://schemas.microsoft.com/office/powerpoint/2010/main" val="675685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Aging</a:t>
            </a:r>
            <a:r>
              <a:rPr lang="nb-NO" dirty="0"/>
              <a:t> </a:t>
            </a:r>
            <a:r>
              <a:rPr lang="nb-NO" dirty="0" err="1"/>
              <a:t>population</a:t>
            </a:r>
            <a:r>
              <a:rPr lang="nb-NO" dirty="0"/>
              <a:t> </a:t>
            </a:r>
          </a:p>
          <a:p>
            <a:r>
              <a:rPr lang="nb-NO" dirty="0" err="1"/>
              <a:t>Lack</a:t>
            </a:r>
            <a:r>
              <a:rPr lang="nb-NO" dirty="0"/>
              <a:t> </a:t>
            </a:r>
            <a:r>
              <a:rPr lang="nb-NO" dirty="0" err="1"/>
              <a:t>of</a:t>
            </a:r>
            <a:r>
              <a:rPr lang="nb-NO" dirty="0"/>
              <a:t> personell </a:t>
            </a:r>
          </a:p>
          <a:p>
            <a:endParaRPr lang="nb-NO" dirty="0"/>
          </a:p>
          <a:p>
            <a:r>
              <a:rPr lang="nb-NO" dirty="0"/>
              <a:t>Important goals</a:t>
            </a:r>
          </a:p>
          <a:p>
            <a:pPr marL="171450" indent="-171450">
              <a:buFontTx/>
              <a:buChar char="-"/>
            </a:pPr>
            <a:r>
              <a:rPr lang="nb-NO" dirty="0" err="1"/>
              <a:t>Sustainability</a:t>
            </a:r>
            <a:r>
              <a:rPr lang="nb-NO" dirty="0"/>
              <a:t> (bærekraft) </a:t>
            </a:r>
          </a:p>
          <a:p>
            <a:pPr marL="171450" indent="-171450">
              <a:buFontTx/>
              <a:buChar char="-"/>
            </a:pPr>
            <a:r>
              <a:rPr lang="nb-NO" dirty="0"/>
              <a:t>Equal Access (likeverdig tilgang til helsetjenester) </a:t>
            </a:r>
          </a:p>
          <a:p>
            <a:pPr marL="171450" indent="-171450">
              <a:buFontTx/>
              <a:buChar char="-"/>
            </a:pPr>
            <a:r>
              <a:rPr lang="nb-NO" dirty="0" err="1"/>
              <a:t>Quality</a:t>
            </a:r>
            <a:r>
              <a:rPr lang="nb-NO" dirty="0"/>
              <a:t> and </a:t>
            </a:r>
            <a:r>
              <a:rPr lang="nb-NO" dirty="0" err="1"/>
              <a:t>Patient</a:t>
            </a:r>
            <a:r>
              <a:rPr lang="nb-NO" dirty="0"/>
              <a:t> Security (kvalitet og pasientsikkerhet) </a:t>
            </a:r>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12</a:t>
            </a:fld>
            <a:endParaRPr lang="nb-NO"/>
          </a:p>
        </p:txBody>
      </p:sp>
    </p:spTree>
    <p:extLst>
      <p:ext uri="{BB962C8B-B14F-4D97-AF65-F5344CB8AC3E}">
        <p14:creationId xmlns:p14="http://schemas.microsoft.com/office/powerpoint/2010/main" val="1702008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13</a:t>
            </a:fld>
            <a:endParaRPr lang="nb-NO"/>
          </a:p>
        </p:txBody>
      </p:sp>
    </p:spTree>
    <p:extLst>
      <p:ext uri="{BB962C8B-B14F-4D97-AF65-F5344CB8AC3E}">
        <p14:creationId xmlns:p14="http://schemas.microsoft.com/office/powerpoint/2010/main" val="1120285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The government has just finalized an escalation plan for mental health. It will last for the next 10 years. </a:t>
            </a:r>
          </a:p>
          <a:p>
            <a:endParaRPr lang="en-US" dirty="0"/>
          </a:p>
          <a:p>
            <a:r>
              <a:rPr lang="en-US" dirty="0"/>
              <a:t>Part of the reason why we need a new plan is the increase in the number of people who need help and the decrease in access to personnel in the coming years</a:t>
            </a: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14</a:t>
            </a:fld>
            <a:endParaRPr lang="nb-NO"/>
          </a:p>
        </p:txBody>
      </p:sp>
    </p:spTree>
    <p:extLst>
      <p:ext uri="{BB962C8B-B14F-4D97-AF65-F5344CB8AC3E}">
        <p14:creationId xmlns:p14="http://schemas.microsoft.com/office/powerpoint/2010/main" val="28730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Societal changes</a:t>
            </a:r>
          </a:p>
          <a:p>
            <a:endParaRPr lang="en-US" dirty="0"/>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15</a:t>
            </a:fld>
            <a:endParaRPr lang="nb-NO"/>
          </a:p>
        </p:txBody>
      </p:sp>
    </p:spTree>
    <p:extLst>
      <p:ext uri="{BB962C8B-B14F-4D97-AF65-F5344CB8AC3E}">
        <p14:creationId xmlns:p14="http://schemas.microsoft.com/office/powerpoint/2010/main" val="971066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16</a:t>
            </a:fld>
            <a:endParaRPr lang="nb-NO"/>
          </a:p>
        </p:txBody>
      </p:sp>
    </p:spTree>
    <p:extLst>
      <p:ext uri="{BB962C8B-B14F-4D97-AF65-F5344CB8AC3E}">
        <p14:creationId xmlns:p14="http://schemas.microsoft.com/office/powerpoint/2010/main" val="216719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en-US" dirty="0"/>
              <a:t>Going forward, there will be fewer professionals per patient.</a:t>
            </a:r>
          </a:p>
          <a:p>
            <a:r>
              <a:rPr lang="en-US" dirty="0"/>
              <a:t>We must use the available resources in a good way.</a:t>
            </a:r>
          </a:p>
          <a:p>
            <a:endParaRPr lang="en-US" dirty="0"/>
          </a:p>
          <a:p>
            <a:r>
              <a:rPr lang="en-US" dirty="0"/>
              <a:t>The Norwegian Health Personnel Commission has stated in NOU 2023: 4 Time for action (REF ), that the correct division of tasks starts with </a:t>
            </a:r>
          </a:p>
          <a:p>
            <a:pPr marL="171450" indent="-171450">
              <a:buFontTx/>
              <a:buChar char="-"/>
            </a:pPr>
            <a:r>
              <a:rPr lang="en-US" dirty="0"/>
              <a:t>public health work, </a:t>
            </a:r>
          </a:p>
          <a:p>
            <a:pPr marL="171450" indent="-171450">
              <a:buFontTx/>
              <a:buChar char="-"/>
            </a:pPr>
            <a:r>
              <a:rPr lang="en-US" dirty="0"/>
              <a:t>prevention, </a:t>
            </a:r>
          </a:p>
          <a:p>
            <a:pPr marL="171450" indent="-171450">
              <a:buFontTx/>
              <a:buChar char="-"/>
            </a:pPr>
            <a:r>
              <a:rPr lang="en-US" dirty="0"/>
              <a:t>early intervention, </a:t>
            </a:r>
          </a:p>
          <a:p>
            <a:pPr marL="171450" indent="-171450">
              <a:buFontTx/>
              <a:buChar char="-"/>
            </a:pPr>
            <a:r>
              <a:rPr lang="en-US" dirty="0"/>
              <a:t>health promotion work and </a:t>
            </a:r>
          </a:p>
          <a:p>
            <a:pPr marL="171450" indent="-171450">
              <a:buFontTx/>
              <a:buChar char="-"/>
            </a:pPr>
            <a:r>
              <a:rPr lang="en-US" dirty="0"/>
              <a:t>strengthening the population's health skills. </a:t>
            </a:r>
          </a:p>
          <a:p>
            <a:pPr marL="171450" indent="-171450">
              <a:buFontTx/>
              <a:buChar char="-"/>
            </a:pPr>
            <a:endParaRPr lang="en-US" dirty="0"/>
          </a:p>
          <a:p>
            <a:pPr marL="0" indent="0">
              <a:buFontTx/>
              <a:buNone/>
            </a:pPr>
            <a:r>
              <a:rPr lang="en-US" dirty="0"/>
              <a:t>In this way, patients and users can be enabled to take care of their own health and participate in their own treatment. This will also help to reduce the need for health and care services, and thus reduce the need for effort from healthcare personnel. We must strengthen the population's health skills</a:t>
            </a:r>
          </a:p>
          <a:p>
            <a:endParaRPr lang="en-US" dirty="0"/>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17</a:t>
            </a:fld>
            <a:endParaRPr lang="nb-NO"/>
          </a:p>
        </p:txBody>
      </p:sp>
    </p:spTree>
    <p:extLst>
      <p:ext uri="{BB962C8B-B14F-4D97-AF65-F5344CB8AC3E}">
        <p14:creationId xmlns:p14="http://schemas.microsoft.com/office/powerpoint/2010/main" val="4239821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18</a:t>
            </a:fld>
            <a:endParaRPr lang="nb-NO"/>
          </a:p>
        </p:txBody>
      </p:sp>
    </p:spTree>
    <p:extLst>
      <p:ext uri="{BB962C8B-B14F-4D97-AF65-F5344CB8AC3E}">
        <p14:creationId xmlns:p14="http://schemas.microsoft.com/office/powerpoint/2010/main" val="2956922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4BE11E6E-3C7A-4C05-8DFF-936941AEF647}" type="slidenum">
              <a:rPr lang="nb-NO" smtClean="0"/>
              <a:t>19</a:t>
            </a:fld>
            <a:endParaRPr lang="nb-NO"/>
          </a:p>
        </p:txBody>
      </p:sp>
    </p:spTree>
    <p:extLst>
      <p:ext uri="{BB962C8B-B14F-4D97-AF65-F5344CB8AC3E}">
        <p14:creationId xmlns:p14="http://schemas.microsoft.com/office/powerpoint/2010/main" val="1972515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20</a:t>
            </a:fld>
            <a:endParaRPr lang="nb-NO"/>
          </a:p>
        </p:txBody>
      </p:sp>
    </p:spTree>
    <p:extLst>
      <p:ext uri="{BB962C8B-B14F-4D97-AF65-F5344CB8AC3E}">
        <p14:creationId xmlns:p14="http://schemas.microsoft.com/office/powerpoint/2010/main" val="240649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a:t>
            </a:fld>
            <a:endParaRPr lang="nb-NO"/>
          </a:p>
        </p:txBody>
      </p:sp>
    </p:spTree>
    <p:extLst>
      <p:ext uri="{BB962C8B-B14F-4D97-AF65-F5344CB8AC3E}">
        <p14:creationId xmlns:p14="http://schemas.microsoft.com/office/powerpoint/2010/main" val="1398860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21</a:t>
            </a:fld>
            <a:endParaRPr lang="nb-NO"/>
          </a:p>
        </p:txBody>
      </p:sp>
    </p:spTree>
    <p:extLst>
      <p:ext uri="{BB962C8B-B14F-4D97-AF65-F5344CB8AC3E}">
        <p14:creationId xmlns:p14="http://schemas.microsoft.com/office/powerpoint/2010/main" val="3758145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4BE11E6E-3C7A-4C05-8DFF-936941AEF647}" type="slidenum">
              <a:rPr lang="nb-NO" smtClean="0"/>
              <a:t>22</a:t>
            </a:fld>
            <a:endParaRPr lang="nb-NO"/>
          </a:p>
        </p:txBody>
      </p:sp>
    </p:spTree>
    <p:extLst>
      <p:ext uri="{BB962C8B-B14F-4D97-AF65-F5344CB8AC3E}">
        <p14:creationId xmlns:p14="http://schemas.microsoft.com/office/powerpoint/2010/main" val="3698865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23</a:t>
            </a:fld>
            <a:endParaRPr lang="nb-NO"/>
          </a:p>
        </p:txBody>
      </p:sp>
    </p:spTree>
    <p:extLst>
      <p:ext uri="{BB962C8B-B14F-4D97-AF65-F5344CB8AC3E}">
        <p14:creationId xmlns:p14="http://schemas.microsoft.com/office/powerpoint/2010/main" val="827737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figure on the left shows the development in the 24-hour capacity in mental health care when population development is taken into account </a:t>
            </a:r>
            <a:r>
              <a:rPr lang="en-US" sz="1800" u="sng" dirty="0">
                <a:effectLst/>
                <a:latin typeface="Calibri" panose="020F0502020204030204" pitchFamily="34" charset="0"/>
                <a:ea typeface="Calibri" panose="020F0502020204030204" pitchFamily="34" charset="0"/>
                <a:cs typeface="Calibri" panose="020F0502020204030204" pitchFamily="34" charset="0"/>
              </a:rPr>
              <a:t>(per 10,000 inhabitants). </a:t>
            </a:r>
            <a:r>
              <a:rPr lang="en-US" sz="1800" dirty="0">
                <a:effectLst/>
                <a:latin typeface="Calibri" panose="020F0502020204030204" pitchFamily="34" charset="0"/>
                <a:ea typeface="Calibri" panose="020F0502020204030204" pitchFamily="34" charset="0"/>
                <a:cs typeface="Calibri" panose="020F0502020204030204" pitchFamily="34" charset="0"/>
              </a:rPr>
              <a:t>In the services for adults, there was a decreasing overnight bed rate throughout the period up to 2021, while in the services for children and young people, the rate of overnight beds was relatively stable throughout the period.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From 2012 to 2021, outpatient and outpatient man-years in the services for children and young people increased by almost 30 per cent when correcting for population growth (0-17 years). From 2012 to 2016, there was growth in the personnel rate (11 per cent), then the growth leveled off until 2018 (0.1 per cent). From 2018 to 2021, the staff effort in outpatient and outpatient activities increased again (16 per cent).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There was also growth in staffing in the services for adults from 2012 to 2021. Corrected for population growth (18 years and older), this resulted in an increase of over 18 per cent in the period. From 2016 to 2018, growth stopped well on its way up (1.1 per cent), but from 2018 to 2021, the rate for outpatient and ambulatory man-years increased by five per cent.</a:t>
            </a: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24</a:t>
            </a:fld>
            <a:endParaRPr lang="nb-NO"/>
          </a:p>
        </p:txBody>
      </p:sp>
    </p:spTree>
    <p:extLst>
      <p:ext uri="{BB962C8B-B14F-4D97-AF65-F5344CB8AC3E}">
        <p14:creationId xmlns:p14="http://schemas.microsoft.com/office/powerpoint/2010/main" val="855421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pPr rtl="0"/>
            <a:r>
              <a:rPr lang="en-US" dirty="0"/>
              <a:t>At the same time, the offer in the specialist health service must be strengthened to provide better help to those who need coordinated and specialized help.</a:t>
            </a:r>
          </a:p>
          <a:p>
            <a:pPr rtl="0"/>
            <a:endParaRPr lang="en-US" dirty="0"/>
          </a:p>
          <a:p>
            <a:pPr rtl="0"/>
            <a:r>
              <a:rPr lang="en-US" dirty="0"/>
              <a:t>We must therefore prevent the reduction of beds and ensure that 24-hour capacity in mental health care is at a level that meets the need to look after children, young people and adults with serious mental illness who need 24-hour treatment.</a:t>
            </a:r>
          </a:p>
          <a:p>
            <a:pPr rtl="0"/>
            <a:endParaRPr lang="en-US" dirty="0"/>
          </a:p>
          <a:p>
            <a:pPr rtl="0"/>
            <a:r>
              <a:rPr lang="en-US" dirty="0"/>
              <a:t>The government also aims to reduce the average waiting time for mental health care both for children and young people, adults and in interdisciplinary specialized treatment of substance abuse disorders.</a:t>
            </a:r>
          </a:p>
          <a:p>
            <a:pPr rtl="0"/>
            <a:endParaRPr lang="en-US" dirty="0"/>
          </a:p>
          <a:p>
            <a:pPr rtl="0"/>
            <a:endParaRPr lang="nb-NO" dirty="0"/>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25</a:t>
            </a:fld>
            <a:endParaRPr lang="nb-NO"/>
          </a:p>
        </p:txBody>
      </p:sp>
    </p:spTree>
    <p:extLst>
      <p:ext uri="{BB962C8B-B14F-4D97-AF65-F5344CB8AC3E}">
        <p14:creationId xmlns:p14="http://schemas.microsoft.com/office/powerpoint/2010/main" val="514317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26</a:t>
            </a:fld>
            <a:endParaRPr lang="nb-NO"/>
          </a:p>
        </p:txBody>
      </p:sp>
    </p:spTree>
    <p:extLst>
      <p:ext uri="{BB962C8B-B14F-4D97-AF65-F5344CB8AC3E}">
        <p14:creationId xmlns:p14="http://schemas.microsoft.com/office/powerpoint/2010/main" val="4229207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27</a:t>
            </a:fld>
            <a:endParaRPr lang="nb-NO"/>
          </a:p>
        </p:txBody>
      </p:sp>
    </p:spTree>
    <p:extLst>
      <p:ext uri="{BB962C8B-B14F-4D97-AF65-F5344CB8AC3E}">
        <p14:creationId xmlns:p14="http://schemas.microsoft.com/office/powerpoint/2010/main" val="3248328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The third area of ​​effort is the provision for people with long-term and complex needs. A serious mental disorder can have major personal and social consequences for the individual and for their relatives.</a:t>
            </a:r>
          </a:p>
          <a:p>
            <a:endParaRPr lang="en-US" dirty="0"/>
          </a:p>
          <a:p>
            <a:r>
              <a:rPr lang="en-US" dirty="0"/>
              <a:t>We know that people with mental disorders and/or drug problems live shorter lives on average than the general population. Studies actually show that people with serious mental disorders or drug problems live an average of 15 years shorter than others.</a:t>
            </a:r>
          </a:p>
          <a:p>
            <a:endParaRPr lang="en-US" dirty="0"/>
          </a:p>
          <a:p>
            <a:r>
              <a:rPr lang="en-US" dirty="0"/>
              <a:t>In the escalation plan, we therefore set ourselves a clear goal of raising the life expectancy of those with mental disorders and/or drug problems. In order to achieve the goal, we will draw up a comprehensive plan with relevant measures.</a:t>
            </a:r>
            <a:endParaRPr lang="nb-NO" dirty="0"/>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28</a:t>
            </a:fld>
            <a:endParaRPr lang="nb-NO"/>
          </a:p>
        </p:txBody>
      </p:sp>
    </p:spTree>
    <p:extLst>
      <p:ext uri="{BB962C8B-B14F-4D97-AF65-F5344CB8AC3E}">
        <p14:creationId xmlns:p14="http://schemas.microsoft.com/office/powerpoint/2010/main" val="4079104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29</a:t>
            </a:fld>
            <a:endParaRPr lang="nb-NO"/>
          </a:p>
        </p:txBody>
      </p:sp>
    </p:spTree>
    <p:extLst>
      <p:ext uri="{BB962C8B-B14F-4D97-AF65-F5344CB8AC3E}">
        <p14:creationId xmlns:p14="http://schemas.microsoft.com/office/powerpoint/2010/main" val="4233393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30</a:t>
            </a:fld>
            <a:endParaRPr lang="nb-NO"/>
          </a:p>
        </p:txBody>
      </p:sp>
    </p:spTree>
    <p:extLst>
      <p:ext uri="{BB962C8B-B14F-4D97-AF65-F5344CB8AC3E}">
        <p14:creationId xmlns:p14="http://schemas.microsoft.com/office/powerpoint/2010/main" val="358668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a:t>
            </a:fld>
            <a:endParaRPr lang="nb-NO"/>
          </a:p>
        </p:txBody>
      </p:sp>
    </p:spTree>
    <p:extLst>
      <p:ext uri="{BB962C8B-B14F-4D97-AF65-F5344CB8AC3E}">
        <p14:creationId xmlns:p14="http://schemas.microsoft.com/office/powerpoint/2010/main" val="478105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a:t>
            </a:r>
            <a:r>
              <a:rPr lang="nb-NO" dirty="0" err="1"/>
              <a:t>information</a:t>
            </a:r>
            <a:r>
              <a:rPr lang="nb-NO" dirty="0"/>
              <a:t> </a:t>
            </a:r>
            <a:r>
              <a:rPr lang="nb-NO" dirty="0" err="1"/>
              <a:t>might</a:t>
            </a:r>
            <a:r>
              <a:rPr lang="nb-NO" dirty="0"/>
              <a:t> be </a:t>
            </a:r>
            <a:r>
              <a:rPr lang="nb-NO" dirty="0" err="1"/>
              <a:t>outdated</a:t>
            </a:r>
            <a:r>
              <a:rPr lang="nb-NO" dirty="0"/>
              <a:t> (from 2004).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31</a:t>
            </a:fld>
            <a:endParaRPr lang="nb-NO"/>
          </a:p>
        </p:txBody>
      </p:sp>
    </p:spTree>
    <p:extLst>
      <p:ext uri="{BB962C8B-B14F-4D97-AF65-F5344CB8AC3E}">
        <p14:creationId xmlns:p14="http://schemas.microsoft.com/office/powerpoint/2010/main" val="1991358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en-US" dirty="0"/>
              <a:t>This data is from 2012, 2013, 2014 and might be outdated. Source: </a:t>
            </a:r>
            <a:r>
              <a:rPr lang="nb-NO" dirty="0">
                <a:hlinkClick r:id="rId3"/>
              </a:rPr>
              <a:t>Internasjonalt perspektiv på psykisk helse og helsetjenester til mennesker med psykiske lidelser.pdf (helsedirektoratet.no)</a:t>
            </a:r>
            <a:endParaRPr lang="en-US" dirty="0"/>
          </a:p>
          <a:p>
            <a:endParaRPr lang="en-US"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32</a:t>
            </a:fld>
            <a:endParaRPr lang="nb-NO"/>
          </a:p>
        </p:txBody>
      </p:sp>
    </p:spTree>
    <p:extLst>
      <p:ext uri="{BB962C8B-B14F-4D97-AF65-F5344CB8AC3E}">
        <p14:creationId xmlns:p14="http://schemas.microsoft.com/office/powerpoint/2010/main" val="1532719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33</a:t>
            </a:fld>
            <a:endParaRPr lang="nb-NO"/>
          </a:p>
        </p:txBody>
      </p:sp>
    </p:spTree>
    <p:extLst>
      <p:ext uri="{BB962C8B-B14F-4D97-AF65-F5344CB8AC3E}">
        <p14:creationId xmlns:p14="http://schemas.microsoft.com/office/powerpoint/2010/main" val="1525674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After</a:t>
            </a:r>
            <a:r>
              <a:rPr lang="nb-NO" dirty="0"/>
              <a:t> 2017: A </a:t>
            </a:r>
            <a:r>
              <a:rPr lang="nb-NO" dirty="0" err="1"/>
              <a:t>new</a:t>
            </a:r>
            <a:r>
              <a:rPr lang="nb-NO" dirty="0"/>
              <a:t> legal </a:t>
            </a:r>
            <a:r>
              <a:rPr lang="nb-NO" dirty="0" err="1"/>
              <a:t>proposal</a:t>
            </a:r>
            <a:r>
              <a:rPr lang="nb-NO" dirty="0"/>
              <a:t> from </a:t>
            </a:r>
            <a:r>
              <a:rPr lang="nb-NO" dirty="0" err="1"/>
              <a:t>the</a:t>
            </a:r>
            <a:r>
              <a:rPr lang="nb-NO" dirty="0"/>
              <a:t> Østenstad-</a:t>
            </a:r>
            <a:r>
              <a:rPr lang="nb-NO" dirty="0" err="1"/>
              <a:t>committe</a:t>
            </a:r>
            <a:r>
              <a:rPr lang="nb-NO" dirty="0"/>
              <a:t> </a:t>
            </a:r>
            <a:r>
              <a:rPr lang="nb-NO" dirty="0" err="1"/>
              <a:t>was</a:t>
            </a:r>
            <a:r>
              <a:rPr lang="nb-NO" dirty="0"/>
              <a:t> </a:t>
            </a:r>
            <a:r>
              <a:rPr lang="nb-NO" dirty="0" err="1"/>
              <a:t>submitted</a:t>
            </a:r>
            <a:r>
              <a:rPr lang="nb-NO" dirty="0"/>
              <a:t> in 2019: Tvangsbegrensningsloven,  «The </a:t>
            </a:r>
            <a:r>
              <a:rPr lang="nb-NO" dirty="0" err="1"/>
              <a:t>act</a:t>
            </a:r>
            <a:r>
              <a:rPr lang="nb-NO" dirty="0"/>
              <a:t> </a:t>
            </a:r>
            <a:r>
              <a:rPr lang="nb-NO" dirty="0" err="1"/>
              <a:t>on</a:t>
            </a:r>
            <a:r>
              <a:rPr lang="nb-NO" dirty="0"/>
              <a:t> </a:t>
            </a:r>
            <a:r>
              <a:rPr lang="nb-NO" dirty="0" err="1"/>
              <a:t>limited</a:t>
            </a:r>
            <a:r>
              <a:rPr lang="nb-NO" dirty="0"/>
              <a:t> </a:t>
            </a:r>
            <a:r>
              <a:rPr lang="nb-NO" dirty="0" err="1"/>
              <a:t>use</a:t>
            </a:r>
            <a:r>
              <a:rPr lang="nb-NO" dirty="0"/>
              <a:t> </a:t>
            </a:r>
            <a:r>
              <a:rPr lang="nb-NO" dirty="0" err="1"/>
              <a:t>of</a:t>
            </a:r>
            <a:r>
              <a:rPr lang="nb-NO" dirty="0"/>
              <a:t> </a:t>
            </a:r>
            <a:r>
              <a:rPr lang="nb-NO" dirty="0" err="1"/>
              <a:t>coercion</a:t>
            </a:r>
            <a:r>
              <a:rPr lang="nb-NO" dirty="0"/>
              <a:t>»</a:t>
            </a:r>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34</a:t>
            </a:fld>
            <a:endParaRPr lang="nb-NO"/>
          </a:p>
        </p:txBody>
      </p:sp>
    </p:spTree>
    <p:extLst>
      <p:ext uri="{BB962C8B-B14F-4D97-AF65-F5344CB8AC3E}">
        <p14:creationId xmlns:p14="http://schemas.microsoft.com/office/powerpoint/2010/main" val="269426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35</a:t>
            </a:fld>
            <a:endParaRPr lang="nb-NO"/>
          </a:p>
        </p:txBody>
      </p:sp>
    </p:spTree>
    <p:extLst>
      <p:ext uri="{BB962C8B-B14F-4D97-AF65-F5344CB8AC3E}">
        <p14:creationId xmlns:p14="http://schemas.microsoft.com/office/powerpoint/2010/main" val="3801168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51773A84-FC95-4064-B83F-81CB4A0C49A5}" type="slidenum">
              <a:rPr lang="nb-NO" smtClean="0"/>
              <a:pPr>
                <a:defRPr/>
              </a:pPr>
              <a:t>36</a:t>
            </a:fld>
            <a:endParaRPr lang="nb-NO"/>
          </a:p>
        </p:txBody>
      </p:sp>
    </p:spTree>
    <p:extLst>
      <p:ext uri="{BB962C8B-B14F-4D97-AF65-F5344CB8AC3E}">
        <p14:creationId xmlns:p14="http://schemas.microsoft.com/office/powerpoint/2010/main" val="213257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0585116-AEBA-4EE4-A98F-D7CFF76B3A1B}" type="slidenum">
              <a:rPr lang="nb-NO" smtClean="0"/>
              <a:t>37</a:t>
            </a:fld>
            <a:endParaRPr lang="nb-NO" dirty="0"/>
          </a:p>
        </p:txBody>
      </p:sp>
    </p:spTree>
    <p:extLst>
      <p:ext uri="{BB962C8B-B14F-4D97-AF65-F5344CB8AC3E}">
        <p14:creationId xmlns:p14="http://schemas.microsoft.com/office/powerpoint/2010/main" val="2949847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0585116-AEBA-4EE4-A98F-D7CFF76B3A1B}" type="slidenum">
              <a:rPr lang="nb-NO" smtClean="0"/>
              <a:t>38</a:t>
            </a:fld>
            <a:endParaRPr lang="nb-NO" dirty="0"/>
          </a:p>
        </p:txBody>
      </p:sp>
    </p:spTree>
    <p:extLst>
      <p:ext uri="{BB962C8B-B14F-4D97-AF65-F5344CB8AC3E}">
        <p14:creationId xmlns:p14="http://schemas.microsoft.com/office/powerpoint/2010/main" val="3760303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8113" y="261938"/>
            <a:ext cx="6462712" cy="3636962"/>
          </a:xfrm>
        </p:spPr>
      </p:sp>
      <p:sp>
        <p:nvSpPr>
          <p:cNvPr id="3" name="Plassholder for notater 2"/>
          <p:cNvSpPr>
            <a:spLocks noGrp="1"/>
          </p:cNvSpPr>
          <p:nvPr>
            <p:ph type="body" idx="1"/>
          </p:nvPr>
        </p:nvSpPr>
        <p:spPr>
          <a:xfrm>
            <a:off x="418561" y="4270363"/>
            <a:ext cx="5900760" cy="5690903"/>
          </a:xfrm>
        </p:spPr>
        <p:txBody>
          <a:bodyPr>
            <a:normAutofit/>
          </a:bodyPr>
          <a:lstStyle/>
          <a:p>
            <a:endParaRPr lang="nb-NO" dirty="0"/>
          </a:p>
        </p:txBody>
      </p:sp>
      <p:sp>
        <p:nvSpPr>
          <p:cNvPr id="4" name="Plassholder for lysbildenummer 3"/>
          <p:cNvSpPr>
            <a:spLocks noGrp="1"/>
          </p:cNvSpPr>
          <p:nvPr>
            <p:ph type="sldNum" sz="quarter" idx="5"/>
          </p:nvPr>
        </p:nvSpPr>
        <p:spPr/>
        <p:txBody>
          <a:bodyPr/>
          <a:lstStyle/>
          <a:p>
            <a:fld id="{A0585116-AEBA-4EE4-A98F-D7CFF76B3A1B}" type="slidenum">
              <a:rPr lang="nb-NO" smtClean="0"/>
              <a:t>39</a:t>
            </a:fld>
            <a:endParaRPr lang="nb-NO" dirty="0"/>
          </a:p>
        </p:txBody>
      </p:sp>
    </p:spTree>
    <p:extLst>
      <p:ext uri="{BB962C8B-B14F-4D97-AF65-F5344CB8AC3E}">
        <p14:creationId xmlns:p14="http://schemas.microsoft.com/office/powerpoint/2010/main" val="3554489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8113" y="307975"/>
            <a:ext cx="6462712" cy="3636963"/>
          </a:xfrm>
        </p:spPr>
      </p:sp>
      <p:sp>
        <p:nvSpPr>
          <p:cNvPr id="3" name="Plassholder for notater 2"/>
          <p:cNvSpPr>
            <a:spLocks noGrp="1"/>
          </p:cNvSpPr>
          <p:nvPr>
            <p:ph type="body" idx="1"/>
          </p:nvPr>
        </p:nvSpPr>
        <p:spPr>
          <a:xfrm>
            <a:off x="418560" y="4206055"/>
            <a:ext cx="5900759" cy="525080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A0585116-AEBA-4EE4-A98F-D7CFF76B3A1B}" type="slidenum">
              <a:rPr lang="nb-NO" smtClean="0"/>
              <a:t>40</a:t>
            </a:fld>
            <a:endParaRPr lang="nb-NO" dirty="0"/>
          </a:p>
        </p:txBody>
      </p:sp>
    </p:spTree>
    <p:extLst>
      <p:ext uri="{BB962C8B-B14F-4D97-AF65-F5344CB8AC3E}">
        <p14:creationId xmlns:p14="http://schemas.microsoft.com/office/powerpoint/2010/main" val="288224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37C8D-C08E-4B24-816C-DD68E1235D55}" type="slidenum">
              <a:rPr lang="en-US"/>
              <a:pPr/>
              <a:t>4</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nb-NO" dirty="0"/>
          </a:p>
        </p:txBody>
      </p:sp>
    </p:spTree>
    <p:extLst>
      <p:ext uri="{BB962C8B-B14F-4D97-AF65-F5344CB8AC3E}">
        <p14:creationId xmlns:p14="http://schemas.microsoft.com/office/powerpoint/2010/main" val="2501739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8113" y="307975"/>
            <a:ext cx="6462712" cy="3636963"/>
          </a:xfrm>
        </p:spPr>
      </p:sp>
      <p:sp>
        <p:nvSpPr>
          <p:cNvPr id="3" name="Plassholder for notater 2"/>
          <p:cNvSpPr>
            <a:spLocks noGrp="1"/>
          </p:cNvSpPr>
          <p:nvPr>
            <p:ph type="body" idx="1"/>
          </p:nvPr>
        </p:nvSpPr>
        <p:spPr>
          <a:xfrm>
            <a:off x="418561" y="4178422"/>
            <a:ext cx="5900760" cy="6597840"/>
          </a:xfrm>
        </p:spPr>
        <p:txBody>
          <a:bodyPr/>
          <a:lstStyle/>
          <a:p>
            <a:endParaRPr lang="nb-NO" dirty="0"/>
          </a:p>
        </p:txBody>
      </p:sp>
      <p:sp>
        <p:nvSpPr>
          <p:cNvPr id="4" name="Plassholder for lysbildenummer 3"/>
          <p:cNvSpPr>
            <a:spLocks noGrp="1"/>
          </p:cNvSpPr>
          <p:nvPr>
            <p:ph type="sldNum" sz="quarter" idx="5"/>
          </p:nvPr>
        </p:nvSpPr>
        <p:spPr/>
        <p:txBody>
          <a:bodyPr/>
          <a:lstStyle/>
          <a:p>
            <a:fld id="{A0585116-AEBA-4EE4-A98F-D7CFF76B3A1B}" type="slidenum">
              <a:rPr lang="nb-NO" smtClean="0"/>
              <a:t>41</a:t>
            </a:fld>
            <a:endParaRPr lang="nb-NO" dirty="0"/>
          </a:p>
        </p:txBody>
      </p:sp>
    </p:spTree>
    <p:extLst>
      <p:ext uri="{BB962C8B-B14F-4D97-AF65-F5344CB8AC3E}">
        <p14:creationId xmlns:p14="http://schemas.microsoft.com/office/powerpoint/2010/main" val="3979557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42</a:t>
            </a:fld>
            <a:endParaRPr lang="nb-NO"/>
          </a:p>
        </p:txBody>
      </p:sp>
    </p:spTree>
    <p:extLst>
      <p:ext uri="{BB962C8B-B14F-4D97-AF65-F5344CB8AC3E}">
        <p14:creationId xmlns:p14="http://schemas.microsoft.com/office/powerpoint/2010/main" val="222994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5</a:t>
            </a:fld>
            <a:endParaRPr lang="nb-NO"/>
          </a:p>
        </p:txBody>
      </p:sp>
    </p:spTree>
    <p:extLst>
      <p:ext uri="{BB962C8B-B14F-4D97-AF65-F5344CB8AC3E}">
        <p14:creationId xmlns:p14="http://schemas.microsoft.com/office/powerpoint/2010/main" val="373552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6</a:t>
            </a:fld>
            <a:endParaRPr lang="nb-NO"/>
          </a:p>
        </p:txBody>
      </p:sp>
    </p:spTree>
    <p:extLst>
      <p:ext uri="{BB962C8B-B14F-4D97-AF65-F5344CB8AC3E}">
        <p14:creationId xmlns:p14="http://schemas.microsoft.com/office/powerpoint/2010/main" val="145714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7</a:t>
            </a:fld>
            <a:endParaRPr lang="nb-NO"/>
          </a:p>
        </p:txBody>
      </p:sp>
    </p:spTree>
    <p:extLst>
      <p:ext uri="{BB962C8B-B14F-4D97-AF65-F5344CB8AC3E}">
        <p14:creationId xmlns:p14="http://schemas.microsoft.com/office/powerpoint/2010/main" val="1587146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51773A84-FC95-4064-B83F-81CB4A0C49A5}" type="slidenum">
              <a:rPr lang="nb-NO" smtClean="0"/>
              <a:pPr>
                <a:defRPr/>
              </a:pPr>
              <a:t>8</a:t>
            </a:fld>
            <a:endParaRPr lang="nb-NO"/>
          </a:p>
        </p:txBody>
      </p:sp>
    </p:spTree>
    <p:extLst>
      <p:ext uri="{BB962C8B-B14F-4D97-AF65-F5344CB8AC3E}">
        <p14:creationId xmlns:p14="http://schemas.microsoft.com/office/powerpoint/2010/main" val="234815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9</a:t>
            </a:fld>
            <a:endParaRPr lang="nb-NO"/>
          </a:p>
        </p:txBody>
      </p:sp>
    </p:spTree>
    <p:extLst>
      <p:ext uri="{BB962C8B-B14F-4D97-AF65-F5344CB8AC3E}">
        <p14:creationId xmlns:p14="http://schemas.microsoft.com/office/powerpoint/2010/main" val="3951813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gelsk Startside Alternativ 1">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73572"/>
            <a:ext cx="12215813" cy="358428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Startside Alternativ 1</a:t>
            </a:r>
            <a:endParaRPr lang="nb-NO" sz="1200" dirty="0"/>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3"/>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sp>
        <p:nvSpPr>
          <p:cNvPr id="11"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lvl1pPr>
          </a:lstStyle>
          <a:p>
            <a:pPr lvl="0"/>
            <a:r>
              <a:rPr lang="nb-NO" dirty="0"/>
              <a:t>Presentasjonstittel</a:t>
            </a:r>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2" name="TekstSylinder 11"/>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Health and Care Services</a:t>
            </a:r>
            <a:endParaRPr lang="en-GB" sz="1300" noProof="0" dirty="0"/>
          </a:p>
        </p:txBody>
      </p:sp>
    </p:spTree>
    <p:extLst>
      <p:ext uri="{BB962C8B-B14F-4D97-AF65-F5344CB8AC3E}">
        <p14:creationId xmlns:p14="http://schemas.microsoft.com/office/powerpoint/2010/main" val="206779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gelsk Tekst med 4 bilder">
    <p:spTree>
      <p:nvGrpSpPr>
        <p:cNvPr id="1" name=""/>
        <p:cNvGrpSpPr/>
        <p:nvPr/>
      </p:nvGrpSpPr>
      <p:grpSpPr>
        <a:xfrm>
          <a:off x="0" y="0"/>
          <a:ext cx="0" cy="0"/>
          <a:chOff x="0" y="0"/>
          <a:chExt cx="0" cy="0"/>
        </a:xfrm>
      </p:grpSpPr>
      <p:sp>
        <p:nvSpPr>
          <p:cNvPr id="7" name="TekstSylinder 6"/>
          <p:cNvSpPr txBox="1"/>
          <p:nvPr userDrawn="1"/>
        </p:nvSpPr>
        <p:spPr>
          <a:xfrm>
            <a:off x="-95251" y="-304800"/>
            <a:ext cx="10128251" cy="277812"/>
          </a:xfrm>
          <a:prstGeom prst="rect">
            <a:avLst/>
          </a:prstGeom>
          <a:noFill/>
        </p:spPr>
        <p:txBody>
          <a:bodyPr>
            <a:spAutoFit/>
          </a:bodyPr>
          <a:lstStyle/>
          <a:p>
            <a:pPr>
              <a:defRPr/>
            </a:pPr>
            <a:r>
              <a:rPr lang="nb-NO" sz="1200"/>
              <a:t>Engelsk mal: Tekst med kulepunkter – 4 vertikale bilder</a:t>
            </a:r>
            <a:endParaRPr lang="nb-NO" sz="1200" dirty="0"/>
          </a:p>
        </p:txBody>
      </p:sp>
      <p:sp>
        <p:nvSpPr>
          <p:cNvPr id="2" name="Tittel 1"/>
          <p:cNvSpPr>
            <a:spLocks noGrp="1"/>
          </p:cNvSpPr>
          <p:nvPr>
            <p:ph type="title"/>
          </p:nvPr>
        </p:nvSpPr>
        <p:spPr>
          <a:xfrm>
            <a:off x="1198800" y="296652"/>
            <a:ext cx="7308000"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0" y="1592797"/>
            <a:ext cx="73080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0570" y="0"/>
            <a:ext cx="3420000" cy="1548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bilde 7"/>
          <p:cNvSpPr>
            <a:spLocks noGrp="1"/>
          </p:cNvSpPr>
          <p:nvPr>
            <p:ph type="pic" sz="quarter" idx="14"/>
          </p:nvPr>
        </p:nvSpPr>
        <p:spPr>
          <a:xfrm>
            <a:off x="8770570" y="1556792"/>
            <a:ext cx="3420000" cy="151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0" name="Plassholder for bilde 7"/>
          <p:cNvSpPr>
            <a:spLocks noGrp="1"/>
          </p:cNvSpPr>
          <p:nvPr>
            <p:ph type="pic" sz="quarter" idx="15"/>
          </p:nvPr>
        </p:nvSpPr>
        <p:spPr>
          <a:xfrm>
            <a:off x="8770570" y="3068960"/>
            <a:ext cx="3420000" cy="1548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4" name="Plassholder for bilde 7"/>
          <p:cNvSpPr>
            <a:spLocks noGrp="1"/>
          </p:cNvSpPr>
          <p:nvPr>
            <p:ph type="pic" sz="quarter" idx="19"/>
          </p:nvPr>
        </p:nvSpPr>
        <p:spPr>
          <a:xfrm>
            <a:off x="8770570" y="4606760"/>
            <a:ext cx="3420000" cy="151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5" name="TekstSylinder 14"/>
          <p:cNvSpPr txBox="1"/>
          <p:nvPr userDrawn="1"/>
        </p:nvSpPr>
        <p:spPr>
          <a:xfrm>
            <a:off x="-3073400" y="5299076"/>
            <a:ext cx="2688167" cy="646331"/>
          </a:xfrm>
          <a:prstGeom prst="rect">
            <a:avLst/>
          </a:prstGeom>
          <a:noFill/>
        </p:spPr>
        <p:txBody>
          <a:bodyPr>
            <a:spAutoFit/>
          </a:bodyPr>
          <a:lstStyle/>
          <a:p>
            <a:pPr>
              <a:defRPr/>
            </a:pPr>
            <a:r>
              <a:rPr lang="nb-NO" sz="1200" b="1" dirty="0"/>
              <a:t>Tips  bilde:</a:t>
            </a:r>
          </a:p>
          <a:p>
            <a:pPr>
              <a:defRPr/>
            </a:pPr>
            <a:r>
              <a:rPr lang="nb-NO" sz="1200" dirty="0"/>
              <a:t>For best oppløsning anbefales </a:t>
            </a:r>
            <a:r>
              <a:rPr lang="nb-NO" sz="1200" dirty="0" err="1"/>
              <a:t>jpg</a:t>
            </a:r>
            <a:r>
              <a:rPr lang="nb-NO" sz="1200" dirty="0"/>
              <a:t> og </a:t>
            </a:r>
            <a:r>
              <a:rPr lang="nb-NO" sz="1200" dirty="0" err="1"/>
              <a:t>png-format</a:t>
            </a:r>
            <a:r>
              <a:rPr lang="nb-NO" sz="1200" dirty="0"/>
              <a:t>.</a:t>
            </a:r>
          </a:p>
        </p:txBody>
      </p:sp>
      <p:sp>
        <p:nvSpPr>
          <p:cNvPr id="13"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9"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20"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gelsk Tekst med liggende bilde">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a:t>Engelsk mal: Tekst med liggende bilde</a:t>
            </a:r>
            <a:endParaRPr lang="nb-NO" sz="1200" dirty="0"/>
          </a:p>
        </p:txBody>
      </p:sp>
      <p:sp>
        <p:nvSpPr>
          <p:cNvPr id="2" name="Tittel 1"/>
          <p:cNvSpPr>
            <a:spLocks noGrp="1"/>
          </p:cNvSpPr>
          <p:nvPr>
            <p:ph type="title"/>
          </p:nvPr>
        </p:nvSpPr>
        <p:spPr>
          <a:xfrm>
            <a:off x="1198800" y="296652"/>
            <a:ext cx="9792000" cy="1143000"/>
          </a:xfrm>
        </p:spPr>
        <p:txBody>
          <a:bodyPr/>
          <a:lstStyle/>
          <a:p>
            <a:r>
              <a:rPr lang="nb-NO" noProof="0"/>
              <a:t>Klikk for å redigere tittelstil</a:t>
            </a:r>
            <a:endParaRPr lang="nb-NO" dirty="0"/>
          </a:p>
        </p:txBody>
      </p:sp>
      <p:sp>
        <p:nvSpPr>
          <p:cNvPr id="3" name="Plassholder for innhold 2"/>
          <p:cNvSpPr>
            <a:spLocks noGrp="1"/>
          </p:cNvSpPr>
          <p:nvPr>
            <p:ph idx="1"/>
          </p:nvPr>
        </p:nvSpPr>
        <p:spPr>
          <a:xfrm>
            <a:off x="1198800" y="1592798"/>
            <a:ext cx="9792000" cy="2340258"/>
          </a:xfrm>
        </p:spPr>
        <p:txBody>
          <a:bodyPr/>
          <a:lstStyle/>
          <a:p>
            <a:pPr lvl="0"/>
            <a:r>
              <a:rPr lang="nb-NO"/>
              <a:t>Klikk for å redigere tekststiler i malen</a:t>
            </a:r>
          </a:p>
          <a:p>
            <a:pPr lvl="1"/>
            <a:r>
              <a:rPr lang="nb-NO"/>
              <a:t>Andre nivå</a:t>
            </a:r>
          </a:p>
          <a:p>
            <a:pPr lvl="2"/>
            <a:r>
              <a:rPr lang="nb-NO"/>
              <a:t>Tredje nivå</a:t>
            </a:r>
          </a:p>
        </p:txBody>
      </p:sp>
      <p:sp>
        <p:nvSpPr>
          <p:cNvPr id="8" name="Plassholder for bilde 7"/>
          <p:cNvSpPr>
            <a:spLocks noGrp="1"/>
          </p:cNvSpPr>
          <p:nvPr>
            <p:ph type="pic" sz="quarter" idx="13"/>
          </p:nvPr>
        </p:nvSpPr>
        <p:spPr>
          <a:xfrm>
            <a:off x="-1430" y="3967520"/>
            <a:ext cx="12192000" cy="215124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gelsk Tekst med utfallende bilde">
    <p:spTree>
      <p:nvGrpSpPr>
        <p:cNvPr id="1" name=""/>
        <p:cNvGrpSpPr/>
        <p:nvPr/>
      </p:nvGrpSpPr>
      <p:grpSpPr>
        <a:xfrm>
          <a:off x="0" y="0"/>
          <a:ext cx="0" cy="0"/>
          <a:chOff x="0" y="0"/>
          <a:chExt cx="0" cy="0"/>
        </a:xfrm>
      </p:grpSpPr>
      <p:sp>
        <p:nvSpPr>
          <p:cNvPr id="3" name="TekstSylinder 2"/>
          <p:cNvSpPr txBox="1"/>
          <p:nvPr userDrawn="1"/>
        </p:nvSpPr>
        <p:spPr>
          <a:xfrm>
            <a:off x="-95251" y="-304800"/>
            <a:ext cx="10128251" cy="277812"/>
          </a:xfrm>
          <a:prstGeom prst="rect">
            <a:avLst/>
          </a:prstGeom>
          <a:noFill/>
        </p:spPr>
        <p:txBody>
          <a:bodyPr>
            <a:spAutoFit/>
          </a:bodyPr>
          <a:lstStyle/>
          <a:p>
            <a:pPr>
              <a:defRPr/>
            </a:pPr>
            <a:r>
              <a:rPr lang="nb-NO" sz="1200"/>
              <a:t>Engelsk mal:1 utfallende bilde</a:t>
            </a:r>
            <a:endParaRPr lang="nb-NO" sz="1200" dirty="0"/>
          </a:p>
        </p:txBody>
      </p:sp>
      <p:sp>
        <p:nvSpPr>
          <p:cNvPr id="9" name="Plassholder for bilde 8"/>
          <p:cNvSpPr>
            <a:spLocks noGrp="1"/>
          </p:cNvSpPr>
          <p:nvPr>
            <p:ph type="pic" sz="quarter" idx="17" hasCustomPrompt="1"/>
          </p:nvPr>
        </p:nvSpPr>
        <p:spPr>
          <a:xfrm>
            <a:off x="0" y="1"/>
            <a:ext cx="12192000" cy="6117165"/>
          </a:xfrm>
          <a:solidFill>
            <a:schemeClr val="bg1">
              <a:lumMod val="95000"/>
            </a:schemeClr>
          </a:solidFill>
        </p:spPr>
        <p:txBody>
          <a:bodyPr/>
          <a:lstStyle>
            <a:lvl1pPr algn="ctr">
              <a:buNone/>
              <a:defRPr sz="1200">
                <a:solidFill>
                  <a:schemeClr val="bg1">
                    <a:lumMod val="50000"/>
                  </a:schemeClr>
                </a:solidFill>
              </a:defRPr>
            </a:lvl1pPr>
          </a:lstStyle>
          <a:p>
            <a:r>
              <a:rPr lang="nb-NO" dirty="0"/>
              <a:t>Klikk ikonet for å legge til bilde</a:t>
            </a:r>
          </a:p>
        </p:txBody>
      </p:sp>
      <p:sp>
        <p:nvSpPr>
          <p:cNvPr id="7"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8"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3"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gelsk Diagram">
    <p:spTree>
      <p:nvGrpSpPr>
        <p:cNvPr id="1" name=""/>
        <p:cNvGrpSpPr/>
        <p:nvPr/>
      </p:nvGrpSpPr>
      <p:grpSpPr>
        <a:xfrm>
          <a:off x="0" y="0"/>
          <a:ext cx="0" cy="0"/>
          <a:chOff x="0" y="0"/>
          <a:chExt cx="0" cy="0"/>
        </a:xfrm>
      </p:grpSpPr>
      <p:sp>
        <p:nvSpPr>
          <p:cNvPr id="4" name="TekstSylinder 3"/>
          <p:cNvSpPr txBox="1"/>
          <p:nvPr userDrawn="1"/>
        </p:nvSpPr>
        <p:spPr>
          <a:xfrm>
            <a:off x="-95251" y="-304800"/>
            <a:ext cx="10128251" cy="277812"/>
          </a:xfrm>
          <a:prstGeom prst="rect">
            <a:avLst/>
          </a:prstGeom>
          <a:noFill/>
        </p:spPr>
        <p:txBody>
          <a:bodyPr>
            <a:spAutoFit/>
          </a:bodyPr>
          <a:lstStyle/>
          <a:p>
            <a:pPr>
              <a:defRPr/>
            </a:pPr>
            <a:r>
              <a:rPr lang="nb-NO" sz="1200"/>
              <a:t>Engelsk mal: Diagram</a:t>
            </a:r>
            <a:endParaRPr lang="nb-NO" sz="1200" dirty="0"/>
          </a:p>
        </p:txBody>
      </p:sp>
      <p:sp>
        <p:nvSpPr>
          <p:cNvPr id="2" name="Tittel 1"/>
          <p:cNvSpPr>
            <a:spLocks noGrp="1"/>
          </p:cNvSpPr>
          <p:nvPr>
            <p:ph type="title"/>
          </p:nvPr>
        </p:nvSpPr>
        <p:spPr>
          <a:xfrm>
            <a:off x="1198398" y="296863"/>
            <a:ext cx="9792000" cy="1143000"/>
          </a:xfrm>
        </p:spPr>
        <p:txBody>
          <a:bodyPr/>
          <a:lstStyle/>
          <a:p>
            <a:r>
              <a:rPr lang="nb-NO"/>
              <a:t>Klikk for å redigere tittelstil</a:t>
            </a:r>
            <a:endParaRPr lang="nb-NO" dirty="0"/>
          </a:p>
        </p:txBody>
      </p:sp>
      <p:sp>
        <p:nvSpPr>
          <p:cNvPr id="9" name="Plassholder for diagram 8"/>
          <p:cNvSpPr>
            <a:spLocks noGrp="1"/>
          </p:cNvSpPr>
          <p:nvPr>
            <p:ph type="chart" sz="quarter" idx="13"/>
          </p:nvPr>
        </p:nvSpPr>
        <p:spPr>
          <a:xfrm>
            <a:off x="1198800" y="1592264"/>
            <a:ext cx="9792000" cy="4525766"/>
          </a:xfrm>
        </p:spPr>
        <p:txBody>
          <a:bodyPr/>
          <a:lstStyle>
            <a:lvl1pPr>
              <a:buNone/>
              <a:defRPr sz="2000">
                <a:solidFill>
                  <a:schemeClr val="bg1">
                    <a:lumMod val="50000"/>
                  </a:schemeClr>
                </a:solidFill>
              </a:defRPr>
            </a:lvl1pPr>
          </a:lstStyle>
          <a:p>
            <a:pPr lvl="0"/>
            <a:r>
              <a:rPr lang="nb-NO" noProof="0"/>
              <a:t>Klikk ikonet for å legge til et diagram</a:t>
            </a:r>
            <a:endParaRPr lang="nb-NO" noProof="0" dirty="0"/>
          </a:p>
        </p:txBody>
      </p:sp>
      <p:sp>
        <p:nvSpPr>
          <p:cNvPr id="15" name="TekstSylinder 14"/>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16" name="Vinkel 15"/>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4"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gelsk Tabell">
    <p:spTree>
      <p:nvGrpSpPr>
        <p:cNvPr id="1" name=""/>
        <p:cNvGrpSpPr/>
        <p:nvPr/>
      </p:nvGrpSpPr>
      <p:grpSpPr>
        <a:xfrm>
          <a:off x="0" y="0"/>
          <a:ext cx="0" cy="0"/>
          <a:chOff x="0" y="0"/>
          <a:chExt cx="0" cy="0"/>
        </a:xfrm>
      </p:grpSpPr>
      <p:sp>
        <p:nvSpPr>
          <p:cNvPr id="4" name="TekstSylinder 3"/>
          <p:cNvSpPr txBox="1"/>
          <p:nvPr userDrawn="1"/>
        </p:nvSpPr>
        <p:spPr>
          <a:xfrm>
            <a:off x="-95251" y="-304800"/>
            <a:ext cx="10128251" cy="277812"/>
          </a:xfrm>
          <a:prstGeom prst="rect">
            <a:avLst/>
          </a:prstGeom>
          <a:noFill/>
        </p:spPr>
        <p:txBody>
          <a:bodyPr>
            <a:spAutoFit/>
          </a:bodyPr>
          <a:lstStyle/>
          <a:p>
            <a:pPr>
              <a:defRPr/>
            </a:pPr>
            <a:r>
              <a:rPr lang="nb-NO" sz="1200"/>
              <a:t>Engelsk mal: Tabell</a:t>
            </a:r>
            <a:endParaRPr lang="nb-NO" sz="1200" dirty="0"/>
          </a:p>
        </p:txBody>
      </p:sp>
      <p:sp>
        <p:nvSpPr>
          <p:cNvPr id="2" name="Tittel 1"/>
          <p:cNvSpPr>
            <a:spLocks noGrp="1"/>
          </p:cNvSpPr>
          <p:nvPr>
            <p:ph type="title"/>
          </p:nvPr>
        </p:nvSpPr>
        <p:spPr>
          <a:xfrm>
            <a:off x="1198800" y="296863"/>
            <a:ext cx="9792000" cy="1143000"/>
          </a:xfrm>
        </p:spPr>
        <p:txBody>
          <a:bodyPr/>
          <a:lstStyle/>
          <a:p>
            <a:r>
              <a:rPr lang="nb-NO"/>
              <a:t>Klikk for å redigere tittelstil</a:t>
            </a:r>
            <a:endParaRPr lang="nb-NO" dirty="0"/>
          </a:p>
        </p:txBody>
      </p:sp>
      <p:sp>
        <p:nvSpPr>
          <p:cNvPr id="10" name="Plassholder for tabell 9"/>
          <p:cNvSpPr>
            <a:spLocks noGrp="1"/>
          </p:cNvSpPr>
          <p:nvPr>
            <p:ph type="tbl" sz="quarter" idx="13"/>
          </p:nvPr>
        </p:nvSpPr>
        <p:spPr>
          <a:xfrm>
            <a:off x="1198800" y="1592264"/>
            <a:ext cx="9792000" cy="4525766"/>
          </a:xfrm>
        </p:spPr>
        <p:txBody>
          <a:bodyPr/>
          <a:lstStyle>
            <a:lvl1pPr>
              <a:buNone/>
              <a:defRPr sz="2000">
                <a:solidFill>
                  <a:schemeClr val="bg1">
                    <a:lumMod val="50000"/>
                  </a:schemeClr>
                </a:solidFill>
              </a:defRPr>
            </a:lvl1pPr>
          </a:lstStyle>
          <a:p>
            <a:pPr lvl="0"/>
            <a:r>
              <a:rPr lang="nb-NO" noProof="0"/>
              <a:t>Klikk ikonet for å legge til en tabell</a:t>
            </a:r>
            <a:endParaRPr lang="nb-NO" noProof="0" dirty="0"/>
          </a:p>
        </p:txBody>
      </p:sp>
      <p:sp>
        <p:nvSpPr>
          <p:cNvPr id="8"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3"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4"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Engelsk To innholdsdeler">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a:t>Engelsk mal: To innholdsdeler - Sammenlikning</a:t>
            </a:r>
            <a:endParaRPr lang="nb-NO" sz="1200" dirty="0"/>
          </a:p>
        </p:txBody>
      </p:sp>
      <p:sp>
        <p:nvSpPr>
          <p:cNvPr id="2" name="Tittel 1"/>
          <p:cNvSpPr>
            <a:spLocks noGrp="1"/>
          </p:cNvSpPr>
          <p:nvPr>
            <p:ph type="title"/>
          </p:nvPr>
        </p:nvSpPr>
        <p:spPr>
          <a:xfrm>
            <a:off x="1198398" y="296863"/>
            <a:ext cx="9792000" cy="1143000"/>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1198800" y="1591399"/>
            <a:ext cx="4860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p:txBody>
      </p:sp>
      <p:sp>
        <p:nvSpPr>
          <p:cNvPr id="4" name="Plassholder for innhold 3"/>
          <p:cNvSpPr>
            <a:spLocks noGrp="1"/>
          </p:cNvSpPr>
          <p:nvPr>
            <p:ph sz="half" idx="2"/>
          </p:nvPr>
        </p:nvSpPr>
        <p:spPr>
          <a:xfrm>
            <a:off x="6197600" y="1591399"/>
            <a:ext cx="4788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p:txBody>
      </p:sp>
      <p:sp>
        <p:nvSpPr>
          <p:cNvPr id="13" name="Plassholder for dato 3"/>
          <p:cNvSpPr>
            <a:spLocks noGrp="1"/>
          </p:cNvSpPr>
          <p:nvPr>
            <p:ph type="dt" sz="half" idx="10"/>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4"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5"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gelsk Sluttside Alternativ 1">
    <p:bg>
      <p:bgPr>
        <a:solidFill>
          <a:schemeClr val="bg1"/>
        </a:solid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73572"/>
            <a:ext cx="12215813" cy="358428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Sluttside Alternativ 1</a:t>
            </a:r>
            <a:endParaRPr lang="nb-NO" sz="1200" dirty="0"/>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2"/>
            <a:ext cx="9792000" cy="871303"/>
          </a:xfrm>
        </p:spPr>
        <p:txBody>
          <a:bodyPr lIns="0" anchor="t" anchorCtr="0"/>
          <a:lstStyle>
            <a:lvl1pPr marL="0" indent="0">
              <a:buNone/>
              <a:defRPr sz="1400">
                <a:latin typeface="Arial" panose="020B0604020202020204" pitchFamily="34" charset="0"/>
                <a:cs typeface="Arial" panose="020B0604020202020204" pitchFamily="34" charset="0"/>
              </a:defRPr>
            </a:lvl1pPr>
          </a:lstStyle>
          <a:p>
            <a:pPr lvl="0"/>
            <a:r>
              <a:rPr lang="nb-NO" dirty="0"/>
              <a:t>Bildekreditering: Slide X: </a:t>
            </a:r>
            <a:r>
              <a:rPr lang="nb-NO" sz="1300" dirty="0"/>
              <a:t>© </a:t>
            </a:r>
            <a:r>
              <a:rPr lang="nb-NO" dirty="0"/>
              <a:t>Fotografens navn, Bildebyrå</a:t>
            </a:r>
          </a:p>
        </p:txBody>
      </p:sp>
      <p:sp>
        <p:nvSpPr>
          <p:cNvPr id="13"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lvl1pPr>
          </a:lstStyle>
          <a:p>
            <a:pPr lvl="0"/>
            <a:r>
              <a:rPr lang="nb-NO" dirty="0"/>
              <a:t>Takk for oppmerksomheten!</a:t>
            </a:r>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1" name="TekstSylinder 10"/>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Health and Care Services</a:t>
            </a:r>
            <a:endParaRPr lang="en-GB" sz="1300" noProof="0" dirty="0"/>
          </a:p>
        </p:txBody>
      </p:sp>
    </p:spTree>
    <p:extLst>
      <p:ext uri="{BB962C8B-B14F-4D97-AF65-F5344CB8AC3E}">
        <p14:creationId xmlns:p14="http://schemas.microsoft.com/office/powerpoint/2010/main" val="261050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gelsk Sluttside Alternativ 2">
    <p:bg>
      <p:bgPr>
        <a:solidFill>
          <a:schemeClr val="bg1"/>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73572"/>
            <a:ext cx="12215813" cy="358428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Sluttside Alternativ 2</a:t>
            </a:r>
            <a:endParaRPr lang="nb-NO" sz="1200" dirty="0"/>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2"/>
            <a:ext cx="9792000" cy="871303"/>
          </a:xfrm>
        </p:spPr>
        <p:txBody>
          <a:bodyPr lIns="0" anchor="t" anchorCtr="0"/>
          <a:lstStyle>
            <a:lvl1pPr marL="0" indent="0">
              <a:buNone/>
              <a:defRPr sz="1400">
                <a:latin typeface="Arial" panose="020B0604020202020204" pitchFamily="34" charset="0"/>
                <a:cs typeface="Arial" panose="020B0604020202020204" pitchFamily="34" charset="0"/>
              </a:defRPr>
            </a:lvl1pPr>
          </a:lstStyle>
          <a:p>
            <a:pPr lvl="0"/>
            <a:r>
              <a:rPr lang="nb-NO" dirty="0"/>
              <a:t>Bildekreditering: Slide X: </a:t>
            </a:r>
            <a:r>
              <a:rPr lang="nb-NO" sz="1300" dirty="0"/>
              <a:t>© </a:t>
            </a:r>
            <a:r>
              <a:rPr lang="nb-NO" dirty="0"/>
              <a:t>Fotografens navn, Bildebyrå</a:t>
            </a:r>
          </a:p>
        </p:txBody>
      </p:sp>
      <p:sp>
        <p:nvSpPr>
          <p:cNvPr id="9"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lvl1pPr>
          </a:lstStyle>
          <a:p>
            <a:pPr lvl="0"/>
            <a:r>
              <a:rPr lang="nb-NO" dirty="0"/>
              <a:t>Takk for oppmerksomheten!</a:t>
            </a:r>
          </a:p>
        </p:txBody>
      </p:sp>
      <p:pic>
        <p:nvPicPr>
          <p:cNvPr id="11" name="Bild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2" name="TekstSylinder 11"/>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Health and Care Services</a:t>
            </a:r>
            <a:endParaRPr lang="en-GB" sz="1300" noProof="0" dirty="0"/>
          </a:p>
        </p:txBody>
      </p:sp>
    </p:spTree>
    <p:extLst>
      <p:ext uri="{BB962C8B-B14F-4D97-AF65-F5344CB8AC3E}">
        <p14:creationId xmlns:p14="http://schemas.microsoft.com/office/powerpoint/2010/main" val="2281506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sp>
        <p:nvSpPr>
          <p:cNvPr id="4" name="TekstSylinder 3"/>
          <p:cNvSpPr txBox="1"/>
          <p:nvPr userDrawn="1"/>
        </p:nvSpPr>
        <p:spPr>
          <a:xfrm>
            <a:off x="-95251" y="-304800"/>
            <a:ext cx="10128251" cy="277812"/>
          </a:xfrm>
          <a:prstGeom prst="rect">
            <a:avLst/>
          </a:prstGeom>
          <a:noFill/>
        </p:spPr>
        <p:txBody>
          <a:bodyPr>
            <a:spAutoFit/>
          </a:bodyPr>
          <a:lstStyle/>
          <a:p>
            <a:pPr>
              <a:defRPr/>
            </a:pPr>
            <a:r>
              <a:rPr lang="nb-NO" sz="1200" dirty="0"/>
              <a:t>Engelsk mal: Diagram</a:t>
            </a:r>
          </a:p>
        </p:txBody>
      </p:sp>
      <p:sp>
        <p:nvSpPr>
          <p:cNvPr id="5" name="TekstSylinder 4"/>
          <p:cNvSpPr txBox="1"/>
          <p:nvPr userDrawn="1"/>
        </p:nvSpPr>
        <p:spPr>
          <a:xfrm>
            <a:off x="-2880784" y="5113338"/>
            <a:ext cx="2688167" cy="830997"/>
          </a:xfrm>
          <a:prstGeom prst="rect">
            <a:avLst/>
          </a:prstGeom>
          <a:noFill/>
        </p:spPr>
        <p:txBody>
          <a:bodyPr>
            <a:spAutoFit/>
          </a:bodyPr>
          <a:lstStyle/>
          <a:p>
            <a:pPr>
              <a:defRPr/>
            </a:pPr>
            <a:r>
              <a:rPr lang="nb-NO" sz="1200" b="1" dirty="0"/>
              <a:t>Tips  farger:</a:t>
            </a:r>
          </a:p>
          <a:p>
            <a:pPr>
              <a:defRPr/>
            </a:pPr>
            <a:r>
              <a:rPr lang="nb-NO" sz="1200" dirty="0" err="1"/>
              <a:t>HODs</a:t>
            </a:r>
            <a:r>
              <a:rPr lang="nb-NO" sz="1200" dirty="0"/>
              <a:t> fargepalett er lagt inn i malen og vil brukes automatisk i diagrammer og grafer</a:t>
            </a:r>
          </a:p>
        </p:txBody>
      </p:sp>
      <p:sp>
        <p:nvSpPr>
          <p:cNvPr id="2" name="Tittel 1"/>
          <p:cNvSpPr>
            <a:spLocks noGrp="1"/>
          </p:cNvSpPr>
          <p:nvPr>
            <p:ph type="title"/>
          </p:nvPr>
        </p:nvSpPr>
        <p:spPr/>
        <p:txBody>
          <a:bodyPr/>
          <a:lstStyle/>
          <a:p>
            <a:r>
              <a:rPr lang="nb-NO" dirty="0"/>
              <a:t>Klikk for å redigere tittelstil</a:t>
            </a:r>
          </a:p>
        </p:txBody>
      </p:sp>
      <p:sp>
        <p:nvSpPr>
          <p:cNvPr id="9" name="Plassholder for diagram 8"/>
          <p:cNvSpPr>
            <a:spLocks noGrp="1"/>
          </p:cNvSpPr>
          <p:nvPr>
            <p:ph type="chart" sz="quarter" idx="13"/>
          </p:nvPr>
        </p:nvSpPr>
        <p:spPr>
          <a:xfrm>
            <a:off x="958851" y="1592264"/>
            <a:ext cx="10176933" cy="4537075"/>
          </a:xfrm>
        </p:spPr>
        <p:txBody>
          <a:bodyPr/>
          <a:lstStyle>
            <a:lvl1pPr>
              <a:buNone/>
              <a:defRPr sz="2000">
                <a:solidFill>
                  <a:schemeClr val="bg1">
                    <a:lumMod val="50000"/>
                  </a:schemeClr>
                </a:solidFill>
              </a:defRPr>
            </a:lvl1pPr>
          </a:lstStyle>
          <a:p>
            <a:pPr lvl="0"/>
            <a:endParaRPr lang="nb-NO" noProof="0" dirty="0"/>
          </a:p>
        </p:txBody>
      </p:sp>
      <p:sp>
        <p:nvSpPr>
          <p:cNvPr id="6" name="Plassholder for dato 3"/>
          <p:cNvSpPr>
            <a:spLocks noGrp="1"/>
          </p:cNvSpPr>
          <p:nvPr>
            <p:ph type="dt" sz="half" idx="14"/>
          </p:nvPr>
        </p:nvSpPr>
        <p:spPr/>
        <p:txBody>
          <a:bodyPr/>
          <a:lstStyle>
            <a:lvl1pPr>
              <a:defRPr/>
            </a:lvl1pPr>
          </a:lstStyle>
          <a:p>
            <a:pPr>
              <a:defRPr/>
            </a:pPr>
            <a:endParaRPr lang="nb-NO" dirty="0"/>
          </a:p>
        </p:txBody>
      </p:sp>
      <p:sp>
        <p:nvSpPr>
          <p:cNvPr id="7" name="Plassholder for bunntekst 4"/>
          <p:cNvSpPr>
            <a:spLocks noGrp="1"/>
          </p:cNvSpPr>
          <p:nvPr>
            <p:ph type="ftr" sz="quarter" idx="15"/>
          </p:nvPr>
        </p:nvSpPr>
        <p:spPr/>
        <p:txBody>
          <a:bodyPr/>
          <a:lstStyle>
            <a:lvl1pPr>
              <a:defRPr/>
            </a:lvl1pPr>
          </a:lstStyle>
          <a:p>
            <a:pPr>
              <a:defRPr/>
            </a:pPr>
            <a:endParaRPr lang="nb-NO"/>
          </a:p>
        </p:txBody>
      </p:sp>
      <p:sp>
        <p:nvSpPr>
          <p:cNvPr id="8" name="Plassholder for lysbildenummer 5"/>
          <p:cNvSpPr>
            <a:spLocks noGrp="1"/>
          </p:cNvSpPr>
          <p:nvPr>
            <p:ph type="sldNum" sz="quarter" idx="16"/>
          </p:nvPr>
        </p:nvSpPr>
        <p:spPr/>
        <p:txBody>
          <a:bodyPr/>
          <a:lstStyle>
            <a:lvl1pPr>
              <a:defRPr/>
            </a:lvl1pPr>
          </a:lstStyle>
          <a:p>
            <a:pPr>
              <a:defRPr/>
            </a:pPr>
            <a:fld id="{E878CB5A-CF35-44DE-8D05-4151E1B8D3A0}" type="slidenum">
              <a:rPr lang="nb-NO"/>
              <a:pPr>
                <a:defRPr/>
              </a:pPr>
              <a:t>‹#›</a:t>
            </a:fld>
            <a:endParaRPr lang="nb-NO" dirty="0"/>
          </a:p>
        </p:txBody>
      </p:sp>
    </p:spTree>
    <p:extLst>
      <p:ext uri="{BB962C8B-B14F-4D97-AF65-F5344CB8AC3E}">
        <p14:creationId xmlns:p14="http://schemas.microsoft.com/office/powerpoint/2010/main" val="2778088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utt Oppsett">
    <p:bg>
      <p:bgPr>
        <a:solidFill>
          <a:schemeClr val="bg1"/>
        </a:solidFill>
        <a:effectLst/>
      </p:bgPr>
    </p:bg>
    <p:spTree>
      <p:nvGrpSpPr>
        <p:cNvPr id="1" name=""/>
        <p:cNvGrpSpPr/>
        <p:nvPr/>
      </p:nvGrpSpPr>
      <p:grpSpPr>
        <a:xfrm>
          <a:off x="0" y="0"/>
          <a:ext cx="0" cy="0"/>
          <a:chOff x="0" y="0"/>
          <a:chExt cx="0" cy="0"/>
        </a:xfrm>
      </p:grpSpPr>
      <p:sp>
        <p:nvSpPr>
          <p:cNvPr id="5" name="Rektangel 4"/>
          <p:cNvSpPr/>
          <p:nvPr userDrawn="1"/>
        </p:nvSpPr>
        <p:spPr>
          <a:xfrm>
            <a:off x="0" y="6300788"/>
            <a:ext cx="12192000" cy="58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pic>
        <p:nvPicPr>
          <p:cNvPr id="6" name="Bilde 9" descr="AD_tittelbilde962x425.jpg"/>
          <p:cNvPicPr>
            <a:picLocks noChangeAspect="1"/>
          </p:cNvPicPr>
          <p:nvPr userDrawn="1"/>
        </p:nvPicPr>
        <p:blipFill>
          <a:blip r:embed="rId2" cstate="print"/>
          <a:stretch>
            <a:fillRect/>
          </a:stretch>
        </p:blipFill>
        <p:spPr bwMode="auto">
          <a:xfrm>
            <a:off x="1677" y="2268538"/>
            <a:ext cx="12188647" cy="4038598"/>
          </a:xfrm>
          <a:prstGeom prst="rect">
            <a:avLst/>
          </a:prstGeom>
          <a:noFill/>
          <a:ln w="9525">
            <a:noFill/>
            <a:miter lim="800000"/>
            <a:headEnd/>
            <a:tailEnd/>
          </a:ln>
        </p:spPr>
      </p:pic>
      <p:sp>
        <p:nvSpPr>
          <p:cNvPr id="7" name="TekstSylinder 6"/>
          <p:cNvSpPr txBox="1"/>
          <p:nvPr userDrawn="1"/>
        </p:nvSpPr>
        <p:spPr>
          <a:xfrm>
            <a:off x="1" y="-268288"/>
            <a:ext cx="3983567" cy="276226"/>
          </a:xfrm>
          <a:prstGeom prst="rect">
            <a:avLst/>
          </a:prstGeom>
          <a:noFill/>
        </p:spPr>
        <p:txBody>
          <a:bodyPr>
            <a:spAutoFit/>
          </a:bodyPr>
          <a:lstStyle/>
          <a:p>
            <a:pPr>
              <a:defRPr/>
            </a:pPr>
            <a:r>
              <a:rPr lang="nb-NO" sz="1200" dirty="0"/>
              <a:t>Engelsk mal: Sluttside</a:t>
            </a:r>
          </a:p>
        </p:txBody>
      </p:sp>
      <p:sp>
        <p:nvSpPr>
          <p:cNvPr id="8" name="TekstSylinder 7"/>
          <p:cNvSpPr txBox="1"/>
          <p:nvPr userDrawn="1"/>
        </p:nvSpPr>
        <p:spPr>
          <a:xfrm>
            <a:off x="-3505200" y="5299076"/>
            <a:ext cx="3217333" cy="830263"/>
          </a:xfrm>
          <a:prstGeom prst="rect">
            <a:avLst/>
          </a:prstGeom>
          <a:noFill/>
        </p:spPr>
        <p:txBody>
          <a:bodyPr>
            <a:spAutoFit/>
          </a:bodyPr>
          <a:lstStyle/>
          <a:p>
            <a:pPr>
              <a:defRPr/>
            </a:pPr>
            <a:r>
              <a:rPr lang="nb-NO" sz="1200" b="1" dirty="0"/>
              <a:t>Tips bildekreditering:</a:t>
            </a:r>
          </a:p>
          <a:p>
            <a:pPr>
              <a:defRPr/>
            </a:pPr>
            <a:r>
              <a:rPr lang="nb-NO" sz="1200" dirty="0"/>
              <a:t>Alle bilder brukt i presentasjonen må krediteres for eksempel slik:</a:t>
            </a:r>
          </a:p>
          <a:p>
            <a:pPr>
              <a:defRPr/>
            </a:pPr>
            <a:r>
              <a:rPr lang="nb-NO" sz="1200" dirty="0"/>
              <a:t>Slide nr. X: Fotograf, Bildebyrå</a:t>
            </a:r>
          </a:p>
        </p:txBody>
      </p:sp>
      <p:sp>
        <p:nvSpPr>
          <p:cNvPr id="2" name="Tittel 1"/>
          <p:cNvSpPr>
            <a:spLocks noGrp="1"/>
          </p:cNvSpPr>
          <p:nvPr>
            <p:ph type="ctrTitle" hasCustomPrompt="1"/>
          </p:nvPr>
        </p:nvSpPr>
        <p:spPr>
          <a:xfrm>
            <a:off x="958851" y="2066988"/>
            <a:ext cx="10176933" cy="1470025"/>
          </a:xfrm>
        </p:spPr>
        <p:txBody>
          <a:bodyPr/>
          <a:lstStyle>
            <a:lvl1pPr algn="ctr">
              <a:defRPr baseline="0">
                <a:solidFill>
                  <a:schemeClr val="tx1"/>
                </a:solidFill>
              </a:defRPr>
            </a:lvl1pPr>
          </a:lstStyle>
          <a:p>
            <a:r>
              <a:rPr lang="nb-NO" dirty="0"/>
              <a:t>Tittel på presentasjon</a:t>
            </a:r>
          </a:p>
        </p:txBody>
      </p:sp>
      <p:sp>
        <p:nvSpPr>
          <p:cNvPr id="3" name="Undertittel 2"/>
          <p:cNvSpPr>
            <a:spLocks noGrp="1"/>
          </p:cNvSpPr>
          <p:nvPr>
            <p:ph type="subTitle" idx="1" hasCustomPrompt="1"/>
          </p:nvPr>
        </p:nvSpPr>
        <p:spPr>
          <a:xfrm>
            <a:off x="958851" y="3886200"/>
            <a:ext cx="10176933" cy="370892"/>
          </a:xfrm>
        </p:spPr>
        <p:txBody>
          <a:bodyPr/>
          <a:lstStyle>
            <a:lvl1pPr marL="0" indent="0" algn="ctr">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Foredragsholder</a:t>
            </a:r>
          </a:p>
        </p:txBody>
      </p:sp>
      <p:sp>
        <p:nvSpPr>
          <p:cNvPr id="9" name="Plassholder for tekst 8"/>
          <p:cNvSpPr>
            <a:spLocks noGrp="1"/>
          </p:cNvSpPr>
          <p:nvPr>
            <p:ph type="body" sz="quarter" idx="13" hasCustomPrompt="1"/>
          </p:nvPr>
        </p:nvSpPr>
        <p:spPr>
          <a:xfrm>
            <a:off x="958851" y="4652963"/>
            <a:ext cx="10176933" cy="323850"/>
          </a:xfrm>
        </p:spPr>
        <p:txBody>
          <a:bodyPr/>
          <a:lstStyle>
            <a:lvl1pPr algn="ctr">
              <a:buNone/>
              <a:defRPr sz="1200" baseline="0">
                <a:solidFill>
                  <a:schemeClr val="tx1"/>
                </a:solidFill>
              </a:defRPr>
            </a:lvl1pPr>
          </a:lstStyle>
          <a:p>
            <a:pPr lvl="0"/>
            <a:r>
              <a:rPr lang="nb-NO" dirty="0"/>
              <a:t>Bildekreditering</a:t>
            </a:r>
          </a:p>
        </p:txBody>
      </p:sp>
      <p:sp>
        <p:nvSpPr>
          <p:cNvPr id="11" name="Plassholder for dato 3"/>
          <p:cNvSpPr>
            <a:spLocks noGrp="1"/>
          </p:cNvSpPr>
          <p:nvPr>
            <p:ph type="dt" sz="half" idx="14"/>
          </p:nvPr>
        </p:nvSpPr>
        <p:spPr/>
        <p:txBody>
          <a:bodyPr/>
          <a:lstStyle>
            <a:lvl1pPr>
              <a:defRPr sz="1000">
                <a:latin typeface="Verdana" pitchFamily="34" charset="0"/>
              </a:defRPr>
            </a:lvl1pPr>
          </a:lstStyle>
          <a:p>
            <a:pPr>
              <a:defRPr/>
            </a:pPr>
            <a:endParaRPr lang="nb-NO" dirty="0"/>
          </a:p>
        </p:txBody>
      </p:sp>
      <p:sp>
        <p:nvSpPr>
          <p:cNvPr id="12" name="Plassholder for bunntekst 4"/>
          <p:cNvSpPr>
            <a:spLocks noGrp="1"/>
          </p:cNvSpPr>
          <p:nvPr>
            <p:ph type="ftr" sz="quarter" idx="15"/>
          </p:nvPr>
        </p:nvSpPr>
        <p:spPr/>
        <p:txBody>
          <a:bodyPr/>
          <a:lstStyle>
            <a:lvl1pPr>
              <a:defRPr/>
            </a:lvl1pPr>
          </a:lstStyle>
          <a:p>
            <a:pPr>
              <a:defRPr/>
            </a:pPr>
            <a:endParaRPr lang="nb-NO"/>
          </a:p>
        </p:txBody>
      </p:sp>
      <p:sp>
        <p:nvSpPr>
          <p:cNvPr id="13" name="Plassholder for lysbildenummer 5"/>
          <p:cNvSpPr>
            <a:spLocks noGrp="1"/>
          </p:cNvSpPr>
          <p:nvPr>
            <p:ph type="sldNum" sz="quarter" idx="16"/>
          </p:nvPr>
        </p:nvSpPr>
        <p:spPr/>
        <p:txBody>
          <a:bodyPr/>
          <a:lstStyle>
            <a:lvl1pPr>
              <a:defRPr/>
            </a:lvl1pPr>
          </a:lstStyle>
          <a:p>
            <a:pPr>
              <a:defRPr/>
            </a:pPr>
            <a:fld id="{8E28348C-C6D7-4BEE-831F-901AA86F571E}" type="slidenum">
              <a:rPr lang="nb-NO"/>
              <a:pPr>
                <a:defRPr/>
              </a:pPr>
              <a:t>‹#›</a:t>
            </a:fld>
            <a:endParaRPr lang="nb-NO" dirty="0"/>
          </a:p>
        </p:txBody>
      </p:sp>
      <p:pic>
        <p:nvPicPr>
          <p:cNvPr id="14" name="Bilde 10" descr="AD_2CX00.jpg"/>
          <p:cNvPicPr>
            <a:picLocks noChangeAspect="1"/>
          </p:cNvPicPr>
          <p:nvPr userDrawn="1"/>
        </p:nvPicPr>
        <p:blipFill>
          <a:blip r:embed="rId3" cstate="print"/>
          <a:stretch>
            <a:fillRect/>
          </a:stretch>
        </p:blipFill>
        <p:spPr bwMode="auto">
          <a:xfrm>
            <a:off x="4367808" y="417604"/>
            <a:ext cx="3415792" cy="995172"/>
          </a:xfrm>
          <a:prstGeom prst="rect">
            <a:avLst/>
          </a:prstGeom>
          <a:noFill/>
          <a:ln w="9525">
            <a:noFill/>
            <a:miter lim="800000"/>
            <a:headEnd/>
            <a:tailEnd/>
          </a:ln>
        </p:spPr>
      </p:pic>
    </p:spTree>
    <p:extLst>
      <p:ext uri="{BB962C8B-B14F-4D97-AF65-F5344CB8AC3E}">
        <p14:creationId xmlns:p14="http://schemas.microsoft.com/office/powerpoint/2010/main" val="40103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gelsk Startside Alternativ 2">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73572"/>
            <a:ext cx="12215813" cy="3584280"/>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lvl1pPr>
          </a:lstStyle>
          <a:p>
            <a:pPr lvl="0"/>
            <a:r>
              <a:rPr lang="nb-NO" dirty="0"/>
              <a:t>Presentasjonstittel</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Startside Alternativ 2</a:t>
            </a:r>
            <a:endParaRPr lang="nb-NO" sz="1200" dirty="0"/>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3"/>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1" name="TekstSylinder 10"/>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Health and Care Services</a:t>
            </a:r>
            <a:endParaRPr lang="en-GB" sz="1300" noProof="0" dirty="0"/>
          </a:p>
        </p:txBody>
      </p:sp>
    </p:spTree>
    <p:extLst>
      <p:ext uri="{BB962C8B-B14F-4D97-AF65-F5344CB8AC3E}">
        <p14:creationId xmlns:p14="http://schemas.microsoft.com/office/powerpoint/2010/main" val="396648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1191" y="986141"/>
            <a:ext cx="10993549" cy="1475013"/>
          </a:xfrm>
          <a:effectLst/>
        </p:spPr>
        <p:txBody>
          <a:bodyPr rtlCol="0" anchor="b">
            <a:normAutofit/>
          </a:bodyPr>
          <a:lstStyle>
            <a:lvl1pPr>
              <a:defRPr sz="3600">
                <a:solidFill>
                  <a:schemeClr val="tx1"/>
                </a:solidFill>
              </a:defRPr>
            </a:lvl1pPr>
          </a:lstStyle>
          <a:p>
            <a:pPr rtl="0"/>
            <a:r>
              <a:rPr lang="en-gb"/>
              <a:t>Click to edit Master title style</a:t>
            </a:r>
            <a:endParaRPr lang="en-US" dirty="0"/>
          </a:p>
        </p:txBody>
      </p:sp>
      <p:sp>
        <p:nvSpPr>
          <p:cNvPr id="3" name="Subtitle 2"/>
          <p:cNvSpPr>
            <a:spLocks noGrp="1"/>
          </p:cNvSpPr>
          <p:nvPr>
            <p:ph type="subTitle" idx="1"/>
          </p:nvPr>
        </p:nvSpPr>
        <p:spPr>
          <a:xfrm>
            <a:off x="581194" y="246115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gb"/>
              <a:t>Click to edit Master subtitle style</a:t>
            </a:r>
            <a:endParaRPr lang="en-US" dirty="0"/>
          </a:p>
        </p:txBody>
      </p:sp>
      <p:pic>
        <p:nvPicPr>
          <p:cNvPr id="10" name="Picture 9">
            <a:extLst>
              <a:ext uri="{FF2B5EF4-FFF2-40B4-BE49-F238E27FC236}">
                <a16:creationId xmlns:a16="http://schemas.microsoft.com/office/drawing/2014/main" id="{A632B0FD-3129-45C2-AEE1-75E81E115FB2}"/>
              </a:ext>
            </a:extLst>
          </p:cNvPr>
          <p:cNvPicPr>
            <a:picLocks noChangeAspect="1"/>
          </p:cNvPicPr>
          <p:nvPr userDrawn="1"/>
        </p:nvPicPr>
        <p:blipFill>
          <a:blip r:embed="rId2"/>
          <a:srcRect/>
          <a:stretch/>
        </p:blipFill>
        <p:spPr>
          <a:xfrm>
            <a:off x="-216727" y="3078000"/>
            <a:ext cx="12625454" cy="3779999"/>
          </a:xfrm>
          <a:prstGeom prst="rect">
            <a:avLst/>
          </a:prstGeom>
        </p:spPr>
      </p:pic>
      <p:grpSp>
        <p:nvGrpSpPr>
          <p:cNvPr id="20" name="Group 19">
            <a:extLst>
              <a:ext uri="{FF2B5EF4-FFF2-40B4-BE49-F238E27FC236}">
                <a16:creationId xmlns:a16="http://schemas.microsoft.com/office/drawing/2014/main" id="{AF8978B4-66C4-FBAD-A143-B6A0E5F254B5}"/>
              </a:ext>
            </a:extLst>
          </p:cNvPr>
          <p:cNvGrpSpPr/>
          <p:nvPr userDrawn="1"/>
        </p:nvGrpSpPr>
        <p:grpSpPr>
          <a:xfrm>
            <a:off x="1" y="223025"/>
            <a:ext cx="12191999" cy="79256"/>
            <a:chOff x="1" y="235669"/>
            <a:chExt cx="12254845" cy="66611"/>
          </a:xfrm>
        </p:grpSpPr>
        <p:sp>
          <p:nvSpPr>
            <p:cNvPr id="11" name="Rectangle 10">
              <a:extLst>
                <a:ext uri="{FF2B5EF4-FFF2-40B4-BE49-F238E27FC236}">
                  <a16:creationId xmlns:a16="http://schemas.microsoft.com/office/drawing/2014/main" id="{149A2411-A280-B214-326B-DE1669787113}"/>
                </a:ext>
              </a:extLst>
            </p:cNvPr>
            <p:cNvSpPr/>
            <p:nvPr userDrawn="1"/>
          </p:nvSpPr>
          <p:spPr>
            <a:xfrm>
              <a:off x="1" y="235669"/>
              <a:ext cx="1510388" cy="666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2" name="Rectangle 11">
              <a:extLst>
                <a:ext uri="{FF2B5EF4-FFF2-40B4-BE49-F238E27FC236}">
                  <a16:creationId xmlns:a16="http://schemas.microsoft.com/office/drawing/2014/main" id="{1443C559-AEC5-974C-0A09-550492886612}"/>
                </a:ext>
              </a:extLst>
            </p:cNvPr>
            <p:cNvSpPr/>
            <p:nvPr userDrawn="1"/>
          </p:nvSpPr>
          <p:spPr>
            <a:xfrm>
              <a:off x="1534923" y="235669"/>
              <a:ext cx="1510388" cy="66611"/>
            </a:xfrm>
            <a:prstGeom prst="rect">
              <a:avLst/>
            </a:prstGeom>
            <a:solidFill>
              <a:srgbClr val="FF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3" name="Rectangle 12">
              <a:extLst>
                <a:ext uri="{FF2B5EF4-FFF2-40B4-BE49-F238E27FC236}">
                  <a16:creationId xmlns:a16="http://schemas.microsoft.com/office/drawing/2014/main" id="{747C0F60-46EE-992C-91A4-6CAB449F3EA3}"/>
                </a:ext>
              </a:extLst>
            </p:cNvPr>
            <p:cNvSpPr/>
            <p:nvPr userDrawn="1"/>
          </p:nvSpPr>
          <p:spPr>
            <a:xfrm>
              <a:off x="3069845" y="235669"/>
              <a:ext cx="1510388" cy="66611"/>
            </a:xfrm>
            <a:prstGeom prst="rect">
              <a:avLst/>
            </a:prstGeom>
            <a:solidFill>
              <a:srgbClr val="6BA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4" name="Rectangle 13">
              <a:extLst>
                <a:ext uri="{FF2B5EF4-FFF2-40B4-BE49-F238E27FC236}">
                  <a16:creationId xmlns:a16="http://schemas.microsoft.com/office/drawing/2014/main" id="{DE9737F3-4103-CD03-F436-0392818D8F7C}"/>
                </a:ext>
              </a:extLst>
            </p:cNvPr>
            <p:cNvSpPr/>
            <p:nvPr userDrawn="1"/>
          </p:nvSpPr>
          <p:spPr>
            <a:xfrm>
              <a:off x="4604767" y="235669"/>
              <a:ext cx="1510388" cy="666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5" name="Rectangle 14">
              <a:extLst>
                <a:ext uri="{FF2B5EF4-FFF2-40B4-BE49-F238E27FC236}">
                  <a16:creationId xmlns:a16="http://schemas.microsoft.com/office/drawing/2014/main" id="{45D5D55C-CE9A-10A2-DD76-DD6ACC077E94}"/>
                </a:ext>
              </a:extLst>
            </p:cNvPr>
            <p:cNvSpPr/>
            <p:nvPr userDrawn="1"/>
          </p:nvSpPr>
          <p:spPr>
            <a:xfrm>
              <a:off x="6139690" y="235669"/>
              <a:ext cx="1510388" cy="666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6" name="Rectangle 15">
              <a:extLst>
                <a:ext uri="{FF2B5EF4-FFF2-40B4-BE49-F238E27FC236}">
                  <a16:creationId xmlns:a16="http://schemas.microsoft.com/office/drawing/2014/main" id="{82C0F4EC-C516-839E-D80D-0B831B4E7519}"/>
                </a:ext>
              </a:extLst>
            </p:cNvPr>
            <p:cNvSpPr/>
            <p:nvPr userDrawn="1"/>
          </p:nvSpPr>
          <p:spPr>
            <a:xfrm>
              <a:off x="7674612" y="235669"/>
              <a:ext cx="1510388" cy="66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7" name="Rectangle 16">
              <a:extLst>
                <a:ext uri="{FF2B5EF4-FFF2-40B4-BE49-F238E27FC236}">
                  <a16:creationId xmlns:a16="http://schemas.microsoft.com/office/drawing/2014/main" id="{84CC4485-4D42-D7EC-8AA0-05C27FFB6F4C}"/>
                </a:ext>
              </a:extLst>
            </p:cNvPr>
            <p:cNvSpPr/>
            <p:nvPr userDrawn="1"/>
          </p:nvSpPr>
          <p:spPr>
            <a:xfrm>
              <a:off x="9209534" y="235669"/>
              <a:ext cx="1510388" cy="66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8" name="Rectangle 17">
              <a:extLst>
                <a:ext uri="{FF2B5EF4-FFF2-40B4-BE49-F238E27FC236}">
                  <a16:creationId xmlns:a16="http://schemas.microsoft.com/office/drawing/2014/main" id="{95D8657E-BEF1-3F48-D090-6D8735B93F20}"/>
                </a:ext>
              </a:extLst>
            </p:cNvPr>
            <p:cNvSpPr/>
            <p:nvPr userDrawn="1"/>
          </p:nvSpPr>
          <p:spPr>
            <a:xfrm>
              <a:off x="10744458" y="235669"/>
              <a:ext cx="1510388" cy="666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grpSp>
    </p:spTree>
    <p:extLst>
      <p:ext uri="{BB962C8B-B14F-4D97-AF65-F5344CB8AC3E}">
        <p14:creationId xmlns:p14="http://schemas.microsoft.com/office/powerpoint/2010/main" val="2060990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D57F1E4F-1CFF-5643-939E-217C01CDF565}" type="slidenum">
              <a:rPr lang="en-US" dirty="0"/>
              <a:pPr/>
              <a:t>‹#›</a:t>
            </a:fld>
            <a:endParaRPr lang="en-US" dirty="0"/>
          </a:p>
        </p:txBody>
      </p:sp>
      <p:sp>
        <p:nvSpPr>
          <p:cNvPr id="9" name="Rectangle 8">
            <a:extLst>
              <a:ext uri="{FF2B5EF4-FFF2-40B4-BE49-F238E27FC236}">
                <a16:creationId xmlns:a16="http://schemas.microsoft.com/office/drawing/2014/main" id="{CF74C1CA-1802-5B8E-3262-FE5FFCB9BEB9}"/>
              </a:ext>
            </a:extLst>
          </p:cNvPr>
          <p:cNvSpPr>
            <a:spLocks noChangeAspect="1"/>
          </p:cNvSpPr>
          <p:nvPr userDrawn="1"/>
        </p:nvSpPr>
        <p:spPr>
          <a:xfrm>
            <a:off x="-18854" y="191497"/>
            <a:ext cx="1221085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0FD2EEF4-ED29-0A6F-9022-31A05ABFA817}"/>
              </a:ext>
            </a:extLst>
          </p:cNvPr>
          <p:cNvSpPr>
            <a:spLocks noGrp="1"/>
          </p:cNvSpPr>
          <p:nvPr>
            <p:ph type="title"/>
          </p:nvPr>
        </p:nvSpPr>
        <p:spPr>
          <a:xfrm>
            <a:off x="581192" y="279246"/>
            <a:ext cx="11029616" cy="1013800"/>
          </a:xfrm>
        </p:spPr>
        <p:txBody>
          <a:bodyPr rtlCol="0"/>
          <a:lstStyle/>
          <a:p>
            <a:pPr rtl="0"/>
            <a:r>
              <a:rPr lang="en-gb"/>
              <a:t>Click to edit Master title style</a:t>
            </a:r>
            <a:endParaRPr lang="en-US" dirty="0"/>
          </a:p>
        </p:txBody>
      </p:sp>
    </p:spTree>
    <p:extLst>
      <p:ext uri="{BB962C8B-B14F-4D97-AF65-F5344CB8AC3E}">
        <p14:creationId xmlns:p14="http://schemas.microsoft.com/office/powerpoint/2010/main" val="4050642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Innledning">
    <p:spTree>
      <p:nvGrpSpPr>
        <p:cNvPr id="1" name=""/>
        <p:cNvGrpSpPr/>
        <p:nvPr/>
      </p:nvGrpSpPr>
      <p:grpSpPr>
        <a:xfrm>
          <a:off x="0" y="0"/>
          <a:ext cx="0" cy="0"/>
          <a:chOff x="0" y="0"/>
          <a:chExt cx="0" cy="0"/>
        </a:xfrm>
      </p:grpSpPr>
      <p:sp>
        <p:nvSpPr>
          <p:cNvPr id="2" name="Title 1"/>
          <p:cNvSpPr>
            <a:spLocks noGrp="1"/>
          </p:cNvSpPr>
          <p:nvPr>
            <p:ph type="title"/>
          </p:nvPr>
        </p:nvSpPr>
        <p:spPr>
          <a:xfrm>
            <a:off x="581193" y="3588327"/>
            <a:ext cx="11029615" cy="1497507"/>
          </a:xfrm>
        </p:spPr>
        <p:txBody>
          <a:bodyPr rtlCol="0" anchor="b">
            <a:normAutofit/>
          </a:bodyPr>
          <a:lstStyle>
            <a:lvl1pPr algn="l">
              <a:defRPr sz="3600" b="0" cap="all">
                <a:solidFill>
                  <a:schemeClr val="accent1">
                    <a:lumMod val="50000"/>
                  </a:schemeClr>
                </a:solidFill>
              </a:defRPr>
            </a:lvl1pPr>
          </a:lstStyle>
          <a:p>
            <a:pPr rtl="0"/>
            <a:r>
              <a:rPr lang="en-gb"/>
              <a:t>Click to edit Master title style</a:t>
            </a:r>
            <a:endParaRPr lang="en-US" dirty="0"/>
          </a:p>
        </p:txBody>
      </p:sp>
      <p:sp>
        <p:nvSpPr>
          <p:cNvPr id="3" name="Text Placeholder 2"/>
          <p:cNvSpPr>
            <a:spLocks noGrp="1"/>
          </p:cNvSpPr>
          <p:nvPr>
            <p:ph type="body" idx="1"/>
          </p:nvPr>
        </p:nvSpPr>
        <p:spPr>
          <a:xfrm>
            <a:off x="581192" y="5085834"/>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n-US" dirty="0"/>
          </a:p>
        </p:txBody>
      </p:sp>
      <p:sp>
        <p:nvSpPr>
          <p:cNvPr id="6" name="Slide Number Placeholder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pic>
        <p:nvPicPr>
          <p:cNvPr id="9" name="Picture 8" descr="A close-up of a person's hand&#10;&#10;Description automatically generated with medium confidence">
            <a:extLst>
              <a:ext uri="{FF2B5EF4-FFF2-40B4-BE49-F238E27FC236}">
                <a16:creationId xmlns:a16="http://schemas.microsoft.com/office/drawing/2014/main" id="{A616474E-C55A-A2F4-8213-5A0FD773A4B4}"/>
              </a:ext>
            </a:extLst>
          </p:cNvPr>
          <p:cNvPicPr>
            <a:picLocks noChangeAspect="1"/>
          </p:cNvPicPr>
          <p:nvPr userDrawn="1"/>
        </p:nvPicPr>
        <p:blipFill>
          <a:blip r:embed="rId2"/>
          <a:stretch>
            <a:fillRect/>
          </a:stretch>
        </p:blipFill>
        <p:spPr>
          <a:xfrm>
            <a:off x="0" y="0"/>
            <a:ext cx="12190132" cy="3588327"/>
          </a:xfrm>
          <a:prstGeom prst="rect">
            <a:avLst/>
          </a:prstGeom>
        </p:spPr>
      </p:pic>
    </p:spTree>
    <p:extLst>
      <p:ext uri="{BB962C8B-B14F-4D97-AF65-F5344CB8AC3E}">
        <p14:creationId xmlns:p14="http://schemas.microsoft.com/office/powerpoint/2010/main" val="3564890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1468545"/>
            <a:ext cx="5422390" cy="4392506"/>
          </a:xfrm>
        </p:spPr>
        <p:txBody>
          <a:bodyPr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Content Placeholder 3"/>
          <p:cNvSpPr>
            <a:spLocks noGrp="1"/>
          </p:cNvSpPr>
          <p:nvPr>
            <p:ph sz="half" idx="2"/>
          </p:nvPr>
        </p:nvSpPr>
        <p:spPr>
          <a:xfrm>
            <a:off x="6188417" y="1468545"/>
            <a:ext cx="5422392" cy="4392506"/>
          </a:xfrm>
        </p:spPr>
        <p:txBody>
          <a:bodyPr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5" name="Date Placeholder 4"/>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D57F1E4F-1CFF-5643-939E-217C01CDF565}" type="slidenum">
              <a:rPr lang="en-US" dirty="0"/>
              <a:pPr/>
              <a:t>‹#›</a:t>
            </a:fld>
            <a:endParaRPr lang="en-US" dirty="0"/>
          </a:p>
        </p:txBody>
      </p:sp>
      <p:sp>
        <p:nvSpPr>
          <p:cNvPr id="9" name="Rectangle 8">
            <a:extLst>
              <a:ext uri="{FF2B5EF4-FFF2-40B4-BE49-F238E27FC236}">
                <a16:creationId xmlns:a16="http://schemas.microsoft.com/office/drawing/2014/main" id="{EB098A88-0FB5-60A7-DF27-1AE16467EDDA}"/>
              </a:ext>
            </a:extLst>
          </p:cNvPr>
          <p:cNvSpPr>
            <a:spLocks noChangeAspect="1"/>
          </p:cNvSpPr>
          <p:nvPr userDrawn="1"/>
        </p:nvSpPr>
        <p:spPr>
          <a:xfrm>
            <a:off x="-18854" y="191497"/>
            <a:ext cx="1221085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DA10D92-457E-CBC6-5384-B06690B4E149}"/>
              </a:ext>
            </a:extLst>
          </p:cNvPr>
          <p:cNvSpPr>
            <a:spLocks noGrp="1"/>
          </p:cNvSpPr>
          <p:nvPr>
            <p:ph type="title"/>
          </p:nvPr>
        </p:nvSpPr>
        <p:spPr>
          <a:xfrm>
            <a:off x="581192" y="279246"/>
            <a:ext cx="11029616" cy="1013800"/>
          </a:xfrm>
        </p:spPr>
        <p:txBody>
          <a:bodyPr rtlCol="0"/>
          <a:lstStyle>
            <a:lvl1pPr>
              <a:defRPr>
                <a:solidFill>
                  <a:schemeClr val="tx1"/>
                </a:solidFill>
              </a:defRPr>
            </a:lvl1pPr>
          </a:lstStyle>
          <a:p>
            <a:pPr rtl="0"/>
            <a:r>
              <a:rPr lang="en-gb"/>
              <a:t>Click to edit Master title style</a:t>
            </a:r>
            <a:endParaRPr lang="en-US" dirty="0"/>
          </a:p>
        </p:txBody>
      </p:sp>
    </p:spTree>
    <p:extLst>
      <p:ext uri="{BB962C8B-B14F-4D97-AF65-F5344CB8AC3E}">
        <p14:creationId xmlns:p14="http://schemas.microsoft.com/office/powerpoint/2010/main" val="694268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HVIT Innhold og bilde">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fld id="{4DBB91E3-7E47-4E62-980E-70B07CF0B960}" type="datetime1">
              <a:rPr lang="nb-NO" smtClean="0"/>
              <a:t>20.06.2023</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13" name="Plassholder for bilde 9"/>
          <p:cNvSpPr>
            <a:spLocks noGrp="1"/>
          </p:cNvSpPr>
          <p:nvPr>
            <p:ph type="pic" sz="quarter" idx="13" hasCustomPrompt="1"/>
          </p:nvPr>
        </p:nvSpPr>
        <p:spPr>
          <a:xfrm>
            <a:off x="7051203" y="1"/>
            <a:ext cx="5140800" cy="6858000"/>
          </a:xfrm>
          <a:prstGeom prst="rect">
            <a:avLst/>
          </a:prstGeom>
          <a:solidFill>
            <a:schemeClr val="bg2">
              <a:lumMod val="85000"/>
            </a:schemeClr>
          </a:solidFill>
        </p:spPr>
        <p:txBody>
          <a:bodyPr tIns="3708000" anchor="t" anchorCtr="1">
            <a:normAutofit/>
          </a:bodyPr>
          <a:lstStyle>
            <a:lvl1pPr marL="0" indent="0" algn="ctr">
              <a:buNone/>
              <a:defRPr sz="1401" baseline="0">
                <a:solidFill>
                  <a:schemeClr val="bg2">
                    <a:lumMod val="50000"/>
                  </a:schemeClr>
                </a:solidFill>
              </a:defRPr>
            </a:lvl1pPr>
          </a:lstStyle>
          <a:p>
            <a:r>
              <a:rPr lang="nb-NO" dirty="0"/>
              <a:t>Sett inn bilde</a:t>
            </a:r>
          </a:p>
        </p:txBody>
      </p:sp>
      <p:sp>
        <p:nvSpPr>
          <p:cNvPr id="14" name="Tittel 1"/>
          <p:cNvSpPr>
            <a:spLocks noGrp="1"/>
          </p:cNvSpPr>
          <p:nvPr>
            <p:ph type="title" hasCustomPrompt="1"/>
          </p:nvPr>
        </p:nvSpPr>
        <p:spPr>
          <a:xfrm>
            <a:off x="479428" y="227483"/>
            <a:ext cx="6128107" cy="1325563"/>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479428" y="1700213"/>
            <a:ext cx="6128107" cy="4200630"/>
          </a:xfrm>
          <a:prstGeom prst="rect">
            <a:avLst/>
          </a:prstGeom>
        </p:spPr>
        <p:txBody>
          <a:bodyPr/>
          <a:lstStyle/>
          <a:p>
            <a:pPr lvl="0"/>
            <a:r>
              <a:rPr lang="nb-NO"/>
              <a:t>Rediger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9936006" y="4140004"/>
            <a:ext cx="4060641" cy="450005"/>
          </a:xfrm>
        </p:spPr>
        <p:txBody>
          <a:bodyPr rIns="180000" anchor="ctr" anchorCtr="0">
            <a:normAutofit/>
          </a:bodyPr>
          <a:lstStyle>
            <a:lvl1pPr marL="0" indent="0" algn="l">
              <a:buNone/>
              <a:defRPr sz="1001" baseline="0">
                <a:solidFill>
                  <a:schemeClr val="bg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151539" y="5911118"/>
            <a:ext cx="3456000" cy="244606"/>
          </a:xfrm>
        </p:spPr>
        <p:txBody>
          <a:bodyPr rIns="0">
            <a:normAutofit/>
          </a:bodyPr>
          <a:lstStyle>
            <a:lvl1pPr marL="0" indent="0" algn="r">
              <a:buNone/>
              <a:defRPr sz="1001"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88012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HVIT  To innholdsdeler">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172203" y="1825625"/>
            <a:ext cx="5181600" cy="4106732"/>
          </a:xfrm>
          <a:noFill/>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1" y="1825625"/>
            <a:ext cx="5181600" cy="4106732"/>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p>
            <a:fld id="{130F9506-5D17-44F7-BCF0-7A6E9089B280}" type="datetime1">
              <a:rPr lang="nb-NO" smtClean="0"/>
              <a:t>20.06.2023</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p>
            <a:r>
              <a:rPr lang="nb-NO" dirty="0"/>
              <a:t>Bunntekst</a:t>
            </a:r>
          </a:p>
        </p:txBody>
      </p:sp>
      <p:sp>
        <p:nvSpPr>
          <p:cNvPr id="7" name="Plassholder for lysbildenummer 6"/>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dirty="0"/>
          </a:p>
        </p:txBody>
      </p:sp>
      <p:sp>
        <p:nvSpPr>
          <p:cNvPr id="8" name="Plassholder for tekst 3"/>
          <p:cNvSpPr>
            <a:spLocks noGrp="1"/>
          </p:cNvSpPr>
          <p:nvPr>
            <p:ph type="body" sz="quarter" idx="15" hasCustomPrompt="1"/>
          </p:nvPr>
        </p:nvSpPr>
        <p:spPr>
          <a:xfrm>
            <a:off x="838201" y="5932358"/>
            <a:ext cx="5181600" cy="244606"/>
          </a:xfrm>
        </p:spPr>
        <p:txBody>
          <a:bodyPr rIns="0">
            <a:normAutofit/>
          </a:bodyPr>
          <a:lstStyle>
            <a:lvl1pPr marL="0" indent="0" algn="r">
              <a:buNone/>
              <a:defRPr sz="1001" baseline="0">
                <a:solidFill>
                  <a:schemeClr val="tx1">
                    <a:lumMod val="50000"/>
                    <a:lumOff val="50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3" y="5932358"/>
            <a:ext cx="5181600" cy="244606"/>
          </a:xfrm>
        </p:spPr>
        <p:txBody>
          <a:bodyPr rIns="0">
            <a:normAutofit/>
          </a:bodyPr>
          <a:lstStyle>
            <a:lvl1pPr marL="0" indent="0" algn="r">
              <a:buNone/>
              <a:defRPr sz="1001" baseline="0">
                <a:solidFill>
                  <a:schemeClr val="tx1">
                    <a:lumMod val="50000"/>
                    <a:lumOff val="50000"/>
                  </a:schemeClr>
                </a:solidFill>
              </a:defRPr>
            </a:lvl1pPr>
          </a:lstStyle>
          <a:p>
            <a:pPr lvl="0"/>
            <a:r>
              <a:rPr lang="nb-NO" dirty="0"/>
              <a:t>Foto- /kildekreditering</a:t>
            </a:r>
          </a:p>
        </p:txBody>
      </p:sp>
    </p:spTree>
    <p:extLst>
      <p:ext uri="{BB962C8B-B14F-4D97-AF65-F5344CB8AC3E}">
        <p14:creationId xmlns:p14="http://schemas.microsoft.com/office/powerpoint/2010/main" val="215575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HVIT  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598"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fld id="{FBB83885-C6DB-428E-B0DC-5C36F4C82E3A}" type="datetime1">
              <a:rPr lang="nb-NO" smtClean="0"/>
              <a:t>20.06.2023</a:t>
            </a:fld>
            <a:endParaRPr lang="nb-NO" dirty="0"/>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1" i="0">
                <a:solidFill>
                  <a:schemeClr val="tx1">
                    <a:lumMod val="50000"/>
                    <a:lumOff val="50000"/>
                  </a:schemeClr>
                </a:solidFill>
              </a:defRPr>
            </a:lvl1pPr>
          </a:lstStyle>
          <a:p>
            <a:r>
              <a:rPr lang="nb-NO" dirty="0"/>
              <a:t>Bunntekst</a:t>
            </a:r>
          </a:p>
        </p:txBody>
      </p:sp>
      <p:sp>
        <p:nvSpPr>
          <p:cNvPr id="7" name="Plassholder for tekst 3"/>
          <p:cNvSpPr>
            <a:spLocks noGrp="1"/>
          </p:cNvSpPr>
          <p:nvPr>
            <p:ph type="body" sz="quarter" idx="15" hasCustomPrompt="1"/>
          </p:nvPr>
        </p:nvSpPr>
        <p:spPr>
          <a:xfrm>
            <a:off x="9846005" y="5698843"/>
            <a:ext cx="2150772" cy="478127"/>
          </a:xfrm>
        </p:spPr>
        <p:txBody>
          <a:bodyPr anchor="b" anchorCtr="0">
            <a:normAutofit/>
          </a:bodyPr>
          <a:lstStyle>
            <a:lvl1pPr marL="0" indent="0" algn="l">
              <a:buNone/>
              <a:defRPr sz="1001"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15684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tel og innhold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fld id="{FBB83885-C6DB-428E-B0DC-5C36F4C82E3A}" type="datetime1">
              <a:rPr lang="nb-NO" smtClean="0"/>
              <a:t>20.06.2023</a:t>
            </a:fld>
            <a:endParaRPr lang="nb-NO" dirty="0"/>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1">
                    <a:lumMod val="50000"/>
                    <a:lumOff val="50000"/>
                  </a:schemeClr>
                </a:solidFill>
              </a:defRPr>
            </a:lvl1pPr>
          </a:lstStyle>
          <a:p>
            <a:r>
              <a:rPr lang="nb-NO"/>
              <a:t>Bunntekst</a:t>
            </a:r>
            <a:endParaRPr lang="nb-NO" dirty="0"/>
          </a:p>
        </p:txBody>
      </p:sp>
      <p:sp>
        <p:nvSpPr>
          <p:cNvPr id="7" name="Plassholder for tekst 3"/>
          <p:cNvSpPr>
            <a:spLocks noGrp="1"/>
          </p:cNvSpPr>
          <p:nvPr>
            <p:ph type="body" sz="quarter" idx="15" hasCustomPrompt="1"/>
          </p:nvPr>
        </p:nvSpPr>
        <p:spPr>
          <a:xfrm>
            <a:off x="9846000" y="5698836"/>
            <a:ext cx="2150771" cy="478127"/>
          </a:xfrm>
        </p:spPr>
        <p:txBody>
          <a:bodyPr anchor="b" anchorCtr="0">
            <a:normAutofit/>
          </a:bodyPr>
          <a:lstStyle>
            <a:lvl1pPr marL="0" indent="0" algn="l">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235402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1191" y="986141"/>
            <a:ext cx="10993549" cy="1475013"/>
          </a:xfrm>
          <a:effectLst/>
        </p:spPr>
        <p:txBody>
          <a:bodyPr rtlCol="0" anchor="b">
            <a:normAutofit/>
          </a:bodyPr>
          <a:lstStyle>
            <a:lvl1pPr>
              <a:defRPr sz="3600">
                <a:solidFill>
                  <a:schemeClr val="tx1"/>
                </a:solidFill>
              </a:defRPr>
            </a:lvl1pPr>
          </a:lstStyle>
          <a:p>
            <a:pPr rtl="0"/>
            <a:r>
              <a:rPr lang="en-gb"/>
              <a:t>Click to edit Master title style</a:t>
            </a:r>
            <a:endParaRPr lang="en-US" dirty="0"/>
          </a:p>
        </p:txBody>
      </p:sp>
      <p:sp>
        <p:nvSpPr>
          <p:cNvPr id="3" name="Subtitle 2"/>
          <p:cNvSpPr>
            <a:spLocks noGrp="1"/>
          </p:cNvSpPr>
          <p:nvPr>
            <p:ph type="subTitle" idx="1"/>
          </p:nvPr>
        </p:nvSpPr>
        <p:spPr>
          <a:xfrm>
            <a:off x="581194" y="246115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gb"/>
              <a:t>Click to edit Master subtitle style</a:t>
            </a:r>
            <a:endParaRPr lang="en-US" dirty="0"/>
          </a:p>
        </p:txBody>
      </p:sp>
      <p:pic>
        <p:nvPicPr>
          <p:cNvPr id="10" name="Picture 9">
            <a:extLst>
              <a:ext uri="{FF2B5EF4-FFF2-40B4-BE49-F238E27FC236}">
                <a16:creationId xmlns:a16="http://schemas.microsoft.com/office/drawing/2014/main" id="{A632B0FD-3129-45C2-AEE1-75E81E115FB2}"/>
              </a:ext>
            </a:extLst>
          </p:cNvPr>
          <p:cNvPicPr>
            <a:picLocks noChangeAspect="1"/>
          </p:cNvPicPr>
          <p:nvPr userDrawn="1"/>
        </p:nvPicPr>
        <p:blipFill>
          <a:blip r:embed="rId2"/>
          <a:srcRect/>
          <a:stretch/>
        </p:blipFill>
        <p:spPr>
          <a:xfrm>
            <a:off x="-216727" y="3078000"/>
            <a:ext cx="12625454" cy="3779999"/>
          </a:xfrm>
          <a:prstGeom prst="rect">
            <a:avLst/>
          </a:prstGeom>
        </p:spPr>
      </p:pic>
      <p:grpSp>
        <p:nvGrpSpPr>
          <p:cNvPr id="20" name="Group 19">
            <a:extLst>
              <a:ext uri="{FF2B5EF4-FFF2-40B4-BE49-F238E27FC236}">
                <a16:creationId xmlns:a16="http://schemas.microsoft.com/office/drawing/2014/main" id="{AF8978B4-66C4-FBAD-A143-B6A0E5F254B5}"/>
              </a:ext>
            </a:extLst>
          </p:cNvPr>
          <p:cNvGrpSpPr/>
          <p:nvPr userDrawn="1"/>
        </p:nvGrpSpPr>
        <p:grpSpPr>
          <a:xfrm>
            <a:off x="1" y="223025"/>
            <a:ext cx="12191999" cy="79256"/>
            <a:chOff x="1" y="235669"/>
            <a:chExt cx="12254845" cy="66611"/>
          </a:xfrm>
        </p:grpSpPr>
        <p:sp>
          <p:nvSpPr>
            <p:cNvPr id="11" name="Rectangle 10">
              <a:extLst>
                <a:ext uri="{FF2B5EF4-FFF2-40B4-BE49-F238E27FC236}">
                  <a16:creationId xmlns:a16="http://schemas.microsoft.com/office/drawing/2014/main" id="{149A2411-A280-B214-326B-DE1669787113}"/>
                </a:ext>
              </a:extLst>
            </p:cNvPr>
            <p:cNvSpPr/>
            <p:nvPr userDrawn="1"/>
          </p:nvSpPr>
          <p:spPr>
            <a:xfrm>
              <a:off x="1" y="235669"/>
              <a:ext cx="1510388" cy="666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2" name="Rectangle 11">
              <a:extLst>
                <a:ext uri="{FF2B5EF4-FFF2-40B4-BE49-F238E27FC236}">
                  <a16:creationId xmlns:a16="http://schemas.microsoft.com/office/drawing/2014/main" id="{1443C559-AEC5-974C-0A09-550492886612}"/>
                </a:ext>
              </a:extLst>
            </p:cNvPr>
            <p:cNvSpPr/>
            <p:nvPr userDrawn="1"/>
          </p:nvSpPr>
          <p:spPr>
            <a:xfrm>
              <a:off x="1534923" y="235669"/>
              <a:ext cx="1510388" cy="66611"/>
            </a:xfrm>
            <a:prstGeom prst="rect">
              <a:avLst/>
            </a:prstGeom>
            <a:solidFill>
              <a:srgbClr val="FF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3" name="Rectangle 12">
              <a:extLst>
                <a:ext uri="{FF2B5EF4-FFF2-40B4-BE49-F238E27FC236}">
                  <a16:creationId xmlns:a16="http://schemas.microsoft.com/office/drawing/2014/main" id="{747C0F60-46EE-992C-91A4-6CAB449F3EA3}"/>
                </a:ext>
              </a:extLst>
            </p:cNvPr>
            <p:cNvSpPr/>
            <p:nvPr userDrawn="1"/>
          </p:nvSpPr>
          <p:spPr>
            <a:xfrm>
              <a:off x="3069845" y="235669"/>
              <a:ext cx="1510388" cy="66611"/>
            </a:xfrm>
            <a:prstGeom prst="rect">
              <a:avLst/>
            </a:prstGeom>
            <a:solidFill>
              <a:srgbClr val="6BA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4" name="Rectangle 13">
              <a:extLst>
                <a:ext uri="{FF2B5EF4-FFF2-40B4-BE49-F238E27FC236}">
                  <a16:creationId xmlns:a16="http://schemas.microsoft.com/office/drawing/2014/main" id="{DE9737F3-4103-CD03-F436-0392818D8F7C}"/>
                </a:ext>
              </a:extLst>
            </p:cNvPr>
            <p:cNvSpPr/>
            <p:nvPr userDrawn="1"/>
          </p:nvSpPr>
          <p:spPr>
            <a:xfrm>
              <a:off x="4604767" y="235669"/>
              <a:ext cx="1510388" cy="666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5" name="Rectangle 14">
              <a:extLst>
                <a:ext uri="{FF2B5EF4-FFF2-40B4-BE49-F238E27FC236}">
                  <a16:creationId xmlns:a16="http://schemas.microsoft.com/office/drawing/2014/main" id="{45D5D55C-CE9A-10A2-DD76-DD6ACC077E94}"/>
                </a:ext>
              </a:extLst>
            </p:cNvPr>
            <p:cNvSpPr/>
            <p:nvPr userDrawn="1"/>
          </p:nvSpPr>
          <p:spPr>
            <a:xfrm>
              <a:off x="6139690" y="235669"/>
              <a:ext cx="1510388" cy="666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6" name="Rectangle 15">
              <a:extLst>
                <a:ext uri="{FF2B5EF4-FFF2-40B4-BE49-F238E27FC236}">
                  <a16:creationId xmlns:a16="http://schemas.microsoft.com/office/drawing/2014/main" id="{82C0F4EC-C516-839E-D80D-0B831B4E7519}"/>
                </a:ext>
              </a:extLst>
            </p:cNvPr>
            <p:cNvSpPr/>
            <p:nvPr userDrawn="1"/>
          </p:nvSpPr>
          <p:spPr>
            <a:xfrm>
              <a:off x="7674612" y="235669"/>
              <a:ext cx="1510388" cy="66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7" name="Rectangle 16">
              <a:extLst>
                <a:ext uri="{FF2B5EF4-FFF2-40B4-BE49-F238E27FC236}">
                  <a16:creationId xmlns:a16="http://schemas.microsoft.com/office/drawing/2014/main" id="{84CC4485-4D42-D7EC-8AA0-05C27FFB6F4C}"/>
                </a:ext>
              </a:extLst>
            </p:cNvPr>
            <p:cNvSpPr/>
            <p:nvPr userDrawn="1"/>
          </p:nvSpPr>
          <p:spPr>
            <a:xfrm>
              <a:off x="9209534" y="235669"/>
              <a:ext cx="1510388" cy="66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sp>
          <p:nvSpPr>
            <p:cNvPr id="18" name="Rectangle 17">
              <a:extLst>
                <a:ext uri="{FF2B5EF4-FFF2-40B4-BE49-F238E27FC236}">
                  <a16:creationId xmlns:a16="http://schemas.microsoft.com/office/drawing/2014/main" id="{95D8657E-BEF1-3F48-D090-6D8735B93F20}"/>
                </a:ext>
              </a:extLst>
            </p:cNvPr>
            <p:cNvSpPr/>
            <p:nvPr userDrawn="1"/>
          </p:nvSpPr>
          <p:spPr>
            <a:xfrm>
              <a:off x="10744458" y="235669"/>
              <a:ext cx="1510388" cy="666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NO" dirty="0"/>
            </a:p>
          </p:txBody>
        </p:sp>
      </p:grpSp>
    </p:spTree>
    <p:extLst>
      <p:ext uri="{BB962C8B-B14F-4D97-AF65-F5344CB8AC3E}">
        <p14:creationId xmlns:p14="http://schemas.microsoft.com/office/powerpoint/2010/main" val="1091161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18854" y="191497"/>
            <a:ext cx="1221085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279246"/>
            <a:ext cx="11029616" cy="1013800"/>
          </a:xfrm>
        </p:spPr>
        <p:txBody>
          <a:bodyPr rtlCol="0"/>
          <a:lstStyle>
            <a:lvl1pPr>
              <a:defRPr>
                <a:solidFill>
                  <a:schemeClr val="tx1"/>
                </a:solidFill>
              </a:defRPr>
            </a:lvl1pPr>
          </a:lstStyle>
          <a:p>
            <a:pPr rtl="0"/>
            <a:r>
              <a:rPr lang="en-gb"/>
              <a:t>Click to edit Master title style</a:t>
            </a:r>
            <a:endParaRPr lang="en-US" dirty="0"/>
          </a:p>
        </p:txBody>
      </p:sp>
      <p:sp>
        <p:nvSpPr>
          <p:cNvPr id="3" name="Content Placeholder 2"/>
          <p:cNvSpPr>
            <a:spLocks noGrp="1"/>
          </p:cNvSpPr>
          <p:nvPr>
            <p:ph idx="1"/>
          </p:nvPr>
        </p:nvSpPr>
        <p:spPr>
          <a:xfrm>
            <a:off x="581192" y="1565910"/>
            <a:ext cx="11029615" cy="4292889"/>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a:xfrm>
            <a:off x="10558300" y="5956137"/>
            <a:ext cx="1052508" cy="365125"/>
          </a:xfrm>
        </p:spPr>
        <p:txBody>
          <a:bodyPr rtlCol="0"/>
          <a:lstStyle/>
          <a:p>
            <a:pPr rtl="0"/>
            <a:fld id="{D57F1E4F-1CFF-5643-939E-217C01CDF565}" type="slidenum">
              <a:rPr lang="en-US" dirty="0"/>
              <a:pPr/>
              <a:t>‹#›</a:t>
            </a:fld>
            <a:endParaRPr lang="en-US" dirty="0"/>
          </a:p>
        </p:txBody>
      </p:sp>
    </p:spTree>
    <p:extLst>
      <p:ext uri="{BB962C8B-B14F-4D97-AF65-F5344CB8AC3E}">
        <p14:creationId xmlns:p14="http://schemas.microsoft.com/office/powerpoint/2010/main" val="4105611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gelsk Startside m eget bilde">
    <p:bg>
      <p:bgPr>
        <a:solidFill>
          <a:schemeClr val="bg1"/>
        </a:solidFill>
        <a:effectLst/>
      </p:bgPr>
    </p:bg>
    <p:spTree>
      <p:nvGrpSpPr>
        <p:cNvPr id="1" name=""/>
        <p:cNvGrpSpPr/>
        <p:nvPr/>
      </p:nvGrpSpPr>
      <p:grpSpPr>
        <a:xfrm>
          <a:off x="0" y="0"/>
          <a:ext cx="0" cy="0"/>
          <a:chOff x="0" y="0"/>
          <a:chExt cx="0" cy="0"/>
        </a:xfrm>
      </p:grpSpPr>
      <p:sp>
        <p:nvSpPr>
          <p:cNvPr id="10" name="Plassholder for bilde 3"/>
          <p:cNvSpPr>
            <a:spLocks noGrp="1"/>
          </p:cNvSpPr>
          <p:nvPr>
            <p:ph type="pic" sz="quarter" idx="21" hasCustomPrompt="1"/>
          </p:nvPr>
        </p:nvSpPr>
        <p:spPr>
          <a:xfrm>
            <a:off x="0" y="3271952"/>
            <a:ext cx="12192000" cy="3586048"/>
          </a:xfrm>
          <a:solidFill>
            <a:schemeClr val="bg1">
              <a:lumMod val="95000"/>
            </a:schemeClr>
          </a:solidFill>
        </p:spPr>
        <p:txBody>
          <a:bodyPr/>
          <a:lstStyle>
            <a:lvl1pPr marL="0" indent="0" algn="ctr">
              <a:buNone/>
              <a:defRPr sz="1200" baseline="0">
                <a:solidFill>
                  <a:schemeClr val="bg2">
                    <a:lumMod val="50000"/>
                  </a:schemeClr>
                </a:solidFill>
              </a:defRPr>
            </a:lvl1pPr>
          </a:lstStyle>
          <a:p>
            <a:r>
              <a:rPr lang="nb-NO" dirty="0"/>
              <a:t>Klikk ikonet for å legge til bilde</a:t>
            </a:r>
          </a:p>
        </p:txBody>
      </p:sp>
      <p:sp>
        <p:nvSpPr>
          <p:cNvPr id="5"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lvl1pPr>
          </a:lstStyle>
          <a:p>
            <a:pPr lvl="0"/>
            <a:r>
              <a:rPr lang="nb-NO" dirty="0"/>
              <a:t>Presentasjonstittel</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Startside – sett inn eget bilde</a:t>
            </a:r>
            <a:endParaRPr lang="nb-NO" sz="1200" dirty="0"/>
          </a:p>
        </p:txBody>
      </p:sp>
      <p:sp>
        <p:nvSpPr>
          <p:cNvPr id="35" name="Plassholder for tekst 34"/>
          <p:cNvSpPr>
            <a:spLocks noGrp="1"/>
          </p:cNvSpPr>
          <p:nvPr>
            <p:ph type="body" sz="quarter" idx="17" hasCustomPrompt="1"/>
          </p:nvPr>
        </p:nvSpPr>
        <p:spPr>
          <a:xfrm>
            <a:off x="1199456" y="2384593"/>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sp>
        <p:nvSpPr>
          <p:cNvPr id="11" name="Plassholder for tekst 4"/>
          <p:cNvSpPr>
            <a:spLocks noGrp="1"/>
          </p:cNvSpPr>
          <p:nvPr>
            <p:ph type="body" sz="quarter" idx="22" hasCustomPrompt="1"/>
          </p:nvPr>
        </p:nvSpPr>
        <p:spPr>
          <a:xfrm>
            <a:off x="1054800" y="368660"/>
            <a:ext cx="18000" cy="3261600"/>
          </a:xfrm>
          <a:solidFill>
            <a:schemeClr val="tx1"/>
          </a:solidFill>
        </p:spPr>
        <p:txBody>
          <a:bodyPr/>
          <a:lstStyle>
            <a:lvl1pPr marL="0" indent="0">
              <a:buNone/>
              <a:defRPr sz="100" baseline="0">
                <a:solidFill>
                  <a:schemeClr val="tx1"/>
                </a:solidFill>
              </a:defRPr>
            </a:lvl1pPr>
          </a:lstStyle>
          <a:p>
            <a:pPr lvl="0"/>
            <a:r>
              <a:rPr lang="nb-NO" dirty="0"/>
              <a:t> </a:t>
            </a:r>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3" name="TekstSylinder 12"/>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Health and Care Services</a:t>
            </a:r>
            <a:endParaRPr lang="en-GB" sz="1300" noProof="0" dirty="0"/>
          </a:p>
        </p:txBody>
      </p:sp>
    </p:spTree>
    <p:extLst>
      <p:ext uri="{BB962C8B-B14F-4D97-AF65-F5344CB8AC3E}">
        <p14:creationId xmlns:p14="http://schemas.microsoft.com/office/powerpoint/2010/main" val="1851648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nledning">
    <p:spTree>
      <p:nvGrpSpPr>
        <p:cNvPr id="1" name=""/>
        <p:cNvGrpSpPr/>
        <p:nvPr/>
      </p:nvGrpSpPr>
      <p:grpSpPr>
        <a:xfrm>
          <a:off x="0" y="0"/>
          <a:ext cx="0" cy="0"/>
          <a:chOff x="0" y="0"/>
          <a:chExt cx="0" cy="0"/>
        </a:xfrm>
      </p:grpSpPr>
      <p:sp>
        <p:nvSpPr>
          <p:cNvPr id="2" name="Title 1"/>
          <p:cNvSpPr>
            <a:spLocks noGrp="1"/>
          </p:cNvSpPr>
          <p:nvPr>
            <p:ph type="title"/>
          </p:nvPr>
        </p:nvSpPr>
        <p:spPr>
          <a:xfrm>
            <a:off x="581193" y="3588327"/>
            <a:ext cx="11029615" cy="1497507"/>
          </a:xfrm>
        </p:spPr>
        <p:txBody>
          <a:bodyPr rtlCol="0" anchor="b">
            <a:normAutofit/>
          </a:bodyPr>
          <a:lstStyle>
            <a:lvl1pPr algn="l">
              <a:defRPr sz="3600" b="0" cap="all">
                <a:solidFill>
                  <a:schemeClr val="accent1">
                    <a:lumMod val="50000"/>
                  </a:schemeClr>
                </a:solidFill>
              </a:defRPr>
            </a:lvl1pPr>
          </a:lstStyle>
          <a:p>
            <a:pPr rtl="0"/>
            <a:r>
              <a:rPr lang="en-gb"/>
              <a:t>Click to edit Master title style</a:t>
            </a:r>
            <a:endParaRPr lang="en-US" dirty="0"/>
          </a:p>
        </p:txBody>
      </p:sp>
      <p:sp>
        <p:nvSpPr>
          <p:cNvPr id="3" name="Text Placeholder 2"/>
          <p:cNvSpPr>
            <a:spLocks noGrp="1"/>
          </p:cNvSpPr>
          <p:nvPr>
            <p:ph type="body" idx="1"/>
          </p:nvPr>
        </p:nvSpPr>
        <p:spPr>
          <a:xfrm>
            <a:off x="581192" y="5085834"/>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n-US" dirty="0"/>
          </a:p>
        </p:txBody>
      </p:sp>
      <p:sp>
        <p:nvSpPr>
          <p:cNvPr id="6" name="Slide Number Placeholder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pic>
        <p:nvPicPr>
          <p:cNvPr id="9" name="Picture 8" descr="A close-up of a person's hand&#10;&#10;Description automatically generated with medium confidence">
            <a:extLst>
              <a:ext uri="{FF2B5EF4-FFF2-40B4-BE49-F238E27FC236}">
                <a16:creationId xmlns:a16="http://schemas.microsoft.com/office/drawing/2014/main" id="{A616474E-C55A-A2F4-8213-5A0FD773A4B4}"/>
              </a:ext>
            </a:extLst>
          </p:cNvPr>
          <p:cNvPicPr>
            <a:picLocks noChangeAspect="1"/>
          </p:cNvPicPr>
          <p:nvPr userDrawn="1"/>
        </p:nvPicPr>
        <p:blipFill>
          <a:blip r:embed="rId2"/>
          <a:stretch>
            <a:fillRect/>
          </a:stretch>
        </p:blipFill>
        <p:spPr>
          <a:xfrm>
            <a:off x="0" y="0"/>
            <a:ext cx="12190132" cy="3588327"/>
          </a:xfrm>
          <a:prstGeom prst="rect">
            <a:avLst/>
          </a:prstGeom>
        </p:spPr>
      </p:pic>
    </p:spTree>
    <p:extLst>
      <p:ext uri="{BB962C8B-B14F-4D97-AF65-F5344CB8AC3E}">
        <p14:creationId xmlns:p14="http://schemas.microsoft.com/office/powerpoint/2010/main" val="4251916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Helsefremm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3588327"/>
            <a:ext cx="11029615" cy="1497507"/>
          </a:xfrm>
        </p:spPr>
        <p:txBody>
          <a:bodyPr rtlCol="0" anchor="b">
            <a:normAutofit/>
          </a:bodyPr>
          <a:lstStyle>
            <a:lvl1pPr algn="l">
              <a:defRPr sz="3600" b="0" cap="all">
                <a:solidFill>
                  <a:schemeClr val="accent1">
                    <a:lumMod val="50000"/>
                  </a:schemeClr>
                </a:solidFill>
              </a:defRPr>
            </a:lvl1pPr>
          </a:lstStyle>
          <a:p>
            <a:pPr rtl="0"/>
            <a:r>
              <a:rPr lang="en-gb"/>
              <a:t>Click to edit Master title style</a:t>
            </a:r>
            <a:endParaRPr lang="en-US" dirty="0"/>
          </a:p>
        </p:txBody>
      </p:sp>
      <p:sp>
        <p:nvSpPr>
          <p:cNvPr id="3" name="Text Placeholder 2"/>
          <p:cNvSpPr>
            <a:spLocks noGrp="1"/>
          </p:cNvSpPr>
          <p:nvPr>
            <p:ph type="body" idx="1"/>
          </p:nvPr>
        </p:nvSpPr>
        <p:spPr>
          <a:xfrm>
            <a:off x="581192" y="5085834"/>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n-US" dirty="0"/>
          </a:p>
        </p:txBody>
      </p:sp>
      <p:sp>
        <p:nvSpPr>
          <p:cNvPr id="6" name="Slide Number Placeholder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A616474E-C55A-A2F4-8213-5A0FD773A4B4}"/>
              </a:ext>
            </a:extLst>
          </p:cNvPr>
          <p:cNvPicPr>
            <a:picLocks noChangeAspect="1"/>
          </p:cNvPicPr>
          <p:nvPr userDrawn="1"/>
        </p:nvPicPr>
        <p:blipFill>
          <a:blip r:embed="rId2"/>
          <a:srcRect/>
          <a:stretch/>
        </p:blipFill>
        <p:spPr>
          <a:xfrm>
            <a:off x="0" y="0"/>
            <a:ext cx="12190132" cy="3588326"/>
          </a:xfrm>
          <a:prstGeom prst="rect">
            <a:avLst/>
          </a:prstGeom>
        </p:spPr>
      </p:pic>
    </p:spTree>
    <p:extLst>
      <p:ext uri="{BB962C8B-B14F-4D97-AF65-F5344CB8AC3E}">
        <p14:creationId xmlns:p14="http://schemas.microsoft.com/office/powerpoint/2010/main" val="3563176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jenester">
    <p:spTree>
      <p:nvGrpSpPr>
        <p:cNvPr id="1" name=""/>
        <p:cNvGrpSpPr/>
        <p:nvPr/>
      </p:nvGrpSpPr>
      <p:grpSpPr>
        <a:xfrm>
          <a:off x="0" y="0"/>
          <a:ext cx="0" cy="0"/>
          <a:chOff x="0" y="0"/>
          <a:chExt cx="0" cy="0"/>
        </a:xfrm>
      </p:grpSpPr>
      <p:sp>
        <p:nvSpPr>
          <p:cNvPr id="2" name="Title 1"/>
          <p:cNvSpPr>
            <a:spLocks noGrp="1"/>
          </p:cNvSpPr>
          <p:nvPr>
            <p:ph type="title"/>
          </p:nvPr>
        </p:nvSpPr>
        <p:spPr>
          <a:xfrm>
            <a:off x="581193" y="3588327"/>
            <a:ext cx="11029615" cy="1497507"/>
          </a:xfrm>
        </p:spPr>
        <p:txBody>
          <a:bodyPr rtlCol="0" anchor="b">
            <a:normAutofit/>
          </a:bodyPr>
          <a:lstStyle>
            <a:lvl1pPr algn="l">
              <a:defRPr sz="3600" b="0" cap="all">
                <a:solidFill>
                  <a:schemeClr val="accent1">
                    <a:lumMod val="50000"/>
                  </a:schemeClr>
                </a:solidFill>
              </a:defRPr>
            </a:lvl1pPr>
          </a:lstStyle>
          <a:p>
            <a:pPr rtl="0"/>
            <a:r>
              <a:rPr lang="en-gb"/>
              <a:t>Click to edit Master title style</a:t>
            </a:r>
            <a:endParaRPr lang="en-US" dirty="0"/>
          </a:p>
        </p:txBody>
      </p:sp>
      <p:sp>
        <p:nvSpPr>
          <p:cNvPr id="3" name="Text Placeholder 2"/>
          <p:cNvSpPr>
            <a:spLocks noGrp="1"/>
          </p:cNvSpPr>
          <p:nvPr>
            <p:ph type="body" idx="1"/>
          </p:nvPr>
        </p:nvSpPr>
        <p:spPr>
          <a:xfrm>
            <a:off x="581192" y="5085834"/>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n-US" dirty="0"/>
          </a:p>
        </p:txBody>
      </p:sp>
      <p:sp>
        <p:nvSpPr>
          <p:cNvPr id="6" name="Slide Number Placeholder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A616474E-C55A-A2F4-8213-5A0FD773A4B4}"/>
              </a:ext>
            </a:extLst>
          </p:cNvPr>
          <p:cNvPicPr>
            <a:picLocks noChangeAspect="1"/>
          </p:cNvPicPr>
          <p:nvPr userDrawn="1"/>
        </p:nvPicPr>
        <p:blipFill>
          <a:blip r:embed="rId2"/>
          <a:srcRect/>
          <a:stretch/>
        </p:blipFill>
        <p:spPr>
          <a:xfrm>
            <a:off x="2" y="0"/>
            <a:ext cx="12190128" cy="3588326"/>
          </a:xfrm>
          <a:prstGeom prst="rect">
            <a:avLst/>
          </a:prstGeom>
        </p:spPr>
      </p:pic>
    </p:spTree>
    <p:extLst>
      <p:ext uri="{BB962C8B-B14F-4D97-AF65-F5344CB8AC3E}">
        <p14:creationId xmlns:p14="http://schemas.microsoft.com/office/powerpoint/2010/main" val="472452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Langvarige">
    <p:spTree>
      <p:nvGrpSpPr>
        <p:cNvPr id="1" name=""/>
        <p:cNvGrpSpPr/>
        <p:nvPr/>
      </p:nvGrpSpPr>
      <p:grpSpPr>
        <a:xfrm>
          <a:off x="0" y="0"/>
          <a:ext cx="0" cy="0"/>
          <a:chOff x="0" y="0"/>
          <a:chExt cx="0" cy="0"/>
        </a:xfrm>
      </p:grpSpPr>
      <p:sp>
        <p:nvSpPr>
          <p:cNvPr id="2" name="Title 1"/>
          <p:cNvSpPr>
            <a:spLocks noGrp="1"/>
          </p:cNvSpPr>
          <p:nvPr>
            <p:ph type="title"/>
          </p:nvPr>
        </p:nvSpPr>
        <p:spPr>
          <a:xfrm>
            <a:off x="581193" y="3588327"/>
            <a:ext cx="11029615" cy="1497507"/>
          </a:xfrm>
        </p:spPr>
        <p:txBody>
          <a:bodyPr rtlCol="0" anchor="b">
            <a:normAutofit/>
          </a:bodyPr>
          <a:lstStyle>
            <a:lvl1pPr algn="l">
              <a:defRPr sz="3600" b="0" cap="all">
                <a:solidFill>
                  <a:schemeClr val="accent1">
                    <a:lumMod val="50000"/>
                  </a:schemeClr>
                </a:solidFill>
              </a:defRPr>
            </a:lvl1pPr>
          </a:lstStyle>
          <a:p>
            <a:pPr rtl="0"/>
            <a:r>
              <a:rPr lang="en-gb"/>
              <a:t>Click to edit Master title style</a:t>
            </a:r>
            <a:endParaRPr lang="en-US" dirty="0"/>
          </a:p>
        </p:txBody>
      </p:sp>
      <p:sp>
        <p:nvSpPr>
          <p:cNvPr id="3" name="Text Placeholder 2"/>
          <p:cNvSpPr>
            <a:spLocks noGrp="1"/>
          </p:cNvSpPr>
          <p:nvPr>
            <p:ph type="body" idx="1"/>
          </p:nvPr>
        </p:nvSpPr>
        <p:spPr>
          <a:xfrm>
            <a:off x="581192" y="5085834"/>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n-US" dirty="0"/>
          </a:p>
        </p:txBody>
      </p:sp>
      <p:sp>
        <p:nvSpPr>
          <p:cNvPr id="6" name="Slide Number Placeholder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A616474E-C55A-A2F4-8213-5A0FD773A4B4}"/>
              </a:ext>
            </a:extLst>
          </p:cNvPr>
          <p:cNvPicPr>
            <a:picLocks noChangeAspect="1"/>
          </p:cNvPicPr>
          <p:nvPr userDrawn="1"/>
        </p:nvPicPr>
        <p:blipFill>
          <a:blip r:embed="rId2"/>
          <a:srcRect/>
          <a:stretch/>
        </p:blipFill>
        <p:spPr>
          <a:xfrm>
            <a:off x="2" y="0"/>
            <a:ext cx="12190128" cy="3588325"/>
          </a:xfrm>
          <a:prstGeom prst="rect">
            <a:avLst/>
          </a:prstGeom>
        </p:spPr>
      </p:pic>
    </p:spTree>
    <p:extLst>
      <p:ext uri="{BB962C8B-B14F-4D97-AF65-F5344CB8AC3E}">
        <p14:creationId xmlns:p14="http://schemas.microsoft.com/office/powerpoint/2010/main" val="973112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Konklusjon">
    <p:spTree>
      <p:nvGrpSpPr>
        <p:cNvPr id="1" name=""/>
        <p:cNvGrpSpPr/>
        <p:nvPr/>
      </p:nvGrpSpPr>
      <p:grpSpPr>
        <a:xfrm>
          <a:off x="0" y="0"/>
          <a:ext cx="0" cy="0"/>
          <a:chOff x="0" y="0"/>
          <a:chExt cx="0" cy="0"/>
        </a:xfrm>
      </p:grpSpPr>
      <p:sp>
        <p:nvSpPr>
          <p:cNvPr id="2" name="Title 1"/>
          <p:cNvSpPr>
            <a:spLocks noGrp="1"/>
          </p:cNvSpPr>
          <p:nvPr>
            <p:ph type="title"/>
          </p:nvPr>
        </p:nvSpPr>
        <p:spPr>
          <a:xfrm>
            <a:off x="581193" y="3588327"/>
            <a:ext cx="11029615" cy="1497507"/>
          </a:xfrm>
        </p:spPr>
        <p:txBody>
          <a:bodyPr rtlCol="0" anchor="b">
            <a:normAutofit/>
          </a:bodyPr>
          <a:lstStyle>
            <a:lvl1pPr algn="l">
              <a:defRPr sz="3600" b="0" cap="all">
                <a:solidFill>
                  <a:schemeClr val="accent1">
                    <a:lumMod val="50000"/>
                  </a:schemeClr>
                </a:solidFill>
              </a:defRPr>
            </a:lvl1pPr>
          </a:lstStyle>
          <a:p>
            <a:pPr rtl="0"/>
            <a:r>
              <a:rPr lang="en-gb"/>
              <a:t>Click to edit Master title style</a:t>
            </a:r>
            <a:endParaRPr lang="en-US" dirty="0"/>
          </a:p>
        </p:txBody>
      </p:sp>
      <p:sp>
        <p:nvSpPr>
          <p:cNvPr id="3" name="Text Placeholder 2"/>
          <p:cNvSpPr>
            <a:spLocks noGrp="1"/>
          </p:cNvSpPr>
          <p:nvPr>
            <p:ph type="body" idx="1"/>
          </p:nvPr>
        </p:nvSpPr>
        <p:spPr>
          <a:xfrm>
            <a:off x="581192" y="5085834"/>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n-US" dirty="0"/>
          </a:p>
        </p:txBody>
      </p:sp>
      <p:sp>
        <p:nvSpPr>
          <p:cNvPr id="6" name="Slide Number Placeholder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A616474E-C55A-A2F4-8213-5A0FD773A4B4}"/>
              </a:ext>
            </a:extLst>
          </p:cNvPr>
          <p:cNvPicPr>
            <a:picLocks noChangeAspect="1"/>
          </p:cNvPicPr>
          <p:nvPr userDrawn="1"/>
        </p:nvPicPr>
        <p:blipFill>
          <a:blip r:embed="rId2"/>
          <a:srcRect/>
          <a:stretch/>
        </p:blipFill>
        <p:spPr>
          <a:xfrm>
            <a:off x="3" y="0"/>
            <a:ext cx="12190125" cy="3588325"/>
          </a:xfrm>
          <a:prstGeom prst="rect">
            <a:avLst/>
          </a:prstGeom>
        </p:spPr>
      </p:pic>
    </p:spTree>
    <p:extLst>
      <p:ext uri="{BB962C8B-B14F-4D97-AF65-F5344CB8AC3E}">
        <p14:creationId xmlns:p14="http://schemas.microsoft.com/office/powerpoint/2010/main" val="1169107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1468545"/>
            <a:ext cx="5422390" cy="4392506"/>
          </a:xfrm>
        </p:spPr>
        <p:txBody>
          <a:bodyPr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Content Placeholder 3"/>
          <p:cNvSpPr>
            <a:spLocks noGrp="1"/>
          </p:cNvSpPr>
          <p:nvPr>
            <p:ph sz="half" idx="2"/>
          </p:nvPr>
        </p:nvSpPr>
        <p:spPr>
          <a:xfrm>
            <a:off x="6188417" y="1468545"/>
            <a:ext cx="5422392" cy="4392506"/>
          </a:xfrm>
        </p:spPr>
        <p:txBody>
          <a:bodyPr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5" name="Date Placeholder 4"/>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D57F1E4F-1CFF-5643-939E-217C01CDF565}" type="slidenum">
              <a:rPr lang="en-US" dirty="0"/>
              <a:pPr/>
              <a:t>‹#›</a:t>
            </a:fld>
            <a:endParaRPr lang="en-US" dirty="0"/>
          </a:p>
        </p:txBody>
      </p:sp>
      <p:sp>
        <p:nvSpPr>
          <p:cNvPr id="9" name="Rectangle 8">
            <a:extLst>
              <a:ext uri="{FF2B5EF4-FFF2-40B4-BE49-F238E27FC236}">
                <a16:creationId xmlns:a16="http://schemas.microsoft.com/office/drawing/2014/main" id="{EB098A88-0FB5-60A7-DF27-1AE16467EDDA}"/>
              </a:ext>
            </a:extLst>
          </p:cNvPr>
          <p:cNvSpPr>
            <a:spLocks noChangeAspect="1"/>
          </p:cNvSpPr>
          <p:nvPr userDrawn="1"/>
        </p:nvSpPr>
        <p:spPr>
          <a:xfrm>
            <a:off x="-18854" y="191497"/>
            <a:ext cx="1221085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DA10D92-457E-CBC6-5384-B06690B4E149}"/>
              </a:ext>
            </a:extLst>
          </p:cNvPr>
          <p:cNvSpPr>
            <a:spLocks noGrp="1"/>
          </p:cNvSpPr>
          <p:nvPr>
            <p:ph type="title"/>
          </p:nvPr>
        </p:nvSpPr>
        <p:spPr>
          <a:xfrm>
            <a:off x="581192" y="279246"/>
            <a:ext cx="11029616" cy="1013800"/>
          </a:xfrm>
        </p:spPr>
        <p:txBody>
          <a:bodyPr rtlCol="0"/>
          <a:lstStyle>
            <a:lvl1pPr>
              <a:defRPr>
                <a:solidFill>
                  <a:schemeClr val="tx1"/>
                </a:solidFill>
              </a:defRPr>
            </a:lvl1pPr>
          </a:lstStyle>
          <a:p>
            <a:pPr rtl="0"/>
            <a:r>
              <a:rPr lang="en-gb"/>
              <a:t>Click to edit Master title style</a:t>
            </a:r>
            <a:endParaRPr lang="en-US" dirty="0"/>
          </a:p>
        </p:txBody>
      </p:sp>
    </p:spTree>
    <p:extLst>
      <p:ext uri="{BB962C8B-B14F-4D97-AF65-F5344CB8AC3E}">
        <p14:creationId xmlns:p14="http://schemas.microsoft.com/office/powerpoint/2010/main" val="731255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1475881"/>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581194" y="2106972"/>
            <a:ext cx="5393100" cy="3754079"/>
          </a:xfrm>
        </p:spPr>
        <p:txBody>
          <a:bodyPr rtlCol="0" anchor="t">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5" name="Text Placeholder 4"/>
          <p:cNvSpPr>
            <a:spLocks noGrp="1"/>
          </p:cNvSpPr>
          <p:nvPr>
            <p:ph type="body" sz="quarter" idx="3"/>
          </p:nvPr>
        </p:nvSpPr>
        <p:spPr>
          <a:xfrm>
            <a:off x="6523735" y="1475881"/>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p:cNvSpPr>
            <a:spLocks noGrp="1"/>
          </p:cNvSpPr>
          <p:nvPr>
            <p:ph sz="quarter" idx="4"/>
          </p:nvPr>
        </p:nvSpPr>
        <p:spPr>
          <a:xfrm>
            <a:off x="6217709" y="2106972"/>
            <a:ext cx="5393100" cy="3754079"/>
          </a:xfrm>
        </p:spPr>
        <p:txBody>
          <a:bodyPr rtlCol="0" anchor="t">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7" name="Date Placeholder 6"/>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8" name="Footer Placeholder 7"/>
          <p:cNvSpPr>
            <a:spLocks noGrp="1"/>
          </p:cNvSpPr>
          <p:nvPr>
            <p:ph type="ftr" sz="quarter" idx="11"/>
          </p:nvPr>
        </p:nvSpPr>
        <p:spPr/>
        <p:txBody>
          <a:bodyPr rtlCol="0"/>
          <a:lstStyle/>
          <a:p>
            <a:pPr rtl="0"/>
            <a:endParaRPr lang="en-US" dirty="0"/>
          </a:p>
        </p:txBody>
      </p:sp>
      <p:sp>
        <p:nvSpPr>
          <p:cNvPr id="9" name="Slide Number Placeholder 8"/>
          <p:cNvSpPr>
            <a:spLocks noGrp="1"/>
          </p:cNvSpPr>
          <p:nvPr>
            <p:ph type="sldNum" sz="quarter" idx="12"/>
          </p:nvPr>
        </p:nvSpPr>
        <p:spPr/>
        <p:txBody>
          <a:bodyPr rtlCol="0"/>
          <a:lstStyle/>
          <a:p>
            <a:pPr rtl="0"/>
            <a:fld id="{D57F1E4F-1CFF-5643-939E-217C01CDF565}" type="slidenum">
              <a:rPr lang="en-US" dirty="0"/>
              <a:pPr/>
              <a:t>‹#›</a:t>
            </a:fld>
            <a:endParaRPr lang="en-US" dirty="0"/>
          </a:p>
        </p:txBody>
      </p:sp>
      <p:sp>
        <p:nvSpPr>
          <p:cNvPr id="2" name="Rectangle 1">
            <a:extLst>
              <a:ext uri="{FF2B5EF4-FFF2-40B4-BE49-F238E27FC236}">
                <a16:creationId xmlns:a16="http://schemas.microsoft.com/office/drawing/2014/main" id="{73E4224A-5EF1-5957-683D-2FFAC413FAC7}"/>
              </a:ext>
            </a:extLst>
          </p:cNvPr>
          <p:cNvSpPr>
            <a:spLocks noChangeAspect="1"/>
          </p:cNvSpPr>
          <p:nvPr userDrawn="1"/>
        </p:nvSpPr>
        <p:spPr>
          <a:xfrm>
            <a:off x="-18854" y="191497"/>
            <a:ext cx="1221085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6AC3026-BF68-2233-2B85-CC63CDE6B7E4}"/>
              </a:ext>
            </a:extLst>
          </p:cNvPr>
          <p:cNvSpPr>
            <a:spLocks noGrp="1"/>
          </p:cNvSpPr>
          <p:nvPr>
            <p:ph type="title"/>
          </p:nvPr>
        </p:nvSpPr>
        <p:spPr>
          <a:xfrm>
            <a:off x="581192" y="279246"/>
            <a:ext cx="11029616" cy="1013800"/>
          </a:xfrm>
        </p:spPr>
        <p:txBody>
          <a:bodyPr rtlCol="0"/>
          <a:lstStyle/>
          <a:p>
            <a:pPr rtl="0"/>
            <a:r>
              <a:rPr lang="en-gb"/>
              <a:t>Click to edit Master title style</a:t>
            </a:r>
            <a:endParaRPr lang="en-US" dirty="0"/>
          </a:p>
        </p:txBody>
      </p:sp>
    </p:spTree>
    <p:extLst>
      <p:ext uri="{BB962C8B-B14F-4D97-AF65-F5344CB8AC3E}">
        <p14:creationId xmlns:p14="http://schemas.microsoft.com/office/powerpoint/2010/main" val="1949530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4" name="Footer Placeholder 3"/>
          <p:cNvSpPr>
            <a:spLocks noGrp="1"/>
          </p:cNvSpPr>
          <p:nvPr>
            <p:ph type="ftr" sz="quarter" idx="11"/>
          </p:nvPr>
        </p:nvSpPr>
        <p:spPr/>
        <p:txBody>
          <a:bodyPr rtlCol="0"/>
          <a:lstStyle/>
          <a:p>
            <a:pPr rtl="0"/>
            <a:endParaRPr lang="en-US" dirty="0"/>
          </a:p>
        </p:txBody>
      </p:sp>
      <p:sp>
        <p:nvSpPr>
          <p:cNvPr id="5" name="Slide Number Placeholder 4"/>
          <p:cNvSpPr>
            <a:spLocks noGrp="1"/>
          </p:cNvSpPr>
          <p:nvPr>
            <p:ph type="sldNum" sz="quarter" idx="12"/>
          </p:nvPr>
        </p:nvSpPr>
        <p:spPr/>
        <p:txBody>
          <a:bodyPr rtlCol="0"/>
          <a:lstStyle/>
          <a:p>
            <a:pPr rtl="0"/>
            <a:fld id="{D57F1E4F-1CFF-5643-939E-217C01CDF565}" type="slidenum">
              <a:rPr lang="en-US" dirty="0"/>
              <a:pPr/>
              <a:t>‹#›</a:t>
            </a:fld>
            <a:endParaRPr lang="en-US" dirty="0"/>
          </a:p>
        </p:txBody>
      </p:sp>
      <p:sp>
        <p:nvSpPr>
          <p:cNvPr id="9" name="Rectangle 8">
            <a:extLst>
              <a:ext uri="{FF2B5EF4-FFF2-40B4-BE49-F238E27FC236}">
                <a16:creationId xmlns:a16="http://schemas.microsoft.com/office/drawing/2014/main" id="{CF74C1CA-1802-5B8E-3262-FE5FFCB9BEB9}"/>
              </a:ext>
            </a:extLst>
          </p:cNvPr>
          <p:cNvSpPr>
            <a:spLocks noChangeAspect="1"/>
          </p:cNvSpPr>
          <p:nvPr userDrawn="1"/>
        </p:nvSpPr>
        <p:spPr>
          <a:xfrm>
            <a:off x="-18854" y="191497"/>
            <a:ext cx="1221085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0FD2EEF4-ED29-0A6F-9022-31A05ABFA817}"/>
              </a:ext>
            </a:extLst>
          </p:cNvPr>
          <p:cNvSpPr>
            <a:spLocks noGrp="1"/>
          </p:cNvSpPr>
          <p:nvPr>
            <p:ph type="title"/>
          </p:nvPr>
        </p:nvSpPr>
        <p:spPr>
          <a:xfrm>
            <a:off x="581192" y="279246"/>
            <a:ext cx="11029616" cy="1013800"/>
          </a:xfrm>
        </p:spPr>
        <p:txBody>
          <a:bodyPr rtlCol="0"/>
          <a:lstStyle/>
          <a:p>
            <a:pPr rtl="0"/>
            <a:r>
              <a:rPr lang="en-gb"/>
              <a:t>Click to edit Master title style</a:t>
            </a:r>
            <a:endParaRPr lang="en-US" dirty="0"/>
          </a:p>
        </p:txBody>
      </p:sp>
    </p:spTree>
    <p:extLst>
      <p:ext uri="{BB962C8B-B14F-4D97-AF65-F5344CB8AC3E}">
        <p14:creationId xmlns:p14="http://schemas.microsoft.com/office/powerpoint/2010/main" val="4102012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3" name="Footer Placeholder 2"/>
          <p:cNvSpPr>
            <a:spLocks noGrp="1"/>
          </p:cNvSpPr>
          <p:nvPr>
            <p:ph type="ftr" sz="quarter" idx="11"/>
          </p:nvPr>
        </p:nvSpPr>
        <p:spPr/>
        <p:txBody>
          <a:bodyPr rtlCol="0"/>
          <a:lstStyle/>
          <a:p>
            <a:pPr rtl="0"/>
            <a:endParaRPr lang="en-US" dirty="0"/>
          </a:p>
        </p:txBody>
      </p:sp>
      <p:sp>
        <p:nvSpPr>
          <p:cNvPr id="4" name="Slide Number Placeholder 3"/>
          <p:cNvSpPr>
            <a:spLocks noGrp="1"/>
          </p:cNvSpPr>
          <p:nvPr>
            <p:ph type="sldNum" sz="quarter" idx="12"/>
          </p:nvPr>
        </p:nvSpPr>
        <p:spPr/>
        <p:txBody>
          <a:bodyPr rtlCol="0"/>
          <a:lstStyle/>
          <a:p>
            <a:pPr rtl="0"/>
            <a:fld id="{D57F1E4F-1CFF-5643-939E-217C01CDF565}" type="slidenum">
              <a:rPr lang="en-US" dirty="0"/>
              <a:pPr/>
              <a:t>‹#›</a:t>
            </a:fld>
            <a:endParaRPr lang="en-US" dirty="0"/>
          </a:p>
        </p:txBody>
      </p:sp>
    </p:spTree>
    <p:extLst>
      <p:ext uri="{BB962C8B-B14F-4D97-AF65-F5344CB8AC3E}">
        <p14:creationId xmlns:p14="http://schemas.microsoft.com/office/powerpoint/2010/main" val="3261785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0" y="5141973"/>
            <a:ext cx="121920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en-gb"/>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Text Placeholder 3"/>
          <p:cNvSpPr>
            <a:spLocks noGrp="1"/>
          </p:cNvSpPr>
          <p:nvPr>
            <p:ph type="body" sz="half" idx="2"/>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5" name="Date Placeholder 4"/>
          <p:cNvSpPr>
            <a:spLocks noGrp="1"/>
          </p:cNvSpPr>
          <p:nvPr>
            <p:ph type="dt" sz="half" idx="10"/>
          </p:nvPr>
        </p:nvSpPr>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6" name="Footer Placeholder 5"/>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n-US" dirty="0"/>
          </a:p>
        </p:txBody>
      </p:sp>
      <p:sp>
        <p:nvSpPr>
          <p:cNvPr id="7" name="Slide Number Placeholder 6"/>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spTree>
    <p:extLst>
      <p:ext uri="{BB962C8B-B14F-4D97-AF65-F5344CB8AC3E}">
        <p14:creationId xmlns:p14="http://schemas.microsoft.com/office/powerpoint/2010/main" val="1449225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gelsk Kapittel/temaside">
    <p:bg>
      <p:bgPr>
        <a:solidFill>
          <a:schemeClr val="bg1"/>
        </a:solidFill>
        <a:effectLst/>
      </p:bgPr>
    </p:bg>
    <p:spTree>
      <p:nvGrpSpPr>
        <p:cNvPr id="1" name=""/>
        <p:cNvGrpSpPr/>
        <p:nvPr/>
      </p:nvGrpSpPr>
      <p:grpSpPr>
        <a:xfrm>
          <a:off x="0" y="0"/>
          <a:ext cx="0" cy="0"/>
          <a:chOff x="0" y="0"/>
          <a:chExt cx="0" cy="0"/>
        </a:xfrm>
      </p:grpSpPr>
      <p:sp>
        <p:nvSpPr>
          <p:cNvPr id="4" name="Plassholder for bilde 3"/>
          <p:cNvSpPr>
            <a:spLocks noGrp="1"/>
          </p:cNvSpPr>
          <p:nvPr>
            <p:ph type="pic" sz="quarter" idx="20" hasCustomPrompt="1"/>
          </p:nvPr>
        </p:nvSpPr>
        <p:spPr>
          <a:xfrm>
            <a:off x="0" y="3271952"/>
            <a:ext cx="12192000" cy="3586048"/>
          </a:xfrm>
          <a:solidFill>
            <a:schemeClr val="bg1">
              <a:lumMod val="95000"/>
            </a:schemeClr>
          </a:solidFill>
        </p:spPr>
        <p:txBody>
          <a:bodyPr/>
          <a:lstStyle>
            <a:lvl1pPr marL="0" indent="0" algn="ctr">
              <a:buNone/>
              <a:defRPr sz="1200" baseline="0">
                <a:solidFill>
                  <a:schemeClr val="bg2">
                    <a:lumMod val="50000"/>
                  </a:schemeClr>
                </a:solidFill>
              </a:defRPr>
            </a:lvl1pPr>
          </a:lstStyle>
          <a:p>
            <a:r>
              <a:rPr lang="nb-NO" dirty="0"/>
              <a:t>Klikk ikonet for å legge til bilde</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a:t>Engelsk mal: Kapittel / Temaside</a:t>
            </a:r>
            <a:endParaRPr lang="nb-NO" sz="1200" dirty="0"/>
          </a:p>
        </p:txBody>
      </p:sp>
      <p:sp>
        <p:nvSpPr>
          <p:cNvPr id="13" name="Plassholder for tekst 4"/>
          <p:cNvSpPr>
            <a:spLocks noGrp="1"/>
          </p:cNvSpPr>
          <p:nvPr>
            <p:ph type="body" sz="quarter" idx="21" hasCustomPrompt="1"/>
          </p:nvPr>
        </p:nvSpPr>
        <p:spPr>
          <a:xfrm>
            <a:off x="1198800" y="1124744"/>
            <a:ext cx="9792000" cy="1144800"/>
          </a:xfrm>
        </p:spPr>
        <p:txBody>
          <a:bodyPr lIns="0" anchor="b" anchorCtr="0"/>
          <a:lstStyle>
            <a:lvl1pPr marL="0" indent="0">
              <a:buNone/>
              <a:defRPr sz="3200" b="1"/>
            </a:lvl1pPr>
          </a:lstStyle>
          <a:p>
            <a:pPr lvl="0"/>
            <a:r>
              <a:rPr lang="nb-NO" dirty="0"/>
              <a:t>Kapittel og temaside</a:t>
            </a:r>
          </a:p>
        </p:txBody>
      </p:sp>
      <p:sp>
        <p:nvSpPr>
          <p:cNvPr id="15" name="Plassholder for tekst 4"/>
          <p:cNvSpPr>
            <a:spLocks noGrp="1"/>
          </p:cNvSpPr>
          <p:nvPr>
            <p:ph type="body" sz="quarter" idx="22" hasCustomPrompt="1"/>
          </p:nvPr>
        </p:nvSpPr>
        <p:spPr>
          <a:xfrm>
            <a:off x="1054800" y="368660"/>
            <a:ext cx="18000" cy="3261600"/>
          </a:xfrm>
          <a:solidFill>
            <a:schemeClr val="tx1"/>
          </a:solidFill>
        </p:spPr>
        <p:txBody>
          <a:bodyPr/>
          <a:lstStyle>
            <a:lvl1pPr marL="0" indent="0">
              <a:buNone/>
              <a:defRPr sz="100" baseline="0">
                <a:solidFill>
                  <a:schemeClr val="tx1"/>
                </a:solidFill>
              </a:defRPr>
            </a:lvl1pPr>
          </a:lstStyle>
          <a:p>
            <a:pPr lvl="0"/>
            <a:r>
              <a:rPr lang="nb-NO" dirty="0"/>
              <a:t> </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92" y="527251"/>
            <a:ext cx="298705" cy="362713"/>
          </a:xfrm>
          <a:prstGeom prst="rect">
            <a:avLst/>
          </a:prstGeom>
        </p:spPr>
      </p:pic>
      <p:sp>
        <p:nvSpPr>
          <p:cNvPr id="10" name="TekstSylinder 9"/>
          <p:cNvSpPr txBox="1"/>
          <p:nvPr userDrawn="1"/>
        </p:nvSpPr>
        <p:spPr>
          <a:xfrm>
            <a:off x="1111500" y="467147"/>
            <a:ext cx="4660464" cy="452432"/>
          </a:xfrm>
          <a:prstGeom prst="rect">
            <a:avLst/>
          </a:prstGeom>
          <a:noFill/>
        </p:spPr>
        <p:txBody>
          <a:bodyPr wrap="square" rtlCol="0">
            <a:spAutoFit/>
          </a:bodyPr>
          <a:lstStyle/>
          <a:p>
            <a:pPr>
              <a:lnSpc>
                <a:spcPct val="90000"/>
              </a:lnSpc>
            </a:pPr>
            <a:r>
              <a:rPr lang="en-GB" sz="1300" noProof="0" dirty="0"/>
              <a:t>Norwegian Ministry</a:t>
            </a:r>
            <a:br>
              <a:rPr lang="en-GB" sz="1300" noProof="0" dirty="0"/>
            </a:br>
            <a:r>
              <a:rPr lang="en-GB" sz="1300" noProof="0" dirty="0"/>
              <a:t>of</a:t>
            </a:r>
            <a:r>
              <a:rPr lang="en-GB" sz="1300" baseline="0" noProof="0" dirty="0"/>
              <a:t> Health and Care Services</a:t>
            </a:r>
            <a:endParaRPr lang="en-GB" sz="1300" noProof="0" dirty="0"/>
          </a:p>
        </p:txBody>
      </p:sp>
    </p:spTree>
    <p:extLst>
      <p:ext uri="{BB962C8B-B14F-4D97-AF65-F5344CB8AC3E}">
        <p14:creationId xmlns:p14="http://schemas.microsoft.com/office/powerpoint/2010/main" val="3335813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en-gb"/>
              <a:t>Click to edit Master title style</a:t>
            </a:r>
            <a:endParaRPr lang="en-US" dirty="0"/>
          </a:p>
        </p:txBody>
      </p:sp>
      <p:sp>
        <p:nvSpPr>
          <p:cNvPr id="3" name="Picture Placeholder 2"/>
          <p:cNvSpPr>
            <a:spLocks noGrp="1" noChangeAspect="1"/>
          </p:cNvSpPr>
          <p:nvPr>
            <p:ph type="pic" idx="1"/>
          </p:nvPr>
        </p:nvSpPr>
        <p:spPr>
          <a:xfrm>
            <a:off x="0" y="599725"/>
            <a:ext cx="1219199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gb"/>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6" name="Footer Placeholder 5"/>
          <p:cNvSpPr>
            <a:spLocks noGrp="1"/>
          </p:cNvSpPr>
          <p:nvPr>
            <p:ph type="ftr" sz="quarter" idx="11"/>
          </p:nvPr>
        </p:nvSpPr>
        <p:spPr/>
        <p:txBody>
          <a:bodyPr rtlCol="0"/>
          <a:lstStyle/>
          <a:p>
            <a:pPr rtl="0"/>
            <a:endParaRPr lang="en-US" dirty="0"/>
          </a:p>
        </p:txBody>
      </p:sp>
      <p:sp>
        <p:nvSpPr>
          <p:cNvPr id="7" name="Slide Number Placeholder 6"/>
          <p:cNvSpPr>
            <a:spLocks noGrp="1"/>
          </p:cNvSpPr>
          <p:nvPr>
            <p:ph type="sldNum" sz="quarter" idx="12"/>
          </p:nvPr>
        </p:nvSpPr>
        <p:spPr/>
        <p:txBody>
          <a:bodyPr rtlCol="0"/>
          <a:lstStyle/>
          <a:p>
            <a:pPr rtl="0"/>
            <a:fld id="{D57F1E4F-1CFF-5643-939E-217C01CDF565}" type="slidenum">
              <a:rPr lang="en-US" dirty="0"/>
              <a:pPr/>
              <a:t>‹#›</a:t>
            </a:fld>
            <a:endParaRPr lang="en-US" dirty="0"/>
          </a:p>
        </p:txBody>
      </p:sp>
    </p:spTree>
    <p:extLst>
      <p:ext uri="{BB962C8B-B14F-4D97-AF65-F5344CB8AC3E}">
        <p14:creationId xmlns:p14="http://schemas.microsoft.com/office/powerpoint/2010/main" val="1456857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0" y="614407"/>
            <a:ext cx="12192000"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rtlCol="0"/>
          <a:lstStyle/>
          <a:p>
            <a:pPr rtl="0"/>
            <a:r>
              <a:rPr lang="en-gb"/>
              <a:t>Click to edit Master title style</a:t>
            </a:r>
            <a:endParaRPr lang="en-US" dirty="0"/>
          </a:p>
        </p:txBody>
      </p:sp>
      <p:sp>
        <p:nvSpPr>
          <p:cNvPr id="3" name="Vertical Text Placeholder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p:txBody>
          <a:bodyPr rtlCol="0"/>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p:txBody>
          <a:bodyPr rtlCol="0"/>
          <a:lstStyle/>
          <a:p>
            <a:pPr rtl="0"/>
            <a:endParaRPr lang="en-US" dirty="0"/>
          </a:p>
        </p:txBody>
      </p:sp>
      <p:sp>
        <p:nvSpPr>
          <p:cNvPr id="6" name="Slide Number Placeholder 5"/>
          <p:cNvSpPr>
            <a:spLocks noGrp="1"/>
          </p:cNvSpPr>
          <p:nvPr>
            <p:ph type="sldNum" sz="quarter" idx="12"/>
          </p:nvPr>
        </p:nvSpPr>
        <p:spPr/>
        <p:txBody>
          <a:bodyPr rtlCol="0"/>
          <a:lstStyle/>
          <a:p>
            <a:pPr rtl="0"/>
            <a:fld id="{D57F1E4F-1CFF-5643-939E-217C01CDF565}" type="slidenum">
              <a:rPr lang="en-US" dirty="0"/>
              <a:pPr/>
              <a:t>‹#›</a:t>
            </a:fld>
            <a:endParaRPr lang="en-US" dirty="0"/>
          </a:p>
        </p:txBody>
      </p:sp>
    </p:spTree>
    <p:extLst>
      <p:ext uri="{BB962C8B-B14F-4D97-AF65-F5344CB8AC3E}">
        <p14:creationId xmlns:p14="http://schemas.microsoft.com/office/powerpoint/2010/main" val="1235145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0"/>
            <a:ext cx="2906817"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rtlCol="0"/>
          <a:lstStyle/>
          <a:p>
            <a:pPr rtl="0"/>
            <a:r>
              <a:rPr lang="en-gb"/>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rtlCol="0" anchor="t"/>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rtl="0"/>
            <a:fld id="{B61BEF0D-F0BB-DE4B-95CE-6DB70DBA9567}" type="datetimeFigureOut">
              <a:rPr lang="en-US" dirty="0"/>
              <a:pPr rtl="0"/>
              <a:t>6/20/2023</a:t>
            </a:fld>
            <a:endParaRPr lang="en-US" dirty="0"/>
          </a:p>
        </p:txBody>
      </p:sp>
      <p:sp>
        <p:nvSpPr>
          <p:cNvPr id="5" name="Footer Placeholder 4"/>
          <p:cNvSpPr>
            <a:spLocks noGrp="1"/>
          </p:cNvSpPr>
          <p:nvPr>
            <p:ph type="ftr" sz="quarter" idx="11"/>
          </p:nvPr>
        </p:nvSpPr>
        <p:spPr>
          <a:xfrm>
            <a:off x="774923" y="5951811"/>
            <a:ext cx="7896279" cy="365125"/>
          </a:xfrm>
        </p:spPr>
        <p:txBody>
          <a:bodyPr rtlCol="0"/>
          <a:lstStyle/>
          <a:p>
            <a:pPr rtl="0"/>
            <a:endParaRPr lang="en-US" dirty="0"/>
          </a:p>
        </p:txBody>
      </p:sp>
      <p:sp>
        <p:nvSpPr>
          <p:cNvPr id="6" name="Slide Number Placeholder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rtl="0"/>
            <a:fld id="{D57F1E4F-1CFF-5643-939E-217C01CDF565}" type="slidenum">
              <a:rPr lang="en-US" dirty="0"/>
              <a:pPr/>
              <a:t>‹#›</a:t>
            </a:fld>
            <a:endParaRPr lang="en-US" dirty="0"/>
          </a:p>
        </p:txBody>
      </p:sp>
    </p:spTree>
    <p:extLst>
      <p:ext uri="{BB962C8B-B14F-4D97-AF65-F5344CB8AC3E}">
        <p14:creationId xmlns:p14="http://schemas.microsoft.com/office/powerpoint/2010/main" val="351489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Engelsk TEKST MED KULEPUNKT">
    <p:spTree>
      <p:nvGrpSpPr>
        <p:cNvPr id="1" name=""/>
        <p:cNvGrpSpPr/>
        <p:nvPr/>
      </p:nvGrpSpPr>
      <p:grpSpPr>
        <a:xfrm>
          <a:off x="0" y="0"/>
          <a:ext cx="0" cy="0"/>
          <a:chOff x="0" y="0"/>
          <a:chExt cx="0" cy="0"/>
        </a:xfrm>
      </p:grpSpPr>
      <p:sp>
        <p:nvSpPr>
          <p:cNvPr id="4" name="TekstSylinder 3"/>
          <p:cNvSpPr txBox="1"/>
          <p:nvPr userDrawn="1"/>
        </p:nvSpPr>
        <p:spPr>
          <a:xfrm>
            <a:off x="-95251" y="-276225"/>
            <a:ext cx="5566835" cy="276225"/>
          </a:xfrm>
          <a:prstGeom prst="rect">
            <a:avLst/>
          </a:prstGeom>
          <a:noFill/>
        </p:spPr>
        <p:txBody>
          <a:bodyPr>
            <a:spAutoFit/>
          </a:bodyPr>
          <a:lstStyle/>
          <a:p>
            <a:pPr>
              <a:defRPr/>
            </a:pPr>
            <a:r>
              <a:rPr lang="nb-NO" sz="1200"/>
              <a:t>Engelsk mal:Tekst med kulepunkter</a:t>
            </a:r>
            <a:endParaRPr lang="nb-NO" sz="1200" dirty="0"/>
          </a:p>
        </p:txBody>
      </p:sp>
      <p:sp>
        <p:nvSpPr>
          <p:cNvPr id="5" name="TekstSylinder 4"/>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6" name="Vinkel 5"/>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tel 1"/>
          <p:cNvSpPr>
            <a:spLocks noGrp="1"/>
          </p:cNvSpPr>
          <p:nvPr>
            <p:ph type="title"/>
          </p:nvPr>
        </p:nvSpPr>
        <p:spPr>
          <a:xfrm>
            <a:off x="1198950" y="296652"/>
            <a:ext cx="9793225"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950" y="1592797"/>
            <a:ext cx="9793225" cy="4525963"/>
          </a:xfrm>
        </p:spPr>
        <p:txBody>
          <a:bodyPr/>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2"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3"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gelsk TEKST UTEN KULEPUNKT">
    <p:spTree>
      <p:nvGrpSpPr>
        <p:cNvPr id="1" name=""/>
        <p:cNvGrpSpPr/>
        <p:nvPr/>
      </p:nvGrpSpPr>
      <p:grpSpPr>
        <a:xfrm>
          <a:off x="0" y="0"/>
          <a:ext cx="0" cy="0"/>
          <a:chOff x="0" y="0"/>
          <a:chExt cx="0" cy="0"/>
        </a:xfrm>
      </p:grpSpPr>
      <p:sp>
        <p:nvSpPr>
          <p:cNvPr id="4" name="TekstSylinder 3"/>
          <p:cNvSpPr txBox="1"/>
          <p:nvPr userDrawn="1"/>
        </p:nvSpPr>
        <p:spPr>
          <a:xfrm>
            <a:off x="-95250" y="-276225"/>
            <a:ext cx="4366684" cy="276225"/>
          </a:xfrm>
          <a:prstGeom prst="rect">
            <a:avLst/>
          </a:prstGeom>
          <a:noFill/>
        </p:spPr>
        <p:txBody>
          <a:bodyPr>
            <a:spAutoFit/>
          </a:bodyPr>
          <a:lstStyle/>
          <a:p>
            <a:pPr>
              <a:defRPr/>
            </a:pPr>
            <a:r>
              <a:rPr lang="nb-NO" sz="1200"/>
              <a:t>Engelsk mal: Tekst uten kulepunkter</a:t>
            </a:r>
            <a:endParaRPr lang="nb-NO" sz="1200" dirty="0"/>
          </a:p>
        </p:txBody>
      </p:sp>
      <p:sp>
        <p:nvSpPr>
          <p:cNvPr id="2" name="Tittel 1"/>
          <p:cNvSpPr>
            <a:spLocks noGrp="1"/>
          </p:cNvSpPr>
          <p:nvPr>
            <p:ph type="title"/>
          </p:nvPr>
        </p:nvSpPr>
        <p:spPr>
          <a:xfrm>
            <a:off x="1198800" y="296652"/>
            <a:ext cx="9792000"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0" y="1592797"/>
            <a:ext cx="9792000" cy="4525963"/>
          </a:xfrm>
        </p:spPr>
        <p:txBody>
          <a:bodyPr/>
          <a:lstStyle>
            <a:lvl1pPr>
              <a:buNone/>
              <a:defRPr/>
            </a:lvl1pPr>
            <a:lvl2pPr>
              <a:buNone/>
              <a:defRPr/>
            </a:lvl2pPr>
            <a:lvl3pPr>
              <a:buNone/>
              <a:defRPr/>
            </a:lvl3pPr>
            <a:lvl4pPr>
              <a:buNone/>
              <a:defRPr/>
            </a:lvl4pPr>
            <a:lvl5pPr>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TekstSylinder 11"/>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13" name="Vinkel 12"/>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6"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gelsk Tekst med 1 bilde">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a:t>Engelsk mal: Tekst med kulepunkter - 1 vertikalt bilde</a:t>
            </a:r>
            <a:endParaRPr lang="nb-NO" sz="1200" dirty="0"/>
          </a:p>
        </p:txBody>
      </p:sp>
      <p:sp>
        <p:nvSpPr>
          <p:cNvPr id="2" name="Tittel 1"/>
          <p:cNvSpPr>
            <a:spLocks noGrp="1"/>
          </p:cNvSpPr>
          <p:nvPr>
            <p:ph type="title"/>
          </p:nvPr>
        </p:nvSpPr>
        <p:spPr>
          <a:xfrm>
            <a:off x="1198800" y="296652"/>
            <a:ext cx="7309958"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1" y="1592797"/>
            <a:ext cx="7309467"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2000" y="-1"/>
            <a:ext cx="3420000" cy="6120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gelsk Tekst med 2 bilder">
    <p:spTree>
      <p:nvGrpSpPr>
        <p:cNvPr id="1" name=""/>
        <p:cNvGrpSpPr/>
        <p:nvPr/>
      </p:nvGrpSpPr>
      <p:grpSpPr>
        <a:xfrm>
          <a:off x="0" y="0"/>
          <a:ext cx="0" cy="0"/>
          <a:chOff x="0" y="0"/>
          <a:chExt cx="0" cy="0"/>
        </a:xfrm>
      </p:grpSpPr>
      <p:sp>
        <p:nvSpPr>
          <p:cNvPr id="14" name="Plassholder for bilde 7"/>
          <p:cNvSpPr>
            <a:spLocks noGrp="1"/>
          </p:cNvSpPr>
          <p:nvPr>
            <p:ph type="pic" sz="quarter" idx="13"/>
          </p:nvPr>
        </p:nvSpPr>
        <p:spPr>
          <a:xfrm>
            <a:off x="8772000" y="228"/>
            <a:ext cx="3420000" cy="3053454"/>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dirty="0"/>
              <a:t>Engelsk mal: Tekst med kulepunkter - 2 vertikale bilder</a:t>
            </a:r>
          </a:p>
        </p:txBody>
      </p:sp>
      <p:sp>
        <p:nvSpPr>
          <p:cNvPr id="2" name="Tittel 1"/>
          <p:cNvSpPr>
            <a:spLocks noGrp="1"/>
          </p:cNvSpPr>
          <p:nvPr>
            <p:ph type="title"/>
          </p:nvPr>
        </p:nvSpPr>
        <p:spPr>
          <a:xfrm>
            <a:off x="1198800" y="296652"/>
            <a:ext cx="7309958"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1" y="1592797"/>
            <a:ext cx="7309467"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endParaRPr lang="nb-NO" dirty="0"/>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15" name="Plassholder for bilde 7"/>
          <p:cNvSpPr>
            <a:spLocks noGrp="1"/>
          </p:cNvSpPr>
          <p:nvPr>
            <p:ph type="pic" sz="quarter" idx="14"/>
          </p:nvPr>
        </p:nvSpPr>
        <p:spPr>
          <a:xfrm>
            <a:off x="8772000" y="3059368"/>
            <a:ext cx="3420000" cy="3053454"/>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Tree>
    <p:extLst>
      <p:ext uri="{BB962C8B-B14F-4D97-AF65-F5344CB8AC3E}">
        <p14:creationId xmlns:p14="http://schemas.microsoft.com/office/powerpoint/2010/main" val="218095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gelsk Tekst med 3 bilder">
    <p:spTree>
      <p:nvGrpSpPr>
        <p:cNvPr id="1" name=""/>
        <p:cNvGrpSpPr/>
        <p:nvPr/>
      </p:nvGrpSpPr>
      <p:grpSpPr>
        <a:xfrm>
          <a:off x="0" y="0"/>
          <a:ext cx="0" cy="0"/>
          <a:chOff x="0" y="0"/>
          <a:chExt cx="0" cy="0"/>
        </a:xfrm>
      </p:grpSpPr>
      <p:sp>
        <p:nvSpPr>
          <p:cNvPr id="7" name="TekstSylinder 6"/>
          <p:cNvSpPr txBox="1"/>
          <p:nvPr userDrawn="1"/>
        </p:nvSpPr>
        <p:spPr>
          <a:xfrm>
            <a:off x="-95251" y="-304800"/>
            <a:ext cx="10128251" cy="277812"/>
          </a:xfrm>
          <a:prstGeom prst="rect">
            <a:avLst/>
          </a:prstGeom>
          <a:noFill/>
        </p:spPr>
        <p:txBody>
          <a:bodyPr>
            <a:spAutoFit/>
          </a:bodyPr>
          <a:lstStyle/>
          <a:p>
            <a:pPr>
              <a:defRPr/>
            </a:pPr>
            <a:r>
              <a:rPr lang="nb-NO" sz="1200"/>
              <a:t>Engelsk mal: Tekst med kulepunkter – 3 vertikale bilder</a:t>
            </a:r>
            <a:endParaRPr lang="nb-NO" sz="1200" dirty="0"/>
          </a:p>
        </p:txBody>
      </p:sp>
      <p:sp>
        <p:nvSpPr>
          <p:cNvPr id="2" name="Tittel 1"/>
          <p:cNvSpPr>
            <a:spLocks noGrp="1"/>
          </p:cNvSpPr>
          <p:nvPr>
            <p:ph type="title"/>
          </p:nvPr>
        </p:nvSpPr>
        <p:spPr>
          <a:xfrm>
            <a:off x="1198800" y="296652"/>
            <a:ext cx="7308000"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0" y="1592797"/>
            <a:ext cx="73080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2000" y="228"/>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9" name="Plassholder for bilde 7"/>
          <p:cNvSpPr>
            <a:spLocks noGrp="1"/>
          </p:cNvSpPr>
          <p:nvPr>
            <p:ph type="pic" sz="quarter" idx="14"/>
          </p:nvPr>
        </p:nvSpPr>
        <p:spPr>
          <a:xfrm>
            <a:off x="8772000" y="2039935"/>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0" name="Plassholder for bilde 7"/>
          <p:cNvSpPr>
            <a:spLocks noGrp="1"/>
          </p:cNvSpPr>
          <p:nvPr>
            <p:ph type="pic" sz="quarter" idx="15"/>
          </p:nvPr>
        </p:nvSpPr>
        <p:spPr>
          <a:xfrm>
            <a:off x="8772000" y="4077300"/>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på ikonet for å legge til et bilde</a:t>
            </a:r>
            <a:endParaRPr lang="nb-NO" noProof="0" dirty="0"/>
          </a:p>
        </p:txBody>
      </p:sp>
      <p:sp>
        <p:nvSpPr>
          <p:cNvPr id="14" name="TekstSylinder 13"/>
          <p:cNvSpPr txBox="1"/>
          <p:nvPr userDrawn="1"/>
        </p:nvSpPr>
        <p:spPr>
          <a:xfrm>
            <a:off x="-3073400" y="5299076"/>
            <a:ext cx="2688167" cy="646331"/>
          </a:xfrm>
          <a:prstGeom prst="rect">
            <a:avLst/>
          </a:prstGeom>
          <a:noFill/>
        </p:spPr>
        <p:txBody>
          <a:bodyPr>
            <a:spAutoFit/>
          </a:bodyPr>
          <a:lstStyle/>
          <a:p>
            <a:pPr>
              <a:defRPr/>
            </a:pPr>
            <a:r>
              <a:rPr lang="nb-NO" sz="1200" b="1" dirty="0"/>
              <a:t>Tips  bilde:</a:t>
            </a:r>
          </a:p>
          <a:p>
            <a:pPr>
              <a:defRPr/>
            </a:pPr>
            <a:r>
              <a:rPr lang="nb-NO" sz="1200" dirty="0"/>
              <a:t>For best oppløsning anbefales </a:t>
            </a:r>
            <a:r>
              <a:rPr lang="nb-NO" sz="1200" dirty="0" err="1"/>
              <a:t>jpg</a:t>
            </a:r>
            <a:r>
              <a:rPr lang="nb-NO" sz="1200" dirty="0"/>
              <a:t> og </a:t>
            </a:r>
            <a:r>
              <a:rPr lang="nb-NO" sz="1200" dirty="0" err="1"/>
              <a:t>png-format</a:t>
            </a:r>
            <a:r>
              <a:rPr lang="nb-NO" sz="1200" dirty="0"/>
              <a:t>.</a:t>
            </a:r>
          </a:p>
        </p:txBody>
      </p:sp>
      <p:sp>
        <p:nvSpPr>
          <p:cNvPr id="12"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13"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8"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HOD-pptmal_16-9_Engelsk.potx">
    <p:bg>
      <p:bgRef idx="1001">
        <a:schemeClr val="bg1"/>
      </p:bgRef>
    </p:bg>
    <p:spTree>
      <p:nvGrpSpPr>
        <p:cNvPr id="1" name=""/>
        <p:cNvGrpSpPr/>
        <p:nvPr/>
      </p:nvGrpSpPr>
      <p:grpSpPr>
        <a:xfrm>
          <a:off x="0" y="0"/>
          <a:ext cx="0" cy="0"/>
          <a:chOff x="0" y="0"/>
          <a:chExt cx="0" cy="0"/>
        </a:xfrm>
      </p:grpSpPr>
      <p:sp>
        <p:nvSpPr>
          <p:cNvPr id="1027" name="Plassholder for tittel 1"/>
          <p:cNvSpPr>
            <a:spLocks noGrp="1"/>
          </p:cNvSpPr>
          <p:nvPr>
            <p:ph type="title"/>
          </p:nvPr>
        </p:nvSpPr>
        <p:spPr bwMode="auto">
          <a:xfrm>
            <a:off x="1198950" y="296863"/>
            <a:ext cx="93600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nb-NO" dirty="0"/>
              <a:t>Klikk for å redigere tittelstil</a:t>
            </a:r>
          </a:p>
        </p:txBody>
      </p:sp>
      <p:sp>
        <p:nvSpPr>
          <p:cNvPr id="1028" name="Plassholder for tekst 2"/>
          <p:cNvSpPr>
            <a:spLocks noGrp="1"/>
          </p:cNvSpPr>
          <p:nvPr>
            <p:ph type="body" idx="1"/>
          </p:nvPr>
        </p:nvSpPr>
        <p:spPr bwMode="auto">
          <a:xfrm>
            <a:off x="1198950" y="1592263"/>
            <a:ext cx="9360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20. juni 2023</a:t>
            </a:fld>
            <a:endParaRPr lang="nb-NO" dirty="0"/>
          </a:p>
        </p:txBody>
      </p:sp>
      <p:sp>
        <p:nvSpPr>
          <p:cNvPr id="2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2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2" name="TekstSylinder 1"/>
          <p:cNvSpPr txBox="1"/>
          <p:nvPr userDrawn="1"/>
        </p:nvSpPr>
        <p:spPr>
          <a:xfrm>
            <a:off x="595643" y="6304312"/>
            <a:ext cx="2592288" cy="215444"/>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800" noProof="0" dirty="0"/>
              <a:t>Norwegian Ministry of Health and Care Services</a:t>
            </a:r>
          </a:p>
        </p:txBody>
      </p:sp>
      <p:pic>
        <p:nvPicPr>
          <p:cNvPr id="11" name="Bilde 10"/>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344884" y="6311701"/>
            <a:ext cx="180020" cy="218596"/>
          </a:xfrm>
          <a:prstGeom prst="rect">
            <a:avLst/>
          </a:prstGeom>
        </p:spPr>
      </p:pic>
      <p:cxnSp>
        <p:nvCxnSpPr>
          <p:cNvPr id="12" name="Rett linje 11"/>
          <p:cNvCxnSpPr/>
          <p:nvPr userDrawn="1"/>
        </p:nvCxnSpPr>
        <p:spPr>
          <a:xfrm>
            <a:off x="613868" y="6201308"/>
            <a:ext cx="0" cy="6566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88" r:id="rId1"/>
    <p:sldLayoutId id="2147483992" r:id="rId2"/>
    <p:sldLayoutId id="2147483995" r:id="rId3"/>
    <p:sldLayoutId id="2147483989" r:id="rId4"/>
    <p:sldLayoutId id="2147483962" r:id="rId5"/>
    <p:sldLayoutId id="2147483963" r:id="rId6"/>
    <p:sldLayoutId id="2147483964" r:id="rId7"/>
    <p:sldLayoutId id="2147483996" r:id="rId8"/>
    <p:sldLayoutId id="2147483965" r:id="rId9"/>
    <p:sldLayoutId id="2147483983" r:id="rId10"/>
    <p:sldLayoutId id="2147483966" r:id="rId11"/>
    <p:sldLayoutId id="2147483967" r:id="rId12"/>
    <p:sldLayoutId id="2147483968" r:id="rId13"/>
    <p:sldLayoutId id="2147483969" r:id="rId14"/>
    <p:sldLayoutId id="2147483970" r:id="rId15"/>
    <p:sldLayoutId id="2147483993" r:id="rId16"/>
    <p:sldLayoutId id="2147483994" r:id="rId17"/>
    <p:sldLayoutId id="2147483999" r:id="rId18"/>
    <p:sldLayoutId id="2147484001" r:id="rId19"/>
    <p:sldLayoutId id="2147484002" r:id="rId20"/>
    <p:sldLayoutId id="2147484003" r:id="rId21"/>
    <p:sldLayoutId id="2147484004" r:id="rId22"/>
    <p:sldLayoutId id="2147484005" r:id="rId23"/>
    <p:sldLayoutId id="2147484022" r:id="rId24"/>
    <p:sldLayoutId id="2147484023" r:id="rId25"/>
    <p:sldLayoutId id="2147484024" r:id="rId26"/>
    <p:sldLayoutId id="2147484025" r:id="rId27"/>
  </p:sldLayoutIdLst>
  <p:hf sldNum="0" hdr="0" ftr="0" dt="0"/>
  <p:txStyles>
    <p:titleStyle>
      <a:lvl1pPr algn="l" rtl="0" eaLnBrk="1" fontAlgn="base" hangingPunct="1">
        <a:spcBef>
          <a:spcPct val="0"/>
        </a:spcBef>
        <a:spcAft>
          <a:spcPct val="0"/>
        </a:spcAft>
        <a:defRPr sz="3200" b="1"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200">
          <a:solidFill>
            <a:schemeClr val="tx1"/>
          </a:solidFill>
          <a:latin typeface="Verdana" pitchFamily="34" charset="0"/>
        </a:defRPr>
      </a:lvl2pPr>
      <a:lvl3pPr algn="l" rtl="0" eaLnBrk="1" fontAlgn="base" hangingPunct="1">
        <a:spcBef>
          <a:spcPct val="0"/>
        </a:spcBef>
        <a:spcAft>
          <a:spcPct val="0"/>
        </a:spcAft>
        <a:defRPr sz="3200">
          <a:solidFill>
            <a:schemeClr val="tx1"/>
          </a:solidFill>
          <a:latin typeface="Verdana" pitchFamily="34" charset="0"/>
        </a:defRPr>
      </a:lvl3pPr>
      <a:lvl4pPr algn="l" rtl="0" eaLnBrk="1" fontAlgn="base" hangingPunct="1">
        <a:spcBef>
          <a:spcPct val="0"/>
        </a:spcBef>
        <a:spcAft>
          <a:spcPct val="0"/>
        </a:spcAft>
        <a:defRPr sz="3200">
          <a:solidFill>
            <a:schemeClr val="tx1"/>
          </a:solidFill>
          <a:latin typeface="Verdana" pitchFamily="34" charset="0"/>
        </a:defRPr>
      </a:lvl4pPr>
      <a:lvl5pPr algn="l" rtl="0" eaLnBrk="1" fontAlgn="base" hangingPunct="1">
        <a:spcBef>
          <a:spcPct val="0"/>
        </a:spcBef>
        <a:spcAft>
          <a:spcPct val="0"/>
        </a:spcAft>
        <a:defRPr sz="3200">
          <a:solidFill>
            <a:schemeClr val="tx1"/>
          </a:solidFill>
          <a:latin typeface="Verdana" pitchFamily="34" charset="0"/>
        </a:defRPr>
      </a:lvl5pPr>
      <a:lvl6pPr marL="457200" algn="l" rtl="0" eaLnBrk="1" fontAlgn="base" hangingPunct="1">
        <a:spcBef>
          <a:spcPct val="0"/>
        </a:spcBef>
        <a:spcAft>
          <a:spcPct val="0"/>
        </a:spcAft>
        <a:defRPr sz="3200">
          <a:solidFill>
            <a:schemeClr val="tx1"/>
          </a:solidFill>
          <a:latin typeface="Verdana" pitchFamily="34" charset="0"/>
        </a:defRPr>
      </a:lvl6pPr>
      <a:lvl7pPr marL="914400" algn="l" rtl="0" eaLnBrk="1" fontAlgn="base" hangingPunct="1">
        <a:spcBef>
          <a:spcPct val="0"/>
        </a:spcBef>
        <a:spcAft>
          <a:spcPct val="0"/>
        </a:spcAft>
        <a:defRPr sz="3200">
          <a:solidFill>
            <a:schemeClr val="tx1"/>
          </a:solidFill>
          <a:latin typeface="Verdana" pitchFamily="34" charset="0"/>
        </a:defRPr>
      </a:lvl7pPr>
      <a:lvl8pPr marL="1371600" algn="l" rtl="0" eaLnBrk="1" fontAlgn="base" hangingPunct="1">
        <a:spcBef>
          <a:spcPct val="0"/>
        </a:spcBef>
        <a:spcAft>
          <a:spcPct val="0"/>
        </a:spcAft>
        <a:defRPr sz="3200">
          <a:solidFill>
            <a:schemeClr val="tx1"/>
          </a:solidFill>
          <a:latin typeface="Verdana" pitchFamily="34" charset="0"/>
        </a:defRPr>
      </a:lvl8pPr>
      <a:lvl9pPr marL="1828800" algn="l"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n-gb"/>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b="0" i="0">
                <a:solidFill>
                  <a:schemeClr val="accent1">
                    <a:lumMod val="75000"/>
                  </a:schemeClr>
                </a:solidFill>
                <a:latin typeface="Open Sans" panose="020B0606030504020204" pitchFamily="34" charset="0"/>
              </a:defRPr>
            </a:lvl1pPr>
          </a:lstStyle>
          <a:p>
            <a:pPr rtl="0"/>
            <a:fld id="{B61BEF0D-F0BB-DE4B-95CE-6DB70DBA9567}" type="datetimeFigureOut">
              <a:rPr lang="en-US" smtClean="0"/>
              <a:pPr rtl="0"/>
              <a:t>6/20/2023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b="0" i="0" cap="all">
                <a:solidFill>
                  <a:schemeClr val="accent1">
                    <a:lumMod val="75000"/>
                  </a:schemeClr>
                </a:solidFill>
                <a:latin typeface="Open Sans" panose="020B0606030504020204" pitchFamily="34" charset="0"/>
              </a:defRPr>
            </a:lvl1pPr>
          </a:lstStyle>
          <a:p>
            <a:pPr rtl="0"/>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b="0" i="0">
                <a:solidFill>
                  <a:schemeClr val="accent1">
                    <a:lumMod val="75000"/>
                  </a:schemeClr>
                </a:solidFill>
                <a:latin typeface="Open Sans" panose="020B0606030504020204" pitchFamily="34" charset="0"/>
              </a:defRPr>
            </a:lvl1pPr>
          </a:lstStyle>
          <a:p>
            <a:pPr rtl="0"/>
            <a:fld id="{D57F1E4F-1CFF-5643-939E-217C01CDF565}" type="slidenum">
              <a:rPr lang="en-US" smtClean="0"/>
              <a:pPr/>
              <a:t>‹#›</a:t>
            </a:fld>
            <a:endParaRPr lang="en-US" dirty="0"/>
          </a:p>
        </p:txBody>
      </p:sp>
    </p:spTree>
    <p:extLst>
      <p:ext uri="{BB962C8B-B14F-4D97-AF65-F5344CB8AC3E}">
        <p14:creationId xmlns:p14="http://schemas.microsoft.com/office/powerpoint/2010/main" val="53052176"/>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Lst>
  <p:txStyles>
    <p:titleStyle>
      <a:lvl1pPr algn="l" defTabSz="457200" rtl="0" eaLnBrk="1" latinLnBrk="0" hangingPunct="1">
        <a:spcBef>
          <a:spcPct val="0"/>
        </a:spcBef>
        <a:buNone/>
        <a:defRPr sz="2800" b="0" i="0" kern="1200" cap="all">
          <a:solidFill>
            <a:schemeClr val="tx1"/>
          </a:solidFill>
          <a:latin typeface="Open Sans" panose="020B06060305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i="0" kern="1200">
          <a:solidFill>
            <a:schemeClr val="tx2"/>
          </a:solidFill>
          <a:latin typeface="Open Sans" panose="020B0606030504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kern="1200">
          <a:solidFill>
            <a:schemeClr val="tx2"/>
          </a:solidFill>
          <a:latin typeface="Open Sans" panose="020B0606030504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b="0" i="0" kern="1200">
          <a:solidFill>
            <a:schemeClr val="tx2"/>
          </a:solidFill>
          <a:latin typeface="Open Sans" panose="020B0606030504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b="0" i="0" kern="1200">
          <a:solidFill>
            <a:schemeClr val="tx2"/>
          </a:solidFill>
          <a:latin typeface="Open Sans" panose="020B0606030504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b="0" i="0" kern="1200">
          <a:solidFill>
            <a:schemeClr val="tx2"/>
          </a:solidFill>
          <a:latin typeface="Open Sans" panose="020B0606030504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4.png"/><Relationship Id="rId7" Type="http://schemas.openxmlformats.org/officeDocument/2006/relationships/diagramQuickStyle" Target="../diagrams/quickStyle4.xm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5.sv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EFB2223-7A64-00EC-BD10-A6AAA74F3B28}"/>
              </a:ext>
            </a:extLst>
          </p:cNvPr>
          <p:cNvSpPr>
            <a:spLocks noGrp="1"/>
          </p:cNvSpPr>
          <p:nvPr>
            <p:ph type="body" sz="quarter" idx="17"/>
          </p:nvPr>
        </p:nvSpPr>
        <p:spPr/>
        <p:txBody>
          <a:bodyPr/>
          <a:lstStyle/>
          <a:p>
            <a:r>
              <a:rPr lang="nb-NO" dirty="0"/>
              <a:t>Gitte Huus, Sjur Øvrebø, Jonas Uchermann, Bernt Bull</a:t>
            </a:r>
          </a:p>
        </p:txBody>
      </p:sp>
      <p:sp>
        <p:nvSpPr>
          <p:cNvPr id="3" name="Plassholder for tekst 2">
            <a:extLst>
              <a:ext uri="{FF2B5EF4-FFF2-40B4-BE49-F238E27FC236}">
                <a16:creationId xmlns:a16="http://schemas.microsoft.com/office/drawing/2014/main" id="{E9D24317-49D6-D329-F24D-BF99626A6066}"/>
              </a:ext>
            </a:extLst>
          </p:cNvPr>
          <p:cNvSpPr>
            <a:spLocks noGrp="1"/>
          </p:cNvSpPr>
          <p:nvPr>
            <p:ph type="body" sz="quarter" idx="18"/>
          </p:nvPr>
        </p:nvSpPr>
        <p:spPr/>
        <p:txBody>
          <a:bodyPr/>
          <a:lstStyle/>
          <a:p>
            <a:r>
              <a:rPr lang="nb-NO" dirty="0"/>
              <a:t>Oslo 19.06.23</a:t>
            </a:r>
          </a:p>
        </p:txBody>
      </p:sp>
      <p:sp>
        <p:nvSpPr>
          <p:cNvPr id="4" name="Plassholder for tekst 3">
            <a:extLst>
              <a:ext uri="{FF2B5EF4-FFF2-40B4-BE49-F238E27FC236}">
                <a16:creationId xmlns:a16="http://schemas.microsoft.com/office/drawing/2014/main" id="{2D81FA20-0E66-2FC1-E1FF-F9D3A4739341}"/>
              </a:ext>
            </a:extLst>
          </p:cNvPr>
          <p:cNvSpPr>
            <a:spLocks noGrp="1"/>
          </p:cNvSpPr>
          <p:nvPr>
            <p:ph type="body" sz="quarter" idx="20"/>
          </p:nvPr>
        </p:nvSpPr>
        <p:spPr/>
        <p:txBody>
          <a:bodyPr/>
          <a:lstStyle/>
          <a:p>
            <a:r>
              <a:rPr lang="nb-NO" dirty="0" err="1"/>
              <a:t>Study</a:t>
            </a:r>
            <a:r>
              <a:rPr lang="nb-NO" dirty="0"/>
              <a:t> </a:t>
            </a:r>
            <a:r>
              <a:rPr lang="nb-NO" dirty="0" err="1"/>
              <a:t>tour</a:t>
            </a:r>
            <a:r>
              <a:rPr lang="nb-NO" dirty="0"/>
              <a:t> </a:t>
            </a:r>
            <a:r>
              <a:rPr lang="nb-NO" dirty="0" err="1"/>
              <a:t>of</a:t>
            </a:r>
            <a:r>
              <a:rPr lang="nb-NO" dirty="0"/>
              <a:t> </a:t>
            </a:r>
            <a:r>
              <a:rPr lang="nb-NO" dirty="0" err="1"/>
              <a:t>the</a:t>
            </a:r>
            <a:r>
              <a:rPr lang="nb-NO" dirty="0"/>
              <a:t> French National Association </a:t>
            </a:r>
            <a:r>
              <a:rPr lang="nb-NO" dirty="0" err="1"/>
              <a:t>of</a:t>
            </a:r>
            <a:r>
              <a:rPr lang="nb-NO" dirty="0"/>
              <a:t> </a:t>
            </a:r>
            <a:r>
              <a:rPr lang="nb-NO" dirty="0" err="1"/>
              <a:t>Psychiatrists</a:t>
            </a:r>
            <a:r>
              <a:rPr lang="nb-NO" dirty="0"/>
              <a:t>, Presidents and Vice presidents </a:t>
            </a:r>
            <a:r>
              <a:rPr lang="nb-NO" dirty="0" err="1"/>
              <a:t>of</a:t>
            </a:r>
            <a:r>
              <a:rPr lang="nb-NO" dirty="0"/>
              <a:t> </a:t>
            </a:r>
            <a:r>
              <a:rPr lang="nb-NO" dirty="0" err="1"/>
              <a:t>medical</a:t>
            </a:r>
            <a:r>
              <a:rPr lang="nb-NO" dirty="0"/>
              <a:t> </a:t>
            </a:r>
            <a:r>
              <a:rPr lang="nb-NO" dirty="0" err="1"/>
              <a:t>comittees</a:t>
            </a:r>
            <a:r>
              <a:rPr lang="nb-NO" dirty="0"/>
              <a:t> </a:t>
            </a:r>
            <a:r>
              <a:rPr lang="nb-NO" dirty="0" err="1"/>
              <a:t>of</a:t>
            </a:r>
            <a:r>
              <a:rPr lang="nb-NO" dirty="0"/>
              <a:t> Hospitals </a:t>
            </a:r>
          </a:p>
        </p:txBody>
      </p:sp>
    </p:spTree>
    <p:extLst>
      <p:ext uri="{BB962C8B-B14F-4D97-AF65-F5344CB8AC3E}">
        <p14:creationId xmlns:p14="http://schemas.microsoft.com/office/powerpoint/2010/main" val="331521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Rectangle 75"/>
          <p:cNvSpPr>
            <a:spLocks noChangeArrowheads="1"/>
          </p:cNvSpPr>
          <p:nvPr/>
        </p:nvSpPr>
        <p:spPr bwMode="auto">
          <a:xfrm>
            <a:off x="2207568" y="1143000"/>
            <a:ext cx="6508464" cy="5400600"/>
          </a:xfrm>
          <a:prstGeom prst="rect">
            <a:avLst/>
          </a:prstGeom>
          <a:noFill/>
          <a:ln w="9525">
            <a:noFill/>
            <a:miter lim="800000"/>
            <a:headEnd/>
            <a:tailEnd/>
          </a:ln>
        </p:spPr>
        <p:txBody>
          <a:bodyPr/>
          <a:lstStyle/>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Parliament decides annual budget.</a:t>
            </a:r>
          </a:p>
          <a:p>
            <a:pPr eaLnBrk="1" hangingPunct="1">
              <a:spcBef>
                <a:spcPct val="20000"/>
              </a:spcBef>
              <a:buSzPct val="100000"/>
            </a:pPr>
            <a:endParaRPr lang="en-US" sz="2000" dirty="0">
              <a:latin typeface="Arial" panose="020B0604020202020204" pitchFamily="34" charset="0"/>
              <a:cs typeface="Arial" panose="020B0604020202020204" pitchFamily="34" charset="0"/>
            </a:endParaRPr>
          </a:p>
          <a:p>
            <a:pPr marL="342900" indent="-342900">
              <a:spcBef>
                <a:spcPct val="20000"/>
              </a:spcBef>
              <a:buSzPct val="100000"/>
              <a:buFont typeface="Arial" panose="020B0604020202020204" pitchFamily="34" charset="0"/>
              <a:buChar char="•"/>
            </a:pPr>
            <a:r>
              <a:rPr lang="en-US" sz="2000" b="1" dirty="0">
                <a:latin typeface="Arial" panose="020B0604020202020204" pitchFamily="34" charset="0"/>
                <a:cs typeface="Arial" panose="020B0604020202020204" pitchFamily="34" charset="0"/>
              </a:rPr>
              <a:t>Annual letter of instruction from the Ministry to the Regional Health Authorities.</a:t>
            </a:r>
          </a:p>
          <a:p>
            <a:pPr marL="342900" indent="-342900">
              <a:spcBef>
                <a:spcPct val="20000"/>
              </a:spcBef>
              <a:buSzPct val="100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Regional Health Authorities provide funding and sets targets through letters of instructions to their hospital trusts.</a:t>
            </a:r>
          </a:p>
          <a:p>
            <a:pPr marL="342900" indent="-342900">
              <a:spcBef>
                <a:spcPct val="20000"/>
              </a:spcBef>
              <a:buSzPct val="100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15" name="Plassholder for bunntekst 14"/>
          <p:cNvSpPr>
            <a:spLocks noGrp="1"/>
          </p:cNvSpPr>
          <p:nvPr>
            <p:ph type="ftr" sz="quarter" idx="15"/>
          </p:nvPr>
        </p:nvSpPr>
        <p:spPr/>
        <p:txBody>
          <a:bodyPr/>
          <a:lstStyle/>
          <a:p>
            <a:pPr>
              <a:defRPr/>
            </a:pPr>
            <a:endParaRPr lang="nb-NO"/>
          </a:p>
        </p:txBody>
      </p:sp>
      <p:sp>
        <p:nvSpPr>
          <p:cNvPr id="16" name="Plassholder for lysbildenummer 15"/>
          <p:cNvSpPr>
            <a:spLocks noGrp="1"/>
          </p:cNvSpPr>
          <p:nvPr>
            <p:ph type="sldNum" sz="quarter" idx="16"/>
          </p:nvPr>
        </p:nvSpPr>
        <p:spPr/>
        <p:txBody>
          <a:bodyPr/>
          <a:lstStyle/>
          <a:p>
            <a:pPr>
              <a:defRPr/>
            </a:pPr>
            <a:fld id="{E878CB5A-CF35-44DE-8D05-4151E1B8D3A0}" type="slidenum">
              <a:rPr lang="nb-NO" smtClean="0"/>
              <a:pPr>
                <a:defRPr/>
              </a:pPr>
              <a:t>10</a:t>
            </a:fld>
            <a:endParaRPr lang="nb-NO" dirty="0"/>
          </a:p>
        </p:txBody>
      </p:sp>
      <p:sp>
        <p:nvSpPr>
          <p:cNvPr id="1375" name="Tittel 9"/>
          <p:cNvSpPr txBox="1">
            <a:spLocks/>
          </p:cNvSpPr>
          <p:nvPr/>
        </p:nvSpPr>
        <p:spPr bwMode="auto">
          <a:xfrm>
            <a:off x="2207568" y="270525"/>
            <a:ext cx="763226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b="1" kern="0" dirty="0">
                <a:solidFill>
                  <a:srgbClr val="0070C0"/>
                </a:solidFill>
              </a:rPr>
              <a:t>Hospital Sector Governance</a:t>
            </a:r>
          </a:p>
          <a:p>
            <a:endParaRPr lang="nb-NO" b="1" dirty="0"/>
          </a:p>
        </p:txBody>
      </p:sp>
    </p:spTree>
    <p:extLst>
      <p:ext uri="{BB962C8B-B14F-4D97-AF65-F5344CB8AC3E}">
        <p14:creationId xmlns:p14="http://schemas.microsoft.com/office/powerpoint/2010/main" val="325667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5D88A6-2C79-4B04-9161-AFE6B68B9DD4}"/>
              </a:ext>
            </a:extLst>
          </p:cNvPr>
          <p:cNvSpPr>
            <a:spLocks noGrp="1"/>
          </p:cNvSpPr>
          <p:nvPr>
            <p:ph type="title"/>
          </p:nvPr>
        </p:nvSpPr>
        <p:spPr/>
        <p:txBody>
          <a:bodyPr/>
          <a:lstStyle/>
          <a:p>
            <a:r>
              <a:rPr lang="en-GB" b="1" dirty="0">
                <a:solidFill>
                  <a:srgbClr val="0070C0"/>
                </a:solidFill>
              </a:rPr>
              <a:t>Challenges</a:t>
            </a:r>
            <a:endParaRPr lang="nb-NO" dirty="0"/>
          </a:p>
        </p:txBody>
      </p:sp>
      <p:sp>
        <p:nvSpPr>
          <p:cNvPr id="3" name="Plassholder for innhold 2">
            <a:extLst>
              <a:ext uri="{FF2B5EF4-FFF2-40B4-BE49-F238E27FC236}">
                <a16:creationId xmlns:a16="http://schemas.microsoft.com/office/drawing/2014/main" id="{B5507F3B-5475-4A40-8E6A-79CC0562DFEF}"/>
              </a:ext>
            </a:extLst>
          </p:cNvPr>
          <p:cNvSpPr>
            <a:spLocks noGrp="1"/>
          </p:cNvSpPr>
          <p:nvPr>
            <p:ph idx="1"/>
          </p:nvPr>
        </p:nvSpPr>
        <p:spPr/>
        <p:txBody>
          <a:bodyPr/>
          <a:lstStyle/>
          <a:p>
            <a:pPr>
              <a:lnSpc>
                <a:spcPct val="150000"/>
              </a:lnSpc>
            </a:pPr>
            <a:r>
              <a:rPr lang="nb-NO" sz="2800" dirty="0" err="1">
                <a:ea typeface="Times New Roman" panose="02020603050405020304" pitchFamily="18" charset="0"/>
                <a:cs typeface="Times New Roman" panose="02020603050405020304" pitchFamily="18" charset="0"/>
              </a:rPr>
              <a:t>Aging</a:t>
            </a:r>
            <a:r>
              <a:rPr lang="nb-NO" sz="2800" dirty="0">
                <a:ea typeface="Times New Roman" panose="02020603050405020304" pitchFamily="18" charset="0"/>
                <a:cs typeface="Times New Roman" panose="02020603050405020304" pitchFamily="18" charset="0"/>
              </a:rPr>
              <a:t> </a:t>
            </a:r>
            <a:r>
              <a:rPr lang="nb-NO" sz="2800" dirty="0" err="1">
                <a:ea typeface="Times New Roman" panose="02020603050405020304" pitchFamily="18" charset="0"/>
                <a:cs typeface="Times New Roman" panose="02020603050405020304" pitchFamily="18" charset="0"/>
              </a:rPr>
              <a:t>population</a:t>
            </a:r>
            <a:endParaRPr lang="nb-NO" sz="2800" dirty="0">
              <a:ea typeface="Times New Roman" panose="02020603050405020304" pitchFamily="18" charset="0"/>
              <a:cs typeface="Times New Roman" panose="02020603050405020304" pitchFamily="18" charset="0"/>
            </a:endParaRPr>
          </a:p>
          <a:p>
            <a:pPr>
              <a:lnSpc>
                <a:spcPct val="150000"/>
              </a:lnSpc>
            </a:pPr>
            <a:r>
              <a:rPr lang="nb-NO" sz="2800" dirty="0" err="1">
                <a:ea typeface="Times New Roman" panose="02020603050405020304" pitchFamily="18" charset="0"/>
                <a:cs typeface="Times New Roman" panose="02020603050405020304" pitchFamily="18" charset="0"/>
              </a:rPr>
              <a:t>Growing</a:t>
            </a:r>
            <a:r>
              <a:rPr lang="nb-NO" sz="2800" dirty="0">
                <a:ea typeface="Times New Roman" panose="02020603050405020304" pitchFamily="18" charset="0"/>
                <a:cs typeface="Times New Roman" panose="02020603050405020304" pitchFamily="18" charset="0"/>
              </a:rPr>
              <a:t> </a:t>
            </a:r>
            <a:r>
              <a:rPr lang="nb-NO" sz="2800" dirty="0" err="1">
                <a:ea typeface="Times New Roman" panose="02020603050405020304" pitchFamily="18" charset="0"/>
                <a:cs typeface="Times New Roman" panose="02020603050405020304" pitchFamily="18" charset="0"/>
              </a:rPr>
              <a:t>diversity</a:t>
            </a:r>
            <a:r>
              <a:rPr lang="nb-NO" sz="2800" dirty="0">
                <a:ea typeface="Times New Roman" panose="02020603050405020304" pitchFamily="18" charset="0"/>
                <a:cs typeface="Times New Roman" panose="02020603050405020304" pitchFamily="18" charset="0"/>
              </a:rPr>
              <a:t> – </a:t>
            </a:r>
            <a:r>
              <a:rPr lang="nb-NO" sz="2800" dirty="0" err="1">
                <a:ea typeface="Times New Roman" panose="02020603050405020304" pitchFamily="18" charset="0"/>
                <a:cs typeface="Times New Roman" panose="02020603050405020304" pitchFamily="18" charset="0"/>
              </a:rPr>
              <a:t>multicultural</a:t>
            </a:r>
            <a:r>
              <a:rPr lang="nb-NO" sz="2800" dirty="0">
                <a:ea typeface="Times New Roman" panose="02020603050405020304" pitchFamily="18" charset="0"/>
                <a:cs typeface="Times New Roman" panose="02020603050405020304" pitchFamily="18" charset="0"/>
              </a:rPr>
              <a:t> </a:t>
            </a:r>
            <a:r>
              <a:rPr lang="nb-NO" sz="2800" dirty="0" err="1">
                <a:ea typeface="Times New Roman" panose="02020603050405020304" pitchFamily="18" charset="0"/>
                <a:cs typeface="Times New Roman" panose="02020603050405020304" pitchFamily="18" charset="0"/>
              </a:rPr>
              <a:t>society</a:t>
            </a:r>
            <a:endParaRPr lang="nb-NO" sz="2800" dirty="0">
              <a:ea typeface="Times New Roman" panose="02020603050405020304" pitchFamily="18" charset="0"/>
              <a:cs typeface="Times New Roman" panose="02020603050405020304" pitchFamily="18" charset="0"/>
            </a:endParaRPr>
          </a:p>
          <a:p>
            <a:pPr>
              <a:lnSpc>
                <a:spcPct val="150000"/>
              </a:lnSpc>
            </a:pPr>
            <a:r>
              <a:rPr lang="nb-NO" sz="2800" dirty="0" err="1">
                <a:ea typeface="Times New Roman" panose="02020603050405020304" pitchFamily="18" charset="0"/>
                <a:cs typeface="Times New Roman" panose="02020603050405020304" pitchFamily="18" charset="0"/>
              </a:rPr>
              <a:t>Lack</a:t>
            </a:r>
            <a:r>
              <a:rPr lang="nb-NO" sz="2800" dirty="0">
                <a:ea typeface="Times New Roman" panose="02020603050405020304" pitchFamily="18" charset="0"/>
                <a:cs typeface="Times New Roman" panose="02020603050405020304" pitchFamily="18" charset="0"/>
              </a:rPr>
              <a:t> </a:t>
            </a:r>
            <a:r>
              <a:rPr lang="nb-NO" sz="2800" dirty="0" err="1">
                <a:ea typeface="Times New Roman" panose="02020603050405020304" pitchFamily="18" charset="0"/>
                <a:cs typeface="Times New Roman" panose="02020603050405020304" pitchFamily="18" charset="0"/>
              </a:rPr>
              <a:t>of</a:t>
            </a:r>
            <a:r>
              <a:rPr lang="nb-NO" sz="2800" dirty="0">
                <a:ea typeface="Times New Roman" panose="02020603050405020304" pitchFamily="18" charset="0"/>
                <a:cs typeface="Times New Roman" panose="02020603050405020304" pitchFamily="18" charset="0"/>
              </a:rPr>
              <a:t> personell</a:t>
            </a:r>
          </a:p>
          <a:p>
            <a:pPr>
              <a:lnSpc>
                <a:spcPct val="150000"/>
              </a:lnSpc>
            </a:pPr>
            <a:r>
              <a:rPr lang="en-US" altLang="nb-NO" sz="2800" dirty="0"/>
              <a:t>Insufficient coordination of services </a:t>
            </a:r>
          </a:p>
          <a:p>
            <a:pPr>
              <a:lnSpc>
                <a:spcPct val="150000"/>
              </a:lnSpc>
            </a:pPr>
            <a:r>
              <a:rPr lang="en-US" altLang="nb-NO" sz="2800" dirty="0"/>
              <a:t>Gap between resources and demands  </a:t>
            </a:r>
          </a:p>
          <a:p>
            <a:pPr>
              <a:lnSpc>
                <a:spcPct val="150000"/>
              </a:lnSpc>
            </a:pPr>
            <a:r>
              <a:rPr lang="en-US" altLang="nb-NO" sz="2800" dirty="0"/>
              <a:t>Cost drivers: technology and medicines</a:t>
            </a:r>
          </a:p>
          <a:p>
            <a:endParaRPr lang="nb-NO" dirty="0"/>
          </a:p>
        </p:txBody>
      </p:sp>
    </p:spTree>
    <p:extLst>
      <p:ext uri="{BB962C8B-B14F-4D97-AF65-F5344CB8AC3E}">
        <p14:creationId xmlns:p14="http://schemas.microsoft.com/office/powerpoint/2010/main" val="169316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Goals and </a:t>
            </a:r>
            <a:r>
              <a:rPr lang="nb-NO" dirty="0" err="1"/>
              <a:t>tools</a:t>
            </a:r>
            <a:r>
              <a:rPr lang="nb-NO" dirty="0"/>
              <a:t> to </a:t>
            </a:r>
            <a:r>
              <a:rPr lang="nb-NO" dirty="0" err="1"/>
              <a:t>meet</a:t>
            </a:r>
            <a:r>
              <a:rPr lang="nb-NO" dirty="0"/>
              <a:t> </a:t>
            </a:r>
            <a:r>
              <a:rPr lang="nb-NO" dirty="0" err="1"/>
              <a:t>the</a:t>
            </a:r>
            <a:r>
              <a:rPr lang="nb-NO" dirty="0"/>
              <a:t> </a:t>
            </a:r>
            <a:r>
              <a:rPr lang="nb-NO" dirty="0" err="1"/>
              <a:t>challenges</a:t>
            </a:r>
            <a:endParaRPr lang="nb-NO" dirty="0"/>
          </a:p>
        </p:txBody>
      </p:sp>
      <p:sp>
        <p:nvSpPr>
          <p:cNvPr id="6" name="Plassholder for innhold 5"/>
          <p:cNvSpPr>
            <a:spLocks noGrp="1"/>
          </p:cNvSpPr>
          <p:nvPr>
            <p:ph sz="half" idx="1"/>
          </p:nvPr>
        </p:nvSpPr>
        <p:spPr/>
        <p:txBody>
          <a:bodyPr/>
          <a:lstStyle/>
          <a:p>
            <a:r>
              <a:rPr lang="nb-NO" dirty="0" err="1"/>
              <a:t>Sustainability</a:t>
            </a:r>
            <a:endParaRPr lang="nb-NO" dirty="0"/>
          </a:p>
          <a:p>
            <a:r>
              <a:rPr lang="nb-NO" dirty="0"/>
              <a:t>Equal Access</a:t>
            </a:r>
          </a:p>
          <a:p>
            <a:r>
              <a:rPr lang="nb-NO" dirty="0" err="1"/>
              <a:t>Quality</a:t>
            </a:r>
            <a:r>
              <a:rPr lang="nb-NO" dirty="0"/>
              <a:t> and </a:t>
            </a:r>
            <a:r>
              <a:rPr lang="nb-NO" dirty="0" err="1"/>
              <a:t>Patient</a:t>
            </a:r>
            <a:r>
              <a:rPr lang="nb-NO" dirty="0"/>
              <a:t> Security</a:t>
            </a:r>
          </a:p>
          <a:p>
            <a:endParaRPr lang="nb-NO" dirty="0"/>
          </a:p>
          <a:p>
            <a:r>
              <a:rPr lang="nb-NO" dirty="0"/>
              <a:t>Cooperation</a:t>
            </a:r>
          </a:p>
          <a:p>
            <a:r>
              <a:rPr lang="nb-NO" dirty="0" err="1"/>
              <a:t>Competence</a:t>
            </a:r>
            <a:endParaRPr lang="nb-NO" dirty="0"/>
          </a:p>
          <a:p>
            <a:r>
              <a:rPr lang="nb-NO" dirty="0" err="1"/>
              <a:t>Innovation</a:t>
            </a:r>
            <a:endParaRPr lang="nb-NO" dirty="0"/>
          </a:p>
          <a:p>
            <a:endParaRPr lang="nb-NO" dirty="0"/>
          </a:p>
          <a:p>
            <a:r>
              <a:rPr lang="nb-NO" dirty="0" err="1"/>
              <a:t>Implementation</a:t>
            </a:r>
            <a:r>
              <a:rPr lang="nb-NO" dirty="0"/>
              <a:t> </a:t>
            </a:r>
          </a:p>
        </p:txBody>
      </p:sp>
      <p:pic>
        <p:nvPicPr>
          <p:cNvPr id="2" name="Plassholder for innhold 1">
            <a:extLst>
              <a:ext uri="{FF2B5EF4-FFF2-40B4-BE49-F238E27FC236}">
                <a16:creationId xmlns:a16="http://schemas.microsoft.com/office/drawing/2014/main" id="{B09A0E34-693A-9755-4DF0-20C7B2BCCD9C}"/>
              </a:ext>
            </a:extLst>
          </p:cNvPr>
          <p:cNvPicPr>
            <a:picLocks noGrp="1" noChangeAspect="1"/>
          </p:cNvPicPr>
          <p:nvPr>
            <p:ph sz="half" idx="2"/>
          </p:nvPr>
        </p:nvPicPr>
        <p:blipFill>
          <a:blip r:embed="rId3"/>
          <a:stretch>
            <a:fillRect/>
          </a:stretch>
        </p:blipFill>
        <p:spPr>
          <a:xfrm>
            <a:off x="6197600" y="1439863"/>
            <a:ext cx="5659040" cy="4677499"/>
          </a:xfrm>
          <a:prstGeom prst="rect">
            <a:avLst/>
          </a:prstGeom>
        </p:spPr>
      </p:pic>
      <p:sp>
        <p:nvSpPr>
          <p:cNvPr id="3" name="TekstSylinder 2">
            <a:extLst>
              <a:ext uri="{FF2B5EF4-FFF2-40B4-BE49-F238E27FC236}">
                <a16:creationId xmlns:a16="http://schemas.microsoft.com/office/drawing/2014/main" id="{0442D6A2-FF1A-45F3-742D-75C2127E1518}"/>
              </a:ext>
            </a:extLst>
          </p:cNvPr>
          <p:cNvSpPr txBox="1"/>
          <p:nvPr/>
        </p:nvSpPr>
        <p:spPr>
          <a:xfrm>
            <a:off x="335360" y="1575987"/>
            <a:ext cx="360040" cy="1477328"/>
          </a:xfrm>
          <a:prstGeom prst="rect">
            <a:avLst/>
          </a:prstGeom>
          <a:noFill/>
        </p:spPr>
        <p:txBody>
          <a:bodyPr wrap="square" rtlCol="0">
            <a:spAutoFit/>
          </a:bodyPr>
          <a:lstStyle/>
          <a:p>
            <a:r>
              <a:rPr lang="nb-NO" b="1" dirty="0">
                <a:solidFill>
                  <a:srgbClr val="FF0000"/>
                </a:solidFill>
              </a:rPr>
              <a:t>GOALS</a:t>
            </a:r>
          </a:p>
        </p:txBody>
      </p:sp>
      <p:sp>
        <p:nvSpPr>
          <p:cNvPr id="4" name="TekstSylinder 3">
            <a:extLst>
              <a:ext uri="{FF2B5EF4-FFF2-40B4-BE49-F238E27FC236}">
                <a16:creationId xmlns:a16="http://schemas.microsoft.com/office/drawing/2014/main" id="{6035E4B5-03DB-27FC-225B-AD2823537792}"/>
              </a:ext>
            </a:extLst>
          </p:cNvPr>
          <p:cNvSpPr txBox="1"/>
          <p:nvPr/>
        </p:nvSpPr>
        <p:spPr>
          <a:xfrm>
            <a:off x="343281" y="3356992"/>
            <a:ext cx="360040" cy="1477328"/>
          </a:xfrm>
          <a:prstGeom prst="rect">
            <a:avLst/>
          </a:prstGeom>
          <a:noFill/>
        </p:spPr>
        <p:txBody>
          <a:bodyPr wrap="square" rtlCol="0">
            <a:spAutoFit/>
          </a:bodyPr>
          <a:lstStyle/>
          <a:p>
            <a:r>
              <a:rPr lang="nb-NO" b="1" dirty="0">
                <a:solidFill>
                  <a:srgbClr val="FF0000"/>
                </a:solidFill>
              </a:rPr>
              <a:t>TOOLS</a:t>
            </a:r>
          </a:p>
        </p:txBody>
      </p:sp>
      <p:sp>
        <p:nvSpPr>
          <p:cNvPr id="9" name="TekstSylinder 8">
            <a:extLst>
              <a:ext uri="{FF2B5EF4-FFF2-40B4-BE49-F238E27FC236}">
                <a16:creationId xmlns:a16="http://schemas.microsoft.com/office/drawing/2014/main" id="{6D5F166D-E5F2-624F-15CC-5ABF3AFEB7AD}"/>
              </a:ext>
            </a:extLst>
          </p:cNvPr>
          <p:cNvSpPr txBox="1"/>
          <p:nvPr/>
        </p:nvSpPr>
        <p:spPr>
          <a:xfrm>
            <a:off x="321964" y="4941168"/>
            <a:ext cx="402674" cy="923330"/>
          </a:xfrm>
          <a:prstGeom prst="rect">
            <a:avLst/>
          </a:prstGeom>
          <a:noFill/>
        </p:spPr>
        <p:txBody>
          <a:bodyPr wrap="none" rtlCol="0">
            <a:spAutoFit/>
          </a:bodyPr>
          <a:lstStyle/>
          <a:p>
            <a:r>
              <a:rPr lang="nb-NO" b="1" dirty="0">
                <a:solidFill>
                  <a:srgbClr val="FF0000"/>
                </a:solidFill>
              </a:rPr>
              <a:t>H</a:t>
            </a:r>
          </a:p>
          <a:p>
            <a:r>
              <a:rPr lang="nb-NO" b="1" dirty="0">
                <a:solidFill>
                  <a:srgbClr val="FF0000"/>
                </a:solidFill>
              </a:rPr>
              <a:t>O</a:t>
            </a:r>
            <a:br>
              <a:rPr lang="nb-NO" b="1" dirty="0">
                <a:solidFill>
                  <a:srgbClr val="FF0000"/>
                </a:solidFill>
              </a:rPr>
            </a:br>
            <a:r>
              <a:rPr lang="nb-NO" b="1" dirty="0">
                <a:solidFill>
                  <a:srgbClr val="FF0000"/>
                </a:solidFill>
              </a:rPr>
              <a:t>W</a:t>
            </a:r>
          </a:p>
        </p:txBody>
      </p:sp>
    </p:spTree>
    <p:extLst>
      <p:ext uri="{BB962C8B-B14F-4D97-AF65-F5344CB8AC3E}">
        <p14:creationId xmlns:p14="http://schemas.microsoft.com/office/powerpoint/2010/main" val="274296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3718A405-F4AF-0EE9-5202-BE834DD2A8FF}"/>
              </a:ext>
            </a:extLst>
          </p:cNvPr>
          <p:cNvSpPr>
            <a:spLocks noGrp="1"/>
          </p:cNvSpPr>
          <p:nvPr>
            <p:ph type="pic" sz="quarter" idx="20"/>
          </p:nvPr>
        </p:nvSpPr>
        <p:spPr/>
      </p:sp>
      <p:sp>
        <p:nvSpPr>
          <p:cNvPr id="3" name="Plassholder for tekst 2">
            <a:extLst>
              <a:ext uri="{FF2B5EF4-FFF2-40B4-BE49-F238E27FC236}">
                <a16:creationId xmlns:a16="http://schemas.microsoft.com/office/drawing/2014/main" id="{F5591F5E-F92E-921A-509A-D193CEB117FE}"/>
              </a:ext>
            </a:extLst>
          </p:cNvPr>
          <p:cNvSpPr>
            <a:spLocks noGrp="1"/>
          </p:cNvSpPr>
          <p:nvPr>
            <p:ph type="body" sz="quarter" idx="21"/>
          </p:nvPr>
        </p:nvSpPr>
        <p:spPr/>
        <p:txBody>
          <a:bodyPr/>
          <a:lstStyle/>
          <a:p>
            <a:r>
              <a:rPr lang="nb-NO" dirty="0"/>
              <a:t>Mental </a:t>
            </a:r>
            <a:r>
              <a:rPr lang="nb-NO" dirty="0" err="1"/>
              <a:t>health</a:t>
            </a:r>
            <a:r>
              <a:rPr lang="nb-NO" dirty="0"/>
              <a:t> </a:t>
            </a:r>
          </a:p>
        </p:txBody>
      </p:sp>
      <p:sp>
        <p:nvSpPr>
          <p:cNvPr id="4" name="Plassholder for tekst 3">
            <a:extLst>
              <a:ext uri="{FF2B5EF4-FFF2-40B4-BE49-F238E27FC236}">
                <a16:creationId xmlns:a16="http://schemas.microsoft.com/office/drawing/2014/main" id="{8101B9B1-4C18-A555-E024-BC7F05ADE325}"/>
              </a:ext>
            </a:extLst>
          </p:cNvPr>
          <p:cNvSpPr>
            <a:spLocks noGrp="1"/>
          </p:cNvSpPr>
          <p:nvPr>
            <p:ph type="body" sz="quarter" idx="22"/>
          </p:nvPr>
        </p:nvSpPr>
        <p:spPr/>
        <p:txBody>
          <a:bodyPr/>
          <a:lstStyle/>
          <a:p>
            <a:endParaRPr lang="nb-NO"/>
          </a:p>
        </p:txBody>
      </p:sp>
    </p:spTree>
    <p:extLst>
      <p:ext uri="{BB962C8B-B14F-4D97-AF65-F5344CB8AC3E}">
        <p14:creationId xmlns:p14="http://schemas.microsoft.com/office/powerpoint/2010/main" val="82812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A1E5F7-BF5A-B674-CE76-0B486D7581AD}"/>
              </a:ext>
            </a:extLst>
          </p:cNvPr>
          <p:cNvSpPr>
            <a:spLocks noGrp="1"/>
          </p:cNvSpPr>
          <p:nvPr>
            <p:ph type="subTitle" idx="1"/>
          </p:nvPr>
        </p:nvSpPr>
        <p:spPr/>
        <p:txBody>
          <a:bodyPr rtlCol="0"/>
          <a:lstStyle/>
          <a:p>
            <a:pPr rtl="0"/>
            <a:endParaRPr lang="en-NO" dirty="0"/>
          </a:p>
        </p:txBody>
      </p:sp>
      <p:sp>
        <p:nvSpPr>
          <p:cNvPr id="8" name="TekstSylinder 7">
            <a:extLst>
              <a:ext uri="{FF2B5EF4-FFF2-40B4-BE49-F238E27FC236}">
                <a16:creationId xmlns:a16="http://schemas.microsoft.com/office/drawing/2014/main" id="{9814B254-0C9F-B78D-C1F3-65C49509DB20}"/>
              </a:ext>
            </a:extLst>
          </p:cNvPr>
          <p:cNvSpPr txBox="1"/>
          <p:nvPr/>
        </p:nvSpPr>
        <p:spPr>
          <a:xfrm>
            <a:off x="522514" y="691563"/>
            <a:ext cx="10504074" cy="1446550"/>
          </a:xfrm>
          <a:prstGeom prst="rect">
            <a:avLst/>
          </a:prstGeom>
          <a:noFill/>
        </p:spPr>
        <p:txBody>
          <a:bodyPr wrap="square" rtlCol="0">
            <a:spAutoFit/>
          </a:bodyPr>
          <a:lstStyle/>
          <a:p>
            <a:pPr rtl="0"/>
            <a:r>
              <a:rPr lang="en-gb" sz="4400">
                <a:latin typeface="Open Sans" panose="020B0606030504020204" pitchFamily="34" charset="0"/>
                <a:ea typeface="Open Sans" panose="020B0606030504020204" pitchFamily="34" charset="0"/>
                <a:cs typeface="Open Sans" panose="020B0606030504020204" pitchFamily="34" charset="0"/>
              </a:rPr>
              <a:t>Escalation Plan for Mental Health (2023–2033)</a:t>
            </a:r>
          </a:p>
        </p:txBody>
      </p:sp>
    </p:spTree>
    <p:extLst>
      <p:ext uri="{BB962C8B-B14F-4D97-AF65-F5344CB8AC3E}">
        <p14:creationId xmlns:p14="http://schemas.microsoft.com/office/powerpoint/2010/main" val="204287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E3679F-9FAD-FF21-8444-6BBD825592AC}"/>
              </a:ext>
            </a:extLst>
          </p:cNvPr>
          <p:cNvSpPr>
            <a:spLocks noGrp="1"/>
          </p:cNvSpPr>
          <p:nvPr>
            <p:ph type="title"/>
          </p:nvPr>
        </p:nvSpPr>
        <p:spPr/>
        <p:txBody>
          <a:bodyPr rtlCol="0">
            <a:normAutofit fontScale="90000"/>
          </a:bodyPr>
          <a:lstStyle/>
          <a:p>
            <a:pPr rtl="0"/>
            <a:r>
              <a:rPr lang="en-gb" sz="3600" cap="none" dirty="0"/>
              <a:t>Girls’ mental health issues as seen in various surveys</a:t>
            </a:r>
          </a:p>
        </p:txBody>
      </p:sp>
      <p:pic>
        <p:nvPicPr>
          <p:cNvPr id="4" name="Bilde 3" descr="Et bilde som inneholder tekst, skjermbilde, Plottdiagram, line&#10;&#10;Automatisk generert beskrivelse">
            <a:extLst>
              <a:ext uri="{FF2B5EF4-FFF2-40B4-BE49-F238E27FC236}">
                <a16:creationId xmlns:a16="http://schemas.microsoft.com/office/drawing/2014/main" id="{4913C534-2FC4-164F-D6ED-48E34F5B9663}"/>
              </a:ext>
            </a:extLst>
          </p:cNvPr>
          <p:cNvPicPr>
            <a:picLocks noChangeAspect="1"/>
          </p:cNvPicPr>
          <p:nvPr/>
        </p:nvPicPr>
        <p:blipFill rotWithShape="1">
          <a:blip r:embed="rId3"/>
          <a:srcRect t="7761"/>
          <a:stretch/>
        </p:blipFill>
        <p:spPr>
          <a:xfrm>
            <a:off x="581192" y="1610106"/>
            <a:ext cx="9924255" cy="5145533"/>
          </a:xfrm>
          <a:prstGeom prst="rect">
            <a:avLst/>
          </a:prstGeom>
        </p:spPr>
      </p:pic>
    </p:spTree>
    <p:extLst>
      <p:ext uri="{BB962C8B-B14F-4D97-AF65-F5344CB8AC3E}">
        <p14:creationId xmlns:p14="http://schemas.microsoft.com/office/powerpoint/2010/main" val="349677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5FCDBC-91D7-613B-E2C4-B31BA72D5981}"/>
              </a:ext>
            </a:extLst>
          </p:cNvPr>
          <p:cNvSpPr>
            <a:spLocks noGrp="1"/>
          </p:cNvSpPr>
          <p:nvPr>
            <p:ph type="title"/>
          </p:nvPr>
        </p:nvSpPr>
        <p:spPr/>
        <p:txBody>
          <a:bodyPr>
            <a:normAutofit fontScale="90000"/>
          </a:bodyPr>
          <a:lstStyle/>
          <a:p>
            <a:r>
              <a:rPr lang="en-US" dirty="0"/>
              <a:t>More children and young people referred to mental health services</a:t>
            </a:r>
            <a:endParaRPr lang="nb-NO" dirty="0"/>
          </a:p>
        </p:txBody>
      </p:sp>
      <p:sp>
        <p:nvSpPr>
          <p:cNvPr id="4" name="Plassholder for lysbildenummer 3">
            <a:extLst>
              <a:ext uri="{FF2B5EF4-FFF2-40B4-BE49-F238E27FC236}">
                <a16:creationId xmlns:a16="http://schemas.microsoft.com/office/drawing/2014/main" id="{003C5DF4-62CF-E177-9EA5-DE70E71AF0D1}"/>
              </a:ext>
            </a:extLst>
          </p:cNvPr>
          <p:cNvSpPr>
            <a:spLocks noGrp="1"/>
          </p:cNvSpPr>
          <p:nvPr>
            <p:ph type="sldNum" sz="quarter" idx="12"/>
          </p:nvPr>
        </p:nvSpPr>
        <p:spPr/>
        <p:txBody>
          <a:bodyPr/>
          <a:lstStyle/>
          <a:p>
            <a:fld id="{CBF60C1B-21D4-425B-89C8-B0A7AB09A1E4}" type="slidenum">
              <a:rPr lang="nb-NO" smtClean="0"/>
              <a:t>16</a:t>
            </a:fld>
            <a:endParaRPr lang="nb-NO" dirty="0"/>
          </a:p>
        </p:txBody>
      </p:sp>
      <p:sp>
        <p:nvSpPr>
          <p:cNvPr id="5" name="Plassholder for tekst 4">
            <a:extLst>
              <a:ext uri="{FF2B5EF4-FFF2-40B4-BE49-F238E27FC236}">
                <a16:creationId xmlns:a16="http://schemas.microsoft.com/office/drawing/2014/main" id="{27EDC49E-CB9A-05C4-E1AA-5646806AF464}"/>
              </a:ext>
            </a:extLst>
          </p:cNvPr>
          <p:cNvSpPr>
            <a:spLocks noGrp="1"/>
          </p:cNvSpPr>
          <p:nvPr>
            <p:ph type="body" sz="quarter" idx="15"/>
          </p:nvPr>
        </p:nvSpPr>
        <p:spPr/>
        <p:txBody>
          <a:bodyPr/>
          <a:lstStyle/>
          <a:p>
            <a:endParaRPr lang="nb-NO"/>
          </a:p>
        </p:txBody>
      </p:sp>
      <p:graphicFrame>
        <p:nvGraphicFramePr>
          <p:cNvPr id="6" name="Plassholder for innhold 5">
            <a:extLst>
              <a:ext uri="{FF2B5EF4-FFF2-40B4-BE49-F238E27FC236}">
                <a16:creationId xmlns:a16="http://schemas.microsoft.com/office/drawing/2014/main" id="{D8F8F388-A3FC-29B8-3BFA-3C8E4346C00E}"/>
              </a:ext>
            </a:extLst>
          </p:cNvPr>
          <p:cNvGraphicFramePr>
            <a:graphicFrameLocks noGrp="1"/>
          </p:cNvGraphicFramePr>
          <p:nvPr>
            <p:ph idx="1"/>
            <p:extLst>
              <p:ext uri="{D42A27DB-BD31-4B8C-83A1-F6EECF244321}">
                <p14:modId xmlns:p14="http://schemas.microsoft.com/office/powerpoint/2010/main" val="2600284534"/>
              </p:ext>
            </p:extLst>
          </p:nvPr>
        </p:nvGraphicFramePr>
        <p:xfrm>
          <a:off x="838200" y="1825625"/>
          <a:ext cx="8999538"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778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 design&#10;&#10;Automatisk generert beskrivelse">
            <a:extLst>
              <a:ext uri="{FF2B5EF4-FFF2-40B4-BE49-F238E27FC236}">
                <a16:creationId xmlns:a16="http://schemas.microsoft.com/office/drawing/2014/main" id="{535162F6-A6BE-1F23-F2B2-7369EDA0C3D9}"/>
              </a:ext>
            </a:extLst>
          </p:cNvPr>
          <p:cNvPicPr>
            <a:picLocks noChangeAspect="1"/>
          </p:cNvPicPr>
          <p:nvPr/>
        </p:nvPicPr>
        <p:blipFill>
          <a:blip r:embed="rId3"/>
          <a:stretch>
            <a:fillRect/>
          </a:stretch>
        </p:blipFill>
        <p:spPr>
          <a:xfrm>
            <a:off x="2268838" y="599724"/>
            <a:ext cx="7647530" cy="5200321"/>
          </a:xfrm>
          <a:prstGeom prst="rect">
            <a:avLst/>
          </a:prstGeom>
        </p:spPr>
      </p:pic>
    </p:spTree>
    <p:extLst>
      <p:ext uri="{BB962C8B-B14F-4D97-AF65-F5344CB8AC3E}">
        <p14:creationId xmlns:p14="http://schemas.microsoft.com/office/powerpoint/2010/main" val="3589976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95EC-96BA-00FB-8396-0ED177B4E6E1}"/>
              </a:ext>
            </a:extLst>
          </p:cNvPr>
          <p:cNvSpPr>
            <a:spLocks noGrp="1"/>
          </p:cNvSpPr>
          <p:nvPr>
            <p:ph type="title"/>
          </p:nvPr>
        </p:nvSpPr>
        <p:spPr>
          <a:xfrm>
            <a:off x="2156346" y="1097109"/>
            <a:ext cx="5439267" cy="4576358"/>
          </a:xfrm>
        </p:spPr>
        <p:txBody>
          <a:bodyPr vert="horz" lIns="91440" tIns="45720" rIns="91440" bIns="45720" rtlCol="0" anchor="ctr">
            <a:normAutofit/>
          </a:bodyPr>
          <a:lstStyle/>
          <a:p>
            <a:pPr rtl="0"/>
            <a:r>
              <a:rPr lang="en-gb" cap="none">
                <a:solidFill>
                  <a:schemeClr val="tx2">
                    <a:lumMod val="75000"/>
                  </a:schemeClr>
                </a:solidFill>
                <a:latin typeface="+mj-lt"/>
              </a:rPr>
              <a:t>One of several important initiatives in health</a:t>
            </a:r>
          </a:p>
        </p:txBody>
      </p:sp>
      <p:sp>
        <p:nvSpPr>
          <p:cNvPr id="3" name="Text Placeholder 2">
            <a:extLst>
              <a:ext uri="{FF2B5EF4-FFF2-40B4-BE49-F238E27FC236}">
                <a16:creationId xmlns:a16="http://schemas.microsoft.com/office/drawing/2014/main" id="{F2283D62-9729-7595-3255-1F0A075573ED}"/>
              </a:ext>
            </a:extLst>
          </p:cNvPr>
          <p:cNvSpPr>
            <a:spLocks noGrp="1"/>
          </p:cNvSpPr>
          <p:nvPr>
            <p:ph type="body" idx="1"/>
          </p:nvPr>
        </p:nvSpPr>
        <p:spPr>
          <a:xfrm>
            <a:off x="8394799" y="1097109"/>
            <a:ext cx="3072530" cy="4576358"/>
          </a:xfrm>
        </p:spPr>
        <p:txBody>
          <a:bodyPr vert="horz" lIns="91440" tIns="45720" rIns="91440" bIns="45720" rtlCol="0" anchor="ctr">
            <a:normAutofit/>
          </a:bodyPr>
          <a:lstStyle/>
          <a:p>
            <a:pPr rtl="0">
              <a:lnSpc>
                <a:spcPct val="90000"/>
              </a:lnSpc>
            </a:pPr>
            <a:r>
              <a:rPr lang="en-gb" sz="2000" cap="none" dirty="0">
                <a:solidFill>
                  <a:srgbClr val="FFFFFF"/>
                </a:solidFill>
                <a:latin typeface="+mn-lt"/>
              </a:rPr>
              <a:t>Public Health Paper</a:t>
            </a:r>
          </a:p>
          <a:p>
            <a:pPr rtl="0">
              <a:lnSpc>
                <a:spcPct val="90000"/>
              </a:lnSpc>
            </a:pPr>
            <a:r>
              <a:rPr lang="en-gb" sz="2000" cap="none" dirty="0">
                <a:solidFill>
                  <a:schemeClr val="tx1"/>
                </a:solidFill>
                <a:latin typeface="+mn-lt"/>
              </a:rPr>
              <a:t>Escalation Plan for Mental Health</a:t>
            </a:r>
          </a:p>
          <a:p>
            <a:pPr rtl="0">
              <a:lnSpc>
                <a:spcPct val="90000"/>
              </a:lnSpc>
            </a:pPr>
            <a:r>
              <a:rPr lang="en-gb" sz="2000" cap="none" dirty="0">
                <a:solidFill>
                  <a:srgbClr val="FFFFFF"/>
                </a:solidFill>
                <a:latin typeface="+mn-lt"/>
              </a:rPr>
              <a:t>Safe-at-Home Reform</a:t>
            </a:r>
          </a:p>
          <a:p>
            <a:pPr rtl="0">
              <a:lnSpc>
                <a:spcPct val="90000"/>
              </a:lnSpc>
            </a:pPr>
            <a:r>
              <a:rPr lang="en-gb" sz="2000" cap="none" dirty="0">
                <a:solidFill>
                  <a:srgbClr val="FFFFFF"/>
                </a:solidFill>
                <a:latin typeface="+mn-lt"/>
              </a:rPr>
              <a:t>National Health and Collaboration Plan</a:t>
            </a:r>
          </a:p>
          <a:p>
            <a:pPr rtl="0">
              <a:lnSpc>
                <a:spcPct val="90000"/>
              </a:lnSpc>
            </a:pPr>
            <a:r>
              <a:rPr lang="en-gb" sz="2000" cap="none" dirty="0">
                <a:solidFill>
                  <a:srgbClr val="FFFFFF"/>
                </a:solidFill>
                <a:latin typeface="+mn-lt"/>
              </a:rPr>
              <a:t>Preventative and Treatment Reforms Related to Substance Abuse</a:t>
            </a:r>
          </a:p>
          <a:p>
            <a:pPr rtl="0">
              <a:lnSpc>
                <a:spcPct val="90000"/>
              </a:lnSpc>
            </a:pPr>
            <a:endParaRPr lang="en-US" sz="2200" dirty="0">
              <a:solidFill>
                <a:srgbClr val="FFFFFF"/>
              </a:solidFill>
              <a:latin typeface="+mn-lt"/>
            </a:endParaRPr>
          </a:p>
        </p:txBody>
      </p:sp>
    </p:spTree>
    <p:extLst>
      <p:ext uri="{BB962C8B-B14F-4D97-AF65-F5344CB8AC3E}">
        <p14:creationId xmlns:p14="http://schemas.microsoft.com/office/powerpoint/2010/main" val="2876898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A9A19715-3F81-CFC7-7754-032BF6CAFDE6}"/>
              </a:ext>
            </a:extLst>
          </p:cNvPr>
          <p:cNvSpPr>
            <a:spLocks noGrp="1"/>
          </p:cNvSpPr>
          <p:nvPr>
            <p:ph sz="half" idx="2"/>
          </p:nvPr>
        </p:nvSpPr>
        <p:spPr>
          <a:xfrm>
            <a:off x="581192" y="2180496"/>
            <a:ext cx="7225075" cy="4199351"/>
          </a:xfrm>
        </p:spPr>
        <p:txBody>
          <a:bodyPr vert="horz" lIns="91440" tIns="45720" rIns="91440" bIns="45720" rtlCol="0" anchor="ctr">
            <a:normAutofit/>
          </a:bodyPr>
          <a:lstStyle/>
          <a:p>
            <a:pPr rtl="0"/>
            <a:r>
              <a:rPr lang="en-gb" sz="2800">
                <a:solidFill>
                  <a:schemeClr val="tx1"/>
                </a:solidFill>
                <a:ea typeface="Open Sans" panose="020B0606030504020204" pitchFamily="34" charset="0"/>
                <a:cs typeface="Open Sans" panose="020B0606030504020204" pitchFamily="34" charset="0"/>
              </a:rPr>
              <a:t>The promotion of good mental health and preventative mental health work</a:t>
            </a:r>
            <a:br>
              <a:rPr lang="nb-NO" sz="2800" dirty="0">
                <a:solidFill>
                  <a:schemeClr val="tx1"/>
                </a:solidFill>
                <a:ea typeface="Open Sans" panose="020B0606030504020204" pitchFamily="34" charset="0"/>
                <a:cs typeface="Open Sans" panose="020B0606030504020204" pitchFamily="34" charset="0"/>
              </a:rPr>
            </a:br>
            <a:endParaRPr lang="nb-NO" sz="2800" dirty="0">
              <a:solidFill>
                <a:schemeClr val="tx1"/>
              </a:solidFill>
              <a:ea typeface="Open Sans" panose="020B0606030504020204" pitchFamily="34" charset="0"/>
              <a:cs typeface="Open Sans" panose="020B0606030504020204" pitchFamily="34" charset="0"/>
            </a:endParaRPr>
          </a:p>
          <a:p>
            <a:pPr rtl="0"/>
            <a:r>
              <a:rPr lang="en-gb" sz="2800">
                <a:solidFill>
                  <a:schemeClr val="tx1"/>
                </a:solidFill>
                <a:ea typeface="Open Sans" panose="020B0606030504020204" pitchFamily="34" charset="0"/>
                <a:cs typeface="Open Sans" panose="020B0606030504020204" pitchFamily="34" charset="0"/>
              </a:rPr>
              <a:t>Good services that are easily accessible where people live</a:t>
            </a:r>
            <a:br>
              <a:rPr lang="nb-NO" sz="2800" dirty="0">
                <a:solidFill>
                  <a:schemeClr val="tx1"/>
                </a:solidFill>
                <a:ea typeface="Open Sans" panose="020B0606030504020204" pitchFamily="34" charset="0"/>
                <a:cs typeface="Open Sans" panose="020B0606030504020204" pitchFamily="34" charset="0"/>
              </a:rPr>
            </a:br>
            <a:endParaRPr lang="nb-NO" sz="2800" dirty="0">
              <a:solidFill>
                <a:schemeClr val="tx1"/>
              </a:solidFill>
              <a:ea typeface="Open Sans" panose="020B0606030504020204" pitchFamily="34" charset="0"/>
              <a:cs typeface="Open Sans" panose="020B0606030504020204" pitchFamily="34" charset="0"/>
            </a:endParaRPr>
          </a:p>
          <a:p>
            <a:pPr rtl="0"/>
            <a:r>
              <a:rPr lang="en-gb" sz="2800">
                <a:solidFill>
                  <a:schemeClr val="tx1"/>
                </a:solidFill>
                <a:ea typeface="Open Sans" panose="020B0606030504020204" pitchFamily="34" charset="0"/>
                <a:cs typeface="Open Sans" panose="020B0606030504020204" pitchFamily="34" charset="0"/>
              </a:rPr>
              <a:t>Services for people with severe and complex needs</a:t>
            </a:r>
          </a:p>
        </p:txBody>
      </p:sp>
      <p:pic>
        <p:nvPicPr>
          <p:cNvPr id="10" name="Plassholder for innhold 9" descr="Et bilde som inneholder klær, person, fotografi, monokrom&#10;&#10;Automatisk generert beskrivelse">
            <a:extLst>
              <a:ext uri="{FF2B5EF4-FFF2-40B4-BE49-F238E27FC236}">
                <a16:creationId xmlns:a16="http://schemas.microsoft.com/office/drawing/2014/main" id="{BAD29790-F4E9-FDB5-A1F9-701A9F9597DA}"/>
              </a:ext>
            </a:extLst>
          </p:cNvPr>
          <p:cNvPicPr>
            <a:picLocks noGrp="1" noChangeAspect="1"/>
          </p:cNvPicPr>
          <p:nvPr>
            <p:ph sz="half" idx="1"/>
          </p:nvPr>
        </p:nvPicPr>
        <p:blipFill rotWithShape="1">
          <a:blip r:embed="rId3"/>
          <a:srcRect l="5201" r="12579" b="1"/>
          <a:stretch/>
        </p:blipFill>
        <p:spPr>
          <a:xfrm>
            <a:off x="8045532" y="628651"/>
            <a:ext cx="3699935" cy="1856232"/>
          </a:xfrm>
          <a:prstGeom prst="rect">
            <a:avLst/>
          </a:prstGeom>
        </p:spPr>
      </p:pic>
      <p:pic>
        <p:nvPicPr>
          <p:cNvPr id="12" name="Plassholder for innhold 11" descr="Et bilde som inneholder klær, person, Menneskeansikt, fotografi&#10;&#10;Automatisk generert beskrivelse">
            <a:extLst>
              <a:ext uri="{FF2B5EF4-FFF2-40B4-BE49-F238E27FC236}">
                <a16:creationId xmlns:a16="http://schemas.microsoft.com/office/drawing/2014/main" id="{C182FD7A-1E2E-A287-DA6D-03ED6BE84DF4}"/>
              </a:ext>
            </a:extLst>
          </p:cNvPr>
          <p:cNvPicPr>
            <a:picLocks noChangeAspect="1"/>
          </p:cNvPicPr>
          <p:nvPr/>
        </p:nvPicPr>
        <p:blipFill rotWithShape="1">
          <a:blip r:embed="rId4"/>
          <a:srcRect l="8750" r="11019" b="-3"/>
          <a:stretch/>
        </p:blipFill>
        <p:spPr>
          <a:xfrm>
            <a:off x="8045405" y="2580128"/>
            <a:ext cx="3699935" cy="1856232"/>
          </a:xfrm>
          <a:prstGeom prst="rect">
            <a:avLst/>
          </a:prstGeom>
        </p:spPr>
      </p:pic>
      <p:pic>
        <p:nvPicPr>
          <p:cNvPr id="14" name="Bilde 13" descr="Et bilde som inneholder Menneskeansikt, person, klær, smil&#10;&#10;Automatisk generert beskrivelse">
            <a:extLst>
              <a:ext uri="{FF2B5EF4-FFF2-40B4-BE49-F238E27FC236}">
                <a16:creationId xmlns:a16="http://schemas.microsoft.com/office/drawing/2014/main" id="{0DCBA183-8E56-64FB-610A-BF5FAA999C1C}"/>
              </a:ext>
            </a:extLst>
          </p:cNvPr>
          <p:cNvPicPr>
            <a:picLocks noChangeAspect="1"/>
          </p:cNvPicPr>
          <p:nvPr/>
        </p:nvPicPr>
        <p:blipFill rotWithShape="1">
          <a:blip r:embed="rId5"/>
          <a:srcRect l="6241" r="11034" b="-1"/>
          <a:stretch/>
        </p:blipFill>
        <p:spPr>
          <a:xfrm>
            <a:off x="8045225" y="4523615"/>
            <a:ext cx="3700115" cy="1856232"/>
          </a:xfrm>
          <a:prstGeom prst="rect">
            <a:avLst/>
          </a:prstGeom>
        </p:spPr>
      </p:pic>
      <p:sp>
        <p:nvSpPr>
          <p:cNvPr id="2" name="TekstSylinder 1">
            <a:extLst>
              <a:ext uri="{FF2B5EF4-FFF2-40B4-BE49-F238E27FC236}">
                <a16:creationId xmlns:a16="http://schemas.microsoft.com/office/drawing/2014/main" id="{513B72AA-A810-8D82-F0DC-E68112AEF003}"/>
              </a:ext>
            </a:extLst>
          </p:cNvPr>
          <p:cNvSpPr txBox="1"/>
          <p:nvPr/>
        </p:nvSpPr>
        <p:spPr>
          <a:xfrm>
            <a:off x="1670810" y="814855"/>
            <a:ext cx="5928189" cy="707886"/>
          </a:xfrm>
          <a:prstGeom prst="rect">
            <a:avLst/>
          </a:prstGeom>
          <a:noFill/>
        </p:spPr>
        <p:txBody>
          <a:bodyPr wrap="square" rtlCol="0">
            <a:spAutoFit/>
          </a:bodyPr>
          <a:lstStyle/>
          <a:p>
            <a:pPr rtl="0"/>
            <a:r>
              <a:rPr lang="en-gb" sz="4000">
                <a:latin typeface="Open Sans" panose="020B0606030504020204" pitchFamily="34" charset="0"/>
                <a:ea typeface="Open Sans" panose="020B0606030504020204" pitchFamily="34" charset="0"/>
                <a:cs typeface="Open Sans" panose="020B0606030504020204" pitchFamily="34" charset="0"/>
              </a:rPr>
              <a:t>Three focus areas</a:t>
            </a:r>
          </a:p>
        </p:txBody>
      </p:sp>
    </p:spTree>
    <p:extLst>
      <p:ext uri="{BB962C8B-B14F-4D97-AF65-F5344CB8AC3E}">
        <p14:creationId xmlns:p14="http://schemas.microsoft.com/office/powerpoint/2010/main" val="216035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4DAEEC-563E-1FE3-A25B-0EB7700A4025}"/>
              </a:ext>
            </a:extLst>
          </p:cNvPr>
          <p:cNvSpPr>
            <a:spLocks noGrp="1"/>
          </p:cNvSpPr>
          <p:nvPr>
            <p:ph type="title"/>
          </p:nvPr>
        </p:nvSpPr>
        <p:spPr/>
        <p:txBody>
          <a:bodyPr/>
          <a:lstStyle/>
          <a:p>
            <a:r>
              <a:rPr lang="nb-NO" dirty="0"/>
              <a:t>Program</a:t>
            </a:r>
          </a:p>
        </p:txBody>
      </p:sp>
      <p:sp>
        <p:nvSpPr>
          <p:cNvPr id="3" name="Plassholder for innhold 2">
            <a:extLst>
              <a:ext uri="{FF2B5EF4-FFF2-40B4-BE49-F238E27FC236}">
                <a16:creationId xmlns:a16="http://schemas.microsoft.com/office/drawing/2014/main" id="{69570440-7B57-A252-52FA-E00D0E33D7B0}"/>
              </a:ext>
            </a:extLst>
          </p:cNvPr>
          <p:cNvSpPr>
            <a:spLocks noGrp="1"/>
          </p:cNvSpPr>
          <p:nvPr>
            <p:ph idx="1"/>
          </p:nvPr>
        </p:nvSpPr>
        <p:spPr/>
        <p:txBody>
          <a:bodyPr/>
          <a:lstStyle/>
          <a:p>
            <a:r>
              <a:rPr lang="nb-NO" sz="1800" dirty="0"/>
              <a:t>14:00: </a:t>
            </a:r>
            <a:r>
              <a:rPr lang="nb-NO" sz="1800" dirty="0" err="1"/>
              <a:t>Welcome</a:t>
            </a:r>
            <a:r>
              <a:rPr lang="nb-NO" sz="1800" dirty="0"/>
              <a:t>, </a:t>
            </a:r>
            <a:r>
              <a:rPr lang="nb-NO" sz="1800" dirty="0" err="1"/>
              <a:t>presentation</a:t>
            </a:r>
            <a:r>
              <a:rPr lang="nb-NO" sz="1800" dirty="0"/>
              <a:t> </a:t>
            </a:r>
          </a:p>
          <a:p>
            <a:pPr marL="0" indent="0">
              <a:buNone/>
            </a:pPr>
            <a:endParaRPr lang="nb-NO" sz="1800" dirty="0"/>
          </a:p>
          <a:p>
            <a:r>
              <a:rPr lang="nb-NO" sz="1800" dirty="0"/>
              <a:t>14:15: A </a:t>
            </a:r>
            <a:r>
              <a:rPr lang="nb-NO" sz="1800" dirty="0" err="1"/>
              <a:t>very</a:t>
            </a:r>
            <a:r>
              <a:rPr lang="nb-NO" sz="1800" dirty="0"/>
              <a:t> </a:t>
            </a:r>
            <a:r>
              <a:rPr lang="nb-NO" sz="1800" dirty="0" err="1"/>
              <a:t>short</a:t>
            </a:r>
            <a:r>
              <a:rPr lang="nb-NO" sz="1800" dirty="0"/>
              <a:t> </a:t>
            </a:r>
            <a:r>
              <a:rPr lang="nb-NO" sz="1800" dirty="0" err="1"/>
              <a:t>brief</a:t>
            </a:r>
            <a:r>
              <a:rPr lang="nb-NO" sz="1800" dirty="0"/>
              <a:t> </a:t>
            </a:r>
            <a:r>
              <a:rPr lang="nb-NO" sz="1800" dirty="0" err="1"/>
              <a:t>on</a:t>
            </a:r>
            <a:r>
              <a:rPr lang="nb-NO" sz="1800" dirty="0"/>
              <a:t> </a:t>
            </a:r>
            <a:r>
              <a:rPr lang="nb-NO" sz="1800" dirty="0" err="1"/>
              <a:t>the</a:t>
            </a:r>
            <a:r>
              <a:rPr lang="nb-NO" sz="1800" dirty="0"/>
              <a:t> </a:t>
            </a:r>
            <a:r>
              <a:rPr lang="nb-NO" sz="1800" dirty="0" err="1"/>
              <a:t>norwegian</a:t>
            </a:r>
            <a:r>
              <a:rPr lang="nb-NO" sz="1800" dirty="0"/>
              <a:t> </a:t>
            </a:r>
            <a:r>
              <a:rPr lang="nb-NO" sz="1800" dirty="0" err="1"/>
              <a:t>health</a:t>
            </a:r>
            <a:r>
              <a:rPr lang="nb-NO" sz="1800" dirty="0"/>
              <a:t> system </a:t>
            </a:r>
          </a:p>
          <a:p>
            <a:endParaRPr lang="nb-NO" sz="1800" dirty="0"/>
          </a:p>
          <a:p>
            <a:r>
              <a:rPr lang="nb-NO" sz="1800" dirty="0"/>
              <a:t>14:30 – 15:30: Policy, status and dialog </a:t>
            </a:r>
            <a:r>
              <a:rPr lang="nb-NO" sz="1800" dirty="0" err="1"/>
              <a:t>on</a:t>
            </a:r>
            <a:r>
              <a:rPr lang="nb-NO" sz="1800" dirty="0"/>
              <a:t> mental </a:t>
            </a:r>
            <a:r>
              <a:rPr lang="nb-NO" sz="1800" dirty="0" err="1"/>
              <a:t>health</a:t>
            </a:r>
            <a:r>
              <a:rPr lang="nb-NO" sz="1800" dirty="0"/>
              <a:t> and </a:t>
            </a:r>
            <a:r>
              <a:rPr lang="nb-NO" sz="1800" dirty="0" err="1"/>
              <a:t>addiction</a:t>
            </a:r>
            <a:r>
              <a:rPr lang="nb-NO" sz="1800" dirty="0"/>
              <a:t> </a:t>
            </a:r>
            <a:r>
              <a:rPr lang="nb-NO" sz="1800" dirty="0" err="1"/>
              <a:t>treatment</a:t>
            </a:r>
            <a:endParaRPr lang="nb-NO" sz="1800" dirty="0"/>
          </a:p>
          <a:p>
            <a:pPr lvl="1"/>
            <a:endParaRPr lang="nb-NO" sz="1800" dirty="0"/>
          </a:p>
          <a:p>
            <a:pPr lvl="1"/>
            <a:r>
              <a:rPr lang="nb-NO" sz="1800" dirty="0" err="1"/>
              <a:t>Some</a:t>
            </a:r>
            <a:r>
              <a:rPr lang="nb-NO" sz="1800" dirty="0"/>
              <a:t> </a:t>
            </a:r>
            <a:r>
              <a:rPr lang="nb-NO" sz="1800" dirty="0" err="1"/>
              <a:t>highlights</a:t>
            </a:r>
            <a:r>
              <a:rPr lang="nb-NO" sz="1800" dirty="0"/>
              <a:t> from </a:t>
            </a:r>
            <a:r>
              <a:rPr lang="nb-NO" sz="1800" dirty="0" err="1"/>
              <a:t>the</a:t>
            </a:r>
            <a:r>
              <a:rPr lang="nb-NO" sz="1800" dirty="0"/>
              <a:t> Mental Health </a:t>
            </a:r>
            <a:r>
              <a:rPr lang="nb-NO" sz="1800" dirty="0" err="1"/>
              <a:t>Escalation</a:t>
            </a:r>
            <a:r>
              <a:rPr lang="nb-NO" sz="1800" dirty="0"/>
              <a:t> plan</a:t>
            </a:r>
          </a:p>
          <a:p>
            <a:pPr marL="457200" lvl="1" indent="0">
              <a:buNone/>
            </a:pPr>
            <a:endParaRPr lang="nb-NO" sz="1800" dirty="0"/>
          </a:p>
          <a:p>
            <a:pPr lvl="1"/>
            <a:r>
              <a:rPr lang="nb-NO" sz="1800" dirty="0" err="1"/>
              <a:t>Drug</a:t>
            </a:r>
            <a:r>
              <a:rPr lang="nb-NO" sz="1800" dirty="0"/>
              <a:t> </a:t>
            </a:r>
            <a:r>
              <a:rPr lang="nb-NO" sz="1800" dirty="0" err="1"/>
              <a:t>free</a:t>
            </a:r>
            <a:r>
              <a:rPr lang="nb-NO" sz="1800" dirty="0"/>
              <a:t> </a:t>
            </a:r>
            <a:r>
              <a:rPr lang="nb-NO" sz="1800" dirty="0" err="1"/>
              <a:t>treatment</a:t>
            </a:r>
            <a:r>
              <a:rPr lang="nb-NO" sz="1800" dirty="0"/>
              <a:t> and </a:t>
            </a:r>
            <a:r>
              <a:rPr lang="nb-NO" sz="1800" dirty="0" err="1"/>
              <a:t>forced</a:t>
            </a:r>
            <a:r>
              <a:rPr lang="nb-NO" sz="1800" dirty="0"/>
              <a:t> </a:t>
            </a:r>
            <a:r>
              <a:rPr lang="nb-NO" sz="1800" dirty="0" err="1"/>
              <a:t>treatment</a:t>
            </a:r>
            <a:r>
              <a:rPr lang="nb-NO" sz="1800" dirty="0"/>
              <a:t> </a:t>
            </a:r>
          </a:p>
          <a:p>
            <a:pPr lvl="1"/>
            <a:endParaRPr lang="nb-NO" sz="1800" dirty="0"/>
          </a:p>
          <a:p>
            <a:pPr lvl="1"/>
            <a:r>
              <a:rPr lang="nb-NO" sz="1800" dirty="0" err="1"/>
              <a:t>Substance</a:t>
            </a:r>
            <a:r>
              <a:rPr lang="nb-NO" sz="1800" dirty="0"/>
              <a:t> </a:t>
            </a:r>
            <a:r>
              <a:rPr lang="nb-NO" sz="1800" dirty="0" err="1"/>
              <a:t>abuse</a:t>
            </a:r>
            <a:r>
              <a:rPr lang="nb-NO" sz="1800" dirty="0"/>
              <a:t> </a:t>
            </a:r>
            <a:r>
              <a:rPr lang="nb-NO" sz="1800" dirty="0" err="1"/>
              <a:t>treatment</a:t>
            </a:r>
            <a:r>
              <a:rPr lang="nb-NO" sz="1800" dirty="0"/>
              <a:t> </a:t>
            </a:r>
          </a:p>
        </p:txBody>
      </p:sp>
    </p:spTree>
    <p:extLst>
      <p:ext uri="{BB962C8B-B14F-4D97-AF65-F5344CB8AC3E}">
        <p14:creationId xmlns:p14="http://schemas.microsoft.com/office/powerpoint/2010/main" val="191216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E32B-C187-9F6E-29D7-3FBA2D462B16}"/>
              </a:ext>
            </a:extLst>
          </p:cNvPr>
          <p:cNvSpPr>
            <a:spLocks noGrp="1"/>
          </p:cNvSpPr>
          <p:nvPr>
            <p:ph type="title"/>
          </p:nvPr>
        </p:nvSpPr>
        <p:spPr>
          <a:xfrm>
            <a:off x="95251" y="3788352"/>
            <a:ext cx="11991974" cy="964623"/>
          </a:xfrm>
        </p:spPr>
        <p:txBody>
          <a:bodyPr rtlCol="0">
            <a:normAutofit fontScale="90000"/>
          </a:bodyPr>
          <a:lstStyle/>
          <a:p>
            <a:pPr rtl="0"/>
            <a:r>
              <a:rPr lang="en-gb" cap="none" dirty="0"/>
              <a:t>The promotion of good mental health and preventative mental health work</a:t>
            </a:r>
            <a:endParaRPr lang="en-NO" cap="none" dirty="0"/>
          </a:p>
        </p:txBody>
      </p:sp>
      <p:sp>
        <p:nvSpPr>
          <p:cNvPr id="3" name="Text Placeholder 2">
            <a:extLst>
              <a:ext uri="{FF2B5EF4-FFF2-40B4-BE49-F238E27FC236}">
                <a16:creationId xmlns:a16="http://schemas.microsoft.com/office/drawing/2014/main" id="{B218F777-8825-708E-46C3-9A83BA042A3A}"/>
              </a:ext>
            </a:extLst>
          </p:cNvPr>
          <p:cNvSpPr>
            <a:spLocks noGrp="1"/>
          </p:cNvSpPr>
          <p:nvPr>
            <p:ph type="body" idx="1"/>
          </p:nvPr>
        </p:nvSpPr>
        <p:spPr>
          <a:xfrm>
            <a:off x="209717" y="4972692"/>
            <a:ext cx="11877508" cy="1409057"/>
          </a:xfrm>
        </p:spPr>
        <p:txBody>
          <a:bodyPr rtlCol="0">
            <a:normAutofit/>
          </a:bodyPr>
          <a:lstStyle/>
          <a:p>
            <a:pPr rtl="0"/>
            <a:r>
              <a:rPr lang="en-gb" sz="2000" cap="none" dirty="0">
                <a:solidFill>
                  <a:schemeClr val="tx1"/>
                </a:solidFill>
              </a:rPr>
              <a:t>Goal to reduce self-reported mental health issues in children and young people by 25 per cent</a:t>
            </a:r>
          </a:p>
          <a:p>
            <a:pPr rtl="0"/>
            <a:r>
              <a:rPr lang="en-gb" sz="2000" cap="none" dirty="0">
                <a:solidFill>
                  <a:schemeClr val="tx1"/>
                </a:solidFill>
              </a:rPr>
              <a:t>Ascertain more knowledge about the underlying causes of the increase</a:t>
            </a:r>
          </a:p>
          <a:p>
            <a:pPr rtl="0"/>
            <a:endParaRPr lang="en-NO" cap="none" dirty="0"/>
          </a:p>
        </p:txBody>
      </p:sp>
    </p:spTree>
    <p:extLst>
      <p:ext uri="{BB962C8B-B14F-4D97-AF65-F5344CB8AC3E}">
        <p14:creationId xmlns:p14="http://schemas.microsoft.com/office/powerpoint/2010/main" val="357695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190B-140E-C5B7-6FCB-092EA3126AAD}"/>
              </a:ext>
            </a:extLst>
          </p:cNvPr>
          <p:cNvSpPr>
            <a:spLocks noGrp="1"/>
          </p:cNvSpPr>
          <p:nvPr>
            <p:ph type="title"/>
          </p:nvPr>
        </p:nvSpPr>
        <p:spPr>
          <a:xfrm>
            <a:off x="581191" y="3730897"/>
            <a:ext cx="11029615" cy="812527"/>
          </a:xfrm>
        </p:spPr>
        <p:txBody>
          <a:bodyPr rtlCol="0">
            <a:normAutofit fontScale="90000"/>
          </a:bodyPr>
          <a:lstStyle/>
          <a:p>
            <a:pPr rtl="0"/>
            <a:r>
              <a:rPr lang="en-gb" cap="none" dirty="0"/>
              <a:t>The promotion of good mental health and preventative mental health work</a:t>
            </a:r>
            <a:endParaRPr lang="en-NO" cap="none" dirty="0"/>
          </a:p>
        </p:txBody>
      </p:sp>
      <p:graphicFrame>
        <p:nvGraphicFramePr>
          <p:cNvPr id="5" name="Text Placeholder 2">
            <a:extLst>
              <a:ext uri="{FF2B5EF4-FFF2-40B4-BE49-F238E27FC236}">
                <a16:creationId xmlns:a16="http://schemas.microsoft.com/office/drawing/2014/main" id="{F625B3F0-B2D2-8B6C-E6A4-8D45DBF2CB34}"/>
              </a:ext>
            </a:extLst>
          </p:cNvPr>
          <p:cNvGraphicFramePr/>
          <p:nvPr/>
        </p:nvGraphicFramePr>
        <p:xfrm>
          <a:off x="520232" y="4438134"/>
          <a:ext cx="11029615" cy="1825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5033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EE52-607D-D4DC-8152-36593F6928BA}"/>
              </a:ext>
            </a:extLst>
          </p:cNvPr>
          <p:cNvSpPr>
            <a:spLocks noGrp="1"/>
          </p:cNvSpPr>
          <p:nvPr>
            <p:ph type="title"/>
          </p:nvPr>
        </p:nvSpPr>
        <p:spPr>
          <a:xfrm>
            <a:off x="581192" y="3822338"/>
            <a:ext cx="11029615" cy="600556"/>
          </a:xfrm>
        </p:spPr>
        <p:txBody>
          <a:bodyPr rtlCol="0">
            <a:noAutofit/>
          </a:bodyPr>
          <a:lstStyle/>
          <a:p>
            <a:pPr rtl="0"/>
            <a:r>
              <a:rPr lang="en-gb" cap="none"/>
              <a:t>Good services where people live</a:t>
            </a:r>
            <a:endParaRPr lang="en-NO" cap="none" dirty="0"/>
          </a:p>
        </p:txBody>
      </p:sp>
      <p:graphicFrame>
        <p:nvGraphicFramePr>
          <p:cNvPr id="5" name="Text Placeholder 2">
            <a:extLst>
              <a:ext uri="{FF2B5EF4-FFF2-40B4-BE49-F238E27FC236}">
                <a16:creationId xmlns:a16="http://schemas.microsoft.com/office/drawing/2014/main" id="{2BF1DD6B-C6BE-2749-85E0-91D85301FDC8}"/>
              </a:ext>
            </a:extLst>
          </p:cNvPr>
          <p:cNvGraphicFramePr/>
          <p:nvPr/>
        </p:nvGraphicFramePr>
        <p:xfrm>
          <a:off x="581192" y="4643874"/>
          <a:ext cx="12134683" cy="1814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3133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F31496A-97F8-1E28-6AC3-629F29684E1D}"/>
              </a:ext>
            </a:extLst>
          </p:cNvPr>
          <p:cNvSpPr>
            <a:spLocks noGrp="1"/>
          </p:cNvSpPr>
          <p:nvPr>
            <p:ph type="title"/>
          </p:nvPr>
        </p:nvSpPr>
        <p:spPr>
          <a:xfrm>
            <a:off x="1198398" y="296863"/>
            <a:ext cx="9792000" cy="1143000"/>
          </a:xfrm>
        </p:spPr>
        <p:txBody>
          <a:bodyPr/>
          <a:lstStyle/>
          <a:p>
            <a:br>
              <a:rPr lang="en-US" dirty="0"/>
            </a:br>
            <a:r>
              <a:rPr lang="en-US" dirty="0"/>
              <a:t>Some facts about patients in specialized mental health services</a:t>
            </a:r>
            <a:br>
              <a:rPr lang="en-US" dirty="0"/>
            </a:br>
            <a:endParaRPr lang="en-US" dirty="0"/>
          </a:p>
        </p:txBody>
      </p:sp>
      <p:sp>
        <p:nvSpPr>
          <p:cNvPr id="13" name="Content Placeholder 2">
            <a:extLst>
              <a:ext uri="{FF2B5EF4-FFF2-40B4-BE49-F238E27FC236}">
                <a16:creationId xmlns:a16="http://schemas.microsoft.com/office/drawing/2014/main" id="{35712547-756B-8F9D-5851-1376A8DECB21}"/>
              </a:ext>
            </a:extLst>
          </p:cNvPr>
          <p:cNvSpPr>
            <a:spLocks noGrp="1"/>
          </p:cNvSpPr>
          <p:nvPr>
            <p:ph sz="half" idx="1"/>
          </p:nvPr>
        </p:nvSpPr>
        <p:spPr>
          <a:xfrm>
            <a:off x="1198800" y="1591399"/>
            <a:ext cx="4860000" cy="4525963"/>
          </a:xfrm>
        </p:spPr>
        <p:txBody>
          <a:bodyPr/>
          <a:lstStyle/>
          <a:p>
            <a:r>
              <a:rPr lang="en-US" sz="2100" dirty="0"/>
              <a:t>Peak around 16-29 years old. </a:t>
            </a:r>
          </a:p>
          <a:p>
            <a:r>
              <a:rPr lang="en-US" sz="2100" dirty="0"/>
              <a:t>Around 5 percent receive specialized mental health treatment </a:t>
            </a:r>
          </a:p>
          <a:p>
            <a:r>
              <a:rPr lang="en-US" sz="2100" dirty="0"/>
              <a:t>Mostly out-patient treatment </a:t>
            </a:r>
          </a:p>
          <a:p>
            <a:r>
              <a:rPr lang="en-US" sz="2100" dirty="0"/>
              <a:t>The most seriously ill receive 24-hour treatment </a:t>
            </a:r>
          </a:p>
          <a:p>
            <a:r>
              <a:rPr lang="en-US" sz="2100" dirty="0"/>
              <a:t>Number of beds has been reduced (today around 7,6 beds per 10 000) and out-patients strengthened. </a:t>
            </a:r>
          </a:p>
          <a:p>
            <a:r>
              <a:rPr lang="en-US" sz="2100" dirty="0"/>
              <a:t>Lately: Increase in convicts for treatment and increase in forced admissions – pressure on 24-hour treatment </a:t>
            </a:r>
          </a:p>
          <a:p>
            <a:endParaRPr lang="en-US" sz="2200" dirty="0"/>
          </a:p>
          <a:p>
            <a:endParaRPr lang="en-US" dirty="0"/>
          </a:p>
        </p:txBody>
      </p:sp>
      <p:pic>
        <p:nvPicPr>
          <p:cNvPr id="6" name="Plassholder for innhold 5">
            <a:extLst>
              <a:ext uri="{FF2B5EF4-FFF2-40B4-BE49-F238E27FC236}">
                <a16:creationId xmlns:a16="http://schemas.microsoft.com/office/drawing/2014/main" id="{7B245AAD-5DB8-14F6-D337-6BD0EF8A76B2}"/>
              </a:ext>
            </a:extLst>
          </p:cNvPr>
          <p:cNvPicPr>
            <a:picLocks noGrp="1" noChangeAspect="1"/>
          </p:cNvPicPr>
          <p:nvPr>
            <p:ph sz="half" idx="2"/>
          </p:nvPr>
        </p:nvPicPr>
        <p:blipFill>
          <a:blip r:embed="rId3"/>
          <a:stretch>
            <a:fillRect/>
          </a:stretch>
        </p:blipFill>
        <p:spPr>
          <a:xfrm>
            <a:off x="6528048" y="404665"/>
            <a:ext cx="4462350" cy="5712698"/>
          </a:xfrm>
          <a:noFill/>
        </p:spPr>
      </p:pic>
    </p:spTree>
    <p:extLst>
      <p:ext uri="{BB962C8B-B14F-4D97-AF65-F5344CB8AC3E}">
        <p14:creationId xmlns:p14="http://schemas.microsoft.com/office/powerpoint/2010/main" val="290121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45564A4-E9B1-A5F4-0BED-FD1A580CBA48}"/>
              </a:ext>
            </a:extLst>
          </p:cNvPr>
          <p:cNvSpPr>
            <a:spLocks noGrp="1"/>
          </p:cNvSpPr>
          <p:nvPr>
            <p:ph type="body" idx="1"/>
          </p:nvPr>
        </p:nvSpPr>
        <p:spPr/>
        <p:txBody>
          <a:bodyPr/>
          <a:lstStyle/>
          <a:p>
            <a:r>
              <a:rPr lang="en-US" dirty="0"/>
              <a:t>24-hour places in mental health care per 10 000 </a:t>
            </a:r>
            <a:r>
              <a:rPr lang="en-US" dirty="0" err="1"/>
              <a:t>inhabitans</a:t>
            </a:r>
            <a:r>
              <a:rPr lang="en-US" dirty="0"/>
              <a:t> </a:t>
            </a:r>
            <a:endParaRPr lang="nb-NO" dirty="0"/>
          </a:p>
        </p:txBody>
      </p:sp>
      <p:sp>
        <p:nvSpPr>
          <p:cNvPr id="4" name="Plassholder for tekst 3">
            <a:extLst>
              <a:ext uri="{FF2B5EF4-FFF2-40B4-BE49-F238E27FC236}">
                <a16:creationId xmlns:a16="http://schemas.microsoft.com/office/drawing/2014/main" id="{B6469B27-1A19-C5EA-8F64-6E929FE172EC}"/>
              </a:ext>
            </a:extLst>
          </p:cNvPr>
          <p:cNvSpPr>
            <a:spLocks noGrp="1"/>
          </p:cNvSpPr>
          <p:nvPr>
            <p:ph type="body" sz="quarter" idx="3"/>
          </p:nvPr>
        </p:nvSpPr>
        <p:spPr/>
        <p:txBody>
          <a:bodyPr/>
          <a:lstStyle/>
          <a:p>
            <a:r>
              <a:rPr lang="nb-NO" dirty="0" err="1"/>
              <a:t>Outpatient</a:t>
            </a:r>
            <a:r>
              <a:rPr lang="nb-NO" dirty="0"/>
              <a:t> and </a:t>
            </a:r>
            <a:r>
              <a:rPr lang="nb-NO" dirty="0" err="1"/>
              <a:t>outpatient</a:t>
            </a:r>
            <a:r>
              <a:rPr lang="nb-NO" dirty="0"/>
              <a:t> man-</a:t>
            </a:r>
            <a:r>
              <a:rPr lang="nb-NO" dirty="0" err="1"/>
              <a:t>years</a:t>
            </a:r>
            <a:endParaRPr lang="nb-NO" dirty="0"/>
          </a:p>
        </p:txBody>
      </p:sp>
      <p:sp>
        <p:nvSpPr>
          <p:cNvPr id="6" name="Tittel 5">
            <a:extLst>
              <a:ext uri="{FF2B5EF4-FFF2-40B4-BE49-F238E27FC236}">
                <a16:creationId xmlns:a16="http://schemas.microsoft.com/office/drawing/2014/main" id="{2794BF4E-0601-D374-CCF8-0D0CE7F2F236}"/>
              </a:ext>
            </a:extLst>
          </p:cNvPr>
          <p:cNvSpPr>
            <a:spLocks noGrp="1"/>
          </p:cNvSpPr>
          <p:nvPr>
            <p:ph type="title"/>
          </p:nvPr>
        </p:nvSpPr>
        <p:spPr/>
        <p:txBody>
          <a:bodyPr/>
          <a:lstStyle/>
          <a:p>
            <a:r>
              <a:rPr lang="nb-NO" dirty="0"/>
              <a:t>Development </a:t>
            </a:r>
          </a:p>
        </p:txBody>
      </p:sp>
      <p:graphicFrame>
        <p:nvGraphicFramePr>
          <p:cNvPr id="7" name="Plassholder for innhold 6">
            <a:extLst>
              <a:ext uri="{FF2B5EF4-FFF2-40B4-BE49-F238E27FC236}">
                <a16:creationId xmlns:a16="http://schemas.microsoft.com/office/drawing/2014/main" id="{42426543-1C43-1E71-9EF2-AF0D6FCDDCE2}"/>
              </a:ext>
            </a:extLst>
          </p:cNvPr>
          <p:cNvGraphicFramePr>
            <a:graphicFrameLocks noGrp="1"/>
          </p:cNvGraphicFramePr>
          <p:nvPr>
            <p:ph sz="half" idx="2"/>
          </p:nvPr>
        </p:nvGraphicFramePr>
        <p:xfrm>
          <a:off x="581025" y="2106613"/>
          <a:ext cx="5392738" cy="3754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Plassholder for innhold 7">
            <a:extLst>
              <a:ext uri="{FF2B5EF4-FFF2-40B4-BE49-F238E27FC236}">
                <a16:creationId xmlns:a16="http://schemas.microsoft.com/office/drawing/2014/main" id="{C6662905-9730-B61B-6964-878D5F3B3A3A}"/>
              </a:ext>
            </a:extLst>
          </p:cNvPr>
          <p:cNvGraphicFramePr>
            <a:graphicFrameLocks noGrp="1"/>
          </p:cNvGraphicFramePr>
          <p:nvPr>
            <p:ph sz="quarter" idx="4"/>
          </p:nvPr>
        </p:nvGraphicFramePr>
        <p:xfrm>
          <a:off x="6218238" y="2106613"/>
          <a:ext cx="5392737" cy="37544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5250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4C6712-706B-0B13-B697-7BE2B56BF19D}"/>
              </a:ext>
            </a:extLst>
          </p:cNvPr>
          <p:cNvSpPr>
            <a:spLocks noGrp="1"/>
          </p:cNvSpPr>
          <p:nvPr>
            <p:ph type="title"/>
          </p:nvPr>
        </p:nvSpPr>
        <p:spPr>
          <a:xfrm>
            <a:off x="581192" y="198722"/>
            <a:ext cx="11029616" cy="1013800"/>
          </a:xfrm>
        </p:spPr>
        <p:txBody>
          <a:bodyPr rtlCol="0">
            <a:normAutofit/>
          </a:bodyPr>
          <a:lstStyle/>
          <a:p>
            <a:pPr rtl="0"/>
            <a:r>
              <a:rPr lang="en-gb" cap="none">
                <a:solidFill>
                  <a:srgbClr val="FFFFFF"/>
                </a:solidFill>
              </a:rPr>
              <a:t>Good services where people live</a:t>
            </a:r>
            <a:endParaRPr lang="nb-NO" dirty="0">
              <a:solidFill>
                <a:srgbClr val="FFFFFF"/>
              </a:solidFill>
            </a:endParaRPr>
          </a:p>
        </p:txBody>
      </p:sp>
      <p:sp useBgFill="1">
        <p:nvSpPr>
          <p:cNvPr id="91" name="Rectangle 90">
            <a:extLst>
              <a:ext uri="{FF2B5EF4-FFF2-40B4-BE49-F238E27FC236}">
                <a16:creationId xmlns:a16="http://schemas.microsoft.com/office/drawing/2014/main" id="{90137588-E70B-486E-AFA8-21B0111C4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7" name="Graphic 6" descr="Sove">
            <a:extLst>
              <a:ext uri="{FF2B5EF4-FFF2-40B4-BE49-F238E27FC236}">
                <a16:creationId xmlns:a16="http://schemas.microsoft.com/office/drawing/2014/main" id="{F159E4A6-6A18-EB27-45DC-1E71B15177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225" y="2533078"/>
            <a:ext cx="3305175" cy="3305175"/>
          </a:xfrm>
          <a:prstGeom prst="rect">
            <a:avLst/>
          </a:prstGeom>
        </p:spPr>
      </p:pic>
      <p:graphicFrame>
        <p:nvGraphicFramePr>
          <p:cNvPr id="53" name="Plassholder for innhold 2">
            <a:extLst>
              <a:ext uri="{FF2B5EF4-FFF2-40B4-BE49-F238E27FC236}">
                <a16:creationId xmlns:a16="http://schemas.microsoft.com/office/drawing/2014/main" id="{28491B56-8EF3-DD41-EE14-507E500606AA}"/>
              </a:ext>
            </a:extLst>
          </p:cNvPr>
          <p:cNvGraphicFramePr>
            <a:graphicFrameLocks noGrp="1"/>
          </p:cNvGraphicFramePr>
          <p:nvPr>
            <p:ph idx="1"/>
          </p:nvPr>
        </p:nvGraphicFramePr>
        <p:xfrm>
          <a:off x="4505325" y="2180496"/>
          <a:ext cx="7105481" cy="4045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23850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C6DD76-5B2E-0F78-27EB-7B2CF6851BAB}"/>
              </a:ext>
            </a:extLst>
          </p:cNvPr>
          <p:cNvSpPr>
            <a:spLocks noGrp="1"/>
          </p:cNvSpPr>
          <p:nvPr>
            <p:ph type="title"/>
          </p:nvPr>
        </p:nvSpPr>
        <p:spPr>
          <a:xfrm>
            <a:off x="4857404" y="1577340"/>
            <a:ext cx="6228950" cy="3703320"/>
          </a:xfrm>
        </p:spPr>
        <p:txBody>
          <a:bodyPr vert="horz" lIns="91440" tIns="45720" rIns="91440" bIns="45720" rtlCol="0" anchor="ctr">
            <a:normAutofit/>
          </a:bodyPr>
          <a:lstStyle/>
          <a:p>
            <a:pPr rtl="0"/>
            <a:r>
              <a:rPr lang="en-gb" sz="6600">
                <a:solidFill>
                  <a:schemeClr val="tx2"/>
                </a:solidFill>
                <a:latin typeface="+mj-lt"/>
              </a:rPr>
              <a:t>Good services where people live</a:t>
            </a:r>
          </a:p>
        </p:txBody>
      </p:sp>
      <p:sp>
        <p:nvSpPr>
          <p:cNvPr id="3" name="Plassholder for tekst 2">
            <a:extLst>
              <a:ext uri="{FF2B5EF4-FFF2-40B4-BE49-F238E27FC236}">
                <a16:creationId xmlns:a16="http://schemas.microsoft.com/office/drawing/2014/main" id="{2F96C971-9A18-E40A-D49F-12106E62A3E7}"/>
              </a:ext>
            </a:extLst>
          </p:cNvPr>
          <p:cNvSpPr>
            <a:spLocks noGrp="1"/>
          </p:cNvSpPr>
          <p:nvPr>
            <p:ph type="body" idx="1"/>
          </p:nvPr>
        </p:nvSpPr>
        <p:spPr>
          <a:xfrm>
            <a:off x="1591864" y="1005841"/>
            <a:ext cx="2717172" cy="5210024"/>
          </a:xfrm>
          <a:ln w="57150">
            <a:noFill/>
          </a:ln>
        </p:spPr>
        <p:txBody>
          <a:bodyPr vert="horz" lIns="91440" tIns="45720" rIns="91440" bIns="45720" rtlCol="0" anchor="ctr">
            <a:normAutofit/>
          </a:bodyPr>
          <a:lstStyle/>
          <a:p>
            <a:pPr rtl="0">
              <a:lnSpc>
                <a:spcPct val="90000"/>
              </a:lnSpc>
            </a:pPr>
            <a:r>
              <a:rPr lang="en-gb" sz="2400" cap="none">
                <a:latin typeface="+mn-lt"/>
              </a:rPr>
              <a:t>Assessment interview</a:t>
            </a:r>
            <a:br>
              <a:rPr lang="nb-NO" sz="2400" cap="none" dirty="0">
                <a:latin typeface="+mn-lt"/>
              </a:rPr>
            </a:br>
            <a:endParaRPr lang="nb-NO" sz="2400" cap="none" dirty="0">
              <a:latin typeface="+mn-lt"/>
            </a:endParaRPr>
          </a:p>
          <a:p>
            <a:pPr rtl="0">
              <a:lnSpc>
                <a:spcPct val="90000"/>
              </a:lnSpc>
            </a:pPr>
            <a:r>
              <a:rPr lang="en-gb" sz="2400" cap="none">
                <a:latin typeface="+mn-lt"/>
              </a:rPr>
              <a:t>Pilot an integrated youth service designed for children and young people</a:t>
            </a:r>
            <a:br>
              <a:rPr lang="nb-NO" sz="2400" cap="none" dirty="0">
                <a:latin typeface="+mn-lt"/>
              </a:rPr>
            </a:br>
            <a:endParaRPr lang="nb-NO" sz="2400" cap="none" dirty="0">
              <a:latin typeface="+mn-lt"/>
            </a:endParaRPr>
          </a:p>
          <a:p>
            <a:pPr rtl="0">
              <a:lnSpc>
                <a:spcPct val="90000"/>
              </a:lnSpc>
            </a:pPr>
            <a:r>
              <a:rPr lang="en-gb" sz="2400" cap="none">
                <a:latin typeface="+mn-lt"/>
              </a:rPr>
              <a:t>Continue and expand the initiative relating to individual job support (IPS)</a:t>
            </a:r>
          </a:p>
          <a:p>
            <a:pPr rtl="0">
              <a:lnSpc>
                <a:spcPct val="90000"/>
              </a:lnSpc>
            </a:pPr>
            <a:endParaRPr lang="en-US" sz="2000" dirty="0">
              <a:latin typeface="+mn-lt"/>
            </a:endParaRPr>
          </a:p>
        </p:txBody>
      </p:sp>
    </p:spTree>
    <p:extLst>
      <p:ext uri="{BB962C8B-B14F-4D97-AF65-F5344CB8AC3E}">
        <p14:creationId xmlns:p14="http://schemas.microsoft.com/office/powerpoint/2010/main" val="254279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tel 1">
            <a:extLst>
              <a:ext uri="{FF2B5EF4-FFF2-40B4-BE49-F238E27FC236}">
                <a16:creationId xmlns:a16="http://schemas.microsoft.com/office/drawing/2014/main" id="{F81E0903-B8ED-AB79-CA08-747E44F0DD46}"/>
              </a:ext>
            </a:extLst>
          </p:cNvPr>
          <p:cNvSpPr>
            <a:spLocks noGrp="1"/>
          </p:cNvSpPr>
          <p:nvPr>
            <p:ph type="title"/>
          </p:nvPr>
        </p:nvSpPr>
        <p:spPr>
          <a:xfrm>
            <a:off x="746228" y="1037967"/>
            <a:ext cx="3054091" cy="4709131"/>
          </a:xfrm>
        </p:spPr>
        <p:txBody>
          <a:bodyPr rtlCol="0" anchor="ctr">
            <a:normAutofit/>
          </a:bodyPr>
          <a:lstStyle/>
          <a:p>
            <a:pPr rtl="0"/>
            <a:r>
              <a:rPr lang="en-gb" sz="4400" cap="none">
                <a:solidFill>
                  <a:schemeClr val="bg1"/>
                </a:solidFill>
              </a:rPr>
              <a:t>Take care of professionals</a:t>
            </a: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Plassholder for innhold 2">
            <a:extLst>
              <a:ext uri="{FF2B5EF4-FFF2-40B4-BE49-F238E27FC236}">
                <a16:creationId xmlns:a16="http://schemas.microsoft.com/office/drawing/2014/main" id="{12C03D1D-B0B0-909C-457E-E2316D966CDB}"/>
              </a:ext>
            </a:extLst>
          </p:cNvPr>
          <p:cNvGraphicFramePr>
            <a:graphicFrameLocks noGrp="1"/>
          </p:cNvGraphicFramePr>
          <p:nvPr>
            <p:ph idx="1"/>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600376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E56CE-5CB3-FAD3-288D-859CDB80C33C}"/>
              </a:ext>
            </a:extLst>
          </p:cNvPr>
          <p:cNvSpPr>
            <a:spLocks noGrp="1"/>
          </p:cNvSpPr>
          <p:nvPr>
            <p:ph type="title"/>
          </p:nvPr>
        </p:nvSpPr>
        <p:spPr>
          <a:xfrm>
            <a:off x="581192" y="178174"/>
            <a:ext cx="11029616" cy="1013800"/>
          </a:xfrm>
        </p:spPr>
        <p:txBody>
          <a:bodyPr rtlCol="0">
            <a:normAutofit/>
          </a:bodyPr>
          <a:lstStyle/>
          <a:p>
            <a:pPr rtl="0"/>
            <a:r>
              <a:rPr lang="en-gb" cap="none">
                <a:solidFill>
                  <a:srgbClr val="FFFFFF"/>
                </a:solidFill>
              </a:rPr>
              <a:t>Services for people with severe and complex needs</a:t>
            </a:r>
            <a:endParaRPr lang="en-NO" cap="none" dirty="0">
              <a:solidFill>
                <a:srgbClr val="FFFFFF"/>
              </a:solidFill>
            </a:endParaRPr>
          </a:p>
        </p:txBody>
      </p:sp>
      <p:sp>
        <p:nvSpPr>
          <p:cNvPr id="8" name="Content Placeholder 7">
            <a:extLst>
              <a:ext uri="{FF2B5EF4-FFF2-40B4-BE49-F238E27FC236}">
                <a16:creationId xmlns:a16="http://schemas.microsoft.com/office/drawing/2014/main" id="{23D7FA4F-8C40-7A95-2812-485F5B150509}"/>
              </a:ext>
            </a:extLst>
          </p:cNvPr>
          <p:cNvSpPr>
            <a:spLocks noGrp="1"/>
          </p:cNvSpPr>
          <p:nvPr>
            <p:ph idx="1"/>
          </p:nvPr>
        </p:nvSpPr>
        <p:spPr>
          <a:xfrm>
            <a:off x="581192" y="1695236"/>
            <a:ext cx="7225075" cy="4163563"/>
          </a:xfrm>
        </p:spPr>
        <p:txBody>
          <a:bodyPr rtlCol="0">
            <a:normAutofit/>
          </a:bodyPr>
          <a:lstStyle/>
          <a:p>
            <a:pPr marL="0" indent="0" rtl="0">
              <a:buNone/>
            </a:pPr>
            <a:r>
              <a:rPr lang="en-gb" sz="2400"/>
              <a:t>Goal to increase life expectancy for those with mental health issues and/or struggling with addiction</a:t>
            </a:r>
          </a:p>
          <a:p>
            <a:pPr marL="0" indent="0" rtl="0">
              <a:buNone/>
            </a:pPr>
            <a:endParaRPr lang="nb-NO" dirty="0"/>
          </a:p>
          <a:p>
            <a:pPr rtl="0"/>
            <a:r>
              <a:rPr lang="en-gb" sz="2400"/>
              <a:t>Develop a comprehensive plan</a:t>
            </a:r>
          </a:p>
          <a:p>
            <a:pPr rtl="0"/>
            <a:r>
              <a:rPr lang="en-gb" sz="2400"/>
              <a:t>Continue and further develop outreach services</a:t>
            </a:r>
          </a:p>
          <a:p>
            <a:pPr rtl="0"/>
            <a:r>
              <a:rPr lang="en-gb" sz="2400"/>
              <a:t>Explore different models of interaction and integrated service offerings</a:t>
            </a:r>
          </a:p>
          <a:p>
            <a:pPr rtl="0"/>
            <a:endParaRPr lang="nb-NO" dirty="0"/>
          </a:p>
        </p:txBody>
      </p:sp>
      <p:pic>
        <p:nvPicPr>
          <p:cNvPr id="4" name="Plassholder for innhold 3" descr="Et bilde som inneholder kunst, sort og hvit, hjelm, innendørs&#10;&#10;Automatisk generert beskrivelse">
            <a:extLst>
              <a:ext uri="{FF2B5EF4-FFF2-40B4-BE49-F238E27FC236}">
                <a16:creationId xmlns:a16="http://schemas.microsoft.com/office/drawing/2014/main" id="{C58E4568-B2BD-EB65-3C7A-38196B21AA2C}"/>
              </a:ext>
            </a:extLst>
          </p:cNvPr>
          <p:cNvPicPr>
            <a:picLocks noChangeAspect="1"/>
          </p:cNvPicPr>
          <p:nvPr/>
        </p:nvPicPr>
        <p:blipFill rotWithShape="1">
          <a:blip r:embed="rId3"/>
          <a:srcRect b="18365"/>
          <a:stretch/>
        </p:blipFill>
        <p:spPr>
          <a:xfrm>
            <a:off x="8051799" y="1871133"/>
            <a:ext cx="3683001" cy="4504267"/>
          </a:xfrm>
          <a:prstGeom prst="rect">
            <a:avLst/>
          </a:prstGeom>
        </p:spPr>
      </p:pic>
    </p:spTree>
    <p:extLst>
      <p:ext uri="{BB962C8B-B14F-4D97-AF65-F5344CB8AC3E}">
        <p14:creationId xmlns:p14="http://schemas.microsoft.com/office/powerpoint/2010/main" val="3413127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A88E2400-FAC4-468B-846D-75E60D0A0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3" name="Rectangle 23">
            <a:extLst>
              <a:ext uri="{FF2B5EF4-FFF2-40B4-BE49-F238E27FC236}">
                <a16:creationId xmlns:a16="http://schemas.microsoft.com/office/drawing/2014/main" id="{FAD2CA5C-E1A7-4B7C-8BD8-210689271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7" name="Plassholder for innhold 2">
            <a:extLst>
              <a:ext uri="{FF2B5EF4-FFF2-40B4-BE49-F238E27FC236}">
                <a16:creationId xmlns:a16="http://schemas.microsoft.com/office/drawing/2014/main" id="{BFA55F3A-D056-38EB-28FC-16A2E2E583D4}"/>
              </a:ext>
            </a:extLst>
          </p:cNvPr>
          <p:cNvGraphicFramePr>
            <a:graphicFrameLocks noGrp="1"/>
          </p:cNvGraphicFramePr>
          <p:nvPr>
            <p:ph idx="1"/>
          </p:nvPr>
        </p:nvGraphicFramePr>
        <p:xfrm>
          <a:off x="642938" y="858445"/>
          <a:ext cx="10906125"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711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19CC52-D142-7D55-39D9-4C4E3E0E5417}"/>
              </a:ext>
            </a:extLst>
          </p:cNvPr>
          <p:cNvSpPr>
            <a:spLocks noGrp="1"/>
          </p:cNvSpPr>
          <p:nvPr>
            <p:ph type="title"/>
          </p:nvPr>
        </p:nvSpPr>
        <p:spPr/>
        <p:txBody>
          <a:bodyPr/>
          <a:lstStyle/>
          <a:p>
            <a:r>
              <a:rPr lang="en-US" sz="3600" dirty="0"/>
              <a:t>The Norwegian Healthcare System</a:t>
            </a:r>
            <a:br>
              <a:rPr lang="nb-NO" dirty="0"/>
            </a:br>
            <a:endParaRPr lang="nb-NO" dirty="0"/>
          </a:p>
        </p:txBody>
      </p:sp>
      <p:sp>
        <p:nvSpPr>
          <p:cNvPr id="3" name="Plassholder for tekst 2">
            <a:extLst>
              <a:ext uri="{FF2B5EF4-FFF2-40B4-BE49-F238E27FC236}">
                <a16:creationId xmlns:a16="http://schemas.microsoft.com/office/drawing/2014/main" id="{3D663E3E-FFFA-5182-8436-C8958AD0D680}"/>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2030041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99AB25-FE91-CA9D-17FC-AE7D4663D1D6}"/>
              </a:ext>
            </a:extLst>
          </p:cNvPr>
          <p:cNvSpPr>
            <a:spLocks noGrp="1"/>
          </p:cNvSpPr>
          <p:nvPr>
            <p:ph type="title"/>
          </p:nvPr>
        </p:nvSpPr>
        <p:spPr/>
        <p:txBody>
          <a:bodyPr/>
          <a:lstStyle/>
          <a:p>
            <a:r>
              <a:rPr lang="nb-NO" dirty="0" err="1"/>
              <a:t>Involuntary</a:t>
            </a:r>
            <a:r>
              <a:rPr lang="nb-NO" dirty="0"/>
              <a:t> </a:t>
            </a:r>
            <a:r>
              <a:rPr lang="nb-NO" dirty="0" err="1"/>
              <a:t>treatment</a:t>
            </a:r>
            <a:r>
              <a:rPr lang="nb-NO" dirty="0"/>
              <a:t> </a:t>
            </a:r>
          </a:p>
        </p:txBody>
      </p:sp>
      <p:sp>
        <p:nvSpPr>
          <p:cNvPr id="3" name="Plassholder for tekst 2">
            <a:extLst>
              <a:ext uri="{FF2B5EF4-FFF2-40B4-BE49-F238E27FC236}">
                <a16:creationId xmlns:a16="http://schemas.microsoft.com/office/drawing/2014/main" id="{5F3C526A-620D-CAA9-43CD-1BCF0EADC383}"/>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280434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A9C3B8-CE62-14E5-0F56-2BB02E2434A0}"/>
              </a:ext>
            </a:extLst>
          </p:cNvPr>
          <p:cNvSpPr>
            <a:spLocks noGrp="1"/>
          </p:cNvSpPr>
          <p:nvPr>
            <p:ph type="title"/>
          </p:nvPr>
        </p:nvSpPr>
        <p:spPr/>
        <p:txBody>
          <a:bodyPr/>
          <a:lstStyle/>
          <a:p>
            <a:r>
              <a:rPr lang="nb-NO" dirty="0" err="1"/>
              <a:t>Danger</a:t>
            </a:r>
            <a:r>
              <a:rPr lang="nb-NO" dirty="0"/>
              <a:t> and </a:t>
            </a:r>
            <a:r>
              <a:rPr lang="nb-NO" dirty="0" err="1"/>
              <a:t>treatment</a:t>
            </a:r>
            <a:r>
              <a:rPr lang="nb-NO" dirty="0"/>
              <a:t> – legal basis in different </a:t>
            </a:r>
            <a:r>
              <a:rPr lang="nb-NO" dirty="0" err="1"/>
              <a:t>countries</a:t>
            </a:r>
            <a:r>
              <a:rPr lang="nb-NO" dirty="0"/>
              <a:t>  </a:t>
            </a:r>
          </a:p>
        </p:txBody>
      </p:sp>
      <p:pic>
        <p:nvPicPr>
          <p:cNvPr id="4" name="Plassholder for innhold 3">
            <a:extLst>
              <a:ext uri="{FF2B5EF4-FFF2-40B4-BE49-F238E27FC236}">
                <a16:creationId xmlns:a16="http://schemas.microsoft.com/office/drawing/2014/main" id="{FD434E85-31D1-6F3C-7507-DA3B9E6CC1CC}"/>
              </a:ext>
            </a:extLst>
          </p:cNvPr>
          <p:cNvPicPr>
            <a:picLocks noGrp="1" noChangeAspect="1"/>
          </p:cNvPicPr>
          <p:nvPr>
            <p:ph idx="1"/>
          </p:nvPr>
        </p:nvPicPr>
        <p:blipFill>
          <a:blip r:embed="rId3"/>
          <a:stretch>
            <a:fillRect/>
          </a:stretch>
        </p:blipFill>
        <p:spPr>
          <a:xfrm>
            <a:off x="2063552" y="1484784"/>
            <a:ext cx="8136904" cy="4608512"/>
          </a:xfrm>
          <a:prstGeom prst="rect">
            <a:avLst/>
          </a:prstGeom>
        </p:spPr>
      </p:pic>
    </p:spTree>
    <p:extLst>
      <p:ext uri="{BB962C8B-B14F-4D97-AF65-F5344CB8AC3E}">
        <p14:creationId xmlns:p14="http://schemas.microsoft.com/office/powerpoint/2010/main" val="134889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B41E18-D3AF-BF99-67D0-3DC2ACC44D47}"/>
              </a:ext>
            </a:extLst>
          </p:cNvPr>
          <p:cNvSpPr>
            <a:spLocks noGrp="1"/>
          </p:cNvSpPr>
          <p:nvPr>
            <p:ph type="title"/>
          </p:nvPr>
        </p:nvSpPr>
        <p:spPr/>
        <p:txBody>
          <a:bodyPr/>
          <a:lstStyle/>
          <a:p>
            <a:r>
              <a:rPr lang="nb-NO" dirty="0" err="1"/>
              <a:t>Compulsory</a:t>
            </a:r>
            <a:r>
              <a:rPr lang="nb-NO" dirty="0"/>
              <a:t> </a:t>
            </a:r>
            <a:r>
              <a:rPr lang="nb-NO" dirty="0" err="1"/>
              <a:t>admissions</a:t>
            </a:r>
            <a:r>
              <a:rPr lang="nb-NO" dirty="0"/>
              <a:t> per 100,000 </a:t>
            </a:r>
            <a:r>
              <a:rPr lang="nb-NO" dirty="0" err="1"/>
              <a:t>inhabitants</a:t>
            </a:r>
            <a:r>
              <a:rPr lang="nb-NO" dirty="0"/>
              <a:t> (Old </a:t>
            </a:r>
            <a:r>
              <a:rPr lang="nb-NO" dirty="0" err="1"/>
              <a:t>numbers</a:t>
            </a:r>
            <a:r>
              <a:rPr lang="nb-NO" dirty="0"/>
              <a:t>) </a:t>
            </a:r>
          </a:p>
        </p:txBody>
      </p:sp>
      <p:pic>
        <p:nvPicPr>
          <p:cNvPr id="4" name="Plassholder for innhold 3">
            <a:extLst>
              <a:ext uri="{FF2B5EF4-FFF2-40B4-BE49-F238E27FC236}">
                <a16:creationId xmlns:a16="http://schemas.microsoft.com/office/drawing/2014/main" id="{EA043108-C4D6-9E2F-95D0-769DFD465C4F}"/>
              </a:ext>
            </a:extLst>
          </p:cNvPr>
          <p:cNvPicPr>
            <a:picLocks noGrp="1" noChangeAspect="1"/>
          </p:cNvPicPr>
          <p:nvPr>
            <p:ph idx="1"/>
          </p:nvPr>
        </p:nvPicPr>
        <p:blipFill>
          <a:blip r:embed="rId3"/>
          <a:stretch>
            <a:fillRect/>
          </a:stretch>
        </p:blipFill>
        <p:spPr>
          <a:xfrm>
            <a:off x="983432" y="1565274"/>
            <a:ext cx="9505055" cy="4600029"/>
          </a:xfrm>
          <a:prstGeom prst="rect">
            <a:avLst/>
          </a:prstGeom>
        </p:spPr>
      </p:pic>
    </p:spTree>
    <p:extLst>
      <p:ext uri="{BB962C8B-B14F-4D97-AF65-F5344CB8AC3E}">
        <p14:creationId xmlns:p14="http://schemas.microsoft.com/office/powerpoint/2010/main" val="3768167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3B4419-1067-B91D-4499-2744E706C64D}"/>
              </a:ext>
            </a:extLst>
          </p:cNvPr>
          <p:cNvSpPr>
            <a:spLocks noGrp="1"/>
          </p:cNvSpPr>
          <p:nvPr>
            <p:ph type="title"/>
          </p:nvPr>
        </p:nvSpPr>
        <p:spPr/>
        <p:txBody>
          <a:bodyPr/>
          <a:lstStyle/>
          <a:p>
            <a:r>
              <a:rPr lang="nb-NO" dirty="0" err="1"/>
              <a:t>Drug-free</a:t>
            </a:r>
            <a:r>
              <a:rPr lang="nb-NO" dirty="0"/>
              <a:t> </a:t>
            </a:r>
            <a:r>
              <a:rPr lang="nb-NO" dirty="0" err="1"/>
              <a:t>options</a:t>
            </a:r>
            <a:r>
              <a:rPr lang="nb-NO" dirty="0"/>
              <a:t> in </a:t>
            </a:r>
            <a:r>
              <a:rPr lang="nb-NO" dirty="0" err="1"/>
              <a:t>specialiced</a:t>
            </a:r>
            <a:r>
              <a:rPr lang="nb-NO" dirty="0"/>
              <a:t> mental </a:t>
            </a:r>
            <a:r>
              <a:rPr lang="nb-NO" dirty="0" err="1"/>
              <a:t>health</a:t>
            </a:r>
            <a:r>
              <a:rPr lang="nb-NO" dirty="0"/>
              <a:t> </a:t>
            </a:r>
            <a:r>
              <a:rPr lang="nb-NO" dirty="0" err="1"/>
              <a:t>care</a:t>
            </a:r>
            <a:r>
              <a:rPr lang="nb-NO" dirty="0"/>
              <a:t> </a:t>
            </a:r>
          </a:p>
        </p:txBody>
      </p:sp>
      <p:sp>
        <p:nvSpPr>
          <p:cNvPr id="3" name="Plassholder for innhold 2">
            <a:extLst>
              <a:ext uri="{FF2B5EF4-FFF2-40B4-BE49-F238E27FC236}">
                <a16:creationId xmlns:a16="http://schemas.microsoft.com/office/drawing/2014/main" id="{32919383-7261-D706-F46A-7A7527BF0FE6}"/>
              </a:ext>
            </a:extLst>
          </p:cNvPr>
          <p:cNvSpPr>
            <a:spLocks noGrp="1"/>
          </p:cNvSpPr>
          <p:nvPr>
            <p:ph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Requested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main</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patient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organisations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(joint action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group</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area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mental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health</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Ministry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welcomed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initiative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Task</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given from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Ministry to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regional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health</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authorities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assignment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letter for 2015: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Establish</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drug-free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treatment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options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including</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programmes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stepping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down</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medication</a:t>
            </a: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service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implemented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all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health</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regions in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Two</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evaluations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carried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 and 2020.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Findings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609750" lvl="1" indent="-285750" defTabSz="914400">
              <a:spcBef>
                <a:spcPts val="0"/>
              </a:spcBef>
              <a:spcAft>
                <a:spcPts val="0"/>
              </a:spcAft>
              <a:buClrTx/>
              <a:buSzTx/>
              <a:buFont typeface="Arial" panose="020B0604020202020204" pitchFamily="34" charset="0"/>
              <a:buChar char="•"/>
              <a:defRPr/>
            </a:pPr>
            <a:r>
              <a:rPr kumimoji="0" lang="nb-NO"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Those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patients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who</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have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received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treatment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general positive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service is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reported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difficult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access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lack</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information</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doctors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perceived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 gate keepers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Geographical</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variations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different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ways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organising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service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across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country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Some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hospitals/DPS have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dedicated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beds,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others</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have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treatment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option</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integrated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general mental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health</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Drug-free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treatment</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highlighted</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new</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norwegian</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escalation</a:t>
            </a:r>
            <a:r>
              <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plan for mental </a:t>
            </a:r>
            <a:r>
              <a:rPr kumimoji="0" lang="nb-NO"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health</a:t>
            </a: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nb-NO" dirty="0"/>
          </a:p>
        </p:txBody>
      </p:sp>
    </p:spTree>
    <p:extLst>
      <p:ext uri="{BB962C8B-B14F-4D97-AF65-F5344CB8AC3E}">
        <p14:creationId xmlns:p14="http://schemas.microsoft.com/office/powerpoint/2010/main" val="3856730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424353-A5B3-F458-E80D-3E94571EE4EA}"/>
              </a:ext>
            </a:extLst>
          </p:cNvPr>
          <p:cNvSpPr>
            <a:spLocks noGrp="1"/>
          </p:cNvSpPr>
          <p:nvPr>
            <p:ph type="title"/>
          </p:nvPr>
        </p:nvSpPr>
        <p:spPr/>
        <p:txBody>
          <a:bodyPr/>
          <a:lstStyle/>
          <a:p>
            <a:r>
              <a:rPr lang="nb-NO" dirty="0" err="1"/>
              <a:t>Legislation</a:t>
            </a:r>
            <a:r>
              <a:rPr lang="nb-NO" dirty="0"/>
              <a:t> </a:t>
            </a:r>
            <a:r>
              <a:rPr lang="nb-NO" dirty="0" err="1"/>
              <a:t>on</a:t>
            </a:r>
            <a:r>
              <a:rPr lang="nb-NO" dirty="0"/>
              <a:t> </a:t>
            </a:r>
            <a:r>
              <a:rPr lang="nb-NO" dirty="0" err="1"/>
              <a:t>decision-making</a:t>
            </a:r>
            <a:r>
              <a:rPr lang="nb-NO" dirty="0"/>
              <a:t> </a:t>
            </a:r>
            <a:r>
              <a:rPr lang="nb-NO" dirty="0" err="1"/>
              <a:t>competence</a:t>
            </a:r>
            <a:r>
              <a:rPr lang="nb-NO" dirty="0"/>
              <a:t> in mental </a:t>
            </a:r>
            <a:r>
              <a:rPr lang="nb-NO" dirty="0" err="1"/>
              <a:t>health</a:t>
            </a:r>
            <a:r>
              <a:rPr lang="nb-NO" dirty="0"/>
              <a:t> </a:t>
            </a:r>
            <a:r>
              <a:rPr lang="nb-NO" dirty="0" err="1"/>
              <a:t>care</a:t>
            </a:r>
            <a:r>
              <a:rPr lang="nb-NO" dirty="0"/>
              <a:t> (2017 -&gt; )</a:t>
            </a:r>
          </a:p>
        </p:txBody>
      </p:sp>
      <p:sp>
        <p:nvSpPr>
          <p:cNvPr id="3" name="Plassholder for innhold 2">
            <a:extLst>
              <a:ext uri="{FF2B5EF4-FFF2-40B4-BE49-F238E27FC236}">
                <a16:creationId xmlns:a16="http://schemas.microsoft.com/office/drawing/2014/main" id="{AB5EEF88-7281-3A34-66AA-2F6070D755BA}"/>
              </a:ext>
            </a:extLst>
          </p:cNvPr>
          <p:cNvSpPr>
            <a:spLocks noGrp="1"/>
          </p:cNvSpPr>
          <p:nvPr>
            <p:ph idx="1"/>
          </p:nvPr>
        </p:nvSpPr>
        <p:spPr/>
        <p:txBody>
          <a:bodyPr/>
          <a:lstStyle/>
          <a:p>
            <a:r>
              <a:rPr lang="nb-NO" dirty="0"/>
              <a:t>The </a:t>
            </a:r>
            <a:r>
              <a:rPr lang="nb-NO" dirty="0" err="1"/>
              <a:t>history</a:t>
            </a:r>
            <a:r>
              <a:rPr lang="nb-NO" dirty="0"/>
              <a:t> </a:t>
            </a:r>
            <a:r>
              <a:rPr lang="nb-NO" dirty="0" err="1"/>
              <a:t>of</a:t>
            </a:r>
            <a:r>
              <a:rPr lang="nb-NO" dirty="0"/>
              <a:t> </a:t>
            </a:r>
            <a:r>
              <a:rPr lang="nb-NO" dirty="0" err="1"/>
              <a:t>the</a:t>
            </a:r>
            <a:r>
              <a:rPr lang="nb-NO" dirty="0"/>
              <a:t> </a:t>
            </a:r>
            <a:r>
              <a:rPr lang="nb-NO" dirty="0" err="1"/>
              <a:t>legislation</a:t>
            </a:r>
            <a:r>
              <a:rPr lang="nb-NO" dirty="0"/>
              <a:t> </a:t>
            </a:r>
            <a:r>
              <a:rPr lang="nb-NO" dirty="0" err="1"/>
              <a:t>of</a:t>
            </a:r>
            <a:r>
              <a:rPr lang="nb-NO" dirty="0"/>
              <a:t> </a:t>
            </a:r>
            <a:r>
              <a:rPr lang="nb-NO" dirty="0" err="1"/>
              <a:t>lack</a:t>
            </a:r>
            <a:r>
              <a:rPr lang="nb-NO" dirty="0"/>
              <a:t> </a:t>
            </a:r>
            <a:r>
              <a:rPr lang="nb-NO" dirty="0" err="1"/>
              <a:t>of</a:t>
            </a:r>
            <a:r>
              <a:rPr lang="nb-NO" dirty="0"/>
              <a:t> </a:t>
            </a:r>
            <a:r>
              <a:rPr lang="nb-NO" dirty="0" err="1"/>
              <a:t>competence</a:t>
            </a:r>
            <a:r>
              <a:rPr lang="nb-NO" dirty="0"/>
              <a:t> in </a:t>
            </a:r>
            <a:r>
              <a:rPr lang="nb-NO" dirty="0" err="1"/>
              <a:t>decision-making</a:t>
            </a:r>
            <a:r>
              <a:rPr lang="nb-NO" dirty="0"/>
              <a:t> as a basis for </a:t>
            </a:r>
            <a:r>
              <a:rPr lang="nb-NO" dirty="0" err="1"/>
              <a:t>involuntary</a:t>
            </a:r>
            <a:r>
              <a:rPr lang="nb-NO" dirty="0"/>
              <a:t> </a:t>
            </a:r>
            <a:r>
              <a:rPr lang="nb-NO" dirty="0" err="1"/>
              <a:t>treatment</a:t>
            </a:r>
            <a:r>
              <a:rPr lang="nb-NO" dirty="0"/>
              <a:t> </a:t>
            </a:r>
            <a:r>
              <a:rPr lang="nb-NO" dirty="0" err="1"/>
              <a:t>of</a:t>
            </a:r>
            <a:r>
              <a:rPr lang="nb-NO" dirty="0"/>
              <a:t> </a:t>
            </a:r>
            <a:r>
              <a:rPr lang="nb-NO" dirty="0" err="1"/>
              <a:t>patients</a:t>
            </a:r>
            <a:r>
              <a:rPr lang="nb-NO" dirty="0"/>
              <a:t> </a:t>
            </a:r>
            <a:r>
              <a:rPr lang="nb-NO" dirty="0" err="1"/>
              <a:t>with</a:t>
            </a:r>
            <a:r>
              <a:rPr lang="nb-NO" dirty="0"/>
              <a:t> mental </a:t>
            </a:r>
            <a:r>
              <a:rPr lang="nb-NO" dirty="0" err="1"/>
              <a:t>illness</a:t>
            </a:r>
            <a:r>
              <a:rPr lang="nb-NO" dirty="0"/>
              <a:t> </a:t>
            </a:r>
            <a:r>
              <a:rPr lang="nb-NO" dirty="0" err="1"/>
              <a:t>started</a:t>
            </a:r>
            <a:r>
              <a:rPr lang="nb-NO" dirty="0"/>
              <a:t> in 2009 (The Bernt-</a:t>
            </a:r>
            <a:r>
              <a:rPr lang="nb-NO" dirty="0" err="1"/>
              <a:t>expert</a:t>
            </a:r>
            <a:r>
              <a:rPr lang="nb-NO" dirty="0"/>
              <a:t> </a:t>
            </a:r>
            <a:r>
              <a:rPr lang="nb-NO" dirty="0" err="1"/>
              <a:t>group</a:t>
            </a:r>
            <a:r>
              <a:rPr lang="nb-NO" dirty="0"/>
              <a:t>)</a:t>
            </a:r>
          </a:p>
          <a:p>
            <a:r>
              <a:rPr lang="nb-NO" dirty="0"/>
              <a:t>This report </a:t>
            </a:r>
            <a:r>
              <a:rPr lang="nb-NO" dirty="0" err="1"/>
              <a:t>was</a:t>
            </a:r>
            <a:r>
              <a:rPr lang="nb-NO" dirty="0"/>
              <a:t> </a:t>
            </a:r>
            <a:r>
              <a:rPr lang="nb-NO" dirty="0" err="1"/>
              <a:t>followed</a:t>
            </a:r>
            <a:r>
              <a:rPr lang="nb-NO" dirty="0"/>
              <a:t> by a legal </a:t>
            </a:r>
            <a:r>
              <a:rPr lang="nb-NO" dirty="0" err="1"/>
              <a:t>review</a:t>
            </a:r>
            <a:r>
              <a:rPr lang="nb-NO" dirty="0"/>
              <a:t> </a:t>
            </a:r>
            <a:r>
              <a:rPr lang="nb-NO" dirty="0" err="1"/>
              <a:t>committee</a:t>
            </a:r>
            <a:r>
              <a:rPr lang="nb-NO" dirty="0"/>
              <a:t> </a:t>
            </a:r>
            <a:r>
              <a:rPr lang="nb-NO" dirty="0" err="1"/>
              <a:t>who</a:t>
            </a:r>
            <a:r>
              <a:rPr lang="nb-NO" dirty="0"/>
              <a:t> </a:t>
            </a:r>
            <a:r>
              <a:rPr lang="nb-NO" dirty="0" err="1"/>
              <a:t>submitted</a:t>
            </a:r>
            <a:r>
              <a:rPr lang="nb-NO" dirty="0"/>
              <a:t> a report in 2011 </a:t>
            </a:r>
            <a:r>
              <a:rPr lang="nb-NO" dirty="0" err="1"/>
              <a:t>with</a:t>
            </a:r>
            <a:r>
              <a:rPr lang="nb-NO" dirty="0"/>
              <a:t> </a:t>
            </a:r>
            <a:r>
              <a:rPr lang="nb-NO" dirty="0" err="1"/>
              <a:t>several</a:t>
            </a:r>
            <a:r>
              <a:rPr lang="nb-NO" dirty="0"/>
              <a:t> </a:t>
            </a:r>
            <a:r>
              <a:rPr lang="nb-NO" dirty="0" err="1"/>
              <a:t>suggestions</a:t>
            </a:r>
            <a:r>
              <a:rPr lang="nb-NO" dirty="0"/>
              <a:t> </a:t>
            </a:r>
            <a:r>
              <a:rPr lang="nb-NO" dirty="0" err="1"/>
              <a:t>on</a:t>
            </a:r>
            <a:r>
              <a:rPr lang="nb-NO" dirty="0"/>
              <a:t> </a:t>
            </a:r>
            <a:r>
              <a:rPr lang="nb-NO" dirty="0" err="1"/>
              <a:t>how</a:t>
            </a:r>
            <a:r>
              <a:rPr lang="nb-NO" dirty="0"/>
              <a:t> to </a:t>
            </a:r>
            <a:r>
              <a:rPr lang="nb-NO" dirty="0" err="1"/>
              <a:t>legislate</a:t>
            </a:r>
            <a:r>
              <a:rPr lang="nb-NO" dirty="0"/>
              <a:t> </a:t>
            </a:r>
            <a:r>
              <a:rPr lang="nb-NO" dirty="0" err="1"/>
              <a:t>provisions</a:t>
            </a:r>
            <a:r>
              <a:rPr lang="nb-NO" dirty="0"/>
              <a:t> </a:t>
            </a:r>
            <a:r>
              <a:rPr lang="nb-NO" dirty="0" err="1"/>
              <a:t>regarding</a:t>
            </a:r>
            <a:r>
              <a:rPr lang="nb-NO" dirty="0"/>
              <a:t> </a:t>
            </a:r>
            <a:r>
              <a:rPr lang="nb-NO" dirty="0" err="1"/>
              <a:t>lack</a:t>
            </a:r>
            <a:r>
              <a:rPr lang="nb-NO" dirty="0"/>
              <a:t> </a:t>
            </a:r>
            <a:r>
              <a:rPr lang="nb-NO" dirty="0" err="1"/>
              <a:t>of</a:t>
            </a:r>
            <a:r>
              <a:rPr lang="nb-NO" dirty="0"/>
              <a:t> </a:t>
            </a:r>
            <a:r>
              <a:rPr lang="nb-NO" dirty="0" err="1"/>
              <a:t>decision-making</a:t>
            </a:r>
            <a:r>
              <a:rPr lang="nb-NO" dirty="0"/>
              <a:t> in mental </a:t>
            </a:r>
            <a:r>
              <a:rPr lang="nb-NO" dirty="0" err="1"/>
              <a:t>health</a:t>
            </a:r>
            <a:r>
              <a:rPr lang="nb-NO" dirty="0"/>
              <a:t> </a:t>
            </a:r>
            <a:r>
              <a:rPr lang="nb-NO" dirty="0" err="1"/>
              <a:t>care</a:t>
            </a:r>
            <a:r>
              <a:rPr lang="nb-NO" dirty="0"/>
              <a:t> (Paulsrud-utvalget)</a:t>
            </a:r>
          </a:p>
          <a:p>
            <a:r>
              <a:rPr lang="nb-NO" dirty="0"/>
              <a:t>The </a:t>
            </a:r>
            <a:r>
              <a:rPr lang="nb-NO" dirty="0" err="1"/>
              <a:t>revision</a:t>
            </a:r>
            <a:r>
              <a:rPr lang="nb-NO" dirty="0"/>
              <a:t> </a:t>
            </a:r>
            <a:r>
              <a:rPr lang="nb-NO" dirty="0" err="1"/>
              <a:t>was</a:t>
            </a:r>
            <a:r>
              <a:rPr lang="nb-NO" dirty="0"/>
              <a:t> </a:t>
            </a:r>
            <a:r>
              <a:rPr lang="nb-NO" dirty="0" err="1"/>
              <a:t>followed</a:t>
            </a:r>
            <a:r>
              <a:rPr lang="nb-NO" dirty="0"/>
              <a:t> up  by </a:t>
            </a:r>
            <a:r>
              <a:rPr lang="nb-NO" dirty="0" err="1"/>
              <a:t>the</a:t>
            </a:r>
            <a:r>
              <a:rPr lang="nb-NO" dirty="0"/>
              <a:t> Ministry in 2015 </a:t>
            </a:r>
            <a:r>
              <a:rPr lang="nb-NO" dirty="0" err="1"/>
              <a:t>with</a:t>
            </a:r>
            <a:r>
              <a:rPr lang="nb-NO" dirty="0"/>
              <a:t> a legal </a:t>
            </a:r>
            <a:r>
              <a:rPr lang="nb-NO" dirty="0" err="1"/>
              <a:t>proposition</a:t>
            </a:r>
            <a:r>
              <a:rPr lang="nb-NO" dirty="0"/>
              <a:t> to </a:t>
            </a:r>
            <a:r>
              <a:rPr lang="nb-NO" dirty="0" err="1"/>
              <a:t>the</a:t>
            </a:r>
            <a:r>
              <a:rPr lang="nb-NO" dirty="0"/>
              <a:t> Parliament. </a:t>
            </a:r>
            <a:r>
              <a:rPr lang="nb-NO" dirty="0" err="1"/>
              <a:t>Changes</a:t>
            </a:r>
            <a:r>
              <a:rPr lang="nb-NO" dirty="0"/>
              <a:t> in </a:t>
            </a:r>
            <a:r>
              <a:rPr lang="nb-NO" dirty="0" err="1"/>
              <a:t>the</a:t>
            </a:r>
            <a:r>
              <a:rPr lang="nb-NO" dirty="0"/>
              <a:t> Mental Health Care </a:t>
            </a:r>
            <a:r>
              <a:rPr lang="nb-NO" dirty="0" err="1"/>
              <a:t>Act</a:t>
            </a:r>
            <a:r>
              <a:rPr lang="nb-NO" dirty="0"/>
              <a:t> </a:t>
            </a:r>
            <a:r>
              <a:rPr lang="nb-NO" dirty="0" err="1"/>
              <a:t>were</a:t>
            </a:r>
            <a:r>
              <a:rPr lang="nb-NO" dirty="0"/>
              <a:t> </a:t>
            </a:r>
            <a:r>
              <a:rPr lang="nb-NO" dirty="0" err="1"/>
              <a:t>effectuated</a:t>
            </a:r>
            <a:r>
              <a:rPr lang="nb-NO" dirty="0"/>
              <a:t> from 1st </a:t>
            </a:r>
            <a:r>
              <a:rPr lang="nb-NO" dirty="0" err="1"/>
              <a:t>of</a:t>
            </a:r>
            <a:r>
              <a:rPr lang="nb-NO" dirty="0"/>
              <a:t> september 2017</a:t>
            </a:r>
          </a:p>
          <a:p>
            <a:r>
              <a:rPr lang="nb-NO" dirty="0" err="1"/>
              <a:t>Why</a:t>
            </a:r>
            <a:r>
              <a:rPr lang="nb-NO" dirty="0"/>
              <a:t>? Human </a:t>
            </a:r>
            <a:r>
              <a:rPr lang="nb-NO" dirty="0" err="1"/>
              <a:t>rights</a:t>
            </a:r>
            <a:r>
              <a:rPr lang="nb-NO" dirty="0"/>
              <a:t> </a:t>
            </a:r>
            <a:r>
              <a:rPr lang="nb-NO" dirty="0" err="1"/>
              <a:t>obligations</a:t>
            </a:r>
            <a:r>
              <a:rPr lang="nb-NO" dirty="0"/>
              <a:t>, </a:t>
            </a:r>
            <a:r>
              <a:rPr lang="nb-NO" dirty="0" err="1"/>
              <a:t>including</a:t>
            </a:r>
            <a:r>
              <a:rPr lang="nb-NO" dirty="0"/>
              <a:t> CRPD + An </a:t>
            </a:r>
            <a:r>
              <a:rPr lang="nb-NO" dirty="0" err="1"/>
              <a:t>identified</a:t>
            </a:r>
            <a:r>
              <a:rPr lang="nb-NO" dirty="0"/>
              <a:t> </a:t>
            </a:r>
            <a:r>
              <a:rPr lang="nb-NO" dirty="0" err="1"/>
              <a:t>need</a:t>
            </a:r>
            <a:r>
              <a:rPr lang="nb-NO" dirty="0"/>
              <a:t> in </a:t>
            </a:r>
            <a:r>
              <a:rPr lang="nb-NO" dirty="0" err="1"/>
              <a:t>the</a:t>
            </a:r>
            <a:r>
              <a:rPr lang="nb-NO" dirty="0"/>
              <a:t> norwegian </a:t>
            </a:r>
            <a:r>
              <a:rPr lang="nb-NO" dirty="0" err="1"/>
              <a:t>context</a:t>
            </a:r>
            <a:r>
              <a:rPr lang="nb-NO" dirty="0"/>
              <a:t> to </a:t>
            </a:r>
            <a:r>
              <a:rPr lang="nb-NO" dirty="0" err="1"/>
              <a:t>strengthen</a:t>
            </a:r>
            <a:r>
              <a:rPr lang="nb-NO" dirty="0"/>
              <a:t> mental </a:t>
            </a:r>
            <a:r>
              <a:rPr lang="nb-NO" dirty="0" err="1"/>
              <a:t>health</a:t>
            </a:r>
            <a:r>
              <a:rPr lang="nb-NO" dirty="0"/>
              <a:t> </a:t>
            </a:r>
            <a:r>
              <a:rPr lang="nb-NO" dirty="0" err="1"/>
              <a:t>patients</a:t>
            </a:r>
            <a:r>
              <a:rPr lang="nb-NO" dirty="0"/>
              <a:t>’ right to </a:t>
            </a:r>
            <a:r>
              <a:rPr lang="nb-NO" dirty="0" err="1"/>
              <a:t>autonomy</a:t>
            </a:r>
            <a:r>
              <a:rPr lang="nb-NO" dirty="0"/>
              <a:t> and </a:t>
            </a:r>
            <a:r>
              <a:rPr lang="nb-NO" dirty="0" err="1"/>
              <a:t>integrity</a:t>
            </a:r>
            <a:r>
              <a:rPr lang="nb-NO" dirty="0"/>
              <a:t> </a:t>
            </a:r>
            <a:r>
              <a:rPr lang="nb-NO" dirty="0" err="1"/>
              <a:t>along</a:t>
            </a:r>
            <a:r>
              <a:rPr lang="nb-NO" dirty="0"/>
              <a:t> </a:t>
            </a:r>
            <a:r>
              <a:rPr lang="nb-NO" dirty="0" err="1"/>
              <a:t>the</a:t>
            </a:r>
            <a:r>
              <a:rPr lang="nb-NO" dirty="0"/>
              <a:t> same </a:t>
            </a:r>
            <a:r>
              <a:rPr lang="nb-NO" dirty="0" err="1"/>
              <a:t>principles</a:t>
            </a:r>
            <a:r>
              <a:rPr lang="nb-NO" dirty="0"/>
              <a:t> as </a:t>
            </a:r>
            <a:r>
              <a:rPr lang="nb-NO" dirty="0" err="1"/>
              <a:t>patients</a:t>
            </a:r>
            <a:r>
              <a:rPr lang="nb-NO" dirty="0"/>
              <a:t> </a:t>
            </a:r>
            <a:r>
              <a:rPr lang="nb-NO" dirty="0" err="1"/>
              <a:t>with</a:t>
            </a:r>
            <a:r>
              <a:rPr lang="nb-NO" dirty="0"/>
              <a:t> </a:t>
            </a:r>
            <a:r>
              <a:rPr lang="nb-NO" dirty="0" err="1"/>
              <a:t>physical</a:t>
            </a:r>
            <a:r>
              <a:rPr lang="nb-NO" dirty="0"/>
              <a:t> </a:t>
            </a:r>
            <a:r>
              <a:rPr lang="nb-NO" dirty="0" err="1"/>
              <a:t>health</a:t>
            </a:r>
            <a:r>
              <a:rPr lang="nb-NO" dirty="0"/>
              <a:t> </a:t>
            </a:r>
            <a:r>
              <a:rPr lang="nb-NO" dirty="0" err="1"/>
              <a:t>issues</a:t>
            </a:r>
            <a:endParaRPr lang="nb-NO" dirty="0"/>
          </a:p>
          <a:p>
            <a:r>
              <a:rPr lang="nb-NO" dirty="0" err="1"/>
              <a:t>Effects</a:t>
            </a:r>
            <a:r>
              <a:rPr lang="nb-NO" dirty="0"/>
              <a:t>: Our </a:t>
            </a:r>
            <a:r>
              <a:rPr lang="nb-NO" dirty="0" err="1"/>
              <a:t>findings</a:t>
            </a:r>
            <a:r>
              <a:rPr lang="nb-NO" dirty="0"/>
              <a:t> </a:t>
            </a:r>
            <a:r>
              <a:rPr lang="nb-NO" dirty="0" err="1"/>
              <a:t>indicate</a:t>
            </a:r>
            <a:r>
              <a:rPr lang="nb-NO" dirty="0"/>
              <a:t> </a:t>
            </a:r>
            <a:r>
              <a:rPr lang="nb-NO" dirty="0" err="1"/>
              <a:t>that</a:t>
            </a:r>
            <a:r>
              <a:rPr lang="nb-NO" dirty="0"/>
              <a:t> </a:t>
            </a:r>
            <a:r>
              <a:rPr lang="nb-NO" dirty="0" err="1"/>
              <a:t>the</a:t>
            </a:r>
            <a:r>
              <a:rPr lang="nb-NO" dirty="0"/>
              <a:t> </a:t>
            </a:r>
            <a:r>
              <a:rPr lang="nb-NO" dirty="0" err="1"/>
              <a:t>new</a:t>
            </a:r>
            <a:r>
              <a:rPr lang="nb-NO" dirty="0"/>
              <a:t> legal </a:t>
            </a:r>
            <a:r>
              <a:rPr lang="nb-NO" dirty="0" err="1"/>
              <a:t>provision</a:t>
            </a:r>
            <a:r>
              <a:rPr lang="nb-NO" dirty="0"/>
              <a:t> have </a:t>
            </a:r>
            <a:r>
              <a:rPr lang="nb-NO" dirty="0" err="1"/>
              <a:t>been</a:t>
            </a:r>
            <a:r>
              <a:rPr lang="nb-NO" dirty="0"/>
              <a:t> positive for </a:t>
            </a:r>
            <a:r>
              <a:rPr lang="nb-NO" dirty="0" err="1"/>
              <a:t>many</a:t>
            </a:r>
            <a:r>
              <a:rPr lang="nb-NO" dirty="0"/>
              <a:t> </a:t>
            </a:r>
            <a:r>
              <a:rPr lang="nb-NO" dirty="0" err="1"/>
              <a:t>patients</a:t>
            </a:r>
            <a:r>
              <a:rPr lang="nb-NO" dirty="0"/>
              <a:t>, </a:t>
            </a:r>
            <a:r>
              <a:rPr lang="nb-NO" dirty="0" err="1"/>
              <a:t>strengthening</a:t>
            </a:r>
            <a:r>
              <a:rPr lang="nb-NO" dirty="0"/>
              <a:t> </a:t>
            </a:r>
            <a:r>
              <a:rPr lang="nb-NO" dirty="0" err="1"/>
              <a:t>their</a:t>
            </a:r>
            <a:r>
              <a:rPr lang="nb-NO" dirty="0"/>
              <a:t> </a:t>
            </a:r>
            <a:r>
              <a:rPr lang="nb-NO" dirty="0" err="1"/>
              <a:t>voice</a:t>
            </a:r>
            <a:r>
              <a:rPr lang="nb-NO" dirty="0"/>
              <a:t> </a:t>
            </a:r>
            <a:r>
              <a:rPr lang="nb-NO" dirty="0" err="1"/>
              <a:t>when</a:t>
            </a:r>
            <a:r>
              <a:rPr lang="nb-NO" dirty="0"/>
              <a:t> </a:t>
            </a:r>
            <a:r>
              <a:rPr lang="nb-NO" dirty="0" err="1"/>
              <a:t>doctors</a:t>
            </a:r>
            <a:r>
              <a:rPr lang="nb-NO" dirty="0"/>
              <a:t> </a:t>
            </a:r>
            <a:r>
              <a:rPr lang="nb-NO" dirty="0" err="1"/>
              <a:t>assess</a:t>
            </a:r>
            <a:r>
              <a:rPr lang="nb-NO" dirty="0"/>
              <a:t> </a:t>
            </a:r>
            <a:r>
              <a:rPr lang="nb-NO" dirty="0" err="1"/>
              <a:t>their</a:t>
            </a:r>
            <a:r>
              <a:rPr lang="nb-NO" dirty="0"/>
              <a:t> </a:t>
            </a:r>
            <a:r>
              <a:rPr lang="nb-NO" dirty="0" err="1"/>
              <a:t>ability</a:t>
            </a:r>
            <a:r>
              <a:rPr lang="nb-NO" dirty="0"/>
              <a:t> to </a:t>
            </a:r>
            <a:r>
              <a:rPr lang="nb-NO" dirty="0" err="1"/>
              <a:t>consider</a:t>
            </a:r>
            <a:r>
              <a:rPr lang="nb-NO" dirty="0"/>
              <a:t> and </a:t>
            </a:r>
            <a:r>
              <a:rPr lang="nb-NO" dirty="0" err="1"/>
              <a:t>decide</a:t>
            </a:r>
            <a:r>
              <a:rPr lang="nb-NO" dirty="0"/>
              <a:t> </a:t>
            </a:r>
            <a:r>
              <a:rPr lang="nb-NO" dirty="0" err="1"/>
              <a:t>about</a:t>
            </a:r>
            <a:r>
              <a:rPr lang="nb-NO" dirty="0"/>
              <a:t> </a:t>
            </a:r>
            <a:r>
              <a:rPr lang="nb-NO" dirty="0" err="1"/>
              <a:t>their</a:t>
            </a:r>
            <a:r>
              <a:rPr lang="nb-NO" dirty="0"/>
              <a:t> </a:t>
            </a:r>
            <a:r>
              <a:rPr lang="nb-NO" dirty="0" err="1"/>
              <a:t>own</a:t>
            </a:r>
            <a:r>
              <a:rPr lang="nb-NO" dirty="0"/>
              <a:t> </a:t>
            </a:r>
            <a:r>
              <a:rPr lang="nb-NO" dirty="0" err="1"/>
              <a:t>health</a:t>
            </a:r>
            <a:r>
              <a:rPr lang="nb-NO" dirty="0"/>
              <a:t> and </a:t>
            </a:r>
            <a:r>
              <a:rPr lang="nb-NO" dirty="0" err="1"/>
              <a:t>treatment</a:t>
            </a:r>
            <a:r>
              <a:rPr lang="nb-NO" dirty="0"/>
              <a:t> </a:t>
            </a:r>
            <a:r>
              <a:rPr lang="nb-NO" dirty="0" err="1"/>
              <a:t>needs</a:t>
            </a:r>
            <a:endParaRPr lang="nb-NO" dirty="0"/>
          </a:p>
        </p:txBody>
      </p:sp>
    </p:spTree>
    <p:extLst>
      <p:ext uri="{BB962C8B-B14F-4D97-AF65-F5344CB8AC3E}">
        <p14:creationId xmlns:p14="http://schemas.microsoft.com/office/powerpoint/2010/main" val="3054602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B8068D-F4CA-3CDD-E771-8F3C8CF201F7}"/>
              </a:ext>
            </a:extLst>
          </p:cNvPr>
          <p:cNvSpPr>
            <a:spLocks noGrp="1"/>
          </p:cNvSpPr>
          <p:nvPr>
            <p:ph type="title"/>
          </p:nvPr>
        </p:nvSpPr>
        <p:spPr/>
        <p:txBody>
          <a:bodyPr/>
          <a:lstStyle/>
          <a:p>
            <a:r>
              <a:rPr lang="nb-NO" dirty="0" err="1"/>
              <a:t>decision-making</a:t>
            </a:r>
            <a:r>
              <a:rPr lang="nb-NO" dirty="0"/>
              <a:t> </a:t>
            </a:r>
            <a:r>
              <a:rPr lang="nb-NO" dirty="0" err="1"/>
              <a:t>competence</a:t>
            </a:r>
            <a:r>
              <a:rPr lang="nb-NO" dirty="0"/>
              <a:t> (</a:t>
            </a:r>
            <a:r>
              <a:rPr lang="nb-NO" dirty="0" err="1"/>
              <a:t>continued</a:t>
            </a:r>
            <a:r>
              <a:rPr lang="nb-NO" dirty="0"/>
              <a:t>)</a:t>
            </a:r>
            <a:endParaRPr lang="nb-NO"/>
          </a:p>
        </p:txBody>
      </p:sp>
      <p:sp>
        <p:nvSpPr>
          <p:cNvPr id="3" name="Plassholder for innhold 2">
            <a:extLst>
              <a:ext uri="{FF2B5EF4-FFF2-40B4-BE49-F238E27FC236}">
                <a16:creationId xmlns:a16="http://schemas.microsoft.com/office/drawing/2014/main" id="{942D653C-D8E1-3515-AA57-F554168791CB}"/>
              </a:ext>
            </a:extLst>
          </p:cNvPr>
          <p:cNvSpPr>
            <a:spLocks noGrp="1"/>
          </p:cNvSpPr>
          <p:nvPr>
            <p:ph idx="1"/>
          </p:nvPr>
        </p:nvSpPr>
        <p:spPr/>
        <p:txBody>
          <a:bodyPr>
            <a:normAutofit lnSpcReduction="10000"/>
          </a:bodyPr>
          <a:lstStyle/>
          <a:p>
            <a:r>
              <a:rPr lang="nb-NO" dirty="0" err="1"/>
              <a:t>Reported</a:t>
            </a:r>
            <a:r>
              <a:rPr lang="nb-NO" dirty="0"/>
              <a:t> </a:t>
            </a:r>
            <a:r>
              <a:rPr lang="nb-NO" dirty="0" err="1"/>
              <a:t>adverse</a:t>
            </a:r>
            <a:r>
              <a:rPr lang="nb-NO" dirty="0"/>
              <a:t> </a:t>
            </a:r>
            <a:r>
              <a:rPr lang="nb-NO" dirty="0" err="1"/>
              <a:t>effects</a:t>
            </a:r>
            <a:r>
              <a:rPr lang="nb-NO" dirty="0"/>
              <a:t>: </a:t>
            </a:r>
            <a:r>
              <a:rPr lang="nb-NO" dirty="0" err="1"/>
              <a:t>insufficient</a:t>
            </a:r>
            <a:r>
              <a:rPr lang="nb-NO" dirty="0"/>
              <a:t> and variable </a:t>
            </a:r>
            <a:r>
              <a:rPr lang="nb-NO" dirty="0" err="1"/>
              <a:t>deegrees</a:t>
            </a:r>
            <a:r>
              <a:rPr lang="nb-NO" dirty="0"/>
              <a:t> </a:t>
            </a:r>
            <a:r>
              <a:rPr lang="nb-NO" dirty="0" err="1"/>
              <a:t>of</a:t>
            </a:r>
            <a:r>
              <a:rPr lang="nb-NO" dirty="0"/>
              <a:t> training </a:t>
            </a:r>
            <a:r>
              <a:rPr lang="nb-NO" dirty="0" err="1"/>
              <a:t>of</a:t>
            </a:r>
            <a:r>
              <a:rPr lang="nb-NO" dirty="0"/>
              <a:t> </a:t>
            </a:r>
            <a:r>
              <a:rPr lang="nb-NO" dirty="0" err="1"/>
              <a:t>health</a:t>
            </a:r>
            <a:r>
              <a:rPr lang="nb-NO" dirty="0"/>
              <a:t> personell </a:t>
            </a:r>
            <a:r>
              <a:rPr lang="nb-NO" dirty="0" err="1"/>
              <a:t>on</a:t>
            </a:r>
            <a:r>
              <a:rPr lang="nb-NO" dirty="0"/>
              <a:t> </a:t>
            </a:r>
            <a:r>
              <a:rPr lang="nb-NO" dirty="0" err="1"/>
              <a:t>how</a:t>
            </a:r>
            <a:r>
              <a:rPr lang="nb-NO" dirty="0"/>
              <a:t> to </a:t>
            </a:r>
            <a:r>
              <a:rPr lang="nb-NO" dirty="0" err="1"/>
              <a:t>carry</a:t>
            </a:r>
            <a:r>
              <a:rPr lang="nb-NO" dirty="0"/>
              <a:t> </a:t>
            </a:r>
            <a:r>
              <a:rPr lang="nb-NO" dirty="0" err="1"/>
              <a:t>out</a:t>
            </a:r>
            <a:r>
              <a:rPr lang="nb-NO" dirty="0"/>
              <a:t> sound </a:t>
            </a:r>
            <a:r>
              <a:rPr lang="nb-NO" dirty="0" err="1"/>
              <a:t>assessments</a:t>
            </a:r>
            <a:r>
              <a:rPr lang="nb-NO" dirty="0"/>
              <a:t> </a:t>
            </a:r>
            <a:r>
              <a:rPr lang="nb-NO" dirty="0" err="1"/>
              <a:t>of</a:t>
            </a:r>
            <a:r>
              <a:rPr lang="nb-NO" dirty="0"/>
              <a:t> </a:t>
            </a:r>
            <a:r>
              <a:rPr lang="nb-NO" dirty="0" err="1"/>
              <a:t>decision-making</a:t>
            </a:r>
            <a:r>
              <a:rPr lang="nb-NO" dirty="0"/>
              <a:t> </a:t>
            </a:r>
            <a:r>
              <a:rPr lang="nb-NO" dirty="0" err="1"/>
              <a:t>competence</a:t>
            </a:r>
            <a:r>
              <a:rPr lang="nb-NO" dirty="0"/>
              <a:t>. This </a:t>
            </a:r>
            <a:r>
              <a:rPr lang="nb-NO" dirty="0" err="1"/>
              <a:t>may</a:t>
            </a:r>
            <a:r>
              <a:rPr lang="nb-NO" dirty="0"/>
              <a:t> have </a:t>
            </a:r>
            <a:r>
              <a:rPr lang="nb-NO" dirty="0" err="1"/>
              <a:t>resulted</a:t>
            </a:r>
            <a:r>
              <a:rPr lang="nb-NO" dirty="0"/>
              <a:t> in </a:t>
            </a:r>
          </a:p>
          <a:p>
            <a:pPr marL="0" indent="0">
              <a:buNone/>
            </a:pPr>
            <a:r>
              <a:rPr lang="nb-NO" dirty="0"/>
              <a:t>-</a:t>
            </a:r>
            <a:r>
              <a:rPr lang="nb-NO" dirty="0" err="1"/>
              <a:t>too</a:t>
            </a:r>
            <a:r>
              <a:rPr lang="nb-NO" dirty="0"/>
              <a:t> </a:t>
            </a:r>
            <a:r>
              <a:rPr lang="nb-NO" dirty="0" err="1"/>
              <a:t>strict</a:t>
            </a:r>
            <a:r>
              <a:rPr lang="nb-NO" dirty="0"/>
              <a:t> </a:t>
            </a:r>
            <a:r>
              <a:rPr lang="nb-NO" dirty="0" err="1"/>
              <a:t>assessment</a:t>
            </a:r>
            <a:r>
              <a:rPr lang="nb-NO" dirty="0"/>
              <a:t> </a:t>
            </a:r>
            <a:r>
              <a:rPr lang="nb-NO" dirty="0" err="1"/>
              <a:t>practice</a:t>
            </a:r>
            <a:r>
              <a:rPr lang="nb-NO" dirty="0"/>
              <a:t> </a:t>
            </a:r>
            <a:r>
              <a:rPr lang="nb-NO" dirty="0" err="1"/>
              <a:t>leading</a:t>
            </a:r>
            <a:r>
              <a:rPr lang="nb-NO" dirty="0"/>
              <a:t> to an </a:t>
            </a:r>
            <a:r>
              <a:rPr lang="nb-NO" dirty="0" err="1"/>
              <a:t>increased</a:t>
            </a:r>
            <a:r>
              <a:rPr lang="nb-NO" dirty="0"/>
              <a:t> </a:t>
            </a:r>
            <a:r>
              <a:rPr lang="nb-NO" dirty="0" err="1"/>
              <a:t>rejection</a:t>
            </a:r>
            <a:r>
              <a:rPr lang="nb-NO" dirty="0"/>
              <a:t> </a:t>
            </a:r>
            <a:r>
              <a:rPr lang="nb-NO" dirty="0" err="1"/>
              <a:t>of</a:t>
            </a:r>
            <a:r>
              <a:rPr lang="nb-NO" dirty="0"/>
              <a:t> </a:t>
            </a:r>
            <a:r>
              <a:rPr lang="nb-NO" dirty="0" err="1"/>
              <a:t>patients</a:t>
            </a:r>
            <a:r>
              <a:rPr lang="nb-NO" dirty="0"/>
              <a:t> </a:t>
            </a:r>
            <a:r>
              <a:rPr lang="nb-NO" dirty="0" err="1"/>
              <a:t>with</a:t>
            </a:r>
            <a:r>
              <a:rPr lang="nb-NO" dirty="0"/>
              <a:t> a </a:t>
            </a:r>
            <a:r>
              <a:rPr lang="nb-NO" dirty="0" err="1"/>
              <a:t>need</a:t>
            </a:r>
            <a:r>
              <a:rPr lang="nb-NO" dirty="0"/>
              <a:t> for </a:t>
            </a:r>
            <a:r>
              <a:rPr lang="nb-NO" dirty="0" err="1"/>
              <a:t>hospitalisation</a:t>
            </a:r>
            <a:r>
              <a:rPr lang="nb-NO" dirty="0"/>
              <a:t> /</a:t>
            </a:r>
            <a:r>
              <a:rPr lang="nb-NO" dirty="0" err="1"/>
              <a:t>overnight</a:t>
            </a:r>
            <a:r>
              <a:rPr lang="nb-NO" dirty="0"/>
              <a:t> </a:t>
            </a:r>
            <a:r>
              <a:rPr lang="nb-NO" dirty="0" err="1"/>
              <a:t>stays</a:t>
            </a:r>
            <a:r>
              <a:rPr lang="nb-NO" dirty="0"/>
              <a:t> (</a:t>
            </a:r>
            <a:r>
              <a:rPr lang="nb-NO" dirty="0" err="1"/>
              <a:t>patients</a:t>
            </a:r>
            <a:r>
              <a:rPr lang="nb-NO" dirty="0"/>
              <a:t> </a:t>
            </a:r>
            <a:r>
              <a:rPr lang="nb-NO" dirty="0" err="1"/>
              <a:t>that</a:t>
            </a:r>
            <a:r>
              <a:rPr lang="nb-NO" dirty="0"/>
              <a:t> </a:t>
            </a:r>
            <a:r>
              <a:rPr lang="nb-NO" dirty="0" err="1"/>
              <a:t>previously</a:t>
            </a:r>
            <a:r>
              <a:rPr lang="nb-NO" dirty="0"/>
              <a:t> </a:t>
            </a:r>
            <a:r>
              <a:rPr lang="nb-NO" dirty="0" err="1"/>
              <a:t>could</a:t>
            </a:r>
            <a:r>
              <a:rPr lang="nb-NO" dirty="0"/>
              <a:t> be </a:t>
            </a:r>
            <a:r>
              <a:rPr lang="nb-NO" dirty="0" err="1"/>
              <a:t>admitted</a:t>
            </a:r>
            <a:r>
              <a:rPr lang="nb-NO" dirty="0"/>
              <a:t> by force) </a:t>
            </a:r>
          </a:p>
          <a:p>
            <a:pPr marL="0" indent="0">
              <a:buNone/>
            </a:pPr>
            <a:r>
              <a:rPr lang="nb-NO" dirty="0"/>
              <a:t>-A </a:t>
            </a:r>
            <a:r>
              <a:rPr lang="nb-NO" dirty="0" err="1"/>
              <a:t>higher</a:t>
            </a:r>
            <a:r>
              <a:rPr lang="nb-NO" dirty="0"/>
              <a:t> </a:t>
            </a:r>
            <a:r>
              <a:rPr lang="nb-NO" dirty="0" err="1"/>
              <a:t>burden</a:t>
            </a:r>
            <a:r>
              <a:rPr lang="nb-NO" dirty="0"/>
              <a:t> for </a:t>
            </a:r>
            <a:r>
              <a:rPr lang="nb-NO" dirty="0" err="1"/>
              <a:t>parents</a:t>
            </a:r>
            <a:r>
              <a:rPr lang="nb-NO" dirty="0"/>
              <a:t>, families or </a:t>
            </a:r>
            <a:r>
              <a:rPr lang="nb-NO" dirty="0" err="1"/>
              <a:t>other</a:t>
            </a:r>
            <a:r>
              <a:rPr lang="nb-NO" dirty="0"/>
              <a:t> </a:t>
            </a:r>
            <a:r>
              <a:rPr lang="nb-NO" dirty="0" err="1"/>
              <a:t>next</a:t>
            </a:r>
            <a:r>
              <a:rPr lang="nb-NO" dirty="0"/>
              <a:t> to </a:t>
            </a:r>
            <a:r>
              <a:rPr lang="nb-NO" dirty="0" err="1"/>
              <a:t>kin</a:t>
            </a:r>
            <a:endParaRPr lang="nb-NO" dirty="0"/>
          </a:p>
          <a:p>
            <a:pPr marL="0" indent="0">
              <a:buNone/>
            </a:pPr>
            <a:r>
              <a:rPr lang="nb-NO" dirty="0"/>
              <a:t>-The </a:t>
            </a:r>
            <a:r>
              <a:rPr lang="nb-NO" dirty="0" err="1"/>
              <a:t>national</a:t>
            </a:r>
            <a:r>
              <a:rPr lang="nb-NO" dirty="0"/>
              <a:t> </a:t>
            </a:r>
            <a:r>
              <a:rPr lang="nb-NO" dirty="0" err="1"/>
              <a:t>coercion</a:t>
            </a:r>
            <a:r>
              <a:rPr lang="nb-NO" dirty="0"/>
              <a:t> rates have risen </a:t>
            </a:r>
            <a:r>
              <a:rPr lang="nb-NO" dirty="0" err="1"/>
              <a:t>since</a:t>
            </a:r>
            <a:r>
              <a:rPr lang="nb-NO" dirty="0"/>
              <a:t> 2018 (</a:t>
            </a:r>
            <a:r>
              <a:rPr lang="nb-NO" dirty="0" err="1"/>
              <a:t>after</a:t>
            </a:r>
            <a:r>
              <a:rPr lang="nb-NO" dirty="0"/>
              <a:t> an initial </a:t>
            </a:r>
            <a:r>
              <a:rPr lang="nb-NO" dirty="0" err="1"/>
              <a:t>drop</a:t>
            </a:r>
            <a:r>
              <a:rPr lang="nb-NO" dirty="0"/>
              <a:t> </a:t>
            </a:r>
            <a:r>
              <a:rPr lang="nb-NO" dirty="0" err="1"/>
              <a:t>the</a:t>
            </a:r>
            <a:r>
              <a:rPr lang="nb-NO" dirty="0"/>
              <a:t> first </a:t>
            </a:r>
            <a:r>
              <a:rPr lang="nb-NO" dirty="0" err="1"/>
              <a:t>year</a:t>
            </a:r>
            <a:r>
              <a:rPr lang="nb-NO" dirty="0"/>
              <a:t> </a:t>
            </a:r>
            <a:r>
              <a:rPr lang="nb-NO" dirty="0" err="1"/>
              <a:t>after</a:t>
            </a:r>
            <a:r>
              <a:rPr lang="nb-NO" dirty="0"/>
              <a:t> </a:t>
            </a:r>
            <a:r>
              <a:rPr lang="nb-NO" dirty="0" err="1"/>
              <a:t>implementation</a:t>
            </a:r>
            <a:r>
              <a:rPr lang="nb-NO"/>
              <a:t>)</a:t>
            </a:r>
            <a:endParaRPr lang="nb-NO" dirty="0"/>
          </a:p>
          <a:p>
            <a:pPr>
              <a:buFont typeface="Wingdings" panose="05000000000000000000" pitchFamily="2" charset="2"/>
              <a:buChar char="§"/>
            </a:pPr>
            <a:r>
              <a:rPr lang="nb-NO" dirty="0"/>
              <a:t>New </a:t>
            </a:r>
            <a:r>
              <a:rPr lang="nb-NO" dirty="0" err="1"/>
              <a:t>Government</a:t>
            </a:r>
            <a:r>
              <a:rPr lang="nb-NO" dirty="0"/>
              <a:t> in 2021 (</a:t>
            </a:r>
            <a:r>
              <a:rPr lang="nb-NO" dirty="0" err="1"/>
              <a:t>coalition</a:t>
            </a:r>
            <a:r>
              <a:rPr lang="nb-NO" dirty="0"/>
              <a:t> </a:t>
            </a:r>
            <a:r>
              <a:rPr lang="nb-NO" dirty="0" err="1"/>
              <a:t>of</a:t>
            </a:r>
            <a:r>
              <a:rPr lang="nb-NO" dirty="0"/>
              <a:t> </a:t>
            </a:r>
            <a:r>
              <a:rPr lang="nb-NO" dirty="0" err="1"/>
              <a:t>the</a:t>
            </a:r>
            <a:r>
              <a:rPr lang="nb-NO" dirty="0"/>
              <a:t> </a:t>
            </a:r>
            <a:r>
              <a:rPr lang="nb-NO" dirty="0" err="1"/>
              <a:t>labour</a:t>
            </a:r>
            <a:r>
              <a:rPr lang="nb-NO" dirty="0"/>
              <a:t> party and </a:t>
            </a:r>
            <a:r>
              <a:rPr lang="nb-NO" dirty="0" err="1"/>
              <a:t>center</a:t>
            </a:r>
            <a:r>
              <a:rPr lang="nb-NO" dirty="0"/>
              <a:t> party) </a:t>
            </a:r>
            <a:r>
              <a:rPr lang="nb-NO" dirty="0" err="1"/>
              <a:t>decided</a:t>
            </a:r>
            <a:r>
              <a:rPr lang="nb-NO" dirty="0"/>
              <a:t> to </a:t>
            </a:r>
            <a:r>
              <a:rPr lang="nb-NO" dirty="0" err="1"/>
              <a:t>evaluate</a:t>
            </a:r>
            <a:r>
              <a:rPr lang="nb-NO" dirty="0"/>
              <a:t> </a:t>
            </a:r>
            <a:r>
              <a:rPr lang="nb-NO" dirty="0" err="1"/>
              <a:t>the</a:t>
            </a:r>
            <a:r>
              <a:rPr lang="nb-NO" dirty="0"/>
              <a:t> legal </a:t>
            </a:r>
            <a:r>
              <a:rPr lang="nb-NO" dirty="0" err="1"/>
              <a:t>changes</a:t>
            </a:r>
            <a:endParaRPr lang="nb-NO" dirty="0"/>
          </a:p>
          <a:p>
            <a:pPr>
              <a:buFont typeface="Wingdings" panose="05000000000000000000" pitchFamily="2" charset="2"/>
              <a:buChar char="§"/>
            </a:pPr>
            <a:r>
              <a:rPr lang="nb-NO" dirty="0"/>
              <a:t>The </a:t>
            </a:r>
            <a:r>
              <a:rPr lang="nb-NO" dirty="0" err="1"/>
              <a:t>expert</a:t>
            </a:r>
            <a:r>
              <a:rPr lang="nb-NO" dirty="0"/>
              <a:t> </a:t>
            </a:r>
            <a:r>
              <a:rPr lang="nb-NO" dirty="0" err="1"/>
              <a:t>group</a:t>
            </a:r>
            <a:r>
              <a:rPr lang="nb-NO" dirty="0"/>
              <a:t> </a:t>
            </a:r>
            <a:r>
              <a:rPr lang="nb-NO" dirty="0" err="1"/>
              <a:t>submitted</a:t>
            </a:r>
            <a:r>
              <a:rPr lang="nb-NO" dirty="0"/>
              <a:t> </a:t>
            </a:r>
            <a:r>
              <a:rPr lang="nb-NO" dirty="0" err="1"/>
              <a:t>its</a:t>
            </a:r>
            <a:r>
              <a:rPr lang="nb-NO" dirty="0"/>
              <a:t> </a:t>
            </a:r>
            <a:r>
              <a:rPr lang="nb-NO" dirty="0" err="1"/>
              <a:t>evaluation</a:t>
            </a:r>
            <a:r>
              <a:rPr lang="nb-NO" dirty="0"/>
              <a:t> 15th </a:t>
            </a:r>
            <a:r>
              <a:rPr lang="nb-NO" dirty="0" err="1"/>
              <a:t>of</a:t>
            </a:r>
            <a:r>
              <a:rPr lang="nb-NO" dirty="0"/>
              <a:t> June: «Better </a:t>
            </a:r>
            <a:r>
              <a:rPr lang="nb-NO" dirty="0" err="1"/>
              <a:t>decisions</a:t>
            </a:r>
            <a:r>
              <a:rPr lang="nb-NO" dirty="0"/>
              <a:t> – </a:t>
            </a:r>
            <a:r>
              <a:rPr lang="nb-NO" dirty="0" err="1"/>
              <a:t>better</a:t>
            </a:r>
            <a:r>
              <a:rPr lang="nb-NO" dirty="0"/>
              <a:t> </a:t>
            </a:r>
            <a:r>
              <a:rPr lang="nb-NO" dirty="0" err="1"/>
              <a:t>treatment</a:t>
            </a:r>
            <a:r>
              <a:rPr lang="nb-NO" dirty="0"/>
              <a:t>» suggesting </a:t>
            </a:r>
            <a:r>
              <a:rPr lang="nb-NO" dirty="0" err="1"/>
              <a:t>that</a:t>
            </a:r>
            <a:r>
              <a:rPr lang="nb-NO" dirty="0"/>
              <a:t> </a:t>
            </a:r>
            <a:r>
              <a:rPr lang="nb-NO" dirty="0" err="1"/>
              <a:t>the</a:t>
            </a:r>
            <a:r>
              <a:rPr lang="nb-NO" dirty="0"/>
              <a:t> legal </a:t>
            </a:r>
            <a:r>
              <a:rPr lang="nb-NO" dirty="0" err="1"/>
              <a:t>provision</a:t>
            </a:r>
            <a:r>
              <a:rPr lang="nb-NO" dirty="0"/>
              <a:t> from 2017 </a:t>
            </a:r>
            <a:r>
              <a:rPr lang="nb-NO" dirty="0" err="1"/>
              <a:t>should</a:t>
            </a:r>
            <a:r>
              <a:rPr lang="nb-NO" dirty="0"/>
              <a:t> </a:t>
            </a:r>
            <a:r>
              <a:rPr lang="nb-NO" dirty="0" err="1"/>
              <a:t>continue</a:t>
            </a:r>
            <a:r>
              <a:rPr lang="nb-NO" dirty="0"/>
              <a:t>, </a:t>
            </a:r>
            <a:r>
              <a:rPr lang="nb-NO" dirty="0" err="1"/>
              <a:t>with</a:t>
            </a:r>
            <a:r>
              <a:rPr lang="nb-NO" dirty="0"/>
              <a:t> </a:t>
            </a:r>
            <a:r>
              <a:rPr lang="nb-NO" dirty="0" err="1"/>
              <a:t>some</a:t>
            </a:r>
            <a:r>
              <a:rPr lang="nb-NO" dirty="0"/>
              <a:t> </a:t>
            </a:r>
            <a:r>
              <a:rPr lang="nb-NO" dirty="0" err="1"/>
              <a:t>modifications</a:t>
            </a:r>
            <a:r>
              <a:rPr lang="nb-NO" dirty="0"/>
              <a:t> and </a:t>
            </a:r>
            <a:r>
              <a:rPr lang="nb-NO" dirty="0" err="1"/>
              <a:t>supported</a:t>
            </a:r>
            <a:r>
              <a:rPr lang="nb-NO" dirty="0"/>
              <a:t> by </a:t>
            </a:r>
            <a:r>
              <a:rPr lang="nb-NO" dirty="0" err="1"/>
              <a:t>strong</a:t>
            </a:r>
            <a:r>
              <a:rPr lang="nb-NO" dirty="0"/>
              <a:t> </a:t>
            </a:r>
            <a:r>
              <a:rPr lang="nb-NO" dirty="0" err="1"/>
              <a:t>efforts</a:t>
            </a:r>
            <a:r>
              <a:rPr lang="nb-NO" dirty="0"/>
              <a:t>  from </a:t>
            </a:r>
            <a:r>
              <a:rPr lang="nb-NO" dirty="0" err="1"/>
              <a:t>the</a:t>
            </a:r>
            <a:r>
              <a:rPr lang="nb-NO" dirty="0"/>
              <a:t> </a:t>
            </a:r>
            <a:r>
              <a:rPr lang="nb-NO" dirty="0" err="1"/>
              <a:t>national</a:t>
            </a:r>
            <a:r>
              <a:rPr lang="nb-NO" dirty="0"/>
              <a:t> </a:t>
            </a:r>
            <a:r>
              <a:rPr lang="nb-NO" dirty="0" err="1"/>
              <a:t>health</a:t>
            </a:r>
            <a:r>
              <a:rPr lang="nb-NO" dirty="0"/>
              <a:t> </a:t>
            </a:r>
            <a:r>
              <a:rPr lang="nb-NO" dirty="0" err="1"/>
              <a:t>authorities</a:t>
            </a:r>
            <a:r>
              <a:rPr lang="nb-NO" dirty="0"/>
              <a:t> in training </a:t>
            </a:r>
            <a:r>
              <a:rPr lang="nb-NO" dirty="0" err="1"/>
              <a:t>health</a:t>
            </a:r>
            <a:r>
              <a:rPr lang="nb-NO" dirty="0"/>
              <a:t> personell and support </a:t>
            </a:r>
            <a:r>
              <a:rPr lang="nb-NO" dirty="0" err="1"/>
              <a:t>implementing</a:t>
            </a:r>
            <a:r>
              <a:rPr lang="nb-NO" dirty="0"/>
              <a:t> </a:t>
            </a:r>
            <a:r>
              <a:rPr lang="nb-NO" dirty="0" err="1"/>
              <a:t>the</a:t>
            </a:r>
            <a:r>
              <a:rPr lang="nb-NO" dirty="0"/>
              <a:t> </a:t>
            </a:r>
            <a:r>
              <a:rPr lang="nb-NO" dirty="0" err="1"/>
              <a:t>legislation</a:t>
            </a:r>
            <a:r>
              <a:rPr lang="nb-NO" dirty="0"/>
              <a:t> </a:t>
            </a:r>
            <a:r>
              <a:rPr lang="nb-NO" dirty="0" err="1"/>
              <a:t>with</a:t>
            </a:r>
            <a:r>
              <a:rPr lang="nb-NO" dirty="0"/>
              <a:t> </a:t>
            </a:r>
            <a:r>
              <a:rPr lang="nb-NO" dirty="0" err="1"/>
              <a:t>national</a:t>
            </a:r>
            <a:r>
              <a:rPr lang="nb-NO" dirty="0"/>
              <a:t> </a:t>
            </a:r>
            <a:r>
              <a:rPr lang="nb-NO" dirty="0" err="1"/>
              <a:t>advisory</a:t>
            </a:r>
            <a:r>
              <a:rPr lang="nb-NO" dirty="0"/>
              <a:t> guidelines </a:t>
            </a:r>
            <a:r>
              <a:rPr lang="nb-NO" dirty="0" err="1"/>
              <a:t>on</a:t>
            </a:r>
            <a:r>
              <a:rPr lang="nb-NO" dirty="0"/>
              <a:t> </a:t>
            </a:r>
            <a:r>
              <a:rPr lang="nb-NO" dirty="0" err="1"/>
              <a:t>how</a:t>
            </a:r>
            <a:r>
              <a:rPr lang="nb-NO" dirty="0"/>
              <a:t> to </a:t>
            </a:r>
            <a:r>
              <a:rPr lang="nb-NO" dirty="0" err="1"/>
              <a:t>assess</a:t>
            </a:r>
            <a:r>
              <a:rPr lang="nb-NO" dirty="0"/>
              <a:t> </a:t>
            </a:r>
            <a:r>
              <a:rPr lang="nb-NO" dirty="0" err="1"/>
              <a:t>patients</a:t>
            </a:r>
            <a:r>
              <a:rPr lang="nb-NO" dirty="0"/>
              <a:t>’ </a:t>
            </a:r>
            <a:r>
              <a:rPr lang="nb-NO" dirty="0" err="1"/>
              <a:t>decision-making</a:t>
            </a:r>
            <a:r>
              <a:rPr lang="nb-NO" dirty="0"/>
              <a:t> </a:t>
            </a:r>
            <a:r>
              <a:rPr lang="nb-NO" dirty="0" err="1"/>
              <a:t>competence</a:t>
            </a:r>
            <a:r>
              <a:rPr lang="nb-NO" dirty="0"/>
              <a:t> </a:t>
            </a:r>
          </a:p>
          <a:p>
            <a:endParaRPr lang="nb-NO" dirty="0"/>
          </a:p>
        </p:txBody>
      </p:sp>
    </p:spTree>
    <p:extLst>
      <p:ext uri="{BB962C8B-B14F-4D97-AF65-F5344CB8AC3E}">
        <p14:creationId xmlns:p14="http://schemas.microsoft.com/office/powerpoint/2010/main" val="2312644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5591F5E-F92E-921A-509A-D193CEB117FE}"/>
              </a:ext>
            </a:extLst>
          </p:cNvPr>
          <p:cNvSpPr>
            <a:spLocks noGrp="1"/>
          </p:cNvSpPr>
          <p:nvPr>
            <p:ph type="title"/>
          </p:nvPr>
        </p:nvSpPr>
        <p:spPr>
          <a:xfrm>
            <a:off x="1198800" y="296652"/>
            <a:ext cx="9792000" cy="1143000"/>
          </a:xfrm>
        </p:spPr>
        <p:txBody>
          <a:bodyPr wrap="square" anchor="b">
            <a:normAutofit/>
          </a:bodyPr>
          <a:lstStyle/>
          <a:p>
            <a:r>
              <a:rPr lang="en-GB" dirty="0"/>
              <a:t>Drug policies and specialised treatment</a:t>
            </a:r>
          </a:p>
        </p:txBody>
      </p:sp>
      <p:pic>
        <p:nvPicPr>
          <p:cNvPr id="6" name="Plassholder for bilde 5" descr="Et bilde som inneholder utendørs, vann, himmel, skyline&#10;&#10;Automatisk generert beskrivelse">
            <a:extLst>
              <a:ext uri="{FF2B5EF4-FFF2-40B4-BE49-F238E27FC236}">
                <a16:creationId xmlns:a16="http://schemas.microsoft.com/office/drawing/2014/main" id="{881E7B7C-827D-3725-035D-6D6442F5A90B}"/>
              </a:ext>
            </a:extLst>
          </p:cNvPr>
          <p:cNvPicPr>
            <a:picLocks noGrp="1" noChangeAspect="1"/>
          </p:cNvPicPr>
          <p:nvPr>
            <p:ph idx="1"/>
          </p:nvPr>
        </p:nvPicPr>
        <p:blipFill rotWithShape="1">
          <a:blip r:embed="rId3"/>
          <a:srcRect t="8915" b="8915"/>
          <a:stretch/>
        </p:blipFill>
        <p:spPr>
          <a:xfrm>
            <a:off x="1198800" y="1592797"/>
            <a:ext cx="9792000" cy="4525963"/>
          </a:xfrm>
          <a:noFill/>
        </p:spPr>
      </p:pic>
    </p:spTree>
    <p:extLst>
      <p:ext uri="{BB962C8B-B14F-4D97-AF65-F5344CB8AC3E}">
        <p14:creationId xmlns:p14="http://schemas.microsoft.com/office/powerpoint/2010/main" val="4142646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BD53803-840F-4C3E-AFD8-E4531515A44D}"/>
              </a:ext>
            </a:extLst>
          </p:cNvPr>
          <p:cNvSpPr>
            <a:spLocks noGrp="1"/>
          </p:cNvSpPr>
          <p:nvPr>
            <p:ph type="sldNum" sz="quarter" idx="12"/>
          </p:nvPr>
        </p:nvSpPr>
        <p:spPr/>
        <p:txBody>
          <a:bodyPr/>
          <a:lstStyle/>
          <a:p>
            <a:fld id="{29E3B291-050D-4A82-B0A1-DB349FC61753}" type="slidenum">
              <a:rPr lang="nb-NO" smtClean="0"/>
              <a:pPr/>
              <a:t>37</a:t>
            </a:fld>
            <a:endParaRPr lang="nb-NO" dirty="0"/>
          </a:p>
        </p:txBody>
      </p:sp>
      <p:sp>
        <p:nvSpPr>
          <p:cNvPr id="4" name="Tittel 3">
            <a:extLst>
              <a:ext uri="{FF2B5EF4-FFF2-40B4-BE49-F238E27FC236}">
                <a16:creationId xmlns:a16="http://schemas.microsoft.com/office/drawing/2014/main" id="{0D801DBC-E0D3-482E-A2C8-B3C300B6C106}"/>
              </a:ext>
            </a:extLst>
          </p:cNvPr>
          <p:cNvSpPr>
            <a:spLocks noGrp="1"/>
          </p:cNvSpPr>
          <p:nvPr>
            <p:ph type="title"/>
          </p:nvPr>
        </p:nvSpPr>
        <p:spPr>
          <a:xfrm>
            <a:off x="479428" y="227483"/>
            <a:ext cx="11076093" cy="1325563"/>
          </a:xfrm>
        </p:spPr>
        <p:txBody>
          <a:bodyPr>
            <a:normAutofit/>
          </a:bodyPr>
          <a:lstStyle/>
          <a:p>
            <a:r>
              <a:rPr lang="en-GB" sz="2800" dirty="0"/>
              <a:t>Drug reform 2021</a:t>
            </a:r>
          </a:p>
        </p:txBody>
      </p:sp>
      <p:sp>
        <p:nvSpPr>
          <p:cNvPr id="5" name="Plassholder for innhold 4">
            <a:extLst>
              <a:ext uri="{FF2B5EF4-FFF2-40B4-BE49-F238E27FC236}">
                <a16:creationId xmlns:a16="http://schemas.microsoft.com/office/drawing/2014/main" id="{B55025DF-3147-4FEB-929C-AD145361F70F}"/>
              </a:ext>
            </a:extLst>
          </p:cNvPr>
          <p:cNvSpPr>
            <a:spLocks noGrp="1"/>
          </p:cNvSpPr>
          <p:nvPr>
            <p:ph idx="1"/>
          </p:nvPr>
        </p:nvSpPr>
        <p:spPr>
          <a:xfrm>
            <a:off x="479428" y="1772815"/>
            <a:ext cx="6128107" cy="3856483"/>
          </a:xfrm>
        </p:spPr>
        <p:txBody>
          <a:bodyPr>
            <a:normAutofit lnSpcReduction="10000"/>
          </a:bodyPr>
          <a:lstStyle/>
          <a:p>
            <a:r>
              <a:rPr lang="en-GB" dirty="0"/>
              <a:t>Reform proposal from previous government did not pass parliament</a:t>
            </a:r>
          </a:p>
          <a:p>
            <a:r>
              <a:rPr lang="en-GB" dirty="0"/>
              <a:t>No majority to decriminalize use and possession of drugs</a:t>
            </a:r>
          </a:p>
          <a:p>
            <a:r>
              <a:rPr lang="en-GB" dirty="0"/>
              <a:t>Consensus to not punish drug addicted persons</a:t>
            </a:r>
          </a:p>
          <a:p>
            <a:r>
              <a:rPr lang="en-GB" dirty="0"/>
              <a:t>Concern for children and youth</a:t>
            </a:r>
          </a:p>
          <a:p>
            <a:r>
              <a:rPr lang="en-GB" dirty="0"/>
              <a:t>Reform criticised for little focus on prevention and treatment</a:t>
            </a:r>
          </a:p>
          <a:p>
            <a:pPr marL="0" indent="0">
              <a:buNone/>
            </a:pPr>
            <a:endParaRPr lang="en-GB" dirty="0"/>
          </a:p>
          <a:p>
            <a:endParaRPr lang="en-GB" dirty="0"/>
          </a:p>
        </p:txBody>
      </p:sp>
      <p:sp>
        <p:nvSpPr>
          <p:cNvPr id="6" name="Plassholder for tekst 5">
            <a:extLst>
              <a:ext uri="{FF2B5EF4-FFF2-40B4-BE49-F238E27FC236}">
                <a16:creationId xmlns:a16="http://schemas.microsoft.com/office/drawing/2014/main" id="{89EEA0A9-2622-4419-9997-9850608CFA74}"/>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10B68D3E-F371-4C30-A7D9-7BE875C3EAF7}"/>
              </a:ext>
            </a:extLst>
          </p:cNvPr>
          <p:cNvSpPr>
            <a:spLocks noGrp="1"/>
          </p:cNvSpPr>
          <p:nvPr>
            <p:ph type="body" sz="quarter" idx="16"/>
          </p:nvPr>
        </p:nvSpPr>
        <p:spPr/>
        <p:txBody>
          <a:bodyPr/>
          <a:lstStyle/>
          <a:p>
            <a:endParaRPr lang="nb-NO"/>
          </a:p>
        </p:txBody>
      </p:sp>
      <p:pic>
        <p:nvPicPr>
          <p:cNvPr id="10" name="Plassholder for bilde 9" descr="Et bilde som inneholder tekst&#10;&#10;Automatisk generert beskrivelse">
            <a:extLst>
              <a:ext uri="{FF2B5EF4-FFF2-40B4-BE49-F238E27FC236}">
                <a16:creationId xmlns:a16="http://schemas.microsoft.com/office/drawing/2014/main" id="{A655AA2B-F991-490F-BC71-08CD3BAD5CD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26" b="2926"/>
          <a:stretch>
            <a:fillRect/>
          </a:stretch>
        </p:blipFill>
        <p:spPr>
          <a:xfrm>
            <a:off x="6960096" y="1196752"/>
            <a:ext cx="4732555" cy="3671649"/>
          </a:xfrm>
        </p:spPr>
      </p:pic>
    </p:spTree>
    <p:extLst>
      <p:ext uri="{BB962C8B-B14F-4D97-AF65-F5344CB8AC3E}">
        <p14:creationId xmlns:p14="http://schemas.microsoft.com/office/powerpoint/2010/main" val="194100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E13EE46-8818-4A5A-9459-A0A77E2DE8B6}"/>
              </a:ext>
            </a:extLst>
          </p:cNvPr>
          <p:cNvSpPr>
            <a:spLocks noGrp="1"/>
          </p:cNvSpPr>
          <p:nvPr>
            <p:ph type="sldNum" sz="quarter" idx="12"/>
          </p:nvPr>
        </p:nvSpPr>
        <p:spPr/>
        <p:txBody>
          <a:bodyPr/>
          <a:lstStyle/>
          <a:p>
            <a:fld id="{29E3B291-050D-4A82-B0A1-DB349FC61753}" type="slidenum">
              <a:rPr lang="nb-NO" smtClean="0"/>
              <a:pPr/>
              <a:t>38</a:t>
            </a:fld>
            <a:endParaRPr lang="nb-NO" dirty="0"/>
          </a:p>
        </p:txBody>
      </p:sp>
      <p:sp>
        <p:nvSpPr>
          <p:cNvPr id="4" name="Tittel 3">
            <a:extLst>
              <a:ext uri="{FF2B5EF4-FFF2-40B4-BE49-F238E27FC236}">
                <a16:creationId xmlns:a16="http://schemas.microsoft.com/office/drawing/2014/main" id="{DF0E0B65-AFC4-45BA-9D64-AFE4E6969116}"/>
              </a:ext>
            </a:extLst>
          </p:cNvPr>
          <p:cNvSpPr>
            <a:spLocks noGrp="1"/>
          </p:cNvSpPr>
          <p:nvPr>
            <p:ph type="title"/>
          </p:nvPr>
        </p:nvSpPr>
        <p:spPr>
          <a:xfrm>
            <a:off x="479428" y="227483"/>
            <a:ext cx="10346415" cy="1117513"/>
          </a:xfrm>
        </p:spPr>
        <p:txBody>
          <a:bodyPr>
            <a:normAutofit/>
          </a:bodyPr>
          <a:lstStyle/>
          <a:p>
            <a:r>
              <a:rPr lang="en-GB" sz="2800" dirty="0"/>
              <a:t>Prevention and treatment reform</a:t>
            </a:r>
            <a:endParaRPr lang="nb-NO" sz="2800" dirty="0"/>
          </a:p>
        </p:txBody>
      </p:sp>
      <p:sp>
        <p:nvSpPr>
          <p:cNvPr id="5" name="Plassholder for innhold 4">
            <a:extLst>
              <a:ext uri="{FF2B5EF4-FFF2-40B4-BE49-F238E27FC236}">
                <a16:creationId xmlns:a16="http://schemas.microsoft.com/office/drawing/2014/main" id="{B3F51A33-3BF3-485A-AAF8-764A21EFBEBB}"/>
              </a:ext>
            </a:extLst>
          </p:cNvPr>
          <p:cNvSpPr>
            <a:spLocks noGrp="1"/>
          </p:cNvSpPr>
          <p:nvPr>
            <p:ph idx="1"/>
          </p:nvPr>
        </p:nvSpPr>
        <p:spPr>
          <a:xfrm>
            <a:off x="479428" y="1484783"/>
            <a:ext cx="6128107" cy="4416059"/>
          </a:xfrm>
        </p:spPr>
        <p:txBody>
          <a:bodyPr>
            <a:normAutofit/>
          </a:bodyPr>
          <a:lstStyle/>
          <a:p>
            <a:pPr marL="0" indent="0">
              <a:buNone/>
            </a:pPr>
            <a:r>
              <a:rPr lang="en-GB" sz="2000" dirty="0"/>
              <a:t>Current government aim to: </a:t>
            </a:r>
          </a:p>
          <a:p>
            <a:pPr>
              <a:buFontTx/>
              <a:buChar char="-"/>
            </a:pPr>
            <a:r>
              <a:rPr lang="en-GB" sz="2000" dirty="0">
                <a:solidFill>
                  <a:srgbClr val="000000"/>
                </a:solidFill>
                <a:effectLst/>
                <a:latin typeface="Arial" panose="020B0604020202020204" pitchFamily="34" charset="0"/>
                <a:ea typeface="Calibri" panose="020F0502020204030204" pitchFamily="34" charset="0"/>
              </a:rPr>
              <a:t>Carry out a prevention and treatment reform in order to strengthen prevention in municipalities.</a:t>
            </a:r>
          </a:p>
          <a:p>
            <a:pPr>
              <a:buFontTx/>
              <a:buChar char="-"/>
            </a:pPr>
            <a:r>
              <a:rPr lang="en-GB" sz="2000" dirty="0">
                <a:solidFill>
                  <a:srgbClr val="000000"/>
                </a:solidFill>
                <a:ea typeface="Calibri" panose="020F0502020204030204" pitchFamily="34" charset="0"/>
              </a:rPr>
              <a:t>B</a:t>
            </a:r>
            <a:r>
              <a:rPr lang="en-GB" sz="2000" dirty="0">
                <a:solidFill>
                  <a:srgbClr val="000000"/>
                </a:solidFill>
                <a:effectLst/>
                <a:latin typeface="Arial" panose="020B0604020202020204" pitchFamily="34" charset="0"/>
                <a:ea typeface="Calibri" panose="020F0502020204030204" pitchFamily="34" charset="0"/>
              </a:rPr>
              <a:t>etter care after treatment.</a:t>
            </a:r>
          </a:p>
          <a:p>
            <a:pPr>
              <a:buFontTx/>
              <a:buChar char="-"/>
            </a:pPr>
            <a:r>
              <a:rPr lang="en-GB" sz="2000" dirty="0">
                <a:solidFill>
                  <a:srgbClr val="000000"/>
                </a:solidFill>
              </a:rPr>
              <a:t>Promote a national prevention program children and youth.</a:t>
            </a:r>
          </a:p>
          <a:p>
            <a:pPr>
              <a:buFontTx/>
              <a:buChar char="-"/>
            </a:pPr>
            <a:r>
              <a:rPr lang="en-GB" sz="2000" dirty="0">
                <a:solidFill>
                  <a:srgbClr val="000000"/>
                </a:solidFill>
              </a:rPr>
              <a:t>Explore legal changes to insure that drug addicted persons will not face criminal charges for the use and possession of drugs, but will be referred to proper health and care services.</a:t>
            </a:r>
          </a:p>
          <a:p>
            <a:pPr>
              <a:buFontTx/>
              <a:buChar char="-"/>
            </a:pPr>
            <a:r>
              <a:rPr lang="en-GB" sz="2000" dirty="0">
                <a:solidFill>
                  <a:srgbClr val="000000"/>
                </a:solidFill>
              </a:rPr>
              <a:t>White paper to parliament i 2024.</a:t>
            </a:r>
            <a:endParaRPr lang="en-GB" dirty="0"/>
          </a:p>
        </p:txBody>
      </p:sp>
      <p:sp>
        <p:nvSpPr>
          <p:cNvPr id="6" name="Plassholder for tekst 5">
            <a:extLst>
              <a:ext uri="{FF2B5EF4-FFF2-40B4-BE49-F238E27FC236}">
                <a16:creationId xmlns:a16="http://schemas.microsoft.com/office/drawing/2014/main" id="{36FCD83A-EDE4-4537-AD0E-EE60FEF7B146}"/>
              </a:ext>
            </a:extLst>
          </p:cNvPr>
          <p:cNvSpPr>
            <a:spLocks noGrp="1"/>
          </p:cNvSpPr>
          <p:nvPr>
            <p:ph type="body" sz="quarter" idx="15"/>
          </p:nvPr>
        </p:nvSpPr>
        <p:spPr/>
        <p:txBody>
          <a:bodyPr/>
          <a:lstStyle/>
          <a:p>
            <a:endParaRPr lang="nb-NO"/>
          </a:p>
        </p:txBody>
      </p:sp>
      <p:sp>
        <p:nvSpPr>
          <p:cNvPr id="7" name="Plassholder for tekst 6">
            <a:extLst>
              <a:ext uri="{FF2B5EF4-FFF2-40B4-BE49-F238E27FC236}">
                <a16:creationId xmlns:a16="http://schemas.microsoft.com/office/drawing/2014/main" id="{EDEAF629-DC45-4CE0-975E-D9C419F7EFCA}"/>
              </a:ext>
            </a:extLst>
          </p:cNvPr>
          <p:cNvSpPr>
            <a:spLocks noGrp="1"/>
          </p:cNvSpPr>
          <p:nvPr>
            <p:ph type="body" sz="quarter" idx="16"/>
          </p:nvPr>
        </p:nvSpPr>
        <p:spPr/>
        <p:txBody>
          <a:bodyPr/>
          <a:lstStyle/>
          <a:p>
            <a:endParaRPr lang="nb-NO"/>
          </a:p>
        </p:txBody>
      </p:sp>
      <p:pic>
        <p:nvPicPr>
          <p:cNvPr id="6152" name="Picture 8" descr="Reform stock illustration. Illustration of jump, policy - 45231547">
            <a:extLst>
              <a:ext uri="{FF2B5EF4-FFF2-40B4-BE49-F238E27FC236}">
                <a16:creationId xmlns:a16="http://schemas.microsoft.com/office/drawing/2014/main" id="{90B0BCB8-88A4-49AF-A865-32D1E6F76224}"/>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417" r="18417"/>
          <a:stretch>
            <a:fillRect/>
          </a:stretch>
        </p:blipFill>
        <p:spPr bwMode="auto">
          <a:xfrm>
            <a:off x="6793338" y="1742231"/>
            <a:ext cx="4620333" cy="406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47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llustrasjon av silhuetter av mennesker og ulike typer rusmidler. ">
            <a:extLst>
              <a:ext uri="{FF2B5EF4-FFF2-40B4-BE49-F238E27FC236}">
                <a16:creationId xmlns:a16="http://schemas.microsoft.com/office/drawing/2014/main" id="{11450E77-BFD9-4A37-9D4C-4AFC7392549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72201" y="1756006"/>
            <a:ext cx="5181600" cy="2772423"/>
          </a:xfrm>
          <a:prstGeom prst="rect">
            <a:avLst/>
          </a:prstGeom>
          <a:solidFill>
            <a:srgbClr val="FFFFFF"/>
          </a:solidFill>
        </p:spPr>
      </p:pic>
      <p:sp>
        <p:nvSpPr>
          <p:cNvPr id="2" name="Tittel 1">
            <a:extLst>
              <a:ext uri="{FF2B5EF4-FFF2-40B4-BE49-F238E27FC236}">
                <a16:creationId xmlns:a16="http://schemas.microsoft.com/office/drawing/2014/main" id="{6448BABD-658C-46AA-9F83-760DA234B0AE}"/>
              </a:ext>
            </a:extLst>
          </p:cNvPr>
          <p:cNvSpPr>
            <a:spLocks noGrp="1"/>
          </p:cNvSpPr>
          <p:nvPr>
            <p:ph type="title"/>
          </p:nvPr>
        </p:nvSpPr>
        <p:spPr>
          <a:xfrm>
            <a:off x="838202" y="365129"/>
            <a:ext cx="10515597" cy="1325563"/>
          </a:xfrm>
        </p:spPr>
        <p:txBody>
          <a:bodyPr anchor="ctr">
            <a:normAutofit/>
          </a:bodyPr>
          <a:lstStyle/>
          <a:p>
            <a:r>
              <a:rPr lang="en-GB" dirty="0"/>
              <a:t>New reform – balanced approach to substance abuse</a:t>
            </a:r>
          </a:p>
        </p:txBody>
      </p:sp>
      <p:sp>
        <p:nvSpPr>
          <p:cNvPr id="3" name="Plassholder for innhold 2">
            <a:extLst>
              <a:ext uri="{FF2B5EF4-FFF2-40B4-BE49-F238E27FC236}">
                <a16:creationId xmlns:a16="http://schemas.microsoft.com/office/drawing/2014/main" id="{2E600F07-4EA6-4940-8F07-7DD8137E21B3}"/>
              </a:ext>
            </a:extLst>
          </p:cNvPr>
          <p:cNvSpPr>
            <a:spLocks noGrp="1"/>
          </p:cNvSpPr>
          <p:nvPr>
            <p:ph sz="half" idx="1"/>
          </p:nvPr>
        </p:nvSpPr>
        <p:spPr>
          <a:xfrm>
            <a:off x="838201" y="1690692"/>
            <a:ext cx="5181600" cy="4486272"/>
          </a:xfrm>
        </p:spPr>
        <p:txBody>
          <a:bodyPr>
            <a:noAutofit/>
          </a:bodyPr>
          <a:lstStyle/>
          <a:p>
            <a:pPr>
              <a:lnSpc>
                <a:spcPct val="90000"/>
              </a:lnSpc>
            </a:pPr>
            <a:r>
              <a:rPr lang="en-GB" sz="2000" dirty="0"/>
              <a:t>Use of drugs and pharmaceutical addictive drugs contributes to significant loss of health and lost years of life in the population. </a:t>
            </a:r>
          </a:p>
          <a:p>
            <a:pPr lvl="0">
              <a:lnSpc>
                <a:spcPct val="90000"/>
              </a:lnSpc>
            </a:pPr>
            <a:r>
              <a:rPr lang="en-GB" sz="2000" b="0" i="0" baseline="0" dirty="0"/>
              <a:t>The notification must include alcohol, drugs, </a:t>
            </a:r>
            <a:r>
              <a:rPr lang="en-GB" sz="2000" dirty="0"/>
              <a:t>pharmaceutical </a:t>
            </a:r>
            <a:r>
              <a:rPr lang="en-GB" sz="2000" b="0" i="0" baseline="0" dirty="0"/>
              <a:t>addictive drugs and doping agents.</a:t>
            </a:r>
          </a:p>
          <a:p>
            <a:pPr marL="0" lvl="0" indent="0">
              <a:lnSpc>
                <a:spcPct val="90000"/>
              </a:lnSpc>
              <a:buNone/>
            </a:pPr>
            <a:r>
              <a:rPr lang="en-GB" sz="2000" dirty="0"/>
              <a:t>…but…</a:t>
            </a:r>
          </a:p>
          <a:p>
            <a:pPr lvl="0">
              <a:lnSpc>
                <a:spcPct val="90000"/>
              </a:lnSpc>
            </a:pPr>
            <a:r>
              <a:rPr lang="en-GB" sz="2000" dirty="0"/>
              <a:t>alcohol dependence and harmful use of alcohol are the most frequent substance use disorders, while the prevalence of drugs and doping is relatively low.</a:t>
            </a:r>
          </a:p>
          <a:p>
            <a:pPr lvl="0">
              <a:lnSpc>
                <a:spcPct val="90000"/>
              </a:lnSpc>
            </a:pPr>
            <a:r>
              <a:rPr lang="en-GB" sz="2000" dirty="0"/>
              <a:t>This relationship must be reflected in policies.  </a:t>
            </a:r>
          </a:p>
        </p:txBody>
      </p:sp>
      <p:sp>
        <p:nvSpPr>
          <p:cNvPr id="4" name="Plassholder for lysbildenummer 3">
            <a:extLst>
              <a:ext uri="{FF2B5EF4-FFF2-40B4-BE49-F238E27FC236}">
                <a16:creationId xmlns:a16="http://schemas.microsoft.com/office/drawing/2014/main" id="{91FF6BC2-BA77-4D98-9638-77BF6D9FB955}"/>
              </a:ext>
            </a:extLst>
          </p:cNvPr>
          <p:cNvSpPr>
            <a:spLocks noGrp="1"/>
          </p:cNvSpPr>
          <p:nvPr>
            <p:ph type="sldNum" sz="quarter" idx="12"/>
          </p:nvPr>
        </p:nvSpPr>
        <p:spPr>
          <a:xfrm>
            <a:off x="11556003" y="6318000"/>
            <a:ext cx="450000" cy="360000"/>
          </a:xfrm>
        </p:spPr>
        <p:txBody>
          <a:bodyPr anchor="ctr">
            <a:normAutofit/>
          </a:bodyPr>
          <a:lstStyle/>
          <a:p>
            <a:pPr>
              <a:spcAft>
                <a:spcPts val="600"/>
              </a:spcAft>
            </a:pPr>
            <a:fld id="{CBF60C1B-21D4-425B-89C8-B0A7AB09A1E4}" type="slidenum">
              <a:rPr lang="nb-NO" smtClean="0"/>
              <a:pPr>
                <a:spcAft>
                  <a:spcPts val="600"/>
                </a:spcAft>
              </a:pPr>
              <a:t>39</a:t>
            </a:fld>
            <a:endParaRPr lang="nb-NO"/>
          </a:p>
        </p:txBody>
      </p:sp>
      <p:sp>
        <p:nvSpPr>
          <p:cNvPr id="5133" name="Text Placeholder 5">
            <a:extLst>
              <a:ext uri="{FF2B5EF4-FFF2-40B4-BE49-F238E27FC236}">
                <a16:creationId xmlns:a16="http://schemas.microsoft.com/office/drawing/2014/main" id="{5BC48989-97F0-0C76-E658-B26C8D399FE4}"/>
              </a:ext>
            </a:extLst>
          </p:cNvPr>
          <p:cNvSpPr>
            <a:spLocks noGrp="1"/>
          </p:cNvSpPr>
          <p:nvPr>
            <p:ph type="body" sz="quarter" idx="15"/>
          </p:nvPr>
        </p:nvSpPr>
        <p:spPr>
          <a:xfrm>
            <a:off x="838201" y="5932358"/>
            <a:ext cx="5181600" cy="244606"/>
          </a:xfrm>
        </p:spPr>
        <p:txBody>
          <a:bodyPr/>
          <a:lstStyle/>
          <a:p>
            <a:endParaRPr lang="en-US" dirty="0"/>
          </a:p>
        </p:txBody>
      </p:sp>
      <p:sp>
        <p:nvSpPr>
          <p:cNvPr id="34" name="Text Placeholder 6">
            <a:extLst>
              <a:ext uri="{FF2B5EF4-FFF2-40B4-BE49-F238E27FC236}">
                <a16:creationId xmlns:a16="http://schemas.microsoft.com/office/drawing/2014/main" id="{574DDA21-2397-F592-CC49-0681AD0233B4}"/>
              </a:ext>
            </a:extLst>
          </p:cNvPr>
          <p:cNvSpPr>
            <a:spLocks noGrp="1"/>
          </p:cNvSpPr>
          <p:nvPr>
            <p:ph type="body" sz="quarter" idx="16"/>
          </p:nvPr>
        </p:nvSpPr>
        <p:spPr>
          <a:xfrm>
            <a:off x="6599403" y="5932358"/>
            <a:ext cx="5181600" cy="244606"/>
          </a:xfrm>
        </p:spPr>
        <p:txBody>
          <a:bodyPr>
            <a:normAutofit/>
          </a:bodyPr>
          <a:lstStyle/>
          <a:p>
            <a:r>
              <a:rPr lang="nb-NO" b="0" i="1" dirty="0">
                <a:effectLst/>
              </a:rPr>
              <a:t>Illustrasjon: Folkehelseinstituttet</a:t>
            </a:r>
            <a:endParaRPr lang="en-US" dirty="0"/>
          </a:p>
        </p:txBody>
      </p:sp>
    </p:spTree>
    <p:extLst>
      <p:ext uri="{BB962C8B-B14F-4D97-AF65-F5344CB8AC3E}">
        <p14:creationId xmlns:p14="http://schemas.microsoft.com/office/powerpoint/2010/main" val="148744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ssholder for innhold 4" descr="Europa-Kart-Politisk.png"/>
          <p:cNvPicPr>
            <a:picLocks noGrp="1" noChangeAspect="1"/>
          </p:cNvPicPr>
          <p:nvPr>
            <p:ph idx="1"/>
          </p:nvPr>
        </p:nvPicPr>
        <p:blipFill>
          <a:blip r:embed="rId3" cstate="print"/>
          <a:stretch>
            <a:fillRect/>
          </a:stretch>
        </p:blipFill>
        <p:spPr>
          <a:xfrm>
            <a:off x="5912056" y="836713"/>
            <a:ext cx="4755944" cy="5488379"/>
          </a:xfrm>
        </p:spPr>
      </p:pic>
      <p:sp>
        <p:nvSpPr>
          <p:cNvPr id="8" name="TekstSylinder 7"/>
          <p:cNvSpPr txBox="1"/>
          <p:nvPr/>
        </p:nvSpPr>
        <p:spPr>
          <a:xfrm>
            <a:off x="1195678" y="1906943"/>
            <a:ext cx="5616624"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Monarchy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Constitution from 1814</a:t>
            </a:r>
          </a:p>
          <a:p>
            <a:r>
              <a:rPr lang="en-US" sz="2000" dirty="0"/>
              <a:t> </a:t>
            </a:r>
          </a:p>
          <a:p>
            <a:pPr marL="342900" indent="-342900">
              <a:buFont typeface="Arial" panose="020B0604020202020204" pitchFamily="34" charset="0"/>
              <a:buChar char="•"/>
            </a:pPr>
            <a:r>
              <a:rPr lang="en-US" sz="2000" dirty="0"/>
              <a:t>Independence since 1905</a:t>
            </a:r>
          </a:p>
          <a:p>
            <a:r>
              <a:rPr lang="en-US" sz="2000" dirty="0"/>
              <a:t> </a:t>
            </a:r>
          </a:p>
          <a:p>
            <a:pPr marL="342900" indent="-342900">
              <a:buFont typeface="Arial" panose="020B0604020202020204" pitchFamily="34" charset="0"/>
              <a:buChar char="•"/>
            </a:pPr>
            <a:r>
              <a:rPr lang="en-US" sz="2000" dirty="0" err="1"/>
              <a:t>Labour</a:t>
            </a:r>
            <a:r>
              <a:rPr lang="en-US" sz="2000" dirty="0"/>
              <a:t>/Centre </a:t>
            </a:r>
            <a:br>
              <a:rPr lang="en-US" sz="2000" dirty="0"/>
            </a:br>
            <a:r>
              <a:rPr lang="en-US" sz="2000" dirty="0"/>
              <a:t>coalition government since 2021</a:t>
            </a:r>
          </a:p>
          <a:p>
            <a:pPr marL="342900" indent="-342900">
              <a:buFont typeface="Arial" panose="020B0604020202020204" pitchFamily="34" charset="0"/>
              <a:buChar char="•"/>
            </a:pPr>
            <a:endParaRPr lang="en-US" sz="2000" dirty="0"/>
          </a:p>
          <a:p>
            <a:r>
              <a:rPr lang="en-US" sz="2000" dirty="0"/>
              <a:t>  </a:t>
            </a:r>
          </a:p>
          <a:p>
            <a:endParaRPr lang="en-US" sz="2000" dirty="0"/>
          </a:p>
        </p:txBody>
      </p:sp>
      <p:sp>
        <p:nvSpPr>
          <p:cNvPr id="2" name="Plassholder for bunntekst 1"/>
          <p:cNvSpPr>
            <a:spLocks noGrp="1"/>
          </p:cNvSpPr>
          <p:nvPr>
            <p:ph type="ftr" sz="quarter" idx="11"/>
          </p:nvPr>
        </p:nvSpPr>
        <p:spPr>
          <a:xfrm>
            <a:off x="719138" y="6480175"/>
            <a:ext cx="2895600" cy="355600"/>
          </a:xfrm>
          <a:prstGeom prst="rect">
            <a:avLst/>
          </a:prstGeom>
        </p:spPr>
        <p:txBody>
          <a:bodyPr vert="horz" lIns="91440" tIns="45720" rIns="91440" bIns="45720" rtlCol="0" anchor="ctr"/>
          <a:lstStyle>
            <a:defPPr>
              <a:defRPr lang="nb-NO"/>
            </a:defPPr>
            <a:lvl1pPr algn="l" rtl="0" fontAlgn="auto">
              <a:spcBef>
                <a:spcPts val="0"/>
              </a:spcBef>
              <a:spcAft>
                <a:spcPts val="0"/>
              </a:spcAft>
              <a:defRPr sz="1000"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nb-NO"/>
          </a:p>
        </p:txBody>
      </p:sp>
      <p:sp>
        <p:nvSpPr>
          <p:cNvPr id="3" name="Plassholder for lysbildenummer 2"/>
          <p:cNvSpPr>
            <a:spLocks noGrp="1"/>
          </p:cNvSpPr>
          <p:nvPr>
            <p:ph type="sldNum" sz="quarter" idx="12"/>
          </p:nvPr>
        </p:nvSpPr>
        <p:spPr>
          <a:xfrm>
            <a:off x="0" y="6480175"/>
            <a:ext cx="539750" cy="355600"/>
          </a:xfrm>
          <a:prstGeom prst="rect">
            <a:avLst/>
          </a:prstGeom>
        </p:spPr>
        <p:txBody>
          <a:bodyPr vert="horz" lIns="91440" tIns="45720" rIns="91440" bIns="45720" rtlCol="0" anchor="ctr"/>
          <a:lstStyle>
            <a:defPPr>
              <a:defRPr lang="nb-NO"/>
            </a:defPPr>
            <a:lvl1pPr algn="r" rtl="0" fontAlgn="auto">
              <a:spcBef>
                <a:spcPts val="0"/>
              </a:spcBef>
              <a:spcAft>
                <a:spcPts val="0"/>
              </a:spcAft>
              <a:defRPr sz="1000"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56FC7BDA-C571-48A0-86D5-7903C5D42324}" type="slidenum">
              <a:rPr lang="nb-NO" smtClean="0"/>
              <a:pPr>
                <a:defRPr/>
              </a:pPr>
              <a:t>4</a:t>
            </a:fld>
            <a:endParaRPr lang="nb-NO" dirty="0"/>
          </a:p>
        </p:txBody>
      </p:sp>
      <p:sp>
        <p:nvSpPr>
          <p:cNvPr id="9" name="Tittel 9"/>
          <p:cNvSpPr>
            <a:spLocks noGrp="1"/>
          </p:cNvSpPr>
          <p:nvPr>
            <p:ph type="title"/>
          </p:nvPr>
        </p:nvSpPr>
        <p:spPr>
          <a:xfrm>
            <a:off x="2095923" y="705208"/>
            <a:ext cx="7632266" cy="692696"/>
          </a:xfrm>
        </p:spPr>
        <p:txBody>
          <a:bodyPr>
            <a:normAutofit fontScale="90000"/>
          </a:bodyPr>
          <a:lstStyle/>
          <a:p>
            <a:pPr lvl="0"/>
            <a:br>
              <a:rPr lang="en-GB" b="1" kern="0" dirty="0">
                <a:solidFill>
                  <a:schemeClr val="accent3">
                    <a:lumMod val="50000"/>
                  </a:schemeClr>
                </a:solidFill>
              </a:rPr>
            </a:br>
            <a:r>
              <a:rPr lang="en-GB" b="1" kern="0" dirty="0">
                <a:solidFill>
                  <a:srgbClr val="0070C0"/>
                </a:solidFill>
              </a:rPr>
              <a:t>Norway</a:t>
            </a:r>
            <a:br>
              <a:rPr lang="en-GB" b="1" kern="0" dirty="0">
                <a:solidFill>
                  <a:schemeClr val="accent3">
                    <a:lumMod val="50000"/>
                  </a:schemeClr>
                </a:solidFill>
              </a:rPr>
            </a:br>
            <a:endParaRPr lang="nb-NO" b="1" dirty="0"/>
          </a:p>
        </p:txBody>
      </p:sp>
      <p:sp>
        <p:nvSpPr>
          <p:cNvPr id="4" name="Rektangel 3"/>
          <p:cNvSpPr/>
          <p:nvPr/>
        </p:nvSpPr>
        <p:spPr>
          <a:xfrm>
            <a:off x="6672064" y="1772816"/>
            <a:ext cx="1368152" cy="26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5807968" y="830031"/>
            <a:ext cx="1368152" cy="26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8687706" y="6030860"/>
            <a:ext cx="1368152" cy="26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10062704" y="5878920"/>
            <a:ext cx="1368152" cy="26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9521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9B2B56-41BA-497F-8C23-F4F131ADAA0B}"/>
              </a:ext>
            </a:extLst>
          </p:cNvPr>
          <p:cNvSpPr>
            <a:spLocks noGrp="1"/>
          </p:cNvSpPr>
          <p:nvPr>
            <p:ph type="title"/>
          </p:nvPr>
        </p:nvSpPr>
        <p:spPr/>
        <p:txBody>
          <a:bodyPr anchor="ctr">
            <a:normAutofit/>
          </a:bodyPr>
          <a:lstStyle/>
          <a:p>
            <a:r>
              <a:rPr lang="en-GB" dirty="0"/>
              <a:t>Main approaches</a:t>
            </a:r>
          </a:p>
        </p:txBody>
      </p:sp>
      <p:graphicFrame>
        <p:nvGraphicFramePr>
          <p:cNvPr id="27" name="Plassholder for innhold 2">
            <a:extLst>
              <a:ext uri="{FF2B5EF4-FFF2-40B4-BE49-F238E27FC236}">
                <a16:creationId xmlns:a16="http://schemas.microsoft.com/office/drawing/2014/main" id="{BF07956F-E9B9-768A-C299-84A61076BC6B}"/>
              </a:ext>
            </a:extLst>
          </p:cNvPr>
          <p:cNvGraphicFramePr>
            <a:graphicFrameLocks noGrp="1"/>
          </p:cNvGraphicFramePr>
          <p:nvPr>
            <p:ph idx="1"/>
            <p:extLst>
              <p:ext uri="{D42A27DB-BD31-4B8C-83A1-F6EECF244321}">
                <p14:modId xmlns:p14="http://schemas.microsoft.com/office/powerpoint/2010/main" val="4086166153"/>
              </p:ext>
            </p:extLst>
          </p:nvPr>
        </p:nvGraphicFramePr>
        <p:xfrm>
          <a:off x="838202" y="1347505"/>
          <a:ext cx="1036319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lysbildenummer 3">
            <a:extLst>
              <a:ext uri="{FF2B5EF4-FFF2-40B4-BE49-F238E27FC236}">
                <a16:creationId xmlns:a16="http://schemas.microsoft.com/office/drawing/2014/main" id="{2437AD49-F003-4619-B559-399D067E9EFD}"/>
              </a:ext>
            </a:extLst>
          </p:cNvPr>
          <p:cNvSpPr>
            <a:spLocks noGrp="1"/>
          </p:cNvSpPr>
          <p:nvPr>
            <p:ph type="sldNum" sz="quarter" idx="12"/>
          </p:nvPr>
        </p:nvSpPr>
        <p:spPr/>
        <p:txBody>
          <a:bodyPr anchor="ctr">
            <a:normAutofit/>
          </a:bodyPr>
          <a:lstStyle/>
          <a:p>
            <a:pPr>
              <a:spcAft>
                <a:spcPts val="600"/>
              </a:spcAft>
            </a:pPr>
            <a:fld id="{CBF60C1B-21D4-425B-89C8-B0A7AB09A1E4}" type="slidenum">
              <a:rPr lang="nb-NO" smtClean="0"/>
              <a:pPr>
                <a:spcAft>
                  <a:spcPts val="600"/>
                </a:spcAft>
              </a:pPr>
              <a:t>40</a:t>
            </a:fld>
            <a:endParaRPr lang="nb-NO"/>
          </a:p>
        </p:txBody>
      </p:sp>
      <p:sp>
        <p:nvSpPr>
          <p:cNvPr id="7" name="Plassholder for tekst 6">
            <a:extLst>
              <a:ext uri="{FF2B5EF4-FFF2-40B4-BE49-F238E27FC236}">
                <a16:creationId xmlns:a16="http://schemas.microsoft.com/office/drawing/2014/main" id="{1DD271A0-202F-4146-AD5B-ACD55AE8DD1A}"/>
              </a:ext>
            </a:extLst>
          </p:cNvPr>
          <p:cNvSpPr>
            <a:spLocks noGrp="1"/>
          </p:cNvSpPr>
          <p:nvPr>
            <p:ph type="body" sz="quarter" idx="15"/>
          </p:nvPr>
        </p:nvSpPr>
        <p:spPr/>
        <p:txBody>
          <a:bodyPr/>
          <a:lstStyle/>
          <a:p>
            <a:endParaRPr lang="nb-NO" dirty="0"/>
          </a:p>
        </p:txBody>
      </p:sp>
    </p:spTree>
    <p:extLst>
      <p:ext uri="{BB962C8B-B14F-4D97-AF65-F5344CB8AC3E}">
        <p14:creationId xmlns:p14="http://schemas.microsoft.com/office/powerpoint/2010/main" val="57686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Nett av ledninger som kobler sammen pinner">
            <a:extLst>
              <a:ext uri="{FF2B5EF4-FFF2-40B4-BE49-F238E27FC236}">
                <a16:creationId xmlns:a16="http://schemas.microsoft.com/office/drawing/2014/main" id="{6C24D211-0B5F-4BFA-8C1C-A62E473A0FC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149748"/>
            <a:ext cx="5181600" cy="3458616"/>
          </a:xfrm>
        </p:spPr>
      </p:pic>
      <p:sp>
        <p:nvSpPr>
          <p:cNvPr id="2" name="Tittel 1">
            <a:extLst>
              <a:ext uri="{FF2B5EF4-FFF2-40B4-BE49-F238E27FC236}">
                <a16:creationId xmlns:a16="http://schemas.microsoft.com/office/drawing/2014/main" id="{779B2B56-41BA-497F-8C23-F4F131ADAA0B}"/>
              </a:ext>
            </a:extLst>
          </p:cNvPr>
          <p:cNvSpPr>
            <a:spLocks noGrp="1"/>
          </p:cNvSpPr>
          <p:nvPr>
            <p:ph type="title"/>
          </p:nvPr>
        </p:nvSpPr>
        <p:spPr>
          <a:xfrm>
            <a:off x="838203" y="365129"/>
            <a:ext cx="9000000" cy="1325563"/>
          </a:xfrm>
        </p:spPr>
        <p:txBody>
          <a:bodyPr anchor="ctr">
            <a:normAutofit/>
          </a:bodyPr>
          <a:lstStyle/>
          <a:p>
            <a:pPr>
              <a:lnSpc>
                <a:spcPct val="90000"/>
              </a:lnSpc>
            </a:pPr>
            <a:r>
              <a:rPr lang="en-GB" sz="3100" dirty="0"/>
              <a:t>Treatment policies</a:t>
            </a:r>
            <a:br>
              <a:rPr lang="en-GB" sz="3100" b="1" i="1" dirty="0"/>
            </a:br>
            <a:endParaRPr lang="en-GB" sz="3100" b="1" dirty="0"/>
          </a:p>
        </p:txBody>
      </p:sp>
      <p:sp>
        <p:nvSpPr>
          <p:cNvPr id="25" name="Plassholder for innhold 2">
            <a:extLst>
              <a:ext uri="{FF2B5EF4-FFF2-40B4-BE49-F238E27FC236}">
                <a16:creationId xmlns:a16="http://schemas.microsoft.com/office/drawing/2014/main" id="{7393532C-95EE-4ECA-B8E7-C262EA6E1F85}"/>
              </a:ext>
            </a:extLst>
          </p:cNvPr>
          <p:cNvSpPr>
            <a:spLocks noGrp="1"/>
          </p:cNvSpPr>
          <p:nvPr>
            <p:ph sz="half" idx="1"/>
          </p:nvPr>
        </p:nvSpPr>
        <p:spPr>
          <a:xfrm>
            <a:off x="838197" y="1340768"/>
            <a:ext cx="5181600" cy="4464496"/>
          </a:xfrm>
        </p:spPr>
        <p:txBody>
          <a:bodyPr>
            <a:normAutofit fontScale="92500" lnSpcReduction="20000"/>
          </a:bodyPr>
          <a:lstStyle/>
          <a:p>
            <a:pPr>
              <a:lnSpc>
                <a:spcPct val="90000"/>
              </a:lnSpc>
            </a:pPr>
            <a:r>
              <a:rPr lang="en-GB" sz="2000" dirty="0"/>
              <a:t>Develop and strengthen specialised addiction treatment</a:t>
            </a:r>
          </a:p>
          <a:p>
            <a:pPr marL="0" indent="0">
              <a:lnSpc>
                <a:spcPct val="90000"/>
              </a:lnSpc>
              <a:buNone/>
            </a:pPr>
            <a:endParaRPr lang="en-GB" sz="2000" dirty="0"/>
          </a:p>
          <a:p>
            <a:pPr>
              <a:lnSpc>
                <a:spcPct val="90000"/>
              </a:lnSpc>
            </a:pPr>
            <a:r>
              <a:rPr lang="en-GB" sz="2000" dirty="0"/>
              <a:t>Basic services to be established in all local health trusts</a:t>
            </a:r>
          </a:p>
          <a:p>
            <a:pPr lvl="1">
              <a:lnSpc>
                <a:spcPct val="90000"/>
              </a:lnSpc>
            </a:pPr>
            <a:r>
              <a:rPr lang="en-GB" sz="1800" dirty="0"/>
              <a:t>Emergency</a:t>
            </a:r>
          </a:p>
          <a:p>
            <a:pPr lvl="1">
              <a:lnSpc>
                <a:spcPct val="90000"/>
              </a:lnSpc>
            </a:pPr>
            <a:r>
              <a:rPr lang="en-GB" sz="1800" dirty="0"/>
              <a:t>Outpatient</a:t>
            </a:r>
          </a:p>
          <a:p>
            <a:pPr lvl="1">
              <a:lnSpc>
                <a:spcPct val="90000"/>
              </a:lnSpc>
            </a:pPr>
            <a:r>
              <a:rPr lang="en-GB" sz="1800" dirty="0"/>
              <a:t>Inpatient short and long term</a:t>
            </a:r>
          </a:p>
          <a:p>
            <a:pPr marL="0" indent="0">
              <a:lnSpc>
                <a:spcPct val="90000"/>
              </a:lnSpc>
              <a:buNone/>
            </a:pPr>
            <a:endParaRPr lang="en-GB" sz="2000" dirty="0"/>
          </a:p>
          <a:p>
            <a:pPr>
              <a:lnSpc>
                <a:spcPct val="90000"/>
              </a:lnSpc>
            </a:pPr>
            <a:r>
              <a:rPr lang="en-GB" sz="2000" dirty="0"/>
              <a:t>Specialised services for children and youth with substance abuse problems</a:t>
            </a:r>
          </a:p>
          <a:p>
            <a:pPr marL="0" indent="0">
              <a:lnSpc>
                <a:spcPct val="90000"/>
              </a:lnSpc>
              <a:buNone/>
            </a:pPr>
            <a:endParaRPr lang="en-GB" sz="2000" dirty="0"/>
          </a:p>
          <a:p>
            <a:pPr>
              <a:lnSpc>
                <a:spcPct val="90000"/>
              </a:lnSpc>
            </a:pPr>
            <a:r>
              <a:rPr lang="en-GB" sz="2000" dirty="0"/>
              <a:t>Interaction with municipalities</a:t>
            </a:r>
          </a:p>
          <a:p>
            <a:pPr marL="0" indent="0">
              <a:lnSpc>
                <a:spcPct val="90000"/>
              </a:lnSpc>
              <a:buNone/>
            </a:pPr>
            <a:endParaRPr lang="en-GB" sz="2000" dirty="0"/>
          </a:p>
          <a:p>
            <a:pPr>
              <a:lnSpc>
                <a:spcPct val="90000"/>
              </a:lnSpc>
            </a:pPr>
            <a:r>
              <a:rPr lang="en-GB" sz="2000" dirty="0"/>
              <a:t>Developments in treatment</a:t>
            </a:r>
          </a:p>
          <a:p>
            <a:pPr lvl="1">
              <a:lnSpc>
                <a:spcPct val="90000"/>
              </a:lnSpc>
            </a:pPr>
            <a:r>
              <a:rPr lang="en-GB" sz="1800" dirty="0"/>
              <a:t>Outpatient services</a:t>
            </a:r>
          </a:p>
          <a:p>
            <a:pPr lvl="1">
              <a:lnSpc>
                <a:spcPct val="90000"/>
              </a:lnSpc>
            </a:pPr>
            <a:r>
              <a:rPr lang="en-GB" sz="1800" dirty="0"/>
              <a:t>Substitution treatment</a:t>
            </a:r>
          </a:p>
          <a:p>
            <a:pPr lvl="1">
              <a:lnSpc>
                <a:spcPct val="90000"/>
              </a:lnSpc>
            </a:pPr>
            <a:r>
              <a:rPr lang="en-GB" sz="1800" dirty="0"/>
              <a:t>Technologies </a:t>
            </a:r>
          </a:p>
        </p:txBody>
      </p:sp>
      <p:sp>
        <p:nvSpPr>
          <p:cNvPr id="4" name="Plassholder for lysbildenummer 3">
            <a:extLst>
              <a:ext uri="{FF2B5EF4-FFF2-40B4-BE49-F238E27FC236}">
                <a16:creationId xmlns:a16="http://schemas.microsoft.com/office/drawing/2014/main" id="{2437AD49-F003-4619-B559-399D067E9EFD}"/>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41</a:t>
            </a:fld>
            <a:endParaRPr lang="nb-NO"/>
          </a:p>
        </p:txBody>
      </p:sp>
      <p:sp>
        <p:nvSpPr>
          <p:cNvPr id="37" name="Text Placeholder 5">
            <a:extLst>
              <a:ext uri="{FF2B5EF4-FFF2-40B4-BE49-F238E27FC236}">
                <a16:creationId xmlns:a16="http://schemas.microsoft.com/office/drawing/2014/main" id="{5C48C6FA-6CCC-1378-DA1A-5589F7762FE8}"/>
              </a:ext>
            </a:extLst>
          </p:cNvPr>
          <p:cNvSpPr>
            <a:spLocks noGrp="1"/>
          </p:cNvSpPr>
          <p:nvPr>
            <p:ph type="body" sz="quarter" idx="15"/>
          </p:nvPr>
        </p:nvSpPr>
        <p:spPr>
          <a:xfrm>
            <a:off x="838201" y="5932358"/>
            <a:ext cx="5181600" cy="244606"/>
          </a:xfrm>
        </p:spPr>
        <p:txBody>
          <a:bodyPr/>
          <a:lstStyle/>
          <a:p>
            <a:endParaRPr lang="en-US"/>
          </a:p>
        </p:txBody>
      </p:sp>
      <p:sp>
        <p:nvSpPr>
          <p:cNvPr id="38" name="Text Placeholder 6">
            <a:extLst>
              <a:ext uri="{FF2B5EF4-FFF2-40B4-BE49-F238E27FC236}">
                <a16:creationId xmlns:a16="http://schemas.microsoft.com/office/drawing/2014/main" id="{06FB453D-A9F3-15BC-7115-4D7A39F96376}"/>
              </a:ext>
            </a:extLst>
          </p:cNvPr>
          <p:cNvSpPr>
            <a:spLocks noGrp="1"/>
          </p:cNvSpPr>
          <p:nvPr>
            <p:ph type="body" sz="quarter" idx="16"/>
          </p:nvPr>
        </p:nvSpPr>
        <p:spPr>
          <a:xfrm>
            <a:off x="6172203" y="5932358"/>
            <a:ext cx="5181600" cy="244606"/>
          </a:xfrm>
        </p:spPr>
        <p:txBody>
          <a:bodyPr/>
          <a:lstStyle/>
          <a:p>
            <a:endParaRPr lang="en-US"/>
          </a:p>
        </p:txBody>
      </p:sp>
    </p:spTree>
    <p:extLst>
      <p:ext uri="{BB962C8B-B14F-4D97-AF65-F5344CB8AC3E}">
        <p14:creationId xmlns:p14="http://schemas.microsoft.com/office/powerpoint/2010/main" val="25813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err="1"/>
              <a:t>Thank</a:t>
            </a:r>
            <a:r>
              <a:rPr lang="nb-NO" dirty="0"/>
              <a:t> </a:t>
            </a:r>
            <a:r>
              <a:rPr lang="nb-NO" dirty="0" err="1"/>
              <a:t>you</a:t>
            </a:r>
            <a:r>
              <a:rPr lang="nb-NO" dirty="0"/>
              <a:t>!</a:t>
            </a:r>
          </a:p>
        </p:txBody>
      </p:sp>
      <p:sp>
        <p:nvSpPr>
          <p:cNvPr id="5" name="Plassholder for bunntekst 4"/>
          <p:cNvSpPr>
            <a:spLocks noGrp="1"/>
          </p:cNvSpPr>
          <p:nvPr>
            <p:ph type="ftr" sz="quarter" idx="15"/>
          </p:nvPr>
        </p:nvSpPr>
        <p:spPr/>
        <p:txBody>
          <a:bodyPr/>
          <a:lstStyle/>
          <a:p>
            <a:pPr>
              <a:defRPr/>
            </a:pPr>
            <a:endParaRPr lang="nb-NO"/>
          </a:p>
        </p:txBody>
      </p:sp>
      <p:sp>
        <p:nvSpPr>
          <p:cNvPr id="6" name="Plassholder for lysbildenummer 5"/>
          <p:cNvSpPr>
            <a:spLocks noGrp="1"/>
          </p:cNvSpPr>
          <p:nvPr>
            <p:ph type="sldNum" sz="quarter" idx="16"/>
          </p:nvPr>
        </p:nvSpPr>
        <p:spPr/>
        <p:txBody>
          <a:bodyPr/>
          <a:lstStyle/>
          <a:p>
            <a:pPr>
              <a:defRPr/>
            </a:pPr>
            <a:fld id="{8E28348C-C6D7-4BEE-831F-901AA86F571E}" type="slidenum">
              <a:rPr lang="nb-NO" smtClean="0"/>
              <a:pPr>
                <a:defRPr/>
              </a:pPr>
              <a:t>42</a:t>
            </a:fld>
            <a:endParaRPr lang="nb-NO" dirty="0"/>
          </a:p>
        </p:txBody>
      </p:sp>
    </p:spTree>
    <p:extLst>
      <p:ext uri="{BB962C8B-B14F-4D97-AF65-F5344CB8AC3E}">
        <p14:creationId xmlns:p14="http://schemas.microsoft.com/office/powerpoint/2010/main" val="391720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a:xfrm>
            <a:off x="2207568" y="0"/>
            <a:ext cx="7632266" cy="1143000"/>
          </a:xfrm>
        </p:spPr>
        <p:txBody>
          <a:bodyPr>
            <a:noAutofit/>
          </a:bodyPr>
          <a:lstStyle/>
          <a:p>
            <a:pPr lvl="0"/>
            <a:r>
              <a:rPr lang="en-GB" b="1" kern="0" dirty="0">
                <a:solidFill>
                  <a:srgbClr val="0070C0"/>
                </a:solidFill>
              </a:rPr>
              <a:t>Basic facts on Norway</a:t>
            </a:r>
            <a:br>
              <a:rPr lang="en-GB" b="1" kern="0" dirty="0"/>
            </a:br>
            <a:endParaRPr lang="nb-NO" b="1" dirty="0"/>
          </a:p>
        </p:txBody>
      </p:sp>
      <p:graphicFrame>
        <p:nvGraphicFramePr>
          <p:cNvPr id="7" name="Plassholder for innhold 6"/>
          <p:cNvGraphicFramePr>
            <a:graphicFrameLocks noGrp="1"/>
          </p:cNvGraphicFramePr>
          <p:nvPr>
            <p:ph idx="1"/>
          </p:nvPr>
        </p:nvGraphicFramePr>
        <p:xfrm>
          <a:off x="2244726" y="1592263"/>
          <a:ext cx="7631113"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ssholder for lysbildenummer 7"/>
          <p:cNvSpPr>
            <a:spLocks noGrp="1"/>
          </p:cNvSpPr>
          <p:nvPr>
            <p:ph type="sldNum" sz="quarter" idx="12"/>
          </p:nvPr>
        </p:nvSpPr>
        <p:spPr>
          <a:xfrm>
            <a:off x="0" y="6480175"/>
            <a:ext cx="539750" cy="355600"/>
          </a:xfrm>
          <a:prstGeom prst="rect">
            <a:avLst/>
          </a:prstGeom>
        </p:spPr>
        <p:txBody>
          <a:bodyPr vert="horz" lIns="91440" tIns="45720" rIns="91440" bIns="45720" rtlCol="0" anchor="ctr"/>
          <a:lstStyle>
            <a:defPPr>
              <a:defRPr lang="nb-NO"/>
            </a:defPPr>
            <a:lvl1pPr algn="r" rtl="0" fontAlgn="auto">
              <a:spcBef>
                <a:spcPts val="0"/>
              </a:spcBef>
              <a:spcAft>
                <a:spcPts val="0"/>
              </a:spcAft>
              <a:defRPr sz="1000"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56FC7BDA-C571-48A0-86D5-7903C5D42324}" type="slidenum">
              <a:rPr lang="nb-NO" smtClean="0"/>
              <a:pPr>
                <a:defRPr/>
              </a:pPr>
              <a:t>5</a:t>
            </a:fld>
            <a:endParaRPr lang="nb-NO" dirty="0"/>
          </a:p>
        </p:txBody>
      </p:sp>
      <p:sp>
        <p:nvSpPr>
          <p:cNvPr id="5" name="Rectangle 3"/>
          <p:cNvSpPr txBox="1">
            <a:spLocks noChangeArrowheads="1"/>
          </p:cNvSpPr>
          <p:nvPr/>
        </p:nvSpPr>
        <p:spPr>
          <a:xfrm>
            <a:off x="5827940" y="685801"/>
            <a:ext cx="4840060" cy="5594449"/>
          </a:xfrm>
          <a:prstGeom prst="rect">
            <a:avLst/>
          </a:prstGeom>
        </p:spPr>
        <p:txBody>
          <a:bodyPr/>
          <a:lstStyle/>
          <a:p>
            <a:pPr marL="342900" indent="-342900">
              <a:spcBef>
                <a:spcPct val="50000"/>
              </a:spcBef>
              <a:buFont typeface="Arial" panose="020B0604020202020204" pitchFamily="34" charset="0"/>
              <a:buChar char="•"/>
              <a:defRPr/>
            </a:pPr>
            <a:r>
              <a:rPr lang="en-GB" sz="2000" kern="0" dirty="0">
                <a:latin typeface="Arial" panose="020B0604020202020204" pitchFamily="34" charset="0"/>
                <a:ea typeface="Arial Unicode MS" pitchFamily="34" charset="-128"/>
                <a:cs typeface="Arial" panose="020B0604020202020204" pitchFamily="34" charset="0"/>
              </a:rPr>
              <a:t>Population: 5,3 million </a:t>
            </a:r>
          </a:p>
          <a:p>
            <a:pPr marL="342900" indent="-342900">
              <a:spcBef>
                <a:spcPct val="50000"/>
              </a:spcBef>
              <a:buFont typeface="Arial" panose="020B0604020202020204" pitchFamily="34" charset="0"/>
              <a:buChar char="•"/>
              <a:defRPr/>
            </a:pPr>
            <a:r>
              <a:rPr lang="en-GB" sz="2000" kern="0" dirty="0">
                <a:latin typeface="Arial" panose="020B0604020202020204" pitchFamily="34" charset="0"/>
                <a:ea typeface="Arial Unicode MS" pitchFamily="34" charset="-128"/>
                <a:cs typeface="Arial" panose="020B0604020202020204" pitchFamily="34" charset="0"/>
              </a:rPr>
              <a:t>Political organization</a:t>
            </a:r>
          </a:p>
          <a:p>
            <a:pPr marL="800100" lvl="1" indent="-342900">
              <a:spcBef>
                <a:spcPct val="50000"/>
              </a:spcBef>
              <a:buFont typeface="Arial" panose="020B0604020202020204" pitchFamily="34" charset="0"/>
              <a:buChar char="•"/>
              <a:defRPr/>
            </a:pPr>
            <a:r>
              <a:rPr lang="en-GB" sz="2000" kern="0" dirty="0">
                <a:latin typeface="Arial" panose="020B0604020202020204" pitchFamily="34" charset="0"/>
                <a:ea typeface="Arial Unicode MS" pitchFamily="34" charset="-128"/>
                <a:cs typeface="Arial" panose="020B0604020202020204" pitchFamily="34" charset="0"/>
              </a:rPr>
              <a:t>3 administrative levels: State/national, regional  (region) and local (municipality) </a:t>
            </a:r>
          </a:p>
          <a:p>
            <a:pPr marL="800100" lvl="1" indent="-342900">
              <a:spcBef>
                <a:spcPct val="50000"/>
              </a:spcBef>
              <a:buFont typeface="Arial" panose="020B0604020202020204" pitchFamily="34" charset="0"/>
              <a:buChar char="•"/>
              <a:defRPr/>
            </a:pPr>
            <a:r>
              <a:rPr lang="en-GB" sz="2000" kern="0" dirty="0">
                <a:latin typeface="Arial" panose="020B0604020202020204" pitchFamily="34" charset="0"/>
                <a:ea typeface="Arial Unicode MS" pitchFamily="34" charset="-128"/>
                <a:cs typeface="Arial" panose="020B0604020202020204" pitchFamily="34" charset="0"/>
              </a:rPr>
              <a:t>Ongoing regional reform</a:t>
            </a:r>
          </a:p>
          <a:p>
            <a:pPr lvl="0">
              <a:spcBef>
                <a:spcPct val="50000"/>
              </a:spcBef>
              <a:defRPr/>
            </a:pPr>
            <a:r>
              <a:rPr lang="en-GB" sz="2000" kern="0" dirty="0">
                <a:latin typeface="Arial" panose="020B0604020202020204" pitchFamily="34" charset="0"/>
                <a:ea typeface="Arial Unicode MS" pitchFamily="34" charset="-128"/>
                <a:cs typeface="Arial" panose="020B0604020202020204" pitchFamily="34" charset="0"/>
              </a:rPr>
              <a:t>	- From 19 to 11 counties </a:t>
            </a:r>
            <a:br>
              <a:rPr lang="en-GB" sz="2000" kern="0" dirty="0">
                <a:latin typeface="Arial" panose="020B0604020202020204" pitchFamily="34" charset="0"/>
                <a:ea typeface="Arial Unicode MS" pitchFamily="34" charset="-128"/>
                <a:cs typeface="Arial" panose="020B0604020202020204" pitchFamily="34" charset="0"/>
              </a:rPr>
            </a:br>
            <a:r>
              <a:rPr lang="en-GB" sz="2000" kern="0" dirty="0">
                <a:latin typeface="Arial" panose="020B0604020202020204" pitchFamily="34" charset="0"/>
                <a:ea typeface="Arial Unicode MS" pitchFamily="34" charset="-128"/>
                <a:cs typeface="Arial" panose="020B0604020202020204" pitchFamily="34" charset="0"/>
              </a:rPr>
              <a:t>	- From 426 to 381 municipalities </a:t>
            </a:r>
          </a:p>
          <a:p>
            <a:pPr marL="257175" indent="-257175">
              <a:spcBef>
                <a:spcPct val="50000"/>
              </a:spcBef>
              <a:buFontTx/>
              <a:buChar char="•"/>
              <a:defRPr/>
            </a:pPr>
            <a:r>
              <a:rPr lang="fr-FR" sz="2000" kern="0" dirty="0">
                <a:latin typeface="Arial" panose="020B0604020202020204" pitchFamily="34" charset="0"/>
                <a:ea typeface="Arial Unicode MS" pitchFamily="34" charset="-128"/>
                <a:cs typeface="Arial" panose="020B0604020202020204" pitchFamily="34" charset="0"/>
              </a:rPr>
              <a:t>Life expectancy at birth:</a:t>
            </a:r>
          </a:p>
          <a:p>
            <a:pPr marL="714375" lvl="1" indent="-257175">
              <a:spcBef>
                <a:spcPct val="50000"/>
              </a:spcBef>
              <a:buFontTx/>
              <a:buChar char="•"/>
              <a:defRPr/>
            </a:pPr>
            <a:r>
              <a:rPr lang="fr-FR" sz="2000" kern="0" dirty="0">
                <a:latin typeface="Arial" panose="020B0604020202020204" pitchFamily="34" charset="0"/>
                <a:ea typeface="Arial Unicode MS" pitchFamily="34" charset="-128"/>
                <a:cs typeface="Arial" panose="020B0604020202020204" pitchFamily="34" charset="0"/>
              </a:rPr>
              <a:t>Females - 84 </a:t>
            </a:r>
          </a:p>
          <a:p>
            <a:pPr marL="714375" lvl="1" indent="-257175">
              <a:spcBef>
                <a:spcPct val="50000"/>
              </a:spcBef>
              <a:buFontTx/>
              <a:buChar char="•"/>
              <a:defRPr/>
            </a:pPr>
            <a:r>
              <a:rPr lang="fr-FR" sz="2000" kern="0" dirty="0">
                <a:latin typeface="Arial" panose="020B0604020202020204" pitchFamily="34" charset="0"/>
                <a:ea typeface="Arial Unicode MS" pitchFamily="34" charset="-128"/>
                <a:cs typeface="Arial" panose="020B0604020202020204" pitchFamily="34" charset="0"/>
              </a:rPr>
              <a:t>Males - 80</a:t>
            </a:r>
          </a:p>
          <a:p>
            <a:pPr marL="257175" indent="-257175">
              <a:spcBef>
                <a:spcPct val="50000"/>
              </a:spcBef>
              <a:buFontTx/>
              <a:buChar char="•"/>
              <a:defRPr/>
            </a:pPr>
            <a:r>
              <a:rPr lang="en-GB" sz="2000" kern="0" dirty="0">
                <a:latin typeface="Arial" panose="020B0604020202020204" pitchFamily="34" charset="0"/>
                <a:ea typeface="Arial Unicode MS" pitchFamily="34" charset="-128"/>
                <a:cs typeface="Arial" panose="020B0604020202020204" pitchFamily="34" charset="0"/>
              </a:rPr>
              <a:t>Health expenditure :</a:t>
            </a:r>
            <a:br>
              <a:rPr lang="en-GB" sz="2000" kern="0" dirty="0">
                <a:latin typeface="Arial" panose="020B0604020202020204" pitchFamily="34" charset="0"/>
                <a:ea typeface="Arial Unicode MS" pitchFamily="34" charset="-128"/>
                <a:cs typeface="Arial" panose="020B0604020202020204" pitchFamily="34" charset="0"/>
              </a:rPr>
            </a:br>
            <a:r>
              <a:rPr lang="en-GB" sz="2000" kern="0" dirty="0">
                <a:latin typeface="Arial" panose="020B0604020202020204" pitchFamily="34" charset="0"/>
                <a:ea typeface="Arial Unicode MS" pitchFamily="34" charset="-128"/>
                <a:cs typeface="Arial" panose="020B0604020202020204" pitchFamily="34" charset="0"/>
              </a:rPr>
              <a:t>app 10 percent of GDP (2021)</a:t>
            </a:r>
          </a:p>
        </p:txBody>
      </p:sp>
      <p:sp>
        <p:nvSpPr>
          <p:cNvPr id="2" name="Plassholder for bunntekst 1"/>
          <p:cNvSpPr>
            <a:spLocks noGrp="1"/>
          </p:cNvSpPr>
          <p:nvPr>
            <p:ph type="ftr" sz="quarter" idx="11"/>
          </p:nvPr>
        </p:nvSpPr>
        <p:spPr>
          <a:xfrm>
            <a:off x="719138" y="6480175"/>
            <a:ext cx="2895600" cy="355600"/>
          </a:xfrm>
          <a:prstGeom prst="rect">
            <a:avLst/>
          </a:prstGeom>
        </p:spPr>
        <p:txBody>
          <a:bodyPr vert="horz" lIns="91440" tIns="45720" rIns="91440" bIns="45720" rtlCol="0" anchor="ctr"/>
          <a:lstStyle>
            <a:defPPr>
              <a:defRPr lang="nb-NO"/>
            </a:defPPr>
            <a:lvl1pPr algn="l" rtl="0" fontAlgn="auto">
              <a:spcBef>
                <a:spcPts val="0"/>
              </a:spcBef>
              <a:spcAft>
                <a:spcPts val="0"/>
              </a:spcAft>
              <a:defRPr sz="1000"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nb-NO"/>
          </a:p>
        </p:txBody>
      </p:sp>
      <p:pic>
        <p:nvPicPr>
          <p:cNvPr id="3" name="Bilde 2"/>
          <p:cNvPicPr>
            <a:picLocks noChangeAspect="1"/>
          </p:cNvPicPr>
          <p:nvPr/>
        </p:nvPicPr>
        <p:blipFill rotWithShape="1">
          <a:blip r:embed="rId8" cstate="print">
            <a:extLst>
              <a:ext uri="{28A0092B-C50C-407E-A947-70E740481C1C}">
                <a14:useLocalDpi xmlns:a14="http://schemas.microsoft.com/office/drawing/2010/main" val="0"/>
              </a:ext>
            </a:extLst>
          </a:blip>
          <a:srcRect r="8343"/>
          <a:stretch/>
        </p:blipFill>
        <p:spPr>
          <a:xfrm>
            <a:off x="1524001" y="945738"/>
            <a:ext cx="4339229" cy="5074572"/>
          </a:xfrm>
          <a:prstGeom prst="rect">
            <a:avLst/>
          </a:prstGeom>
        </p:spPr>
      </p:pic>
    </p:spTree>
    <p:extLst>
      <p:ext uri="{BB962C8B-B14F-4D97-AF65-F5344CB8AC3E}">
        <p14:creationId xmlns:p14="http://schemas.microsoft.com/office/powerpoint/2010/main" val="36156616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4294967295"/>
          </p:nvPr>
        </p:nvSpPr>
        <p:spPr>
          <a:xfrm>
            <a:off x="1790230" y="6453336"/>
            <a:ext cx="404813" cy="266700"/>
          </a:xfrm>
          <a:prstGeom prst="rect">
            <a:avLst/>
          </a:prstGeom>
        </p:spPr>
        <p:txBody>
          <a:bodyPr/>
          <a:lstStyle/>
          <a:p>
            <a:fld id="{1A719E69-0369-42D9-93D1-6B4616DDE51F}" type="slidenum">
              <a:rPr lang="nb-NO" smtClean="0"/>
              <a:pPr/>
              <a:t>6</a:t>
            </a:fld>
            <a:endParaRPr lang="nb-NO" dirty="0"/>
          </a:p>
        </p:txBody>
      </p:sp>
      <p:sp>
        <p:nvSpPr>
          <p:cNvPr id="7" name="Rectangle 3"/>
          <p:cNvSpPr>
            <a:spLocks noChangeArrowheads="1"/>
          </p:cNvSpPr>
          <p:nvPr>
            <p:custDataLst>
              <p:tags r:id="rId1"/>
            </p:custDataLst>
          </p:nvPr>
        </p:nvSpPr>
        <p:spPr bwMode="auto">
          <a:xfrm>
            <a:off x="2207568" y="1148579"/>
            <a:ext cx="8172908" cy="4708981"/>
          </a:xfrm>
          <a:prstGeom prst="rect">
            <a:avLst/>
          </a:prstGeom>
          <a:noFill/>
          <a:ln w="9525">
            <a:noFill/>
            <a:miter lim="800000"/>
            <a:headEnd/>
            <a:tailEnd/>
          </a:ln>
          <a:effectLst/>
        </p:spPr>
        <p:txBody>
          <a:bodyPr wrap="square" lIns="0" tIns="0" rIns="0" bIns="0">
            <a:spAutoFit/>
          </a:bodyPr>
          <a:lstStyle/>
          <a:p>
            <a:pPr marL="132160" indent="-86916" defTabSz="684610"/>
            <a:r>
              <a:rPr lang="en-US" b="1" dirty="0">
                <a:latin typeface="Arial" pitchFamily="34" charset="0"/>
                <a:cs typeface="Arial" pitchFamily="34" charset="0"/>
              </a:rPr>
              <a:t>Patient´s Rights of great importance  </a:t>
            </a:r>
          </a:p>
          <a:p>
            <a:pPr marL="388144" indent="-342900" defTabSz="684610">
              <a:buFont typeface="Arial" panose="020B0604020202020204" pitchFamily="34" charset="0"/>
              <a:buChar char="•"/>
            </a:pPr>
            <a:r>
              <a:rPr lang="en-US" dirty="0">
                <a:latin typeface="Arial" pitchFamily="34" charset="0"/>
                <a:cs typeface="Arial" pitchFamily="34" charset="0"/>
              </a:rPr>
              <a:t>Equal access for all to health care services </a:t>
            </a:r>
          </a:p>
          <a:p>
            <a:pPr marL="388144" indent="-342900" defTabSz="684610">
              <a:buFont typeface="Arial" panose="020B0604020202020204" pitchFamily="34" charset="0"/>
              <a:buChar char="•"/>
            </a:pPr>
            <a:r>
              <a:rPr lang="en-US" dirty="0">
                <a:latin typeface="Arial" pitchFamily="34" charset="0"/>
                <a:cs typeface="Arial" pitchFamily="34" charset="0"/>
              </a:rPr>
              <a:t>Universal health coverage by state – but increasing number have private insurance policies</a:t>
            </a:r>
          </a:p>
          <a:p>
            <a:pPr marL="388144" indent="-342900" defTabSz="684610">
              <a:buFont typeface="Arial" panose="020B0604020202020204" pitchFamily="34" charset="0"/>
              <a:buChar char="•"/>
            </a:pPr>
            <a:r>
              <a:rPr lang="en-US" dirty="0">
                <a:latin typeface="Arial" pitchFamily="34" charset="0"/>
                <a:cs typeface="Arial" pitchFamily="34" charset="0"/>
              </a:rPr>
              <a:t>Participation in decision making </a:t>
            </a:r>
          </a:p>
          <a:p>
            <a:pPr marL="132160" indent="-86916" defTabSz="684610"/>
            <a:endParaRPr lang="en-US" b="1" dirty="0">
              <a:latin typeface="Arial" pitchFamily="34" charset="0"/>
              <a:cs typeface="Arial" pitchFamily="34" charset="0"/>
            </a:endParaRPr>
          </a:p>
          <a:p>
            <a:pPr marL="132160" indent="-86916" defTabSz="684610"/>
            <a:r>
              <a:rPr lang="en-US" b="1" dirty="0">
                <a:latin typeface="Arial" pitchFamily="34" charset="0"/>
                <a:cs typeface="Arial" pitchFamily="34" charset="0"/>
              </a:rPr>
              <a:t>Financing</a:t>
            </a:r>
          </a:p>
          <a:p>
            <a:pPr marL="388144" indent="-342900" defTabSz="684610">
              <a:buFont typeface="Arial" panose="020B0604020202020204" pitchFamily="34" charset="0"/>
              <a:buChar char="•"/>
            </a:pPr>
            <a:r>
              <a:rPr lang="en-US" dirty="0">
                <a:latin typeface="Arial" pitchFamily="34" charset="0"/>
                <a:cs typeface="Arial" pitchFamily="34" charset="0"/>
              </a:rPr>
              <a:t>Mostly publicly provided and financed (~85%) - tax based</a:t>
            </a:r>
          </a:p>
          <a:p>
            <a:pPr marL="132160" indent="-86916" defTabSz="684610">
              <a:buFontTx/>
              <a:buChar char="•"/>
            </a:pPr>
            <a:endParaRPr lang="en-US" dirty="0">
              <a:latin typeface="Arial" pitchFamily="34" charset="0"/>
              <a:cs typeface="Arial" pitchFamily="34" charset="0"/>
            </a:endParaRPr>
          </a:p>
          <a:p>
            <a:pPr marL="132160" indent="-86916" defTabSz="684610"/>
            <a:r>
              <a:rPr lang="en-US" b="1" dirty="0">
                <a:latin typeface="Arial" pitchFamily="34" charset="0"/>
                <a:cs typeface="Arial" pitchFamily="34" charset="0"/>
              </a:rPr>
              <a:t>Responsible authority for providing services</a:t>
            </a:r>
          </a:p>
          <a:p>
            <a:pPr marL="45244" defTabSz="684610"/>
            <a:r>
              <a:rPr lang="en-US" dirty="0">
                <a:latin typeface="Arial" pitchFamily="34" charset="0"/>
                <a:cs typeface="Arial" pitchFamily="34" charset="0"/>
              </a:rPr>
              <a:t>The responsibility of providing health care is divided between the municipalities (primary health care and care for elderly) and the state/regional health authorities (hospitals)</a:t>
            </a:r>
            <a:br>
              <a:rPr lang="en-US" dirty="0">
                <a:latin typeface="Arial" pitchFamily="34" charset="0"/>
                <a:cs typeface="Arial" pitchFamily="34" charset="0"/>
              </a:rPr>
            </a:br>
            <a:endParaRPr lang="en-US" dirty="0">
              <a:latin typeface="Arial" pitchFamily="34" charset="0"/>
              <a:cs typeface="Arial" pitchFamily="34" charset="0"/>
            </a:endParaRPr>
          </a:p>
          <a:p>
            <a:pPr marL="132160" indent="-86916" defTabSz="684610"/>
            <a:r>
              <a:rPr lang="en-US" b="1" dirty="0">
                <a:latin typeface="Arial" pitchFamily="34" charset="0"/>
                <a:cs typeface="Arial" pitchFamily="34" charset="0"/>
              </a:rPr>
              <a:t>Health service - mostly a public service</a:t>
            </a:r>
          </a:p>
          <a:p>
            <a:pPr marL="388144" indent="-342900" defTabSz="684610">
              <a:buFont typeface="Arial" panose="020B0604020202020204" pitchFamily="34" charset="0"/>
              <a:buChar char="•"/>
            </a:pPr>
            <a:r>
              <a:rPr lang="en-US" dirty="0">
                <a:latin typeface="Arial" pitchFamily="34" charset="0"/>
                <a:cs typeface="Arial" pitchFamily="34" charset="0"/>
              </a:rPr>
              <a:t>Very low share of private services and hospitals</a:t>
            </a:r>
          </a:p>
          <a:p>
            <a:pPr marL="388144" indent="-342900" defTabSz="684610">
              <a:buFont typeface="Arial" panose="020B0604020202020204" pitchFamily="34" charset="0"/>
              <a:buChar char="•"/>
            </a:pPr>
            <a:r>
              <a:rPr lang="en-US" dirty="0">
                <a:latin typeface="Arial" pitchFamily="34" charset="0"/>
                <a:cs typeface="Arial" pitchFamily="34" charset="0"/>
              </a:rPr>
              <a:t>Most private actors operate within the public system and refunded by state</a:t>
            </a:r>
          </a:p>
        </p:txBody>
      </p:sp>
      <p:sp>
        <p:nvSpPr>
          <p:cNvPr id="9" name="Tittel 9"/>
          <p:cNvSpPr txBox="1">
            <a:spLocks/>
          </p:cNvSpPr>
          <p:nvPr/>
        </p:nvSpPr>
        <p:spPr bwMode="auto">
          <a:xfrm>
            <a:off x="2195043" y="332656"/>
            <a:ext cx="763226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b="1" kern="0" dirty="0">
                <a:solidFill>
                  <a:srgbClr val="0070C0"/>
                </a:solidFill>
              </a:rPr>
              <a:t>An overview</a:t>
            </a:r>
          </a:p>
          <a:p>
            <a:endParaRPr lang="nb-NO" b="1" dirty="0"/>
          </a:p>
        </p:txBody>
      </p:sp>
    </p:spTree>
    <p:extLst>
      <p:ext uri="{BB962C8B-B14F-4D97-AF65-F5344CB8AC3E}">
        <p14:creationId xmlns:p14="http://schemas.microsoft.com/office/powerpoint/2010/main" val="129680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207568" y="1358204"/>
            <a:ext cx="5760640" cy="4725652"/>
          </a:xfrm>
        </p:spPr>
        <p:txBody>
          <a:bodyPr/>
          <a:lstStyle/>
          <a:p>
            <a:pPr marL="0" indent="0">
              <a:buNone/>
            </a:pPr>
            <a:r>
              <a:rPr lang="en-GB" sz="2000" dirty="0"/>
              <a:t>Responsible for providing most primary services</a:t>
            </a:r>
          </a:p>
          <a:p>
            <a:endParaRPr lang="en-GB" sz="2000" dirty="0"/>
          </a:p>
          <a:p>
            <a:pPr marL="0" indent="0">
              <a:buNone/>
            </a:pPr>
            <a:r>
              <a:rPr lang="en-GB" sz="2000" dirty="0"/>
              <a:t>Must provide:</a:t>
            </a:r>
          </a:p>
          <a:p>
            <a:r>
              <a:rPr lang="en-GB" sz="2000" dirty="0"/>
              <a:t>Promotion of health and prevention of illness and injuries </a:t>
            </a:r>
          </a:p>
          <a:p>
            <a:r>
              <a:rPr lang="en-GB" sz="2000" dirty="0"/>
              <a:t>Diagnostics, treatment and rehabilitation</a:t>
            </a:r>
          </a:p>
          <a:p>
            <a:r>
              <a:rPr lang="en-GB" sz="2000" dirty="0"/>
              <a:t>Nursing care within and outside institutions, including long term care </a:t>
            </a:r>
          </a:p>
          <a:p>
            <a:r>
              <a:rPr lang="en-GB" sz="2000" dirty="0"/>
              <a:t>The general practitioners scheme </a:t>
            </a:r>
          </a:p>
          <a:p>
            <a:r>
              <a:rPr lang="en-GB" sz="2000" dirty="0"/>
              <a:t>Emergency first aid medical services</a:t>
            </a:r>
          </a:p>
          <a:p>
            <a:endParaRPr lang="nb-NO" sz="2000" dirty="0">
              <a:solidFill>
                <a:srgbClr val="FF0000"/>
              </a:solidFill>
            </a:endParaRPr>
          </a:p>
        </p:txBody>
      </p:sp>
      <p:pic>
        <p:nvPicPr>
          <p:cNvPr id="5" name="Bilde 4"/>
          <p:cNvPicPr>
            <a:picLocks noChangeAspect="1"/>
          </p:cNvPicPr>
          <p:nvPr/>
        </p:nvPicPr>
        <p:blipFill>
          <a:blip r:embed="rId3"/>
          <a:stretch>
            <a:fillRect/>
          </a:stretch>
        </p:blipFill>
        <p:spPr>
          <a:xfrm>
            <a:off x="8247337" y="1358204"/>
            <a:ext cx="1668925" cy="1403726"/>
          </a:xfrm>
          <a:prstGeom prst="rect">
            <a:avLst/>
          </a:prstGeom>
        </p:spPr>
      </p:pic>
      <p:pic>
        <p:nvPicPr>
          <p:cNvPr id="7" name="Bilde 6"/>
          <p:cNvPicPr>
            <a:picLocks noChangeAspect="1"/>
          </p:cNvPicPr>
          <p:nvPr/>
        </p:nvPicPr>
        <p:blipFill>
          <a:blip r:embed="rId4"/>
          <a:stretch>
            <a:fillRect/>
          </a:stretch>
        </p:blipFill>
        <p:spPr>
          <a:xfrm>
            <a:off x="8256240" y="2795265"/>
            <a:ext cx="1682642" cy="1431160"/>
          </a:xfrm>
          <a:prstGeom prst="rect">
            <a:avLst/>
          </a:prstGeom>
        </p:spPr>
      </p:pic>
      <p:pic>
        <p:nvPicPr>
          <p:cNvPr id="8" name="Bilde 7"/>
          <p:cNvPicPr>
            <a:picLocks noChangeAspect="1"/>
          </p:cNvPicPr>
          <p:nvPr/>
        </p:nvPicPr>
        <p:blipFill>
          <a:blip r:embed="rId5"/>
          <a:stretch>
            <a:fillRect/>
          </a:stretch>
        </p:blipFill>
        <p:spPr>
          <a:xfrm>
            <a:off x="8256241" y="4293097"/>
            <a:ext cx="1696359" cy="1280271"/>
          </a:xfrm>
          <a:prstGeom prst="rect">
            <a:avLst/>
          </a:prstGeom>
        </p:spPr>
      </p:pic>
      <p:sp>
        <p:nvSpPr>
          <p:cNvPr id="9" name="Tittel 9"/>
          <p:cNvSpPr txBox="1">
            <a:spLocks/>
          </p:cNvSpPr>
          <p:nvPr/>
        </p:nvSpPr>
        <p:spPr bwMode="auto">
          <a:xfrm>
            <a:off x="2207568" y="181868"/>
            <a:ext cx="763226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b="1" kern="0" dirty="0">
                <a:solidFill>
                  <a:srgbClr val="0070C0"/>
                </a:solidFill>
              </a:rPr>
              <a:t>The Municipalities</a:t>
            </a:r>
          </a:p>
          <a:p>
            <a:endParaRPr lang="nb-NO" b="1" dirty="0"/>
          </a:p>
        </p:txBody>
      </p:sp>
    </p:spTree>
    <p:extLst>
      <p:ext uri="{BB962C8B-B14F-4D97-AF65-F5344CB8AC3E}">
        <p14:creationId xmlns:p14="http://schemas.microsoft.com/office/powerpoint/2010/main" val="16436698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Plassholder for innhold 2"/>
          <p:cNvSpPr>
            <a:spLocks noGrp="1"/>
          </p:cNvSpPr>
          <p:nvPr>
            <p:ph idx="1"/>
          </p:nvPr>
        </p:nvSpPr>
        <p:spPr>
          <a:xfrm>
            <a:off x="2207568" y="1143000"/>
            <a:ext cx="7992888" cy="4782092"/>
          </a:xfrm>
        </p:spPr>
        <p:txBody>
          <a:bodyPr/>
          <a:lstStyle/>
          <a:p>
            <a:r>
              <a:rPr lang="en-GB" sz="2000" dirty="0"/>
              <a:t>Each citizen has a </a:t>
            </a:r>
            <a:r>
              <a:rPr lang="en-GB" altLang="nb-NO" sz="2000" dirty="0"/>
              <a:t>dedicated GP</a:t>
            </a:r>
          </a:p>
          <a:p>
            <a:endParaRPr lang="en-GB" sz="2000" dirty="0"/>
          </a:p>
          <a:p>
            <a:r>
              <a:rPr lang="en-GB" sz="2000" dirty="0"/>
              <a:t>On average 1050 people on a GP´s list</a:t>
            </a:r>
          </a:p>
          <a:p>
            <a:endParaRPr lang="en-GB" sz="2000" dirty="0"/>
          </a:p>
          <a:p>
            <a:r>
              <a:rPr lang="en-GB" sz="2000" dirty="0"/>
              <a:t>85 % of GPs are self-employed </a:t>
            </a:r>
          </a:p>
          <a:p>
            <a:endParaRPr lang="en-GB" altLang="nb-NO" sz="2000" dirty="0"/>
          </a:p>
          <a:p>
            <a:r>
              <a:rPr lang="en-GB" altLang="nb-NO" sz="2000" dirty="0"/>
              <a:t>Key role in coordinating medical services and referring to specialist health services when needed</a:t>
            </a:r>
          </a:p>
          <a:p>
            <a:endParaRPr lang="en-GB" sz="2000" dirty="0"/>
          </a:p>
          <a:p>
            <a:r>
              <a:rPr lang="en-GB" sz="2000" dirty="0"/>
              <a:t>Financing: </a:t>
            </a:r>
          </a:p>
          <a:p>
            <a:pPr lvl="1"/>
            <a:r>
              <a:rPr lang="en-GB" sz="1800" dirty="0"/>
              <a:t>from the municipality </a:t>
            </a:r>
          </a:p>
          <a:p>
            <a:pPr lvl="1"/>
            <a:r>
              <a:rPr lang="en-GB" sz="1800" dirty="0"/>
              <a:t>reimbursement from the National Insurance Scheme</a:t>
            </a:r>
          </a:p>
          <a:p>
            <a:pPr lvl="1"/>
            <a:r>
              <a:rPr lang="en-GB" sz="1800" dirty="0"/>
              <a:t>patient’s charge </a:t>
            </a:r>
            <a:endParaRPr lang="en-GB" altLang="nb-NO" sz="2000" dirty="0"/>
          </a:p>
        </p:txBody>
      </p:sp>
      <p:sp>
        <p:nvSpPr>
          <p:cNvPr id="4" name="Tittel 9"/>
          <p:cNvSpPr txBox="1">
            <a:spLocks/>
          </p:cNvSpPr>
          <p:nvPr/>
        </p:nvSpPr>
        <p:spPr bwMode="auto">
          <a:xfrm>
            <a:off x="2207568" y="0"/>
            <a:ext cx="763226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sz="2800" b="1" kern="0" dirty="0">
                <a:solidFill>
                  <a:srgbClr val="0070C0"/>
                </a:solidFill>
              </a:rPr>
              <a:t>Cornerstone in health system – GPs </a:t>
            </a:r>
            <a:endParaRPr lang="nb-NO" sz="2800" b="1" dirty="0">
              <a:solidFill>
                <a:srgbClr val="0070C0"/>
              </a:solidFill>
            </a:endParaRPr>
          </a:p>
        </p:txBody>
      </p:sp>
    </p:spTree>
    <p:extLst>
      <p:ext uri="{BB962C8B-B14F-4D97-AF65-F5344CB8AC3E}">
        <p14:creationId xmlns:p14="http://schemas.microsoft.com/office/powerpoint/2010/main" val="2562303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385"/>
          <p:cNvGrpSpPr/>
          <p:nvPr/>
        </p:nvGrpSpPr>
        <p:grpSpPr>
          <a:xfrm>
            <a:off x="5679182" y="0"/>
            <a:ext cx="5313363" cy="6858000"/>
            <a:chOff x="1908175" y="0"/>
            <a:chExt cx="5313363" cy="6858000"/>
          </a:xfrm>
        </p:grpSpPr>
        <p:sp>
          <p:nvSpPr>
            <p:cNvPr id="2050" name="AutoShape 1372"/>
            <p:cNvSpPr>
              <a:spLocks noChangeAspect="1" noChangeArrowheads="1" noTextEdit="1"/>
            </p:cNvSpPr>
            <p:nvPr/>
          </p:nvSpPr>
          <p:spPr bwMode="auto">
            <a:xfrm>
              <a:off x="1908175" y="0"/>
              <a:ext cx="5299075" cy="6858000"/>
            </a:xfrm>
            <a:prstGeom prst="rect">
              <a:avLst/>
            </a:prstGeom>
            <a:noFill/>
            <a:ln w="9525">
              <a:noFill/>
              <a:miter lim="800000"/>
              <a:headEnd/>
              <a:tailEnd/>
            </a:ln>
          </p:spPr>
          <p:txBody>
            <a:bodyPr/>
            <a:lstStyle/>
            <a:p>
              <a:endParaRPr lang="nb-NO" dirty="0"/>
            </a:p>
          </p:txBody>
        </p:sp>
        <p:grpSp>
          <p:nvGrpSpPr>
            <p:cNvPr id="3" name="Gruppe 3087"/>
            <p:cNvGrpSpPr/>
            <p:nvPr/>
          </p:nvGrpSpPr>
          <p:grpSpPr>
            <a:xfrm>
              <a:off x="2650658" y="3306735"/>
              <a:ext cx="1766891" cy="1252538"/>
              <a:chOff x="2650658" y="3306735"/>
              <a:chExt cx="1766891" cy="1252538"/>
            </a:xfr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100000" t="100000"/>
              </a:path>
              <a:tileRect r="-100000" b="-100000"/>
            </a:gradFill>
          </p:grpSpPr>
          <p:sp>
            <p:nvSpPr>
              <p:cNvPr id="14699" name="Freeform 1387"/>
              <p:cNvSpPr>
                <a:spLocks noEditPoints="1"/>
              </p:cNvSpPr>
              <p:nvPr/>
            </p:nvSpPr>
            <p:spPr bwMode="auto">
              <a:xfrm>
                <a:off x="2650658" y="3957610"/>
                <a:ext cx="852489" cy="601663"/>
              </a:xfrm>
              <a:custGeom>
                <a:avLst/>
                <a:gdLst/>
                <a:ahLst/>
                <a:cxnLst>
                  <a:cxn ang="0">
                    <a:pos x="24" y="285"/>
                  </a:cxn>
                  <a:cxn ang="0">
                    <a:pos x="40" y="265"/>
                  </a:cxn>
                  <a:cxn ang="0">
                    <a:pos x="93" y="265"/>
                  </a:cxn>
                  <a:cxn ang="0">
                    <a:pos x="121" y="250"/>
                  </a:cxn>
                  <a:cxn ang="0">
                    <a:pos x="127" y="195"/>
                  </a:cxn>
                  <a:cxn ang="0">
                    <a:pos x="207" y="175"/>
                  </a:cxn>
                  <a:cxn ang="0">
                    <a:pos x="154" y="170"/>
                  </a:cxn>
                  <a:cxn ang="0">
                    <a:pos x="330" y="124"/>
                  </a:cxn>
                  <a:cxn ang="0">
                    <a:pos x="295" y="127"/>
                  </a:cxn>
                  <a:cxn ang="0">
                    <a:pos x="308" y="96"/>
                  </a:cxn>
                  <a:cxn ang="0">
                    <a:pos x="524" y="98"/>
                  </a:cxn>
                  <a:cxn ang="0">
                    <a:pos x="519" y="178"/>
                  </a:cxn>
                  <a:cxn ang="0">
                    <a:pos x="480" y="264"/>
                  </a:cxn>
                  <a:cxn ang="0">
                    <a:pos x="337" y="322"/>
                  </a:cxn>
                  <a:cxn ang="0">
                    <a:pos x="237" y="371"/>
                  </a:cxn>
                  <a:cxn ang="0">
                    <a:pos x="138" y="350"/>
                  </a:cxn>
                  <a:cxn ang="0">
                    <a:pos x="87" y="365"/>
                  </a:cxn>
                  <a:cxn ang="0">
                    <a:pos x="10" y="345"/>
                  </a:cxn>
                  <a:cxn ang="0">
                    <a:pos x="32" y="306"/>
                  </a:cxn>
                  <a:cxn ang="0">
                    <a:pos x="57" y="337"/>
                  </a:cxn>
                  <a:cxn ang="0">
                    <a:pos x="104" y="343"/>
                  </a:cxn>
                  <a:cxn ang="0">
                    <a:pos x="75" y="299"/>
                  </a:cxn>
                  <a:cxn ang="0">
                    <a:pos x="126" y="265"/>
                  </a:cxn>
                  <a:cxn ang="0">
                    <a:pos x="146" y="314"/>
                  </a:cxn>
                  <a:cxn ang="0">
                    <a:pos x="154" y="271"/>
                  </a:cxn>
                  <a:cxn ang="0">
                    <a:pos x="197" y="286"/>
                  </a:cxn>
                  <a:cxn ang="0">
                    <a:pos x="207" y="350"/>
                  </a:cxn>
                  <a:cxn ang="0">
                    <a:pos x="199" y="335"/>
                  </a:cxn>
                  <a:cxn ang="0">
                    <a:pos x="256" y="314"/>
                  </a:cxn>
                  <a:cxn ang="0">
                    <a:pos x="202" y="276"/>
                  </a:cxn>
                  <a:cxn ang="0">
                    <a:pos x="146" y="250"/>
                  </a:cxn>
                  <a:cxn ang="0">
                    <a:pos x="147" y="233"/>
                  </a:cxn>
                  <a:cxn ang="0">
                    <a:pos x="122" y="213"/>
                  </a:cxn>
                  <a:cxn ang="0">
                    <a:pos x="168" y="208"/>
                  </a:cxn>
                  <a:cxn ang="0">
                    <a:pos x="207" y="200"/>
                  </a:cxn>
                  <a:cxn ang="0">
                    <a:pos x="248" y="216"/>
                  </a:cxn>
                  <a:cxn ang="0">
                    <a:pos x="296" y="235"/>
                  </a:cxn>
                  <a:cxn ang="0">
                    <a:pos x="264" y="213"/>
                  </a:cxn>
                  <a:cxn ang="0">
                    <a:pos x="330" y="195"/>
                  </a:cxn>
                  <a:cxn ang="0">
                    <a:pos x="346" y="181"/>
                  </a:cxn>
                  <a:cxn ang="0">
                    <a:pos x="266" y="184"/>
                  </a:cxn>
                  <a:cxn ang="0">
                    <a:pos x="220" y="166"/>
                  </a:cxn>
                  <a:cxn ang="0">
                    <a:pos x="211" y="130"/>
                  </a:cxn>
                  <a:cxn ang="0">
                    <a:pos x="296" y="134"/>
                  </a:cxn>
                  <a:cxn ang="0">
                    <a:pos x="351" y="134"/>
                  </a:cxn>
                  <a:cxn ang="0">
                    <a:pos x="405" y="202"/>
                  </a:cxn>
                  <a:cxn ang="0">
                    <a:pos x="359" y="132"/>
                  </a:cxn>
                  <a:cxn ang="0">
                    <a:pos x="371" y="123"/>
                  </a:cxn>
                  <a:cxn ang="0">
                    <a:pos x="396" y="159"/>
                  </a:cxn>
                  <a:cxn ang="0">
                    <a:pos x="404" y="142"/>
                  </a:cxn>
                  <a:cxn ang="0">
                    <a:pos x="417" y="124"/>
                  </a:cxn>
                  <a:cxn ang="0">
                    <a:pos x="374" y="108"/>
                  </a:cxn>
                  <a:cxn ang="0">
                    <a:pos x="412" y="95"/>
                  </a:cxn>
                  <a:cxn ang="0">
                    <a:pos x="468" y="104"/>
                  </a:cxn>
                  <a:cxn ang="0">
                    <a:pos x="515" y="82"/>
                  </a:cxn>
                  <a:cxn ang="0">
                    <a:pos x="364" y="64"/>
                  </a:cxn>
                  <a:cxn ang="0">
                    <a:pos x="422" y="43"/>
                  </a:cxn>
                  <a:cxn ang="0">
                    <a:pos x="422" y="52"/>
                  </a:cxn>
                  <a:cxn ang="0">
                    <a:pos x="460" y="35"/>
                  </a:cxn>
                  <a:cxn ang="0">
                    <a:pos x="345" y="5"/>
                  </a:cxn>
                </a:cxnLst>
                <a:rect l="0" t="0" r="r" b="b"/>
                <a:pathLst>
                  <a:path w="537" h="379">
                    <a:moveTo>
                      <a:pt x="15" y="284"/>
                    </a:moveTo>
                    <a:lnTo>
                      <a:pt x="7" y="285"/>
                    </a:lnTo>
                    <a:lnTo>
                      <a:pt x="7" y="284"/>
                    </a:lnTo>
                    <a:lnTo>
                      <a:pt x="7" y="273"/>
                    </a:lnTo>
                    <a:lnTo>
                      <a:pt x="10" y="272"/>
                    </a:lnTo>
                    <a:lnTo>
                      <a:pt x="12" y="272"/>
                    </a:lnTo>
                    <a:lnTo>
                      <a:pt x="16" y="276"/>
                    </a:lnTo>
                    <a:lnTo>
                      <a:pt x="15" y="284"/>
                    </a:lnTo>
                    <a:close/>
                    <a:moveTo>
                      <a:pt x="48" y="297"/>
                    </a:moveTo>
                    <a:lnTo>
                      <a:pt x="48" y="298"/>
                    </a:lnTo>
                    <a:lnTo>
                      <a:pt x="31" y="298"/>
                    </a:lnTo>
                    <a:lnTo>
                      <a:pt x="23" y="298"/>
                    </a:lnTo>
                    <a:lnTo>
                      <a:pt x="21" y="293"/>
                    </a:lnTo>
                    <a:lnTo>
                      <a:pt x="35" y="290"/>
                    </a:lnTo>
                    <a:lnTo>
                      <a:pt x="24" y="285"/>
                    </a:lnTo>
                    <a:lnTo>
                      <a:pt x="28" y="273"/>
                    </a:lnTo>
                    <a:lnTo>
                      <a:pt x="29" y="272"/>
                    </a:lnTo>
                    <a:lnTo>
                      <a:pt x="35" y="271"/>
                    </a:lnTo>
                    <a:lnTo>
                      <a:pt x="49" y="273"/>
                    </a:lnTo>
                    <a:lnTo>
                      <a:pt x="58" y="278"/>
                    </a:lnTo>
                    <a:lnTo>
                      <a:pt x="48" y="297"/>
                    </a:lnTo>
                    <a:close/>
                    <a:moveTo>
                      <a:pt x="24" y="248"/>
                    </a:moveTo>
                    <a:lnTo>
                      <a:pt x="40" y="250"/>
                    </a:lnTo>
                    <a:lnTo>
                      <a:pt x="52" y="250"/>
                    </a:lnTo>
                    <a:lnTo>
                      <a:pt x="54" y="250"/>
                    </a:lnTo>
                    <a:lnTo>
                      <a:pt x="53" y="253"/>
                    </a:lnTo>
                    <a:lnTo>
                      <a:pt x="52" y="260"/>
                    </a:lnTo>
                    <a:lnTo>
                      <a:pt x="52" y="261"/>
                    </a:lnTo>
                    <a:lnTo>
                      <a:pt x="52" y="267"/>
                    </a:lnTo>
                    <a:lnTo>
                      <a:pt x="40" y="265"/>
                    </a:lnTo>
                    <a:lnTo>
                      <a:pt x="32" y="261"/>
                    </a:lnTo>
                    <a:lnTo>
                      <a:pt x="23" y="260"/>
                    </a:lnTo>
                    <a:lnTo>
                      <a:pt x="24" y="248"/>
                    </a:lnTo>
                    <a:close/>
                    <a:moveTo>
                      <a:pt x="63" y="289"/>
                    </a:moveTo>
                    <a:lnTo>
                      <a:pt x="61" y="285"/>
                    </a:lnTo>
                    <a:lnTo>
                      <a:pt x="62" y="280"/>
                    </a:lnTo>
                    <a:lnTo>
                      <a:pt x="62" y="278"/>
                    </a:lnTo>
                    <a:lnTo>
                      <a:pt x="62" y="276"/>
                    </a:lnTo>
                    <a:lnTo>
                      <a:pt x="66" y="265"/>
                    </a:lnTo>
                    <a:lnTo>
                      <a:pt x="61" y="260"/>
                    </a:lnTo>
                    <a:lnTo>
                      <a:pt x="65" y="248"/>
                    </a:lnTo>
                    <a:lnTo>
                      <a:pt x="80" y="246"/>
                    </a:lnTo>
                    <a:lnTo>
                      <a:pt x="87" y="246"/>
                    </a:lnTo>
                    <a:lnTo>
                      <a:pt x="87" y="259"/>
                    </a:lnTo>
                    <a:lnTo>
                      <a:pt x="93" y="265"/>
                    </a:lnTo>
                    <a:lnTo>
                      <a:pt x="93" y="267"/>
                    </a:lnTo>
                    <a:lnTo>
                      <a:pt x="74" y="281"/>
                    </a:lnTo>
                    <a:lnTo>
                      <a:pt x="72" y="282"/>
                    </a:lnTo>
                    <a:lnTo>
                      <a:pt x="66" y="288"/>
                    </a:lnTo>
                    <a:lnTo>
                      <a:pt x="63" y="289"/>
                    </a:lnTo>
                    <a:close/>
                    <a:moveTo>
                      <a:pt x="124" y="255"/>
                    </a:moveTo>
                    <a:lnTo>
                      <a:pt x="103" y="255"/>
                    </a:lnTo>
                    <a:lnTo>
                      <a:pt x="101" y="252"/>
                    </a:lnTo>
                    <a:lnTo>
                      <a:pt x="100" y="251"/>
                    </a:lnTo>
                    <a:lnTo>
                      <a:pt x="96" y="246"/>
                    </a:lnTo>
                    <a:lnTo>
                      <a:pt x="93" y="243"/>
                    </a:lnTo>
                    <a:lnTo>
                      <a:pt x="112" y="243"/>
                    </a:lnTo>
                    <a:lnTo>
                      <a:pt x="113" y="243"/>
                    </a:lnTo>
                    <a:lnTo>
                      <a:pt x="113" y="244"/>
                    </a:lnTo>
                    <a:lnTo>
                      <a:pt x="121" y="250"/>
                    </a:lnTo>
                    <a:lnTo>
                      <a:pt x="126" y="255"/>
                    </a:lnTo>
                    <a:lnTo>
                      <a:pt x="124" y="255"/>
                    </a:lnTo>
                    <a:close/>
                    <a:moveTo>
                      <a:pt x="107" y="225"/>
                    </a:moveTo>
                    <a:lnTo>
                      <a:pt x="103" y="226"/>
                    </a:lnTo>
                    <a:lnTo>
                      <a:pt x="101" y="213"/>
                    </a:lnTo>
                    <a:lnTo>
                      <a:pt x="95" y="213"/>
                    </a:lnTo>
                    <a:lnTo>
                      <a:pt x="95" y="208"/>
                    </a:lnTo>
                    <a:lnTo>
                      <a:pt x="100" y="208"/>
                    </a:lnTo>
                    <a:lnTo>
                      <a:pt x="103" y="202"/>
                    </a:lnTo>
                    <a:lnTo>
                      <a:pt x="109" y="202"/>
                    </a:lnTo>
                    <a:lnTo>
                      <a:pt x="107" y="225"/>
                    </a:lnTo>
                    <a:close/>
                    <a:moveTo>
                      <a:pt x="116" y="178"/>
                    </a:moveTo>
                    <a:lnTo>
                      <a:pt x="120" y="185"/>
                    </a:lnTo>
                    <a:lnTo>
                      <a:pt x="122" y="184"/>
                    </a:lnTo>
                    <a:lnTo>
                      <a:pt x="127" y="195"/>
                    </a:lnTo>
                    <a:lnTo>
                      <a:pt x="125" y="197"/>
                    </a:lnTo>
                    <a:lnTo>
                      <a:pt x="109" y="185"/>
                    </a:lnTo>
                    <a:lnTo>
                      <a:pt x="110" y="184"/>
                    </a:lnTo>
                    <a:lnTo>
                      <a:pt x="116" y="178"/>
                    </a:lnTo>
                    <a:close/>
                    <a:moveTo>
                      <a:pt x="139" y="180"/>
                    </a:moveTo>
                    <a:lnTo>
                      <a:pt x="134" y="191"/>
                    </a:lnTo>
                    <a:lnTo>
                      <a:pt x="126" y="184"/>
                    </a:lnTo>
                    <a:lnTo>
                      <a:pt x="124" y="179"/>
                    </a:lnTo>
                    <a:lnTo>
                      <a:pt x="124" y="176"/>
                    </a:lnTo>
                    <a:lnTo>
                      <a:pt x="127" y="176"/>
                    </a:lnTo>
                    <a:lnTo>
                      <a:pt x="139" y="180"/>
                    </a:lnTo>
                    <a:close/>
                    <a:moveTo>
                      <a:pt x="180" y="172"/>
                    </a:moveTo>
                    <a:lnTo>
                      <a:pt x="190" y="176"/>
                    </a:lnTo>
                    <a:lnTo>
                      <a:pt x="192" y="176"/>
                    </a:lnTo>
                    <a:lnTo>
                      <a:pt x="207" y="175"/>
                    </a:lnTo>
                    <a:lnTo>
                      <a:pt x="209" y="187"/>
                    </a:lnTo>
                    <a:lnTo>
                      <a:pt x="193" y="189"/>
                    </a:lnTo>
                    <a:lnTo>
                      <a:pt x="181" y="191"/>
                    </a:lnTo>
                    <a:lnTo>
                      <a:pt x="177" y="193"/>
                    </a:lnTo>
                    <a:lnTo>
                      <a:pt x="173" y="191"/>
                    </a:lnTo>
                    <a:lnTo>
                      <a:pt x="175" y="187"/>
                    </a:lnTo>
                    <a:lnTo>
                      <a:pt x="179" y="181"/>
                    </a:lnTo>
                    <a:lnTo>
                      <a:pt x="180" y="172"/>
                    </a:lnTo>
                    <a:close/>
                    <a:moveTo>
                      <a:pt x="154" y="170"/>
                    </a:moveTo>
                    <a:lnTo>
                      <a:pt x="151" y="171"/>
                    </a:lnTo>
                    <a:lnTo>
                      <a:pt x="146" y="166"/>
                    </a:lnTo>
                    <a:lnTo>
                      <a:pt x="148" y="161"/>
                    </a:lnTo>
                    <a:lnTo>
                      <a:pt x="158" y="154"/>
                    </a:lnTo>
                    <a:lnTo>
                      <a:pt x="156" y="166"/>
                    </a:lnTo>
                    <a:lnTo>
                      <a:pt x="154" y="170"/>
                    </a:lnTo>
                    <a:close/>
                    <a:moveTo>
                      <a:pt x="211" y="162"/>
                    </a:moveTo>
                    <a:lnTo>
                      <a:pt x="207" y="168"/>
                    </a:lnTo>
                    <a:lnTo>
                      <a:pt x="193" y="154"/>
                    </a:lnTo>
                    <a:lnTo>
                      <a:pt x="192" y="153"/>
                    </a:lnTo>
                    <a:lnTo>
                      <a:pt x="197" y="144"/>
                    </a:lnTo>
                    <a:lnTo>
                      <a:pt x="214" y="149"/>
                    </a:lnTo>
                    <a:lnTo>
                      <a:pt x="211" y="162"/>
                    </a:lnTo>
                    <a:close/>
                    <a:moveTo>
                      <a:pt x="328" y="128"/>
                    </a:moveTo>
                    <a:lnTo>
                      <a:pt x="323" y="129"/>
                    </a:lnTo>
                    <a:lnTo>
                      <a:pt x="320" y="127"/>
                    </a:lnTo>
                    <a:lnTo>
                      <a:pt x="321" y="123"/>
                    </a:lnTo>
                    <a:lnTo>
                      <a:pt x="323" y="121"/>
                    </a:lnTo>
                    <a:lnTo>
                      <a:pt x="324" y="121"/>
                    </a:lnTo>
                    <a:lnTo>
                      <a:pt x="328" y="120"/>
                    </a:lnTo>
                    <a:lnTo>
                      <a:pt x="330" y="124"/>
                    </a:lnTo>
                    <a:lnTo>
                      <a:pt x="330" y="125"/>
                    </a:lnTo>
                    <a:lnTo>
                      <a:pt x="328" y="128"/>
                    </a:lnTo>
                    <a:close/>
                    <a:moveTo>
                      <a:pt x="320" y="113"/>
                    </a:moveTo>
                    <a:lnTo>
                      <a:pt x="317" y="113"/>
                    </a:lnTo>
                    <a:lnTo>
                      <a:pt x="316" y="113"/>
                    </a:lnTo>
                    <a:lnTo>
                      <a:pt x="317" y="107"/>
                    </a:lnTo>
                    <a:lnTo>
                      <a:pt x="317" y="96"/>
                    </a:lnTo>
                    <a:lnTo>
                      <a:pt x="328" y="95"/>
                    </a:lnTo>
                    <a:lnTo>
                      <a:pt x="334" y="94"/>
                    </a:lnTo>
                    <a:lnTo>
                      <a:pt x="332" y="106"/>
                    </a:lnTo>
                    <a:lnTo>
                      <a:pt x="321" y="112"/>
                    </a:lnTo>
                    <a:lnTo>
                      <a:pt x="320" y="113"/>
                    </a:lnTo>
                    <a:close/>
                    <a:moveTo>
                      <a:pt x="308" y="98"/>
                    </a:moveTo>
                    <a:lnTo>
                      <a:pt x="309" y="119"/>
                    </a:lnTo>
                    <a:lnTo>
                      <a:pt x="295" y="127"/>
                    </a:lnTo>
                    <a:lnTo>
                      <a:pt x="287" y="129"/>
                    </a:lnTo>
                    <a:lnTo>
                      <a:pt x="283" y="125"/>
                    </a:lnTo>
                    <a:lnTo>
                      <a:pt x="271" y="116"/>
                    </a:lnTo>
                    <a:lnTo>
                      <a:pt x="271" y="115"/>
                    </a:lnTo>
                    <a:lnTo>
                      <a:pt x="271" y="113"/>
                    </a:lnTo>
                    <a:lnTo>
                      <a:pt x="277" y="111"/>
                    </a:lnTo>
                    <a:lnTo>
                      <a:pt x="279" y="102"/>
                    </a:lnTo>
                    <a:lnTo>
                      <a:pt x="287" y="96"/>
                    </a:lnTo>
                    <a:lnTo>
                      <a:pt x="292" y="102"/>
                    </a:lnTo>
                    <a:lnTo>
                      <a:pt x="299" y="100"/>
                    </a:lnTo>
                    <a:lnTo>
                      <a:pt x="302" y="87"/>
                    </a:lnTo>
                    <a:lnTo>
                      <a:pt x="308" y="87"/>
                    </a:lnTo>
                    <a:lnTo>
                      <a:pt x="308" y="94"/>
                    </a:lnTo>
                    <a:lnTo>
                      <a:pt x="308" y="95"/>
                    </a:lnTo>
                    <a:lnTo>
                      <a:pt x="308" y="96"/>
                    </a:lnTo>
                    <a:lnTo>
                      <a:pt x="308" y="98"/>
                    </a:lnTo>
                    <a:close/>
                    <a:moveTo>
                      <a:pt x="329" y="91"/>
                    </a:moveTo>
                    <a:lnTo>
                      <a:pt x="321" y="91"/>
                    </a:lnTo>
                    <a:lnTo>
                      <a:pt x="319" y="90"/>
                    </a:lnTo>
                    <a:lnTo>
                      <a:pt x="317" y="90"/>
                    </a:lnTo>
                    <a:lnTo>
                      <a:pt x="313" y="87"/>
                    </a:lnTo>
                    <a:lnTo>
                      <a:pt x="316" y="85"/>
                    </a:lnTo>
                    <a:lnTo>
                      <a:pt x="320" y="83"/>
                    </a:lnTo>
                    <a:lnTo>
                      <a:pt x="333" y="85"/>
                    </a:lnTo>
                    <a:lnTo>
                      <a:pt x="334" y="91"/>
                    </a:lnTo>
                    <a:lnTo>
                      <a:pt x="329" y="91"/>
                    </a:lnTo>
                    <a:close/>
                    <a:moveTo>
                      <a:pt x="515" y="85"/>
                    </a:moveTo>
                    <a:lnTo>
                      <a:pt x="527" y="92"/>
                    </a:lnTo>
                    <a:lnTo>
                      <a:pt x="527" y="94"/>
                    </a:lnTo>
                    <a:lnTo>
                      <a:pt x="524" y="98"/>
                    </a:lnTo>
                    <a:lnTo>
                      <a:pt x="525" y="106"/>
                    </a:lnTo>
                    <a:lnTo>
                      <a:pt x="523" y="112"/>
                    </a:lnTo>
                    <a:lnTo>
                      <a:pt x="522" y="115"/>
                    </a:lnTo>
                    <a:lnTo>
                      <a:pt x="520" y="127"/>
                    </a:lnTo>
                    <a:lnTo>
                      <a:pt x="525" y="129"/>
                    </a:lnTo>
                    <a:lnTo>
                      <a:pt x="525" y="134"/>
                    </a:lnTo>
                    <a:lnTo>
                      <a:pt x="527" y="136"/>
                    </a:lnTo>
                    <a:lnTo>
                      <a:pt x="529" y="137"/>
                    </a:lnTo>
                    <a:lnTo>
                      <a:pt x="537" y="138"/>
                    </a:lnTo>
                    <a:lnTo>
                      <a:pt x="528" y="141"/>
                    </a:lnTo>
                    <a:lnTo>
                      <a:pt x="525" y="141"/>
                    </a:lnTo>
                    <a:lnTo>
                      <a:pt x="518" y="151"/>
                    </a:lnTo>
                    <a:lnTo>
                      <a:pt x="518" y="155"/>
                    </a:lnTo>
                    <a:lnTo>
                      <a:pt x="519" y="168"/>
                    </a:lnTo>
                    <a:lnTo>
                      <a:pt x="519" y="178"/>
                    </a:lnTo>
                    <a:lnTo>
                      <a:pt x="519" y="179"/>
                    </a:lnTo>
                    <a:lnTo>
                      <a:pt x="519" y="180"/>
                    </a:lnTo>
                    <a:lnTo>
                      <a:pt x="514" y="188"/>
                    </a:lnTo>
                    <a:lnTo>
                      <a:pt x="506" y="193"/>
                    </a:lnTo>
                    <a:lnTo>
                      <a:pt x="478" y="201"/>
                    </a:lnTo>
                    <a:lnTo>
                      <a:pt x="476" y="200"/>
                    </a:lnTo>
                    <a:lnTo>
                      <a:pt x="470" y="199"/>
                    </a:lnTo>
                    <a:lnTo>
                      <a:pt x="450" y="210"/>
                    </a:lnTo>
                    <a:lnTo>
                      <a:pt x="473" y="247"/>
                    </a:lnTo>
                    <a:lnTo>
                      <a:pt x="474" y="250"/>
                    </a:lnTo>
                    <a:lnTo>
                      <a:pt x="476" y="250"/>
                    </a:lnTo>
                    <a:lnTo>
                      <a:pt x="481" y="250"/>
                    </a:lnTo>
                    <a:lnTo>
                      <a:pt x="484" y="250"/>
                    </a:lnTo>
                    <a:lnTo>
                      <a:pt x="486" y="255"/>
                    </a:lnTo>
                    <a:lnTo>
                      <a:pt x="480" y="264"/>
                    </a:lnTo>
                    <a:lnTo>
                      <a:pt x="478" y="271"/>
                    </a:lnTo>
                    <a:lnTo>
                      <a:pt x="478" y="273"/>
                    </a:lnTo>
                    <a:lnTo>
                      <a:pt x="476" y="288"/>
                    </a:lnTo>
                    <a:lnTo>
                      <a:pt x="459" y="301"/>
                    </a:lnTo>
                    <a:lnTo>
                      <a:pt x="443" y="305"/>
                    </a:lnTo>
                    <a:lnTo>
                      <a:pt x="438" y="298"/>
                    </a:lnTo>
                    <a:lnTo>
                      <a:pt x="418" y="297"/>
                    </a:lnTo>
                    <a:lnTo>
                      <a:pt x="409" y="295"/>
                    </a:lnTo>
                    <a:lnTo>
                      <a:pt x="376" y="295"/>
                    </a:lnTo>
                    <a:lnTo>
                      <a:pt x="353" y="302"/>
                    </a:lnTo>
                    <a:lnTo>
                      <a:pt x="346" y="310"/>
                    </a:lnTo>
                    <a:lnTo>
                      <a:pt x="342" y="314"/>
                    </a:lnTo>
                    <a:lnTo>
                      <a:pt x="342" y="315"/>
                    </a:lnTo>
                    <a:lnTo>
                      <a:pt x="337" y="320"/>
                    </a:lnTo>
                    <a:lnTo>
                      <a:pt x="337" y="322"/>
                    </a:lnTo>
                    <a:lnTo>
                      <a:pt x="321" y="339"/>
                    </a:lnTo>
                    <a:lnTo>
                      <a:pt x="306" y="340"/>
                    </a:lnTo>
                    <a:lnTo>
                      <a:pt x="302" y="333"/>
                    </a:lnTo>
                    <a:lnTo>
                      <a:pt x="291" y="333"/>
                    </a:lnTo>
                    <a:lnTo>
                      <a:pt x="286" y="337"/>
                    </a:lnTo>
                    <a:lnTo>
                      <a:pt x="282" y="340"/>
                    </a:lnTo>
                    <a:lnTo>
                      <a:pt x="278" y="343"/>
                    </a:lnTo>
                    <a:lnTo>
                      <a:pt x="270" y="348"/>
                    </a:lnTo>
                    <a:lnTo>
                      <a:pt x="275" y="358"/>
                    </a:lnTo>
                    <a:lnTo>
                      <a:pt x="269" y="363"/>
                    </a:lnTo>
                    <a:lnTo>
                      <a:pt x="261" y="354"/>
                    </a:lnTo>
                    <a:lnTo>
                      <a:pt x="248" y="354"/>
                    </a:lnTo>
                    <a:lnTo>
                      <a:pt x="245" y="362"/>
                    </a:lnTo>
                    <a:lnTo>
                      <a:pt x="237" y="367"/>
                    </a:lnTo>
                    <a:lnTo>
                      <a:pt x="237" y="371"/>
                    </a:lnTo>
                    <a:lnTo>
                      <a:pt x="237" y="375"/>
                    </a:lnTo>
                    <a:lnTo>
                      <a:pt x="224" y="370"/>
                    </a:lnTo>
                    <a:lnTo>
                      <a:pt x="224" y="366"/>
                    </a:lnTo>
                    <a:lnTo>
                      <a:pt x="215" y="371"/>
                    </a:lnTo>
                    <a:lnTo>
                      <a:pt x="203" y="370"/>
                    </a:lnTo>
                    <a:lnTo>
                      <a:pt x="199" y="377"/>
                    </a:lnTo>
                    <a:lnTo>
                      <a:pt x="188" y="374"/>
                    </a:lnTo>
                    <a:lnTo>
                      <a:pt x="173" y="379"/>
                    </a:lnTo>
                    <a:lnTo>
                      <a:pt x="168" y="377"/>
                    </a:lnTo>
                    <a:lnTo>
                      <a:pt x="163" y="367"/>
                    </a:lnTo>
                    <a:lnTo>
                      <a:pt x="160" y="361"/>
                    </a:lnTo>
                    <a:lnTo>
                      <a:pt x="158" y="354"/>
                    </a:lnTo>
                    <a:lnTo>
                      <a:pt x="154" y="348"/>
                    </a:lnTo>
                    <a:lnTo>
                      <a:pt x="148" y="352"/>
                    </a:lnTo>
                    <a:lnTo>
                      <a:pt x="138" y="350"/>
                    </a:lnTo>
                    <a:lnTo>
                      <a:pt x="133" y="354"/>
                    </a:lnTo>
                    <a:lnTo>
                      <a:pt x="133" y="360"/>
                    </a:lnTo>
                    <a:lnTo>
                      <a:pt x="122" y="358"/>
                    </a:lnTo>
                    <a:lnTo>
                      <a:pt x="120" y="366"/>
                    </a:lnTo>
                    <a:lnTo>
                      <a:pt x="117" y="367"/>
                    </a:lnTo>
                    <a:lnTo>
                      <a:pt x="108" y="371"/>
                    </a:lnTo>
                    <a:lnTo>
                      <a:pt x="105" y="369"/>
                    </a:lnTo>
                    <a:lnTo>
                      <a:pt x="99" y="362"/>
                    </a:lnTo>
                    <a:lnTo>
                      <a:pt x="100" y="361"/>
                    </a:lnTo>
                    <a:lnTo>
                      <a:pt x="103" y="358"/>
                    </a:lnTo>
                    <a:lnTo>
                      <a:pt x="93" y="356"/>
                    </a:lnTo>
                    <a:lnTo>
                      <a:pt x="87" y="361"/>
                    </a:lnTo>
                    <a:lnTo>
                      <a:pt x="86" y="361"/>
                    </a:lnTo>
                    <a:lnTo>
                      <a:pt x="87" y="362"/>
                    </a:lnTo>
                    <a:lnTo>
                      <a:pt x="87" y="365"/>
                    </a:lnTo>
                    <a:lnTo>
                      <a:pt x="86" y="365"/>
                    </a:lnTo>
                    <a:lnTo>
                      <a:pt x="84" y="365"/>
                    </a:lnTo>
                    <a:lnTo>
                      <a:pt x="72" y="367"/>
                    </a:lnTo>
                    <a:lnTo>
                      <a:pt x="71" y="365"/>
                    </a:lnTo>
                    <a:lnTo>
                      <a:pt x="67" y="360"/>
                    </a:lnTo>
                    <a:lnTo>
                      <a:pt x="66" y="357"/>
                    </a:lnTo>
                    <a:lnTo>
                      <a:pt x="45" y="361"/>
                    </a:lnTo>
                    <a:lnTo>
                      <a:pt x="36" y="356"/>
                    </a:lnTo>
                    <a:lnTo>
                      <a:pt x="32" y="358"/>
                    </a:lnTo>
                    <a:lnTo>
                      <a:pt x="12" y="357"/>
                    </a:lnTo>
                    <a:lnTo>
                      <a:pt x="8" y="354"/>
                    </a:lnTo>
                    <a:lnTo>
                      <a:pt x="4" y="350"/>
                    </a:lnTo>
                    <a:lnTo>
                      <a:pt x="0" y="353"/>
                    </a:lnTo>
                    <a:lnTo>
                      <a:pt x="7" y="346"/>
                    </a:lnTo>
                    <a:lnTo>
                      <a:pt x="10" y="345"/>
                    </a:lnTo>
                    <a:lnTo>
                      <a:pt x="10" y="339"/>
                    </a:lnTo>
                    <a:lnTo>
                      <a:pt x="12" y="336"/>
                    </a:lnTo>
                    <a:lnTo>
                      <a:pt x="14" y="336"/>
                    </a:lnTo>
                    <a:lnTo>
                      <a:pt x="14" y="328"/>
                    </a:lnTo>
                    <a:lnTo>
                      <a:pt x="18" y="329"/>
                    </a:lnTo>
                    <a:lnTo>
                      <a:pt x="23" y="331"/>
                    </a:lnTo>
                    <a:lnTo>
                      <a:pt x="23" y="327"/>
                    </a:lnTo>
                    <a:lnTo>
                      <a:pt x="20" y="324"/>
                    </a:lnTo>
                    <a:lnTo>
                      <a:pt x="19" y="322"/>
                    </a:lnTo>
                    <a:lnTo>
                      <a:pt x="8" y="316"/>
                    </a:lnTo>
                    <a:lnTo>
                      <a:pt x="3" y="311"/>
                    </a:lnTo>
                    <a:lnTo>
                      <a:pt x="12" y="297"/>
                    </a:lnTo>
                    <a:lnTo>
                      <a:pt x="19" y="298"/>
                    </a:lnTo>
                    <a:lnTo>
                      <a:pt x="24" y="306"/>
                    </a:lnTo>
                    <a:lnTo>
                      <a:pt x="32" y="306"/>
                    </a:lnTo>
                    <a:lnTo>
                      <a:pt x="33" y="306"/>
                    </a:lnTo>
                    <a:lnTo>
                      <a:pt x="33" y="314"/>
                    </a:lnTo>
                    <a:lnTo>
                      <a:pt x="35" y="322"/>
                    </a:lnTo>
                    <a:lnTo>
                      <a:pt x="38" y="328"/>
                    </a:lnTo>
                    <a:lnTo>
                      <a:pt x="42" y="327"/>
                    </a:lnTo>
                    <a:lnTo>
                      <a:pt x="41" y="318"/>
                    </a:lnTo>
                    <a:lnTo>
                      <a:pt x="40" y="311"/>
                    </a:lnTo>
                    <a:lnTo>
                      <a:pt x="40" y="306"/>
                    </a:lnTo>
                    <a:lnTo>
                      <a:pt x="49" y="305"/>
                    </a:lnTo>
                    <a:lnTo>
                      <a:pt x="59" y="303"/>
                    </a:lnTo>
                    <a:lnTo>
                      <a:pt x="63" y="305"/>
                    </a:lnTo>
                    <a:lnTo>
                      <a:pt x="66" y="312"/>
                    </a:lnTo>
                    <a:lnTo>
                      <a:pt x="65" y="320"/>
                    </a:lnTo>
                    <a:lnTo>
                      <a:pt x="62" y="327"/>
                    </a:lnTo>
                    <a:lnTo>
                      <a:pt x="57" y="337"/>
                    </a:lnTo>
                    <a:lnTo>
                      <a:pt x="53" y="341"/>
                    </a:lnTo>
                    <a:lnTo>
                      <a:pt x="49" y="348"/>
                    </a:lnTo>
                    <a:lnTo>
                      <a:pt x="50" y="349"/>
                    </a:lnTo>
                    <a:lnTo>
                      <a:pt x="54" y="352"/>
                    </a:lnTo>
                    <a:lnTo>
                      <a:pt x="61" y="344"/>
                    </a:lnTo>
                    <a:lnTo>
                      <a:pt x="71" y="328"/>
                    </a:lnTo>
                    <a:lnTo>
                      <a:pt x="75" y="322"/>
                    </a:lnTo>
                    <a:lnTo>
                      <a:pt x="79" y="324"/>
                    </a:lnTo>
                    <a:lnTo>
                      <a:pt x="83" y="332"/>
                    </a:lnTo>
                    <a:lnTo>
                      <a:pt x="79" y="341"/>
                    </a:lnTo>
                    <a:lnTo>
                      <a:pt x="86" y="340"/>
                    </a:lnTo>
                    <a:lnTo>
                      <a:pt x="90" y="339"/>
                    </a:lnTo>
                    <a:lnTo>
                      <a:pt x="91" y="337"/>
                    </a:lnTo>
                    <a:lnTo>
                      <a:pt x="99" y="340"/>
                    </a:lnTo>
                    <a:lnTo>
                      <a:pt x="104" y="343"/>
                    </a:lnTo>
                    <a:lnTo>
                      <a:pt x="109" y="344"/>
                    </a:lnTo>
                    <a:lnTo>
                      <a:pt x="110" y="344"/>
                    </a:lnTo>
                    <a:lnTo>
                      <a:pt x="112" y="340"/>
                    </a:lnTo>
                    <a:lnTo>
                      <a:pt x="104" y="336"/>
                    </a:lnTo>
                    <a:lnTo>
                      <a:pt x="93" y="331"/>
                    </a:lnTo>
                    <a:lnTo>
                      <a:pt x="87" y="324"/>
                    </a:lnTo>
                    <a:lnTo>
                      <a:pt x="87" y="323"/>
                    </a:lnTo>
                    <a:lnTo>
                      <a:pt x="84" y="318"/>
                    </a:lnTo>
                    <a:lnTo>
                      <a:pt x="83" y="315"/>
                    </a:lnTo>
                    <a:lnTo>
                      <a:pt x="79" y="311"/>
                    </a:lnTo>
                    <a:lnTo>
                      <a:pt x="76" y="307"/>
                    </a:lnTo>
                    <a:lnTo>
                      <a:pt x="75" y="305"/>
                    </a:lnTo>
                    <a:lnTo>
                      <a:pt x="75" y="302"/>
                    </a:lnTo>
                    <a:lnTo>
                      <a:pt x="75" y="301"/>
                    </a:lnTo>
                    <a:lnTo>
                      <a:pt x="75" y="299"/>
                    </a:lnTo>
                    <a:lnTo>
                      <a:pt x="86" y="306"/>
                    </a:lnTo>
                    <a:lnTo>
                      <a:pt x="87" y="306"/>
                    </a:lnTo>
                    <a:lnTo>
                      <a:pt x="92" y="307"/>
                    </a:lnTo>
                    <a:lnTo>
                      <a:pt x="93" y="305"/>
                    </a:lnTo>
                    <a:lnTo>
                      <a:pt x="92" y="303"/>
                    </a:lnTo>
                    <a:lnTo>
                      <a:pt x="90" y="302"/>
                    </a:lnTo>
                    <a:lnTo>
                      <a:pt x="83" y="299"/>
                    </a:lnTo>
                    <a:lnTo>
                      <a:pt x="79" y="291"/>
                    </a:lnTo>
                    <a:lnTo>
                      <a:pt x="75" y="289"/>
                    </a:lnTo>
                    <a:lnTo>
                      <a:pt x="86" y="281"/>
                    </a:lnTo>
                    <a:lnTo>
                      <a:pt x="109" y="267"/>
                    </a:lnTo>
                    <a:lnTo>
                      <a:pt x="122" y="264"/>
                    </a:lnTo>
                    <a:lnTo>
                      <a:pt x="125" y="264"/>
                    </a:lnTo>
                    <a:lnTo>
                      <a:pt x="126" y="264"/>
                    </a:lnTo>
                    <a:lnTo>
                      <a:pt x="126" y="265"/>
                    </a:lnTo>
                    <a:lnTo>
                      <a:pt x="131" y="281"/>
                    </a:lnTo>
                    <a:lnTo>
                      <a:pt x="131" y="291"/>
                    </a:lnTo>
                    <a:lnTo>
                      <a:pt x="134" y="298"/>
                    </a:lnTo>
                    <a:lnTo>
                      <a:pt x="137" y="303"/>
                    </a:lnTo>
                    <a:lnTo>
                      <a:pt x="138" y="306"/>
                    </a:lnTo>
                    <a:lnTo>
                      <a:pt x="139" y="312"/>
                    </a:lnTo>
                    <a:lnTo>
                      <a:pt x="141" y="316"/>
                    </a:lnTo>
                    <a:lnTo>
                      <a:pt x="146" y="325"/>
                    </a:lnTo>
                    <a:lnTo>
                      <a:pt x="142" y="331"/>
                    </a:lnTo>
                    <a:lnTo>
                      <a:pt x="138" y="335"/>
                    </a:lnTo>
                    <a:lnTo>
                      <a:pt x="144" y="335"/>
                    </a:lnTo>
                    <a:lnTo>
                      <a:pt x="147" y="332"/>
                    </a:lnTo>
                    <a:lnTo>
                      <a:pt x="151" y="332"/>
                    </a:lnTo>
                    <a:lnTo>
                      <a:pt x="151" y="325"/>
                    </a:lnTo>
                    <a:lnTo>
                      <a:pt x="146" y="314"/>
                    </a:lnTo>
                    <a:lnTo>
                      <a:pt x="148" y="314"/>
                    </a:lnTo>
                    <a:lnTo>
                      <a:pt x="155" y="312"/>
                    </a:lnTo>
                    <a:lnTo>
                      <a:pt x="152" y="310"/>
                    </a:lnTo>
                    <a:lnTo>
                      <a:pt x="144" y="308"/>
                    </a:lnTo>
                    <a:lnTo>
                      <a:pt x="143" y="297"/>
                    </a:lnTo>
                    <a:lnTo>
                      <a:pt x="141" y="286"/>
                    </a:lnTo>
                    <a:lnTo>
                      <a:pt x="138" y="276"/>
                    </a:lnTo>
                    <a:lnTo>
                      <a:pt x="138" y="273"/>
                    </a:lnTo>
                    <a:lnTo>
                      <a:pt x="133" y="267"/>
                    </a:lnTo>
                    <a:lnTo>
                      <a:pt x="134" y="260"/>
                    </a:lnTo>
                    <a:lnTo>
                      <a:pt x="143" y="257"/>
                    </a:lnTo>
                    <a:lnTo>
                      <a:pt x="152" y="261"/>
                    </a:lnTo>
                    <a:lnTo>
                      <a:pt x="152" y="267"/>
                    </a:lnTo>
                    <a:lnTo>
                      <a:pt x="152" y="271"/>
                    </a:lnTo>
                    <a:lnTo>
                      <a:pt x="154" y="271"/>
                    </a:lnTo>
                    <a:lnTo>
                      <a:pt x="155" y="271"/>
                    </a:lnTo>
                    <a:lnTo>
                      <a:pt x="156" y="269"/>
                    </a:lnTo>
                    <a:lnTo>
                      <a:pt x="156" y="264"/>
                    </a:lnTo>
                    <a:lnTo>
                      <a:pt x="156" y="260"/>
                    </a:lnTo>
                    <a:lnTo>
                      <a:pt x="155" y="255"/>
                    </a:lnTo>
                    <a:lnTo>
                      <a:pt x="169" y="251"/>
                    </a:lnTo>
                    <a:lnTo>
                      <a:pt x="175" y="251"/>
                    </a:lnTo>
                    <a:lnTo>
                      <a:pt x="177" y="256"/>
                    </a:lnTo>
                    <a:lnTo>
                      <a:pt x="185" y="257"/>
                    </a:lnTo>
                    <a:lnTo>
                      <a:pt x="190" y="257"/>
                    </a:lnTo>
                    <a:lnTo>
                      <a:pt x="190" y="260"/>
                    </a:lnTo>
                    <a:lnTo>
                      <a:pt x="192" y="271"/>
                    </a:lnTo>
                    <a:lnTo>
                      <a:pt x="193" y="273"/>
                    </a:lnTo>
                    <a:lnTo>
                      <a:pt x="196" y="280"/>
                    </a:lnTo>
                    <a:lnTo>
                      <a:pt x="197" y="286"/>
                    </a:lnTo>
                    <a:lnTo>
                      <a:pt x="198" y="293"/>
                    </a:lnTo>
                    <a:lnTo>
                      <a:pt x="205" y="297"/>
                    </a:lnTo>
                    <a:lnTo>
                      <a:pt x="201" y="312"/>
                    </a:lnTo>
                    <a:lnTo>
                      <a:pt x="199" y="325"/>
                    </a:lnTo>
                    <a:lnTo>
                      <a:pt x="192" y="335"/>
                    </a:lnTo>
                    <a:lnTo>
                      <a:pt x="186" y="340"/>
                    </a:lnTo>
                    <a:lnTo>
                      <a:pt x="180" y="345"/>
                    </a:lnTo>
                    <a:lnTo>
                      <a:pt x="181" y="346"/>
                    </a:lnTo>
                    <a:lnTo>
                      <a:pt x="184" y="348"/>
                    </a:lnTo>
                    <a:lnTo>
                      <a:pt x="186" y="346"/>
                    </a:lnTo>
                    <a:lnTo>
                      <a:pt x="188" y="346"/>
                    </a:lnTo>
                    <a:lnTo>
                      <a:pt x="196" y="346"/>
                    </a:lnTo>
                    <a:lnTo>
                      <a:pt x="198" y="350"/>
                    </a:lnTo>
                    <a:lnTo>
                      <a:pt x="205" y="353"/>
                    </a:lnTo>
                    <a:lnTo>
                      <a:pt x="207" y="350"/>
                    </a:lnTo>
                    <a:lnTo>
                      <a:pt x="209" y="349"/>
                    </a:lnTo>
                    <a:lnTo>
                      <a:pt x="214" y="345"/>
                    </a:lnTo>
                    <a:lnTo>
                      <a:pt x="218" y="349"/>
                    </a:lnTo>
                    <a:lnTo>
                      <a:pt x="219" y="349"/>
                    </a:lnTo>
                    <a:lnTo>
                      <a:pt x="222" y="352"/>
                    </a:lnTo>
                    <a:lnTo>
                      <a:pt x="222" y="350"/>
                    </a:lnTo>
                    <a:lnTo>
                      <a:pt x="223" y="349"/>
                    </a:lnTo>
                    <a:lnTo>
                      <a:pt x="226" y="346"/>
                    </a:lnTo>
                    <a:lnTo>
                      <a:pt x="219" y="340"/>
                    </a:lnTo>
                    <a:lnTo>
                      <a:pt x="218" y="340"/>
                    </a:lnTo>
                    <a:lnTo>
                      <a:pt x="211" y="340"/>
                    </a:lnTo>
                    <a:lnTo>
                      <a:pt x="206" y="345"/>
                    </a:lnTo>
                    <a:lnTo>
                      <a:pt x="201" y="344"/>
                    </a:lnTo>
                    <a:lnTo>
                      <a:pt x="194" y="340"/>
                    </a:lnTo>
                    <a:lnTo>
                      <a:pt x="199" y="335"/>
                    </a:lnTo>
                    <a:lnTo>
                      <a:pt x="206" y="329"/>
                    </a:lnTo>
                    <a:lnTo>
                      <a:pt x="207" y="324"/>
                    </a:lnTo>
                    <a:lnTo>
                      <a:pt x="207" y="323"/>
                    </a:lnTo>
                    <a:lnTo>
                      <a:pt x="207" y="314"/>
                    </a:lnTo>
                    <a:lnTo>
                      <a:pt x="210" y="302"/>
                    </a:lnTo>
                    <a:lnTo>
                      <a:pt x="210" y="299"/>
                    </a:lnTo>
                    <a:lnTo>
                      <a:pt x="218" y="301"/>
                    </a:lnTo>
                    <a:lnTo>
                      <a:pt x="222" y="305"/>
                    </a:lnTo>
                    <a:lnTo>
                      <a:pt x="223" y="306"/>
                    </a:lnTo>
                    <a:lnTo>
                      <a:pt x="231" y="308"/>
                    </a:lnTo>
                    <a:lnTo>
                      <a:pt x="237" y="303"/>
                    </a:lnTo>
                    <a:lnTo>
                      <a:pt x="243" y="306"/>
                    </a:lnTo>
                    <a:lnTo>
                      <a:pt x="248" y="311"/>
                    </a:lnTo>
                    <a:lnTo>
                      <a:pt x="253" y="319"/>
                    </a:lnTo>
                    <a:lnTo>
                      <a:pt x="256" y="314"/>
                    </a:lnTo>
                    <a:lnTo>
                      <a:pt x="256" y="312"/>
                    </a:lnTo>
                    <a:lnTo>
                      <a:pt x="256" y="311"/>
                    </a:lnTo>
                    <a:lnTo>
                      <a:pt x="252" y="306"/>
                    </a:lnTo>
                    <a:lnTo>
                      <a:pt x="247" y="298"/>
                    </a:lnTo>
                    <a:lnTo>
                      <a:pt x="245" y="297"/>
                    </a:lnTo>
                    <a:lnTo>
                      <a:pt x="244" y="297"/>
                    </a:lnTo>
                    <a:lnTo>
                      <a:pt x="232" y="298"/>
                    </a:lnTo>
                    <a:lnTo>
                      <a:pt x="231" y="298"/>
                    </a:lnTo>
                    <a:lnTo>
                      <a:pt x="226" y="298"/>
                    </a:lnTo>
                    <a:lnTo>
                      <a:pt x="222" y="297"/>
                    </a:lnTo>
                    <a:lnTo>
                      <a:pt x="216" y="294"/>
                    </a:lnTo>
                    <a:lnTo>
                      <a:pt x="205" y="289"/>
                    </a:lnTo>
                    <a:lnTo>
                      <a:pt x="205" y="286"/>
                    </a:lnTo>
                    <a:lnTo>
                      <a:pt x="203" y="281"/>
                    </a:lnTo>
                    <a:lnTo>
                      <a:pt x="202" y="276"/>
                    </a:lnTo>
                    <a:lnTo>
                      <a:pt x="206" y="273"/>
                    </a:lnTo>
                    <a:lnTo>
                      <a:pt x="202" y="269"/>
                    </a:lnTo>
                    <a:lnTo>
                      <a:pt x="202" y="267"/>
                    </a:lnTo>
                    <a:lnTo>
                      <a:pt x="203" y="259"/>
                    </a:lnTo>
                    <a:lnTo>
                      <a:pt x="201" y="256"/>
                    </a:lnTo>
                    <a:lnTo>
                      <a:pt x="196" y="252"/>
                    </a:lnTo>
                    <a:lnTo>
                      <a:pt x="192" y="247"/>
                    </a:lnTo>
                    <a:lnTo>
                      <a:pt x="184" y="246"/>
                    </a:lnTo>
                    <a:lnTo>
                      <a:pt x="182" y="243"/>
                    </a:lnTo>
                    <a:lnTo>
                      <a:pt x="175" y="240"/>
                    </a:lnTo>
                    <a:lnTo>
                      <a:pt x="172" y="240"/>
                    </a:lnTo>
                    <a:lnTo>
                      <a:pt x="155" y="248"/>
                    </a:lnTo>
                    <a:lnTo>
                      <a:pt x="152" y="250"/>
                    </a:lnTo>
                    <a:lnTo>
                      <a:pt x="147" y="250"/>
                    </a:lnTo>
                    <a:lnTo>
                      <a:pt x="146" y="250"/>
                    </a:lnTo>
                    <a:lnTo>
                      <a:pt x="133" y="251"/>
                    </a:lnTo>
                    <a:lnTo>
                      <a:pt x="133" y="250"/>
                    </a:lnTo>
                    <a:lnTo>
                      <a:pt x="131" y="247"/>
                    </a:lnTo>
                    <a:lnTo>
                      <a:pt x="129" y="240"/>
                    </a:lnTo>
                    <a:lnTo>
                      <a:pt x="116" y="239"/>
                    </a:lnTo>
                    <a:lnTo>
                      <a:pt x="109" y="239"/>
                    </a:lnTo>
                    <a:lnTo>
                      <a:pt x="107" y="238"/>
                    </a:lnTo>
                    <a:lnTo>
                      <a:pt x="95" y="236"/>
                    </a:lnTo>
                    <a:lnTo>
                      <a:pt x="99" y="233"/>
                    </a:lnTo>
                    <a:lnTo>
                      <a:pt x="112" y="233"/>
                    </a:lnTo>
                    <a:lnTo>
                      <a:pt x="126" y="236"/>
                    </a:lnTo>
                    <a:lnTo>
                      <a:pt x="131" y="235"/>
                    </a:lnTo>
                    <a:lnTo>
                      <a:pt x="141" y="233"/>
                    </a:lnTo>
                    <a:lnTo>
                      <a:pt x="142" y="233"/>
                    </a:lnTo>
                    <a:lnTo>
                      <a:pt x="147" y="233"/>
                    </a:lnTo>
                    <a:lnTo>
                      <a:pt x="159" y="235"/>
                    </a:lnTo>
                    <a:lnTo>
                      <a:pt x="164" y="238"/>
                    </a:lnTo>
                    <a:lnTo>
                      <a:pt x="175" y="236"/>
                    </a:lnTo>
                    <a:lnTo>
                      <a:pt x="167" y="231"/>
                    </a:lnTo>
                    <a:lnTo>
                      <a:pt x="159" y="229"/>
                    </a:lnTo>
                    <a:lnTo>
                      <a:pt x="151" y="226"/>
                    </a:lnTo>
                    <a:lnTo>
                      <a:pt x="150" y="226"/>
                    </a:lnTo>
                    <a:lnTo>
                      <a:pt x="152" y="226"/>
                    </a:lnTo>
                    <a:lnTo>
                      <a:pt x="162" y="223"/>
                    </a:lnTo>
                    <a:lnTo>
                      <a:pt x="160" y="222"/>
                    </a:lnTo>
                    <a:lnTo>
                      <a:pt x="159" y="221"/>
                    </a:lnTo>
                    <a:lnTo>
                      <a:pt x="148" y="219"/>
                    </a:lnTo>
                    <a:lnTo>
                      <a:pt x="142" y="222"/>
                    </a:lnTo>
                    <a:lnTo>
                      <a:pt x="120" y="221"/>
                    </a:lnTo>
                    <a:lnTo>
                      <a:pt x="122" y="213"/>
                    </a:lnTo>
                    <a:lnTo>
                      <a:pt x="122" y="208"/>
                    </a:lnTo>
                    <a:lnTo>
                      <a:pt x="127" y="204"/>
                    </a:lnTo>
                    <a:lnTo>
                      <a:pt x="135" y="200"/>
                    </a:lnTo>
                    <a:lnTo>
                      <a:pt x="144" y="202"/>
                    </a:lnTo>
                    <a:lnTo>
                      <a:pt x="146" y="205"/>
                    </a:lnTo>
                    <a:lnTo>
                      <a:pt x="147" y="206"/>
                    </a:lnTo>
                    <a:lnTo>
                      <a:pt x="151" y="202"/>
                    </a:lnTo>
                    <a:lnTo>
                      <a:pt x="160" y="201"/>
                    </a:lnTo>
                    <a:lnTo>
                      <a:pt x="160" y="202"/>
                    </a:lnTo>
                    <a:lnTo>
                      <a:pt x="162" y="204"/>
                    </a:lnTo>
                    <a:lnTo>
                      <a:pt x="162" y="206"/>
                    </a:lnTo>
                    <a:lnTo>
                      <a:pt x="163" y="208"/>
                    </a:lnTo>
                    <a:lnTo>
                      <a:pt x="164" y="210"/>
                    </a:lnTo>
                    <a:lnTo>
                      <a:pt x="167" y="214"/>
                    </a:lnTo>
                    <a:lnTo>
                      <a:pt x="168" y="208"/>
                    </a:lnTo>
                    <a:lnTo>
                      <a:pt x="169" y="202"/>
                    </a:lnTo>
                    <a:lnTo>
                      <a:pt x="169" y="200"/>
                    </a:lnTo>
                    <a:lnTo>
                      <a:pt x="177" y="199"/>
                    </a:lnTo>
                    <a:lnTo>
                      <a:pt x="180" y="199"/>
                    </a:lnTo>
                    <a:lnTo>
                      <a:pt x="190" y="197"/>
                    </a:lnTo>
                    <a:lnTo>
                      <a:pt x="196" y="204"/>
                    </a:lnTo>
                    <a:lnTo>
                      <a:pt x="197" y="208"/>
                    </a:lnTo>
                    <a:lnTo>
                      <a:pt x="197" y="209"/>
                    </a:lnTo>
                    <a:lnTo>
                      <a:pt x="198" y="210"/>
                    </a:lnTo>
                    <a:lnTo>
                      <a:pt x="201" y="217"/>
                    </a:lnTo>
                    <a:lnTo>
                      <a:pt x="205" y="212"/>
                    </a:lnTo>
                    <a:lnTo>
                      <a:pt x="207" y="204"/>
                    </a:lnTo>
                    <a:lnTo>
                      <a:pt x="206" y="202"/>
                    </a:lnTo>
                    <a:lnTo>
                      <a:pt x="206" y="200"/>
                    </a:lnTo>
                    <a:lnTo>
                      <a:pt x="207" y="200"/>
                    </a:lnTo>
                    <a:lnTo>
                      <a:pt x="223" y="200"/>
                    </a:lnTo>
                    <a:lnTo>
                      <a:pt x="226" y="201"/>
                    </a:lnTo>
                    <a:lnTo>
                      <a:pt x="227" y="201"/>
                    </a:lnTo>
                    <a:lnTo>
                      <a:pt x="227" y="208"/>
                    </a:lnTo>
                    <a:lnTo>
                      <a:pt x="227" y="210"/>
                    </a:lnTo>
                    <a:lnTo>
                      <a:pt x="227" y="213"/>
                    </a:lnTo>
                    <a:lnTo>
                      <a:pt x="224" y="219"/>
                    </a:lnTo>
                    <a:lnTo>
                      <a:pt x="224" y="225"/>
                    </a:lnTo>
                    <a:lnTo>
                      <a:pt x="226" y="234"/>
                    </a:lnTo>
                    <a:lnTo>
                      <a:pt x="230" y="234"/>
                    </a:lnTo>
                    <a:lnTo>
                      <a:pt x="231" y="223"/>
                    </a:lnTo>
                    <a:lnTo>
                      <a:pt x="231" y="213"/>
                    </a:lnTo>
                    <a:lnTo>
                      <a:pt x="234" y="208"/>
                    </a:lnTo>
                    <a:lnTo>
                      <a:pt x="240" y="212"/>
                    </a:lnTo>
                    <a:lnTo>
                      <a:pt x="248" y="216"/>
                    </a:lnTo>
                    <a:lnTo>
                      <a:pt x="253" y="217"/>
                    </a:lnTo>
                    <a:lnTo>
                      <a:pt x="258" y="221"/>
                    </a:lnTo>
                    <a:lnTo>
                      <a:pt x="261" y="226"/>
                    </a:lnTo>
                    <a:lnTo>
                      <a:pt x="262" y="230"/>
                    </a:lnTo>
                    <a:lnTo>
                      <a:pt x="264" y="231"/>
                    </a:lnTo>
                    <a:lnTo>
                      <a:pt x="266" y="234"/>
                    </a:lnTo>
                    <a:lnTo>
                      <a:pt x="268" y="235"/>
                    </a:lnTo>
                    <a:lnTo>
                      <a:pt x="273" y="239"/>
                    </a:lnTo>
                    <a:lnTo>
                      <a:pt x="274" y="244"/>
                    </a:lnTo>
                    <a:lnTo>
                      <a:pt x="275" y="246"/>
                    </a:lnTo>
                    <a:lnTo>
                      <a:pt x="281" y="242"/>
                    </a:lnTo>
                    <a:lnTo>
                      <a:pt x="291" y="238"/>
                    </a:lnTo>
                    <a:lnTo>
                      <a:pt x="292" y="238"/>
                    </a:lnTo>
                    <a:lnTo>
                      <a:pt x="296" y="238"/>
                    </a:lnTo>
                    <a:lnTo>
                      <a:pt x="296" y="235"/>
                    </a:lnTo>
                    <a:lnTo>
                      <a:pt x="296" y="233"/>
                    </a:lnTo>
                    <a:lnTo>
                      <a:pt x="309" y="234"/>
                    </a:lnTo>
                    <a:lnTo>
                      <a:pt x="306" y="230"/>
                    </a:lnTo>
                    <a:lnTo>
                      <a:pt x="303" y="227"/>
                    </a:lnTo>
                    <a:lnTo>
                      <a:pt x="294" y="227"/>
                    </a:lnTo>
                    <a:lnTo>
                      <a:pt x="292" y="227"/>
                    </a:lnTo>
                    <a:lnTo>
                      <a:pt x="288" y="230"/>
                    </a:lnTo>
                    <a:lnTo>
                      <a:pt x="286" y="230"/>
                    </a:lnTo>
                    <a:lnTo>
                      <a:pt x="283" y="231"/>
                    </a:lnTo>
                    <a:lnTo>
                      <a:pt x="282" y="231"/>
                    </a:lnTo>
                    <a:lnTo>
                      <a:pt x="277" y="231"/>
                    </a:lnTo>
                    <a:lnTo>
                      <a:pt x="270" y="226"/>
                    </a:lnTo>
                    <a:lnTo>
                      <a:pt x="268" y="219"/>
                    </a:lnTo>
                    <a:lnTo>
                      <a:pt x="266" y="219"/>
                    </a:lnTo>
                    <a:lnTo>
                      <a:pt x="264" y="213"/>
                    </a:lnTo>
                    <a:lnTo>
                      <a:pt x="271" y="212"/>
                    </a:lnTo>
                    <a:lnTo>
                      <a:pt x="273" y="213"/>
                    </a:lnTo>
                    <a:lnTo>
                      <a:pt x="281" y="222"/>
                    </a:lnTo>
                    <a:lnTo>
                      <a:pt x="282" y="217"/>
                    </a:lnTo>
                    <a:lnTo>
                      <a:pt x="282" y="216"/>
                    </a:lnTo>
                    <a:lnTo>
                      <a:pt x="281" y="213"/>
                    </a:lnTo>
                    <a:lnTo>
                      <a:pt x="279" y="213"/>
                    </a:lnTo>
                    <a:lnTo>
                      <a:pt x="278" y="209"/>
                    </a:lnTo>
                    <a:lnTo>
                      <a:pt x="278" y="208"/>
                    </a:lnTo>
                    <a:lnTo>
                      <a:pt x="278" y="205"/>
                    </a:lnTo>
                    <a:lnTo>
                      <a:pt x="285" y="201"/>
                    </a:lnTo>
                    <a:lnTo>
                      <a:pt x="306" y="195"/>
                    </a:lnTo>
                    <a:lnTo>
                      <a:pt x="307" y="195"/>
                    </a:lnTo>
                    <a:lnTo>
                      <a:pt x="323" y="192"/>
                    </a:lnTo>
                    <a:lnTo>
                      <a:pt x="330" y="195"/>
                    </a:lnTo>
                    <a:lnTo>
                      <a:pt x="336" y="189"/>
                    </a:lnTo>
                    <a:lnTo>
                      <a:pt x="336" y="191"/>
                    </a:lnTo>
                    <a:lnTo>
                      <a:pt x="340" y="197"/>
                    </a:lnTo>
                    <a:lnTo>
                      <a:pt x="346" y="204"/>
                    </a:lnTo>
                    <a:lnTo>
                      <a:pt x="349" y="205"/>
                    </a:lnTo>
                    <a:lnTo>
                      <a:pt x="353" y="206"/>
                    </a:lnTo>
                    <a:lnTo>
                      <a:pt x="353" y="202"/>
                    </a:lnTo>
                    <a:lnTo>
                      <a:pt x="353" y="200"/>
                    </a:lnTo>
                    <a:lnTo>
                      <a:pt x="350" y="195"/>
                    </a:lnTo>
                    <a:lnTo>
                      <a:pt x="350" y="193"/>
                    </a:lnTo>
                    <a:lnTo>
                      <a:pt x="345" y="192"/>
                    </a:lnTo>
                    <a:lnTo>
                      <a:pt x="341" y="187"/>
                    </a:lnTo>
                    <a:lnTo>
                      <a:pt x="346" y="185"/>
                    </a:lnTo>
                    <a:lnTo>
                      <a:pt x="346" y="184"/>
                    </a:lnTo>
                    <a:lnTo>
                      <a:pt x="346" y="181"/>
                    </a:lnTo>
                    <a:lnTo>
                      <a:pt x="338" y="181"/>
                    </a:lnTo>
                    <a:lnTo>
                      <a:pt x="328" y="183"/>
                    </a:lnTo>
                    <a:lnTo>
                      <a:pt x="317" y="184"/>
                    </a:lnTo>
                    <a:lnTo>
                      <a:pt x="304" y="189"/>
                    </a:lnTo>
                    <a:lnTo>
                      <a:pt x="299" y="189"/>
                    </a:lnTo>
                    <a:lnTo>
                      <a:pt x="290" y="192"/>
                    </a:lnTo>
                    <a:lnTo>
                      <a:pt x="279" y="195"/>
                    </a:lnTo>
                    <a:lnTo>
                      <a:pt x="273" y="196"/>
                    </a:lnTo>
                    <a:lnTo>
                      <a:pt x="271" y="196"/>
                    </a:lnTo>
                    <a:lnTo>
                      <a:pt x="268" y="195"/>
                    </a:lnTo>
                    <a:lnTo>
                      <a:pt x="265" y="195"/>
                    </a:lnTo>
                    <a:lnTo>
                      <a:pt x="260" y="193"/>
                    </a:lnTo>
                    <a:lnTo>
                      <a:pt x="269" y="189"/>
                    </a:lnTo>
                    <a:lnTo>
                      <a:pt x="268" y="187"/>
                    </a:lnTo>
                    <a:lnTo>
                      <a:pt x="266" y="184"/>
                    </a:lnTo>
                    <a:lnTo>
                      <a:pt x="266" y="183"/>
                    </a:lnTo>
                    <a:lnTo>
                      <a:pt x="282" y="180"/>
                    </a:lnTo>
                    <a:lnTo>
                      <a:pt x="306" y="175"/>
                    </a:lnTo>
                    <a:lnTo>
                      <a:pt x="298" y="171"/>
                    </a:lnTo>
                    <a:lnTo>
                      <a:pt x="279" y="174"/>
                    </a:lnTo>
                    <a:lnTo>
                      <a:pt x="268" y="176"/>
                    </a:lnTo>
                    <a:lnTo>
                      <a:pt x="257" y="176"/>
                    </a:lnTo>
                    <a:lnTo>
                      <a:pt x="248" y="178"/>
                    </a:lnTo>
                    <a:lnTo>
                      <a:pt x="247" y="178"/>
                    </a:lnTo>
                    <a:lnTo>
                      <a:pt x="237" y="179"/>
                    </a:lnTo>
                    <a:lnTo>
                      <a:pt x="230" y="179"/>
                    </a:lnTo>
                    <a:lnTo>
                      <a:pt x="220" y="179"/>
                    </a:lnTo>
                    <a:lnTo>
                      <a:pt x="220" y="174"/>
                    </a:lnTo>
                    <a:lnTo>
                      <a:pt x="220" y="171"/>
                    </a:lnTo>
                    <a:lnTo>
                      <a:pt x="220" y="166"/>
                    </a:lnTo>
                    <a:lnTo>
                      <a:pt x="222" y="163"/>
                    </a:lnTo>
                    <a:lnTo>
                      <a:pt x="224" y="157"/>
                    </a:lnTo>
                    <a:lnTo>
                      <a:pt x="231" y="158"/>
                    </a:lnTo>
                    <a:lnTo>
                      <a:pt x="235" y="158"/>
                    </a:lnTo>
                    <a:lnTo>
                      <a:pt x="237" y="159"/>
                    </a:lnTo>
                    <a:lnTo>
                      <a:pt x="243" y="159"/>
                    </a:lnTo>
                    <a:lnTo>
                      <a:pt x="244" y="155"/>
                    </a:lnTo>
                    <a:lnTo>
                      <a:pt x="244" y="150"/>
                    </a:lnTo>
                    <a:lnTo>
                      <a:pt x="236" y="149"/>
                    </a:lnTo>
                    <a:lnTo>
                      <a:pt x="228" y="151"/>
                    </a:lnTo>
                    <a:lnTo>
                      <a:pt x="222" y="151"/>
                    </a:lnTo>
                    <a:lnTo>
                      <a:pt x="223" y="141"/>
                    </a:lnTo>
                    <a:lnTo>
                      <a:pt x="218" y="136"/>
                    </a:lnTo>
                    <a:lnTo>
                      <a:pt x="215" y="134"/>
                    </a:lnTo>
                    <a:lnTo>
                      <a:pt x="211" y="130"/>
                    </a:lnTo>
                    <a:lnTo>
                      <a:pt x="235" y="116"/>
                    </a:lnTo>
                    <a:lnTo>
                      <a:pt x="245" y="111"/>
                    </a:lnTo>
                    <a:lnTo>
                      <a:pt x="256" y="111"/>
                    </a:lnTo>
                    <a:lnTo>
                      <a:pt x="260" y="111"/>
                    </a:lnTo>
                    <a:lnTo>
                      <a:pt x="260" y="112"/>
                    </a:lnTo>
                    <a:lnTo>
                      <a:pt x="264" y="117"/>
                    </a:lnTo>
                    <a:lnTo>
                      <a:pt x="265" y="120"/>
                    </a:lnTo>
                    <a:lnTo>
                      <a:pt x="270" y="128"/>
                    </a:lnTo>
                    <a:lnTo>
                      <a:pt x="271" y="129"/>
                    </a:lnTo>
                    <a:lnTo>
                      <a:pt x="274" y="134"/>
                    </a:lnTo>
                    <a:lnTo>
                      <a:pt x="275" y="137"/>
                    </a:lnTo>
                    <a:lnTo>
                      <a:pt x="277" y="140"/>
                    </a:lnTo>
                    <a:lnTo>
                      <a:pt x="287" y="141"/>
                    </a:lnTo>
                    <a:lnTo>
                      <a:pt x="294" y="136"/>
                    </a:lnTo>
                    <a:lnTo>
                      <a:pt x="296" y="134"/>
                    </a:lnTo>
                    <a:lnTo>
                      <a:pt x="308" y="127"/>
                    </a:lnTo>
                    <a:lnTo>
                      <a:pt x="312" y="127"/>
                    </a:lnTo>
                    <a:lnTo>
                      <a:pt x="317" y="129"/>
                    </a:lnTo>
                    <a:lnTo>
                      <a:pt x="320" y="130"/>
                    </a:lnTo>
                    <a:lnTo>
                      <a:pt x="315" y="134"/>
                    </a:lnTo>
                    <a:lnTo>
                      <a:pt x="309" y="138"/>
                    </a:lnTo>
                    <a:lnTo>
                      <a:pt x="307" y="142"/>
                    </a:lnTo>
                    <a:lnTo>
                      <a:pt x="306" y="145"/>
                    </a:lnTo>
                    <a:lnTo>
                      <a:pt x="308" y="145"/>
                    </a:lnTo>
                    <a:lnTo>
                      <a:pt x="325" y="134"/>
                    </a:lnTo>
                    <a:lnTo>
                      <a:pt x="326" y="133"/>
                    </a:lnTo>
                    <a:lnTo>
                      <a:pt x="340" y="130"/>
                    </a:lnTo>
                    <a:lnTo>
                      <a:pt x="343" y="130"/>
                    </a:lnTo>
                    <a:lnTo>
                      <a:pt x="350" y="132"/>
                    </a:lnTo>
                    <a:lnTo>
                      <a:pt x="351" y="134"/>
                    </a:lnTo>
                    <a:lnTo>
                      <a:pt x="358" y="144"/>
                    </a:lnTo>
                    <a:lnTo>
                      <a:pt x="355" y="153"/>
                    </a:lnTo>
                    <a:lnTo>
                      <a:pt x="355" y="157"/>
                    </a:lnTo>
                    <a:lnTo>
                      <a:pt x="357" y="164"/>
                    </a:lnTo>
                    <a:lnTo>
                      <a:pt x="357" y="168"/>
                    </a:lnTo>
                    <a:lnTo>
                      <a:pt x="363" y="176"/>
                    </a:lnTo>
                    <a:lnTo>
                      <a:pt x="367" y="179"/>
                    </a:lnTo>
                    <a:lnTo>
                      <a:pt x="376" y="185"/>
                    </a:lnTo>
                    <a:lnTo>
                      <a:pt x="378" y="187"/>
                    </a:lnTo>
                    <a:lnTo>
                      <a:pt x="384" y="195"/>
                    </a:lnTo>
                    <a:lnTo>
                      <a:pt x="396" y="205"/>
                    </a:lnTo>
                    <a:lnTo>
                      <a:pt x="400" y="213"/>
                    </a:lnTo>
                    <a:lnTo>
                      <a:pt x="404" y="217"/>
                    </a:lnTo>
                    <a:lnTo>
                      <a:pt x="405" y="212"/>
                    </a:lnTo>
                    <a:lnTo>
                      <a:pt x="405" y="202"/>
                    </a:lnTo>
                    <a:lnTo>
                      <a:pt x="404" y="201"/>
                    </a:lnTo>
                    <a:lnTo>
                      <a:pt x="398" y="195"/>
                    </a:lnTo>
                    <a:lnTo>
                      <a:pt x="396" y="193"/>
                    </a:lnTo>
                    <a:lnTo>
                      <a:pt x="392" y="189"/>
                    </a:lnTo>
                    <a:lnTo>
                      <a:pt x="383" y="181"/>
                    </a:lnTo>
                    <a:lnTo>
                      <a:pt x="381" y="179"/>
                    </a:lnTo>
                    <a:lnTo>
                      <a:pt x="380" y="176"/>
                    </a:lnTo>
                    <a:lnTo>
                      <a:pt x="372" y="174"/>
                    </a:lnTo>
                    <a:lnTo>
                      <a:pt x="364" y="166"/>
                    </a:lnTo>
                    <a:lnTo>
                      <a:pt x="362" y="157"/>
                    </a:lnTo>
                    <a:lnTo>
                      <a:pt x="367" y="147"/>
                    </a:lnTo>
                    <a:lnTo>
                      <a:pt x="362" y="141"/>
                    </a:lnTo>
                    <a:lnTo>
                      <a:pt x="360" y="134"/>
                    </a:lnTo>
                    <a:lnTo>
                      <a:pt x="359" y="133"/>
                    </a:lnTo>
                    <a:lnTo>
                      <a:pt x="359" y="132"/>
                    </a:lnTo>
                    <a:lnTo>
                      <a:pt x="357" y="129"/>
                    </a:lnTo>
                    <a:lnTo>
                      <a:pt x="353" y="125"/>
                    </a:lnTo>
                    <a:lnTo>
                      <a:pt x="346" y="116"/>
                    </a:lnTo>
                    <a:lnTo>
                      <a:pt x="340" y="123"/>
                    </a:lnTo>
                    <a:lnTo>
                      <a:pt x="333" y="123"/>
                    </a:lnTo>
                    <a:lnTo>
                      <a:pt x="333" y="121"/>
                    </a:lnTo>
                    <a:lnTo>
                      <a:pt x="336" y="112"/>
                    </a:lnTo>
                    <a:lnTo>
                      <a:pt x="338" y="112"/>
                    </a:lnTo>
                    <a:lnTo>
                      <a:pt x="345" y="109"/>
                    </a:lnTo>
                    <a:lnTo>
                      <a:pt x="347" y="99"/>
                    </a:lnTo>
                    <a:lnTo>
                      <a:pt x="360" y="95"/>
                    </a:lnTo>
                    <a:lnTo>
                      <a:pt x="363" y="106"/>
                    </a:lnTo>
                    <a:lnTo>
                      <a:pt x="363" y="111"/>
                    </a:lnTo>
                    <a:lnTo>
                      <a:pt x="363" y="115"/>
                    </a:lnTo>
                    <a:lnTo>
                      <a:pt x="371" y="123"/>
                    </a:lnTo>
                    <a:lnTo>
                      <a:pt x="376" y="127"/>
                    </a:lnTo>
                    <a:lnTo>
                      <a:pt x="375" y="132"/>
                    </a:lnTo>
                    <a:lnTo>
                      <a:pt x="380" y="130"/>
                    </a:lnTo>
                    <a:lnTo>
                      <a:pt x="383" y="134"/>
                    </a:lnTo>
                    <a:lnTo>
                      <a:pt x="383" y="136"/>
                    </a:lnTo>
                    <a:lnTo>
                      <a:pt x="381" y="141"/>
                    </a:lnTo>
                    <a:lnTo>
                      <a:pt x="380" y="142"/>
                    </a:lnTo>
                    <a:lnTo>
                      <a:pt x="381" y="146"/>
                    </a:lnTo>
                    <a:lnTo>
                      <a:pt x="383" y="151"/>
                    </a:lnTo>
                    <a:lnTo>
                      <a:pt x="378" y="159"/>
                    </a:lnTo>
                    <a:lnTo>
                      <a:pt x="385" y="162"/>
                    </a:lnTo>
                    <a:lnTo>
                      <a:pt x="391" y="163"/>
                    </a:lnTo>
                    <a:lnTo>
                      <a:pt x="400" y="171"/>
                    </a:lnTo>
                    <a:lnTo>
                      <a:pt x="402" y="171"/>
                    </a:lnTo>
                    <a:lnTo>
                      <a:pt x="396" y="159"/>
                    </a:lnTo>
                    <a:lnTo>
                      <a:pt x="398" y="157"/>
                    </a:lnTo>
                    <a:lnTo>
                      <a:pt x="405" y="163"/>
                    </a:lnTo>
                    <a:lnTo>
                      <a:pt x="412" y="167"/>
                    </a:lnTo>
                    <a:lnTo>
                      <a:pt x="415" y="174"/>
                    </a:lnTo>
                    <a:lnTo>
                      <a:pt x="419" y="178"/>
                    </a:lnTo>
                    <a:lnTo>
                      <a:pt x="421" y="178"/>
                    </a:lnTo>
                    <a:lnTo>
                      <a:pt x="425" y="171"/>
                    </a:lnTo>
                    <a:lnTo>
                      <a:pt x="419" y="168"/>
                    </a:lnTo>
                    <a:lnTo>
                      <a:pt x="419" y="163"/>
                    </a:lnTo>
                    <a:lnTo>
                      <a:pt x="417" y="158"/>
                    </a:lnTo>
                    <a:lnTo>
                      <a:pt x="410" y="159"/>
                    </a:lnTo>
                    <a:lnTo>
                      <a:pt x="405" y="153"/>
                    </a:lnTo>
                    <a:lnTo>
                      <a:pt x="400" y="147"/>
                    </a:lnTo>
                    <a:lnTo>
                      <a:pt x="398" y="142"/>
                    </a:lnTo>
                    <a:lnTo>
                      <a:pt x="404" y="142"/>
                    </a:lnTo>
                    <a:lnTo>
                      <a:pt x="408" y="142"/>
                    </a:lnTo>
                    <a:lnTo>
                      <a:pt x="415" y="141"/>
                    </a:lnTo>
                    <a:lnTo>
                      <a:pt x="418" y="140"/>
                    </a:lnTo>
                    <a:lnTo>
                      <a:pt x="419" y="138"/>
                    </a:lnTo>
                    <a:lnTo>
                      <a:pt x="422" y="137"/>
                    </a:lnTo>
                    <a:lnTo>
                      <a:pt x="423" y="134"/>
                    </a:lnTo>
                    <a:lnTo>
                      <a:pt x="423" y="133"/>
                    </a:lnTo>
                    <a:lnTo>
                      <a:pt x="421" y="133"/>
                    </a:lnTo>
                    <a:lnTo>
                      <a:pt x="415" y="132"/>
                    </a:lnTo>
                    <a:lnTo>
                      <a:pt x="410" y="134"/>
                    </a:lnTo>
                    <a:lnTo>
                      <a:pt x="409" y="134"/>
                    </a:lnTo>
                    <a:lnTo>
                      <a:pt x="404" y="134"/>
                    </a:lnTo>
                    <a:lnTo>
                      <a:pt x="404" y="130"/>
                    </a:lnTo>
                    <a:lnTo>
                      <a:pt x="418" y="125"/>
                    </a:lnTo>
                    <a:lnTo>
                      <a:pt x="417" y="124"/>
                    </a:lnTo>
                    <a:lnTo>
                      <a:pt x="414" y="124"/>
                    </a:lnTo>
                    <a:lnTo>
                      <a:pt x="412" y="121"/>
                    </a:lnTo>
                    <a:lnTo>
                      <a:pt x="406" y="123"/>
                    </a:lnTo>
                    <a:lnTo>
                      <a:pt x="405" y="124"/>
                    </a:lnTo>
                    <a:lnTo>
                      <a:pt x="404" y="124"/>
                    </a:lnTo>
                    <a:lnTo>
                      <a:pt x="392" y="132"/>
                    </a:lnTo>
                    <a:lnTo>
                      <a:pt x="387" y="129"/>
                    </a:lnTo>
                    <a:lnTo>
                      <a:pt x="391" y="125"/>
                    </a:lnTo>
                    <a:lnTo>
                      <a:pt x="391" y="121"/>
                    </a:lnTo>
                    <a:lnTo>
                      <a:pt x="383" y="123"/>
                    </a:lnTo>
                    <a:lnTo>
                      <a:pt x="380" y="120"/>
                    </a:lnTo>
                    <a:lnTo>
                      <a:pt x="378" y="117"/>
                    </a:lnTo>
                    <a:lnTo>
                      <a:pt x="375" y="115"/>
                    </a:lnTo>
                    <a:lnTo>
                      <a:pt x="374" y="113"/>
                    </a:lnTo>
                    <a:lnTo>
                      <a:pt x="374" y="108"/>
                    </a:lnTo>
                    <a:lnTo>
                      <a:pt x="375" y="106"/>
                    </a:lnTo>
                    <a:lnTo>
                      <a:pt x="374" y="106"/>
                    </a:lnTo>
                    <a:lnTo>
                      <a:pt x="370" y="98"/>
                    </a:lnTo>
                    <a:lnTo>
                      <a:pt x="368" y="91"/>
                    </a:lnTo>
                    <a:lnTo>
                      <a:pt x="375" y="92"/>
                    </a:lnTo>
                    <a:lnTo>
                      <a:pt x="383" y="99"/>
                    </a:lnTo>
                    <a:lnTo>
                      <a:pt x="383" y="94"/>
                    </a:lnTo>
                    <a:lnTo>
                      <a:pt x="381" y="89"/>
                    </a:lnTo>
                    <a:lnTo>
                      <a:pt x="389" y="89"/>
                    </a:lnTo>
                    <a:lnTo>
                      <a:pt x="391" y="87"/>
                    </a:lnTo>
                    <a:lnTo>
                      <a:pt x="393" y="90"/>
                    </a:lnTo>
                    <a:lnTo>
                      <a:pt x="396" y="91"/>
                    </a:lnTo>
                    <a:lnTo>
                      <a:pt x="404" y="92"/>
                    </a:lnTo>
                    <a:lnTo>
                      <a:pt x="409" y="92"/>
                    </a:lnTo>
                    <a:lnTo>
                      <a:pt x="412" y="95"/>
                    </a:lnTo>
                    <a:lnTo>
                      <a:pt x="419" y="102"/>
                    </a:lnTo>
                    <a:lnTo>
                      <a:pt x="423" y="99"/>
                    </a:lnTo>
                    <a:lnTo>
                      <a:pt x="421" y="92"/>
                    </a:lnTo>
                    <a:lnTo>
                      <a:pt x="419" y="90"/>
                    </a:lnTo>
                    <a:lnTo>
                      <a:pt x="418" y="89"/>
                    </a:lnTo>
                    <a:lnTo>
                      <a:pt x="426" y="86"/>
                    </a:lnTo>
                    <a:lnTo>
                      <a:pt x="440" y="85"/>
                    </a:lnTo>
                    <a:lnTo>
                      <a:pt x="444" y="85"/>
                    </a:lnTo>
                    <a:lnTo>
                      <a:pt x="446" y="86"/>
                    </a:lnTo>
                    <a:lnTo>
                      <a:pt x="447" y="89"/>
                    </a:lnTo>
                    <a:lnTo>
                      <a:pt x="450" y="92"/>
                    </a:lnTo>
                    <a:lnTo>
                      <a:pt x="447" y="99"/>
                    </a:lnTo>
                    <a:lnTo>
                      <a:pt x="460" y="103"/>
                    </a:lnTo>
                    <a:lnTo>
                      <a:pt x="467" y="99"/>
                    </a:lnTo>
                    <a:lnTo>
                      <a:pt x="468" y="104"/>
                    </a:lnTo>
                    <a:lnTo>
                      <a:pt x="473" y="100"/>
                    </a:lnTo>
                    <a:lnTo>
                      <a:pt x="474" y="103"/>
                    </a:lnTo>
                    <a:lnTo>
                      <a:pt x="476" y="103"/>
                    </a:lnTo>
                    <a:lnTo>
                      <a:pt x="476" y="100"/>
                    </a:lnTo>
                    <a:lnTo>
                      <a:pt x="477" y="100"/>
                    </a:lnTo>
                    <a:lnTo>
                      <a:pt x="477" y="99"/>
                    </a:lnTo>
                    <a:lnTo>
                      <a:pt x="482" y="102"/>
                    </a:lnTo>
                    <a:lnTo>
                      <a:pt x="485" y="102"/>
                    </a:lnTo>
                    <a:lnTo>
                      <a:pt x="493" y="100"/>
                    </a:lnTo>
                    <a:lnTo>
                      <a:pt x="489" y="91"/>
                    </a:lnTo>
                    <a:lnTo>
                      <a:pt x="498" y="83"/>
                    </a:lnTo>
                    <a:lnTo>
                      <a:pt x="499" y="83"/>
                    </a:lnTo>
                    <a:lnTo>
                      <a:pt x="501" y="83"/>
                    </a:lnTo>
                    <a:lnTo>
                      <a:pt x="507" y="86"/>
                    </a:lnTo>
                    <a:lnTo>
                      <a:pt x="515" y="82"/>
                    </a:lnTo>
                    <a:lnTo>
                      <a:pt x="515" y="85"/>
                    </a:lnTo>
                    <a:close/>
                    <a:moveTo>
                      <a:pt x="364" y="64"/>
                    </a:moveTo>
                    <a:lnTo>
                      <a:pt x="367" y="70"/>
                    </a:lnTo>
                    <a:lnTo>
                      <a:pt x="376" y="65"/>
                    </a:lnTo>
                    <a:lnTo>
                      <a:pt x="381" y="75"/>
                    </a:lnTo>
                    <a:lnTo>
                      <a:pt x="385" y="81"/>
                    </a:lnTo>
                    <a:lnTo>
                      <a:pt x="372" y="83"/>
                    </a:lnTo>
                    <a:lnTo>
                      <a:pt x="364" y="86"/>
                    </a:lnTo>
                    <a:lnTo>
                      <a:pt x="360" y="85"/>
                    </a:lnTo>
                    <a:lnTo>
                      <a:pt x="354" y="83"/>
                    </a:lnTo>
                    <a:lnTo>
                      <a:pt x="347" y="82"/>
                    </a:lnTo>
                    <a:lnTo>
                      <a:pt x="346" y="81"/>
                    </a:lnTo>
                    <a:lnTo>
                      <a:pt x="342" y="73"/>
                    </a:lnTo>
                    <a:lnTo>
                      <a:pt x="362" y="65"/>
                    </a:lnTo>
                    <a:lnTo>
                      <a:pt x="364" y="64"/>
                    </a:lnTo>
                    <a:close/>
                    <a:moveTo>
                      <a:pt x="417" y="79"/>
                    </a:moveTo>
                    <a:lnTo>
                      <a:pt x="398" y="86"/>
                    </a:lnTo>
                    <a:lnTo>
                      <a:pt x="389" y="81"/>
                    </a:lnTo>
                    <a:lnTo>
                      <a:pt x="389" y="78"/>
                    </a:lnTo>
                    <a:lnTo>
                      <a:pt x="389" y="75"/>
                    </a:lnTo>
                    <a:lnTo>
                      <a:pt x="384" y="66"/>
                    </a:lnTo>
                    <a:lnTo>
                      <a:pt x="387" y="57"/>
                    </a:lnTo>
                    <a:lnTo>
                      <a:pt x="406" y="57"/>
                    </a:lnTo>
                    <a:lnTo>
                      <a:pt x="408" y="60"/>
                    </a:lnTo>
                    <a:lnTo>
                      <a:pt x="410" y="69"/>
                    </a:lnTo>
                    <a:lnTo>
                      <a:pt x="415" y="70"/>
                    </a:lnTo>
                    <a:lnTo>
                      <a:pt x="417" y="72"/>
                    </a:lnTo>
                    <a:lnTo>
                      <a:pt x="417" y="79"/>
                    </a:lnTo>
                    <a:close/>
                    <a:moveTo>
                      <a:pt x="434" y="40"/>
                    </a:moveTo>
                    <a:lnTo>
                      <a:pt x="422" y="43"/>
                    </a:lnTo>
                    <a:lnTo>
                      <a:pt x="414" y="39"/>
                    </a:lnTo>
                    <a:lnTo>
                      <a:pt x="410" y="36"/>
                    </a:lnTo>
                    <a:lnTo>
                      <a:pt x="413" y="31"/>
                    </a:lnTo>
                    <a:lnTo>
                      <a:pt x="415" y="28"/>
                    </a:lnTo>
                    <a:lnTo>
                      <a:pt x="417" y="26"/>
                    </a:lnTo>
                    <a:lnTo>
                      <a:pt x="423" y="26"/>
                    </a:lnTo>
                    <a:lnTo>
                      <a:pt x="430" y="26"/>
                    </a:lnTo>
                    <a:lnTo>
                      <a:pt x="434" y="40"/>
                    </a:lnTo>
                    <a:close/>
                    <a:moveTo>
                      <a:pt x="455" y="77"/>
                    </a:moveTo>
                    <a:lnTo>
                      <a:pt x="426" y="78"/>
                    </a:lnTo>
                    <a:lnTo>
                      <a:pt x="425" y="75"/>
                    </a:lnTo>
                    <a:lnTo>
                      <a:pt x="423" y="72"/>
                    </a:lnTo>
                    <a:lnTo>
                      <a:pt x="422" y="65"/>
                    </a:lnTo>
                    <a:lnTo>
                      <a:pt x="415" y="55"/>
                    </a:lnTo>
                    <a:lnTo>
                      <a:pt x="422" y="52"/>
                    </a:lnTo>
                    <a:lnTo>
                      <a:pt x="427" y="51"/>
                    </a:lnTo>
                    <a:lnTo>
                      <a:pt x="438" y="47"/>
                    </a:lnTo>
                    <a:lnTo>
                      <a:pt x="456" y="40"/>
                    </a:lnTo>
                    <a:lnTo>
                      <a:pt x="453" y="37"/>
                    </a:lnTo>
                    <a:lnTo>
                      <a:pt x="452" y="37"/>
                    </a:lnTo>
                    <a:lnTo>
                      <a:pt x="442" y="37"/>
                    </a:lnTo>
                    <a:lnTo>
                      <a:pt x="438" y="27"/>
                    </a:lnTo>
                    <a:lnTo>
                      <a:pt x="438" y="22"/>
                    </a:lnTo>
                    <a:lnTo>
                      <a:pt x="438" y="20"/>
                    </a:lnTo>
                    <a:lnTo>
                      <a:pt x="447" y="20"/>
                    </a:lnTo>
                    <a:lnTo>
                      <a:pt x="450" y="19"/>
                    </a:lnTo>
                    <a:lnTo>
                      <a:pt x="452" y="31"/>
                    </a:lnTo>
                    <a:lnTo>
                      <a:pt x="452" y="34"/>
                    </a:lnTo>
                    <a:lnTo>
                      <a:pt x="455" y="35"/>
                    </a:lnTo>
                    <a:lnTo>
                      <a:pt x="460" y="35"/>
                    </a:lnTo>
                    <a:lnTo>
                      <a:pt x="463" y="40"/>
                    </a:lnTo>
                    <a:lnTo>
                      <a:pt x="463" y="41"/>
                    </a:lnTo>
                    <a:lnTo>
                      <a:pt x="459" y="55"/>
                    </a:lnTo>
                    <a:lnTo>
                      <a:pt x="457" y="56"/>
                    </a:lnTo>
                    <a:lnTo>
                      <a:pt x="452" y="62"/>
                    </a:lnTo>
                    <a:lnTo>
                      <a:pt x="456" y="75"/>
                    </a:lnTo>
                    <a:lnTo>
                      <a:pt x="455" y="77"/>
                    </a:lnTo>
                    <a:close/>
                    <a:moveTo>
                      <a:pt x="380" y="28"/>
                    </a:moveTo>
                    <a:lnTo>
                      <a:pt x="368" y="37"/>
                    </a:lnTo>
                    <a:lnTo>
                      <a:pt x="354" y="35"/>
                    </a:lnTo>
                    <a:lnTo>
                      <a:pt x="349" y="27"/>
                    </a:lnTo>
                    <a:lnTo>
                      <a:pt x="333" y="20"/>
                    </a:lnTo>
                    <a:lnTo>
                      <a:pt x="332" y="20"/>
                    </a:lnTo>
                    <a:lnTo>
                      <a:pt x="337" y="9"/>
                    </a:lnTo>
                    <a:lnTo>
                      <a:pt x="345" y="5"/>
                    </a:lnTo>
                    <a:lnTo>
                      <a:pt x="374" y="0"/>
                    </a:lnTo>
                    <a:lnTo>
                      <a:pt x="380" y="28"/>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700" name="Freeform 1388"/>
              <p:cNvSpPr>
                <a:spLocks noEditPoints="1"/>
              </p:cNvSpPr>
              <p:nvPr/>
            </p:nvSpPr>
            <p:spPr bwMode="auto">
              <a:xfrm>
                <a:off x="3277722" y="3592485"/>
                <a:ext cx="728664" cy="911225"/>
              </a:xfrm>
              <a:custGeom>
                <a:avLst/>
                <a:gdLst/>
                <a:ahLst/>
                <a:cxnLst>
                  <a:cxn ang="0">
                    <a:pos x="193" y="256"/>
                  </a:cxn>
                  <a:cxn ang="0">
                    <a:pos x="178" y="291"/>
                  </a:cxn>
                  <a:cxn ang="0">
                    <a:pos x="208" y="288"/>
                  </a:cxn>
                  <a:cxn ang="0">
                    <a:pos x="213" y="283"/>
                  </a:cxn>
                  <a:cxn ang="0">
                    <a:pos x="242" y="262"/>
                  </a:cxn>
                  <a:cxn ang="0">
                    <a:pos x="274" y="264"/>
                  </a:cxn>
                  <a:cxn ang="0">
                    <a:pos x="301" y="291"/>
                  </a:cxn>
                  <a:cxn ang="0">
                    <a:pos x="426" y="338"/>
                  </a:cxn>
                  <a:cxn ang="0">
                    <a:pos x="451" y="368"/>
                  </a:cxn>
                  <a:cxn ang="0">
                    <a:pos x="441" y="417"/>
                  </a:cxn>
                  <a:cxn ang="0">
                    <a:pos x="441" y="474"/>
                  </a:cxn>
                  <a:cxn ang="0">
                    <a:pos x="438" y="506"/>
                  </a:cxn>
                  <a:cxn ang="0">
                    <a:pos x="455" y="565"/>
                  </a:cxn>
                  <a:cxn ang="0">
                    <a:pos x="396" y="552"/>
                  </a:cxn>
                  <a:cxn ang="0">
                    <a:pos x="362" y="535"/>
                  </a:cxn>
                  <a:cxn ang="0">
                    <a:pos x="335" y="499"/>
                  </a:cxn>
                  <a:cxn ang="0">
                    <a:pos x="298" y="463"/>
                  </a:cxn>
                  <a:cxn ang="0">
                    <a:pos x="202" y="459"/>
                  </a:cxn>
                  <a:cxn ang="0">
                    <a:pos x="171" y="545"/>
                  </a:cxn>
                  <a:cxn ang="0">
                    <a:pos x="123" y="563"/>
                  </a:cxn>
                  <a:cxn ang="0">
                    <a:pos x="81" y="518"/>
                  </a:cxn>
                  <a:cxn ang="0">
                    <a:pos x="81" y="480"/>
                  </a:cxn>
                  <a:cxn ang="0">
                    <a:pos x="111" y="423"/>
                  </a:cxn>
                  <a:cxn ang="0">
                    <a:pos x="130" y="371"/>
                  </a:cxn>
                  <a:cxn ang="0">
                    <a:pos x="127" y="345"/>
                  </a:cxn>
                  <a:cxn ang="0">
                    <a:pos x="120" y="315"/>
                  </a:cxn>
                  <a:cxn ang="0">
                    <a:pos x="98" y="330"/>
                  </a:cxn>
                  <a:cxn ang="0">
                    <a:pos x="79" y="333"/>
                  </a:cxn>
                  <a:cxn ang="0">
                    <a:pos x="51" y="316"/>
                  </a:cxn>
                  <a:cxn ang="0">
                    <a:pos x="61" y="305"/>
                  </a:cxn>
                  <a:cxn ang="0">
                    <a:pos x="57" y="264"/>
                  </a:cxn>
                  <a:cxn ang="0">
                    <a:pos x="77" y="254"/>
                  </a:cxn>
                  <a:cxn ang="0">
                    <a:pos x="96" y="257"/>
                  </a:cxn>
                  <a:cxn ang="0">
                    <a:pos x="98" y="285"/>
                  </a:cxn>
                  <a:cxn ang="0">
                    <a:pos x="136" y="266"/>
                  </a:cxn>
                  <a:cxn ang="0">
                    <a:pos x="112" y="252"/>
                  </a:cxn>
                  <a:cxn ang="0">
                    <a:pos x="120" y="240"/>
                  </a:cxn>
                  <a:cxn ang="0">
                    <a:pos x="113" y="233"/>
                  </a:cxn>
                  <a:cxn ang="0">
                    <a:pos x="150" y="213"/>
                  </a:cxn>
                  <a:cxn ang="0">
                    <a:pos x="83" y="195"/>
                  </a:cxn>
                  <a:cxn ang="0">
                    <a:pos x="45" y="237"/>
                  </a:cxn>
                  <a:cxn ang="0">
                    <a:pos x="45" y="210"/>
                  </a:cxn>
                  <a:cxn ang="0">
                    <a:pos x="70" y="180"/>
                  </a:cxn>
                  <a:cxn ang="0">
                    <a:pos x="72" y="165"/>
                  </a:cxn>
                  <a:cxn ang="0">
                    <a:pos x="302" y="28"/>
                  </a:cxn>
                  <a:cxn ang="0">
                    <a:pos x="315" y="88"/>
                  </a:cxn>
                  <a:cxn ang="0">
                    <a:pos x="294" y="133"/>
                  </a:cxn>
                  <a:cxn ang="0">
                    <a:pos x="230" y="210"/>
                  </a:cxn>
                  <a:cxn ang="0">
                    <a:pos x="195" y="236"/>
                  </a:cxn>
                  <a:cxn ang="0">
                    <a:pos x="184" y="205"/>
                  </a:cxn>
                  <a:cxn ang="0">
                    <a:pos x="214" y="182"/>
                  </a:cxn>
                  <a:cxn ang="0">
                    <a:pos x="184" y="184"/>
                  </a:cxn>
                  <a:cxn ang="0">
                    <a:pos x="176" y="168"/>
                  </a:cxn>
                  <a:cxn ang="0">
                    <a:pos x="196" y="146"/>
                  </a:cxn>
                  <a:cxn ang="0">
                    <a:pos x="235" y="135"/>
                  </a:cxn>
                  <a:cxn ang="0">
                    <a:pos x="209" y="120"/>
                  </a:cxn>
                  <a:cxn ang="0">
                    <a:pos x="226" y="84"/>
                  </a:cxn>
                  <a:cxn ang="0">
                    <a:pos x="252" y="58"/>
                  </a:cxn>
                  <a:cxn ang="0">
                    <a:pos x="277" y="33"/>
                  </a:cxn>
                  <a:cxn ang="0">
                    <a:pos x="282" y="11"/>
                  </a:cxn>
                </a:cxnLst>
                <a:rect l="0" t="0" r="r" b="b"/>
                <a:pathLst>
                  <a:path w="459" h="574">
                    <a:moveTo>
                      <a:pt x="178" y="223"/>
                    </a:moveTo>
                    <a:lnTo>
                      <a:pt x="180" y="230"/>
                    </a:lnTo>
                    <a:lnTo>
                      <a:pt x="181" y="235"/>
                    </a:lnTo>
                    <a:lnTo>
                      <a:pt x="181" y="236"/>
                    </a:lnTo>
                    <a:lnTo>
                      <a:pt x="181" y="236"/>
                    </a:lnTo>
                    <a:lnTo>
                      <a:pt x="184" y="241"/>
                    </a:lnTo>
                    <a:lnTo>
                      <a:pt x="185" y="245"/>
                    </a:lnTo>
                    <a:lnTo>
                      <a:pt x="193" y="256"/>
                    </a:lnTo>
                    <a:lnTo>
                      <a:pt x="195" y="257"/>
                    </a:lnTo>
                    <a:lnTo>
                      <a:pt x="195" y="260"/>
                    </a:lnTo>
                    <a:lnTo>
                      <a:pt x="192" y="265"/>
                    </a:lnTo>
                    <a:lnTo>
                      <a:pt x="188" y="277"/>
                    </a:lnTo>
                    <a:lnTo>
                      <a:pt x="181" y="283"/>
                    </a:lnTo>
                    <a:lnTo>
                      <a:pt x="176" y="288"/>
                    </a:lnTo>
                    <a:lnTo>
                      <a:pt x="178" y="291"/>
                    </a:lnTo>
                    <a:lnTo>
                      <a:pt x="178" y="291"/>
                    </a:lnTo>
                    <a:lnTo>
                      <a:pt x="179" y="295"/>
                    </a:lnTo>
                    <a:lnTo>
                      <a:pt x="181" y="292"/>
                    </a:lnTo>
                    <a:lnTo>
                      <a:pt x="185" y="290"/>
                    </a:lnTo>
                    <a:lnTo>
                      <a:pt x="187" y="288"/>
                    </a:lnTo>
                    <a:lnTo>
                      <a:pt x="195" y="285"/>
                    </a:lnTo>
                    <a:lnTo>
                      <a:pt x="202" y="283"/>
                    </a:lnTo>
                    <a:lnTo>
                      <a:pt x="204" y="285"/>
                    </a:lnTo>
                    <a:lnTo>
                      <a:pt x="208" y="288"/>
                    </a:lnTo>
                    <a:lnTo>
                      <a:pt x="214" y="292"/>
                    </a:lnTo>
                    <a:lnTo>
                      <a:pt x="221" y="291"/>
                    </a:lnTo>
                    <a:lnTo>
                      <a:pt x="222" y="291"/>
                    </a:lnTo>
                    <a:lnTo>
                      <a:pt x="223" y="291"/>
                    </a:lnTo>
                    <a:lnTo>
                      <a:pt x="229" y="287"/>
                    </a:lnTo>
                    <a:lnTo>
                      <a:pt x="226" y="286"/>
                    </a:lnTo>
                    <a:lnTo>
                      <a:pt x="222" y="285"/>
                    </a:lnTo>
                    <a:lnTo>
                      <a:pt x="213" y="283"/>
                    </a:lnTo>
                    <a:lnTo>
                      <a:pt x="208" y="274"/>
                    </a:lnTo>
                    <a:lnTo>
                      <a:pt x="209" y="265"/>
                    </a:lnTo>
                    <a:lnTo>
                      <a:pt x="218" y="260"/>
                    </a:lnTo>
                    <a:lnTo>
                      <a:pt x="219" y="260"/>
                    </a:lnTo>
                    <a:lnTo>
                      <a:pt x="229" y="257"/>
                    </a:lnTo>
                    <a:lnTo>
                      <a:pt x="231" y="256"/>
                    </a:lnTo>
                    <a:lnTo>
                      <a:pt x="238" y="260"/>
                    </a:lnTo>
                    <a:lnTo>
                      <a:pt x="242" y="262"/>
                    </a:lnTo>
                    <a:lnTo>
                      <a:pt x="242" y="264"/>
                    </a:lnTo>
                    <a:lnTo>
                      <a:pt x="250" y="262"/>
                    </a:lnTo>
                    <a:lnTo>
                      <a:pt x="250" y="262"/>
                    </a:lnTo>
                    <a:lnTo>
                      <a:pt x="255" y="258"/>
                    </a:lnTo>
                    <a:lnTo>
                      <a:pt x="260" y="261"/>
                    </a:lnTo>
                    <a:lnTo>
                      <a:pt x="264" y="266"/>
                    </a:lnTo>
                    <a:lnTo>
                      <a:pt x="269" y="265"/>
                    </a:lnTo>
                    <a:lnTo>
                      <a:pt x="274" y="264"/>
                    </a:lnTo>
                    <a:lnTo>
                      <a:pt x="288" y="266"/>
                    </a:lnTo>
                    <a:lnTo>
                      <a:pt x="290" y="267"/>
                    </a:lnTo>
                    <a:lnTo>
                      <a:pt x="293" y="269"/>
                    </a:lnTo>
                    <a:lnTo>
                      <a:pt x="301" y="267"/>
                    </a:lnTo>
                    <a:lnTo>
                      <a:pt x="301" y="267"/>
                    </a:lnTo>
                    <a:lnTo>
                      <a:pt x="301" y="269"/>
                    </a:lnTo>
                    <a:lnTo>
                      <a:pt x="301" y="275"/>
                    </a:lnTo>
                    <a:lnTo>
                      <a:pt x="301" y="291"/>
                    </a:lnTo>
                    <a:lnTo>
                      <a:pt x="314" y="296"/>
                    </a:lnTo>
                    <a:lnTo>
                      <a:pt x="340" y="292"/>
                    </a:lnTo>
                    <a:lnTo>
                      <a:pt x="357" y="296"/>
                    </a:lnTo>
                    <a:lnTo>
                      <a:pt x="357" y="296"/>
                    </a:lnTo>
                    <a:lnTo>
                      <a:pt x="371" y="300"/>
                    </a:lnTo>
                    <a:lnTo>
                      <a:pt x="391" y="339"/>
                    </a:lnTo>
                    <a:lnTo>
                      <a:pt x="400" y="339"/>
                    </a:lnTo>
                    <a:lnTo>
                      <a:pt x="426" y="338"/>
                    </a:lnTo>
                    <a:lnTo>
                      <a:pt x="434" y="339"/>
                    </a:lnTo>
                    <a:lnTo>
                      <a:pt x="441" y="342"/>
                    </a:lnTo>
                    <a:lnTo>
                      <a:pt x="443" y="347"/>
                    </a:lnTo>
                    <a:lnTo>
                      <a:pt x="446" y="354"/>
                    </a:lnTo>
                    <a:lnTo>
                      <a:pt x="446" y="357"/>
                    </a:lnTo>
                    <a:lnTo>
                      <a:pt x="449" y="362"/>
                    </a:lnTo>
                    <a:lnTo>
                      <a:pt x="450" y="364"/>
                    </a:lnTo>
                    <a:lnTo>
                      <a:pt x="451" y="368"/>
                    </a:lnTo>
                    <a:lnTo>
                      <a:pt x="454" y="376"/>
                    </a:lnTo>
                    <a:lnTo>
                      <a:pt x="456" y="385"/>
                    </a:lnTo>
                    <a:lnTo>
                      <a:pt x="459" y="391"/>
                    </a:lnTo>
                    <a:lnTo>
                      <a:pt x="452" y="400"/>
                    </a:lnTo>
                    <a:lnTo>
                      <a:pt x="450" y="404"/>
                    </a:lnTo>
                    <a:lnTo>
                      <a:pt x="449" y="406"/>
                    </a:lnTo>
                    <a:lnTo>
                      <a:pt x="443" y="413"/>
                    </a:lnTo>
                    <a:lnTo>
                      <a:pt x="441" y="417"/>
                    </a:lnTo>
                    <a:lnTo>
                      <a:pt x="442" y="427"/>
                    </a:lnTo>
                    <a:lnTo>
                      <a:pt x="442" y="432"/>
                    </a:lnTo>
                    <a:lnTo>
                      <a:pt x="443" y="435"/>
                    </a:lnTo>
                    <a:lnTo>
                      <a:pt x="445" y="444"/>
                    </a:lnTo>
                    <a:lnTo>
                      <a:pt x="446" y="457"/>
                    </a:lnTo>
                    <a:lnTo>
                      <a:pt x="443" y="466"/>
                    </a:lnTo>
                    <a:lnTo>
                      <a:pt x="442" y="468"/>
                    </a:lnTo>
                    <a:lnTo>
                      <a:pt x="441" y="474"/>
                    </a:lnTo>
                    <a:lnTo>
                      <a:pt x="439" y="477"/>
                    </a:lnTo>
                    <a:lnTo>
                      <a:pt x="438" y="482"/>
                    </a:lnTo>
                    <a:lnTo>
                      <a:pt x="437" y="485"/>
                    </a:lnTo>
                    <a:lnTo>
                      <a:pt x="437" y="486"/>
                    </a:lnTo>
                    <a:lnTo>
                      <a:pt x="435" y="489"/>
                    </a:lnTo>
                    <a:lnTo>
                      <a:pt x="434" y="493"/>
                    </a:lnTo>
                    <a:lnTo>
                      <a:pt x="435" y="498"/>
                    </a:lnTo>
                    <a:lnTo>
                      <a:pt x="438" y="506"/>
                    </a:lnTo>
                    <a:lnTo>
                      <a:pt x="439" y="512"/>
                    </a:lnTo>
                    <a:lnTo>
                      <a:pt x="443" y="525"/>
                    </a:lnTo>
                    <a:lnTo>
                      <a:pt x="446" y="535"/>
                    </a:lnTo>
                    <a:lnTo>
                      <a:pt x="449" y="541"/>
                    </a:lnTo>
                    <a:lnTo>
                      <a:pt x="450" y="550"/>
                    </a:lnTo>
                    <a:lnTo>
                      <a:pt x="452" y="555"/>
                    </a:lnTo>
                    <a:lnTo>
                      <a:pt x="452" y="558"/>
                    </a:lnTo>
                    <a:lnTo>
                      <a:pt x="455" y="565"/>
                    </a:lnTo>
                    <a:lnTo>
                      <a:pt x="455" y="569"/>
                    </a:lnTo>
                    <a:lnTo>
                      <a:pt x="441" y="574"/>
                    </a:lnTo>
                    <a:lnTo>
                      <a:pt x="430" y="563"/>
                    </a:lnTo>
                    <a:lnTo>
                      <a:pt x="422" y="561"/>
                    </a:lnTo>
                    <a:lnTo>
                      <a:pt x="421" y="559"/>
                    </a:lnTo>
                    <a:lnTo>
                      <a:pt x="413" y="557"/>
                    </a:lnTo>
                    <a:lnTo>
                      <a:pt x="405" y="554"/>
                    </a:lnTo>
                    <a:lnTo>
                      <a:pt x="396" y="552"/>
                    </a:lnTo>
                    <a:lnTo>
                      <a:pt x="391" y="559"/>
                    </a:lnTo>
                    <a:lnTo>
                      <a:pt x="390" y="561"/>
                    </a:lnTo>
                    <a:lnTo>
                      <a:pt x="386" y="559"/>
                    </a:lnTo>
                    <a:lnTo>
                      <a:pt x="384" y="552"/>
                    </a:lnTo>
                    <a:lnTo>
                      <a:pt x="383" y="552"/>
                    </a:lnTo>
                    <a:lnTo>
                      <a:pt x="377" y="553"/>
                    </a:lnTo>
                    <a:lnTo>
                      <a:pt x="370" y="554"/>
                    </a:lnTo>
                    <a:lnTo>
                      <a:pt x="362" y="535"/>
                    </a:lnTo>
                    <a:lnTo>
                      <a:pt x="357" y="528"/>
                    </a:lnTo>
                    <a:lnTo>
                      <a:pt x="345" y="515"/>
                    </a:lnTo>
                    <a:lnTo>
                      <a:pt x="345" y="514"/>
                    </a:lnTo>
                    <a:lnTo>
                      <a:pt x="343" y="512"/>
                    </a:lnTo>
                    <a:lnTo>
                      <a:pt x="339" y="511"/>
                    </a:lnTo>
                    <a:lnTo>
                      <a:pt x="339" y="511"/>
                    </a:lnTo>
                    <a:lnTo>
                      <a:pt x="336" y="508"/>
                    </a:lnTo>
                    <a:lnTo>
                      <a:pt x="335" y="499"/>
                    </a:lnTo>
                    <a:lnTo>
                      <a:pt x="329" y="497"/>
                    </a:lnTo>
                    <a:lnTo>
                      <a:pt x="329" y="494"/>
                    </a:lnTo>
                    <a:lnTo>
                      <a:pt x="327" y="482"/>
                    </a:lnTo>
                    <a:lnTo>
                      <a:pt x="325" y="478"/>
                    </a:lnTo>
                    <a:lnTo>
                      <a:pt x="322" y="474"/>
                    </a:lnTo>
                    <a:lnTo>
                      <a:pt x="322" y="474"/>
                    </a:lnTo>
                    <a:lnTo>
                      <a:pt x="320" y="473"/>
                    </a:lnTo>
                    <a:lnTo>
                      <a:pt x="298" y="463"/>
                    </a:lnTo>
                    <a:lnTo>
                      <a:pt x="282" y="466"/>
                    </a:lnTo>
                    <a:lnTo>
                      <a:pt x="274" y="476"/>
                    </a:lnTo>
                    <a:lnTo>
                      <a:pt x="267" y="466"/>
                    </a:lnTo>
                    <a:lnTo>
                      <a:pt x="257" y="469"/>
                    </a:lnTo>
                    <a:lnTo>
                      <a:pt x="225" y="459"/>
                    </a:lnTo>
                    <a:lnTo>
                      <a:pt x="216" y="459"/>
                    </a:lnTo>
                    <a:lnTo>
                      <a:pt x="204" y="459"/>
                    </a:lnTo>
                    <a:lnTo>
                      <a:pt x="202" y="459"/>
                    </a:lnTo>
                    <a:lnTo>
                      <a:pt x="202" y="460"/>
                    </a:lnTo>
                    <a:lnTo>
                      <a:pt x="200" y="465"/>
                    </a:lnTo>
                    <a:lnTo>
                      <a:pt x="192" y="477"/>
                    </a:lnTo>
                    <a:lnTo>
                      <a:pt x="188" y="485"/>
                    </a:lnTo>
                    <a:lnTo>
                      <a:pt x="184" y="491"/>
                    </a:lnTo>
                    <a:lnTo>
                      <a:pt x="192" y="527"/>
                    </a:lnTo>
                    <a:lnTo>
                      <a:pt x="174" y="533"/>
                    </a:lnTo>
                    <a:lnTo>
                      <a:pt x="171" y="545"/>
                    </a:lnTo>
                    <a:lnTo>
                      <a:pt x="166" y="548"/>
                    </a:lnTo>
                    <a:lnTo>
                      <a:pt x="159" y="542"/>
                    </a:lnTo>
                    <a:lnTo>
                      <a:pt x="157" y="546"/>
                    </a:lnTo>
                    <a:lnTo>
                      <a:pt x="161" y="550"/>
                    </a:lnTo>
                    <a:lnTo>
                      <a:pt x="151" y="561"/>
                    </a:lnTo>
                    <a:lnTo>
                      <a:pt x="128" y="567"/>
                    </a:lnTo>
                    <a:lnTo>
                      <a:pt x="127" y="566"/>
                    </a:lnTo>
                    <a:lnTo>
                      <a:pt x="123" y="563"/>
                    </a:lnTo>
                    <a:lnTo>
                      <a:pt x="121" y="563"/>
                    </a:lnTo>
                    <a:lnTo>
                      <a:pt x="113" y="557"/>
                    </a:lnTo>
                    <a:lnTo>
                      <a:pt x="108" y="554"/>
                    </a:lnTo>
                    <a:lnTo>
                      <a:pt x="106" y="553"/>
                    </a:lnTo>
                    <a:lnTo>
                      <a:pt x="82" y="541"/>
                    </a:lnTo>
                    <a:lnTo>
                      <a:pt x="81" y="540"/>
                    </a:lnTo>
                    <a:lnTo>
                      <a:pt x="64" y="531"/>
                    </a:lnTo>
                    <a:lnTo>
                      <a:pt x="81" y="518"/>
                    </a:lnTo>
                    <a:lnTo>
                      <a:pt x="81" y="518"/>
                    </a:lnTo>
                    <a:lnTo>
                      <a:pt x="83" y="503"/>
                    </a:lnTo>
                    <a:lnTo>
                      <a:pt x="83" y="501"/>
                    </a:lnTo>
                    <a:lnTo>
                      <a:pt x="85" y="494"/>
                    </a:lnTo>
                    <a:lnTo>
                      <a:pt x="91" y="485"/>
                    </a:lnTo>
                    <a:lnTo>
                      <a:pt x="89" y="480"/>
                    </a:lnTo>
                    <a:lnTo>
                      <a:pt x="86" y="480"/>
                    </a:lnTo>
                    <a:lnTo>
                      <a:pt x="81" y="480"/>
                    </a:lnTo>
                    <a:lnTo>
                      <a:pt x="81" y="480"/>
                    </a:lnTo>
                    <a:lnTo>
                      <a:pt x="79" y="480"/>
                    </a:lnTo>
                    <a:lnTo>
                      <a:pt x="78" y="477"/>
                    </a:lnTo>
                    <a:lnTo>
                      <a:pt x="55" y="440"/>
                    </a:lnTo>
                    <a:lnTo>
                      <a:pt x="75" y="429"/>
                    </a:lnTo>
                    <a:lnTo>
                      <a:pt x="81" y="430"/>
                    </a:lnTo>
                    <a:lnTo>
                      <a:pt x="83" y="431"/>
                    </a:lnTo>
                    <a:lnTo>
                      <a:pt x="111" y="423"/>
                    </a:lnTo>
                    <a:lnTo>
                      <a:pt x="119" y="418"/>
                    </a:lnTo>
                    <a:lnTo>
                      <a:pt x="124" y="410"/>
                    </a:lnTo>
                    <a:lnTo>
                      <a:pt x="124" y="409"/>
                    </a:lnTo>
                    <a:lnTo>
                      <a:pt x="124" y="408"/>
                    </a:lnTo>
                    <a:lnTo>
                      <a:pt x="124" y="398"/>
                    </a:lnTo>
                    <a:lnTo>
                      <a:pt x="123" y="385"/>
                    </a:lnTo>
                    <a:lnTo>
                      <a:pt x="123" y="381"/>
                    </a:lnTo>
                    <a:lnTo>
                      <a:pt x="130" y="371"/>
                    </a:lnTo>
                    <a:lnTo>
                      <a:pt x="133" y="371"/>
                    </a:lnTo>
                    <a:lnTo>
                      <a:pt x="142" y="368"/>
                    </a:lnTo>
                    <a:lnTo>
                      <a:pt x="134" y="367"/>
                    </a:lnTo>
                    <a:lnTo>
                      <a:pt x="132" y="366"/>
                    </a:lnTo>
                    <a:lnTo>
                      <a:pt x="130" y="364"/>
                    </a:lnTo>
                    <a:lnTo>
                      <a:pt x="130" y="359"/>
                    </a:lnTo>
                    <a:lnTo>
                      <a:pt x="125" y="357"/>
                    </a:lnTo>
                    <a:lnTo>
                      <a:pt x="127" y="345"/>
                    </a:lnTo>
                    <a:lnTo>
                      <a:pt x="128" y="342"/>
                    </a:lnTo>
                    <a:lnTo>
                      <a:pt x="130" y="336"/>
                    </a:lnTo>
                    <a:lnTo>
                      <a:pt x="129" y="328"/>
                    </a:lnTo>
                    <a:lnTo>
                      <a:pt x="132" y="324"/>
                    </a:lnTo>
                    <a:lnTo>
                      <a:pt x="132" y="322"/>
                    </a:lnTo>
                    <a:lnTo>
                      <a:pt x="132" y="322"/>
                    </a:lnTo>
                    <a:lnTo>
                      <a:pt x="120" y="315"/>
                    </a:lnTo>
                    <a:lnTo>
                      <a:pt x="120" y="315"/>
                    </a:lnTo>
                    <a:lnTo>
                      <a:pt x="120" y="312"/>
                    </a:lnTo>
                    <a:lnTo>
                      <a:pt x="112" y="316"/>
                    </a:lnTo>
                    <a:lnTo>
                      <a:pt x="106" y="313"/>
                    </a:lnTo>
                    <a:lnTo>
                      <a:pt x="106" y="313"/>
                    </a:lnTo>
                    <a:lnTo>
                      <a:pt x="104" y="313"/>
                    </a:lnTo>
                    <a:lnTo>
                      <a:pt x="103" y="313"/>
                    </a:lnTo>
                    <a:lnTo>
                      <a:pt x="94" y="321"/>
                    </a:lnTo>
                    <a:lnTo>
                      <a:pt x="98" y="330"/>
                    </a:lnTo>
                    <a:lnTo>
                      <a:pt x="90" y="332"/>
                    </a:lnTo>
                    <a:lnTo>
                      <a:pt x="87" y="332"/>
                    </a:lnTo>
                    <a:lnTo>
                      <a:pt x="82" y="329"/>
                    </a:lnTo>
                    <a:lnTo>
                      <a:pt x="82" y="330"/>
                    </a:lnTo>
                    <a:lnTo>
                      <a:pt x="81" y="330"/>
                    </a:lnTo>
                    <a:lnTo>
                      <a:pt x="81" y="333"/>
                    </a:lnTo>
                    <a:lnTo>
                      <a:pt x="81" y="333"/>
                    </a:lnTo>
                    <a:lnTo>
                      <a:pt x="79" y="333"/>
                    </a:lnTo>
                    <a:lnTo>
                      <a:pt x="78" y="330"/>
                    </a:lnTo>
                    <a:lnTo>
                      <a:pt x="73" y="334"/>
                    </a:lnTo>
                    <a:lnTo>
                      <a:pt x="72" y="329"/>
                    </a:lnTo>
                    <a:lnTo>
                      <a:pt x="65" y="333"/>
                    </a:lnTo>
                    <a:lnTo>
                      <a:pt x="52" y="329"/>
                    </a:lnTo>
                    <a:lnTo>
                      <a:pt x="55" y="322"/>
                    </a:lnTo>
                    <a:lnTo>
                      <a:pt x="52" y="319"/>
                    </a:lnTo>
                    <a:lnTo>
                      <a:pt x="51" y="316"/>
                    </a:lnTo>
                    <a:lnTo>
                      <a:pt x="49" y="315"/>
                    </a:lnTo>
                    <a:lnTo>
                      <a:pt x="58" y="313"/>
                    </a:lnTo>
                    <a:lnTo>
                      <a:pt x="72" y="311"/>
                    </a:lnTo>
                    <a:lnTo>
                      <a:pt x="74" y="308"/>
                    </a:lnTo>
                    <a:lnTo>
                      <a:pt x="73" y="307"/>
                    </a:lnTo>
                    <a:lnTo>
                      <a:pt x="69" y="305"/>
                    </a:lnTo>
                    <a:lnTo>
                      <a:pt x="60" y="307"/>
                    </a:lnTo>
                    <a:lnTo>
                      <a:pt x="61" y="305"/>
                    </a:lnTo>
                    <a:lnTo>
                      <a:pt x="57" y="292"/>
                    </a:lnTo>
                    <a:lnTo>
                      <a:pt x="62" y="286"/>
                    </a:lnTo>
                    <a:lnTo>
                      <a:pt x="64" y="285"/>
                    </a:lnTo>
                    <a:lnTo>
                      <a:pt x="68" y="271"/>
                    </a:lnTo>
                    <a:lnTo>
                      <a:pt x="68" y="270"/>
                    </a:lnTo>
                    <a:lnTo>
                      <a:pt x="65" y="265"/>
                    </a:lnTo>
                    <a:lnTo>
                      <a:pt x="60" y="265"/>
                    </a:lnTo>
                    <a:lnTo>
                      <a:pt x="57" y="264"/>
                    </a:lnTo>
                    <a:lnTo>
                      <a:pt x="57" y="261"/>
                    </a:lnTo>
                    <a:lnTo>
                      <a:pt x="55" y="249"/>
                    </a:lnTo>
                    <a:lnTo>
                      <a:pt x="56" y="249"/>
                    </a:lnTo>
                    <a:lnTo>
                      <a:pt x="56" y="249"/>
                    </a:lnTo>
                    <a:lnTo>
                      <a:pt x="66" y="256"/>
                    </a:lnTo>
                    <a:lnTo>
                      <a:pt x="68" y="256"/>
                    </a:lnTo>
                    <a:lnTo>
                      <a:pt x="73" y="258"/>
                    </a:lnTo>
                    <a:lnTo>
                      <a:pt x="77" y="254"/>
                    </a:lnTo>
                    <a:lnTo>
                      <a:pt x="81" y="256"/>
                    </a:lnTo>
                    <a:lnTo>
                      <a:pt x="85" y="256"/>
                    </a:lnTo>
                    <a:lnTo>
                      <a:pt x="83" y="247"/>
                    </a:lnTo>
                    <a:lnTo>
                      <a:pt x="86" y="247"/>
                    </a:lnTo>
                    <a:lnTo>
                      <a:pt x="90" y="248"/>
                    </a:lnTo>
                    <a:lnTo>
                      <a:pt x="91" y="248"/>
                    </a:lnTo>
                    <a:lnTo>
                      <a:pt x="96" y="256"/>
                    </a:lnTo>
                    <a:lnTo>
                      <a:pt x="96" y="257"/>
                    </a:lnTo>
                    <a:lnTo>
                      <a:pt x="98" y="265"/>
                    </a:lnTo>
                    <a:lnTo>
                      <a:pt x="95" y="274"/>
                    </a:lnTo>
                    <a:lnTo>
                      <a:pt x="94" y="275"/>
                    </a:lnTo>
                    <a:lnTo>
                      <a:pt x="92" y="279"/>
                    </a:lnTo>
                    <a:lnTo>
                      <a:pt x="90" y="286"/>
                    </a:lnTo>
                    <a:lnTo>
                      <a:pt x="91" y="292"/>
                    </a:lnTo>
                    <a:lnTo>
                      <a:pt x="91" y="292"/>
                    </a:lnTo>
                    <a:lnTo>
                      <a:pt x="98" y="285"/>
                    </a:lnTo>
                    <a:lnTo>
                      <a:pt x="107" y="278"/>
                    </a:lnTo>
                    <a:lnTo>
                      <a:pt x="108" y="278"/>
                    </a:lnTo>
                    <a:lnTo>
                      <a:pt x="119" y="275"/>
                    </a:lnTo>
                    <a:lnTo>
                      <a:pt x="130" y="271"/>
                    </a:lnTo>
                    <a:lnTo>
                      <a:pt x="137" y="270"/>
                    </a:lnTo>
                    <a:lnTo>
                      <a:pt x="141" y="266"/>
                    </a:lnTo>
                    <a:lnTo>
                      <a:pt x="142" y="265"/>
                    </a:lnTo>
                    <a:lnTo>
                      <a:pt x="136" y="266"/>
                    </a:lnTo>
                    <a:lnTo>
                      <a:pt x="132" y="266"/>
                    </a:lnTo>
                    <a:lnTo>
                      <a:pt x="121" y="267"/>
                    </a:lnTo>
                    <a:lnTo>
                      <a:pt x="112" y="269"/>
                    </a:lnTo>
                    <a:lnTo>
                      <a:pt x="107" y="265"/>
                    </a:lnTo>
                    <a:lnTo>
                      <a:pt x="106" y="262"/>
                    </a:lnTo>
                    <a:lnTo>
                      <a:pt x="104" y="257"/>
                    </a:lnTo>
                    <a:lnTo>
                      <a:pt x="109" y="253"/>
                    </a:lnTo>
                    <a:lnTo>
                      <a:pt x="112" y="252"/>
                    </a:lnTo>
                    <a:lnTo>
                      <a:pt x="119" y="252"/>
                    </a:lnTo>
                    <a:lnTo>
                      <a:pt x="123" y="252"/>
                    </a:lnTo>
                    <a:lnTo>
                      <a:pt x="133" y="250"/>
                    </a:lnTo>
                    <a:lnTo>
                      <a:pt x="138" y="249"/>
                    </a:lnTo>
                    <a:lnTo>
                      <a:pt x="144" y="247"/>
                    </a:lnTo>
                    <a:lnTo>
                      <a:pt x="142" y="243"/>
                    </a:lnTo>
                    <a:lnTo>
                      <a:pt x="132" y="243"/>
                    </a:lnTo>
                    <a:lnTo>
                      <a:pt x="120" y="240"/>
                    </a:lnTo>
                    <a:lnTo>
                      <a:pt x="117" y="245"/>
                    </a:lnTo>
                    <a:lnTo>
                      <a:pt x="109" y="247"/>
                    </a:lnTo>
                    <a:lnTo>
                      <a:pt x="107" y="247"/>
                    </a:lnTo>
                    <a:lnTo>
                      <a:pt x="103" y="241"/>
                    </a:lnTo>
                    <a:lnTo>
                      <a:pt x="102" y="236"/>
                    </a:lnTo>
                    <a:lnTo>
                      <a:pt x="108" y="231"/>
                    </a:lnTo>
                    <a:lnTo>
                      <a:pt x="111" y="232"/>
                    </a:lnTo>
                    <a:lnTo>
                      <a:pt x="113" y="233"/>
                    </a:lnTo>
                    <a:lnTo>
                      <a:pt x="119" y="230"/>
                    </a:lnTo>
                    <a:lnTo>
                      <a:pt x="123" y="227"/>
                    </a:lnTo>
                    <a:lnTo>
                      <a:pt x="130" y="220"/>
                    </a:lnTo>
                    <a:lnTo>
                      <a:pt x="134" y="228"/>
                    </a:lnTo>
                    <a:lnTo>
                      <a:pt x="141" y="220"/>
                    </a:lnTo>
                    <a:lnTo>
                      <a:pt x="150" y="219"/>
                    </a:lnTo>
                    <a:lnTo>
                      <a:pt x="153" y="219"/>
                    </a:lnTo>
                    <a:lnTo>
                      <a:pt x="150" y="213"/>
                    </a:lnTo>
                    <a:lnTo>
                      <a:pt x="157" y="206"/>
                    </a:lnTo>
                    <a:lnTo>
                      <a:pt x="166" y="205"/>
                    </a:lnTo>
                    <a:lnTo>
                      <a:pt x="172" y="201"/>
                    </a:lnTo>
                    <a:lnTo>
                      <a:pt x="176" y="206"/>
                    </a:lnTo>
                    <a:lnTo>
                      <a:pt x="176" y="211"/>
                    </a:lnTo>
                    <a:lnTo>
                      <a:pt x="176" y="214"/>
                    </a:lnTo>
                    <a:lnTo>
                      <a:pt x="178" y="223"/>
                    </a:lnTo>
                    <a:close/>
                    <a:moveTo>
                      <a:pt x="83" y="195"/>
                    </a:moveTo>
                    <a:lnTo>
                      <a:pt x="87" y="205"/>
                    </a:lnTo>
                    <a:lnTo>
                      <a:pt x="104" y="211"/>
                    </a:lnTo>
                    <a:lnTo>
                      <a:pt x="111" y="219"/>
                    </a:lnTo>
                    <a:lnTo>
                      <a:pt x="95" y="226"/>
                    </a:lnTo>
                    <a:lnTo>
                      <a:pt x="81" y="233"/>
                    </a:lnTo>
                    <a:lnTo>
                      <a:pt x="69" y="237"/>
                    </a:lnTo>
                    <a:lnTo>
                      <a:pt x="48" y="236"/>
                    </a:lnTo>
                    <a:lnTo>
                      <a:pt x="45" y="237"/>
                    </a:lnTo>
                    <a:lnTo>
                      <a:pt x="18" y="248"/>
                    </a:lnTo>
                    <a:lnTo>
                      <a:pt x="17" y="248"/>
                    </a:lnTo>
                    <a:lnTo>
                      <a:pt x="0" y="231"/>
                    </a:lnTo>
                    <a:lnTo>
                      <a:pt x="20" y="213"/>
                    </a:lnTo>
                    <a:lnTo>
                      <a:pt x="32" y="215"/>
                    </a:lnTo>
                    <a:lnTo>
                      <a:pt x="40" y="214"/>
                    </a:lnTo>
                    <a:lnTo>
                      <a:pt x="48" y="213"/>
                    </a:lnTo>
                    <a:lnTo>
                      <a:pt x="45" y="210"/>
                    </a:lnTo>
                    <a:lnTo>
                      <a:pt x="36" y="201"/>
                    </a:lnTo>
                    <a:lnTo>
                      <a:pt x="66" y="197"/>
                    </a:lnTo>
                    <a:lnTo>
                      <a:pt x="68" y="203"/>
                    </a:lnTo>
                    <a:lnTo>
                      <a:pt x="74" y="203"/>
                    </a:lnTo>
                    <a:lnTo>
                      <a:pt x="77" y="193"/>
                    </a:lnTo>
                    <a:lnTo>
                      <a:pt x="81" y="194"/>
                    </a:lnTo>
                    <a:lnTo>
                      <a:pt x="83" y="195"/>
                    </a:lnTo>
                    <a:close/>
                    <a:moveTo>
                      <a:pt x="70" y="180"/>
                    </a:moveTo>
                    <a:lnTo>
                      <a:pt x="35" y="184"/>
                    </a:lnTo>
                    <a:lnTo>
                      <a:pt x="9" y="181"/>
                    </a:lnTo>
                    <a:lnTo>
                      <a:pt x="9" y="175"/>
                    </a:lnTo>
                    <a:lnTo>
                      <a:pt x="41" y="171"/>
                    </a:lnTo>
                    <a:lnTo>
                      <a:pt x="68" y="152"/>
                    </a:lnTo>
                    <a:lnTo>
                      <a:pt x="72" y="155"/>
                    </a:lnTo>
                    <a:lnTo>
                      <a:pt x="69" y="161"/>
                    </a:lnTo>
                    <a:lnTo>
                      <a:pt x="72" y="165"/>
                    </a:lnTo>
                    <a:lnTo>
                      <a:pt x="70" y="180"/>
                    </a:lnTo>
                    <a:close/>
                    <a:moveTo>
                      <a:pt x="282" y="4"/>
                    </a:moveTo>
                    <a:lnTo>
                      <a:pt x="293" y="16"/>
                    </a:lnTo>
                    <a:lnTo>
                      <a:pt x="301" y="15"/>
                    </a:lnTo>
                    <a:lnTo>
                      <a:pt x="301" y="17"/>
                    </a:lnTo>
                    <a:lnTo>
                      <a:pt x="302" y="17"/>
                    </a:lnTo>
                    <a:lnTo>
                      <a:pt x="301" y="25"/>
                    </a:lnTo>
                    <a:lnTo>
                      <a:pt x="302" y="28"/>
                    </a:lnTo>
                    <a:lnTo>
                      <a:pt x="305" y="33"/>
                    </a:lnTo>
                    <a:lnTo>
                      <a:pt x="325" y="44"/>
                    </a:lnTo>
                    <a:lnTo>
                      <a:pt x="324" y="49"/>
                    </a:lnTo>
                    <a:lnTo>
                      <a:pt x="320" y="58"/>
                    </a:lnTo>
                    <a:lnTo>
                      <a:pt x="319" y="63"/>
                    </a:lnTo>
                    <a:lnTo>
                      <a:pt x="302" y="70"/>
                    </a:lnTo>
                    <a:lnTo>
                      <a:pt x="306" y="87"/>
                    </a:lnTo>
                    <a:lnTo>
                      <a:pt x="315" y="88"/>
                    </a:lnTo>
                    <a:lnTo>
                      <a:pt x="316" y="92"/>
                    </a:lnTo>
                    <a:lnTo>
                      <a:pt x="311" y="93"/>
                    </a:lnTo>
                    <a:lnTo>
                      <a:pt x="311" y="93"/>
                    </a:lnTo>
                    <a:lnTo>
                      <a:pt x="308" y="103"/>
                    </a:lnTo>
                    <a:lnTo>
                      <a:pt x="307" y="104"/>
                    </a:lnTo>
                    <a:lnTo>
                      <a:pt x="302" y="109"/>
                    </a:lnTo>
                    <a:lnTo>
                      <a:pt x="302" y="121"/>
                    </a:lnTo>
                    <a:lnTo>
                      <a:pt x="294" y="133"/>
                    </a:lnTo>
                    <a:lnTo>
                      <a:pt x="282" y="141"/>
                    </a:lnTo>
                    <a:lnTo>
                      <a:pt x="261" y="175"/>
                    </a:lnTo>
                    <a:lnTo>
                      <a:pt x="259" y="169"/>
                    </a:lnTo>
                    <a:lnTo>
                      <a:pt x="257" y="172"/>
                    </a:lnTo>
                    <a:lnTo>
                      <a:pt x="259" y="178"/>
                    </a:lnTo>
                    <a:lnTo>
                      <a:pt x="259" y="184"/>
                    </a:lnTo>
                    <a:lnTo>
                      <a:pt x="235" y="201"/>
                    </a:lnTo>
                    <a:lnTo>
                      <a:pt x="230" y="210"/>
                    </a:lnTo>
                    <a:lnTo>
                      <a:pt x="219" y="223"/>
                    </a:lnTo>
                    <a:lnTo>
                      <a:pt x="222" y="236"/>
                    </a:lnTo>
                    <a:lnTo>
                      <a:pt x="221" y="237"/>
                    </a:lnTo>
                    <a:lnTo>
                      <a:pt x="212" y="243"/>
                    </a:lnTo>
                    <a:lnTo>
                      <a:pt x="210" y="241"/>
                    </a:lnTo>
                    <a:lnTo>
                      <a:pt x="201" y="241"/>
                    </a:lnTo>
                    <a:lnTo>
                      <a:pt x="197" y="239"/>
                    </a:lnTo>
                    <a:lnTo>
                      <a:pt x="195" y="236"/>
                    </a:lnTo>
                    <a:lnTo>
                      <a:pt x="195" y="228"/>
                    </a:lnTo>
                    <a:lnTo>
                      <a:pt x="193" y="227"/>
                    </a:lnTo>
                    <a:lnTo>
                      <a:pt x="193" y="222"/>
                    </a:lnTo>
                    <a:lnTo>
                      <a:pt x="196" y="218"/>
                    </a:lnTo>
                    <a:lnTo>
                      <a:pt x="196" y="215"/>
                    </a:lnTo>
                    <a:lnTo>
                      <a:pt x="189" y="215"/>
                    </a:lnTo>
                    <a:lnTo>
                      <a:pt x="185" y="209"/>
                    </a:lnTo>
                    <a:lnTo>
                      <a:pt x="184" y="205"/>
                    </a:lnTo>
                    <a:lnTo>
                      <a:pt x="185" y="203"/>
                    </a:lnTo>
                    <a:lnTo>
                      <a:pt x="188" y="202"/>
                    </a:lnTo>
                    <a:lnTo>
                      <a:pt x="187" y="198"/>
                    </a:lnTo>
                    <a:lnTo>
                      <a:pt x="185" y="195"/>
                    </a:lnTo>
                    <a:lnTo>
                      <a:pt x="191" y="189"/>
                    </a:lnTo>
                    <a:lnTo>
                      <a:pt x="204" y="186"/>
                    </a:lnTo>
                    <a:lnTo>
                      <a:pt x="205" y="186"/>
                    </a:lnTo>
                    <a:lnTo>
                      <a:pt x="214" y="182"/>
                    </a:lnTo>
                    <a:lnTo>
                      <a:pt x="213" y="178"/>
                    </a:lnTo>
                    <a:lnTo>
                      <a:pt x="216" y="173"/>
                    </a:lnTo>
                    <a:lnTo>
                      <a:pt x="219" y="172"/>
                    </a:lnTo>
                    <a:lnTo>
                      <a:pt x="222" y="169"/>
                    </a:lnTo>
                    <a:lnTo>
                      <a:pt x="209" y="172"/>
                    </a:lnTo>
                    <a:lnTo>
                      <a:pt x="199" y="177"/>
                    </a:lnTo>
                    <a:lnTo>
                      <a:pt x="188" y="182"/>
                    </a:lnTo>
                    <a:lnTo>
                      <a:pt x="184" y="184"/>
                    </a:lnTo>
                    <a:lnTo>
                      <a:pt x="176" y="186"/>
                    </a:lnTo>
                    <a:lnTo>
                      <a:pt x="170" y="186"/>
                    </a:lnTo>
                    <a:lnTo>
                      <a:pt x="164" y="193"/>
                    </a:lnTo>
                    <a:lnTo>
                      <a:pt x="154" y="195"/>
                    </a:lnTo>
                    <a:lnTo>
                      <a:pt x="157" y="177"/>
                    </a:lnTo>
                    <a:lnTo>
                      <a:pt x="171" y="173"/>
                    </a:lnTo>
                    <a:lnTo>
                      <a:pt x="180" y="171"/>
                    </a:lnTo>
                    <a:lnTo>
                      <a:pt x="176" y="168"/>
                    </a:lnTo>
                    <a:lnTo>
                      <a:pt x="158" y="168"/>
                    </a:lnTo>
                    <a:lnTo>
                      <a:pt x="166" y="156"/>
                    </a:lnTo>
                    <a:lnTo>
                      <a:pt x="178" y="155"/>
                    </a:lnTo>
                    <a:lnTo>
                      <a:pt x="184" y="154"/>
                    </a:lnTo>
                    <a:lnTo>
                      <a:pt x="187" y="154"/>
                    </a:lnTo>
                    <a:lnTo>
                      <a:pt x="195" y="150"/>
                    </a:lnTo>
                    <a:lnTo>
                      <a:pt x="196" y="146"/>
                    </a:lnTo>
                    <a:lnTo>
                      <a:pt x="196" y="146"/>
                    </a:lnTo>
                    <a:lnTo>
                      <a:pt x="193" y="142"/>
                    </a:lnTo>
                    <a:lnTo>
                      <a:pt x="193" y="137"/>
                    </a:lnTo>
                    <a:lnTo>
                      <a:pt x="201" y="137"/>
                    </a:lnTo>
                    <a:lnTo>
                      <a:pt x="206" y="141"/>
                    </a:lnTo>
                    <a:lnTo>
                      <a:pt x="208" y="141"/>
                    </a:lnTo>
                    <a:lnTo>
                      <a:pt x="217" y="138"/>
                    </a:lnTo>
                    <a:lnTo>
                      <a:pt x="230" y="129"/>
                    </a:lnTo>
                    <a:lnTo>
                      <a:pt x="235" y="135"/>
                    </a:lnTo>
                    <a:lnTo>
                      <a:pt x="235" y="135"/>
                    </a:lnTo>
                    <a:lnTo>
                      <a:pt x="240" y="135"/>
                    </a:lnTo>
                    <a:lnTo>
                      <a:pt x="236" y="125"/>
                    </a:lnTo>
                    <a:lnTo>
                      <a:pt x="235" y="122"/>
                    </a:lnTo>
                    <a:lnTo>
                      <a:pt x="227" y="123"/>
                    </a:lnTo>
                    <a:lnTo>
                      <a:pt x="226" y="114"/>
                    </a:lnTo>
                    <a:lnTo>
                      <a:pt x="214" y="118"/>
                    </a:lnTo>
                    <a:lnTo>
                      <a:pt x="209" y="120"/>
                    </a:lnTo>
                    <a:lnTo>
                      <a:pt x="214" y="109"/>
                    </a:lnTo>
                    <a:lnTo>
                      <a:pt x="221" y="101"/>
                    </a:lnTo>
                    <a:lnTo>
                      <a:pt x="223" y="99"/>
                    </a:lnTo>
                    <a:lnTo>
                      <a:pt x="225" y="97"/>
                    </a:lnTo>
                    <a:lnTo>
                      <a:pt x="225" y="96"/>
                    </a:lnTo>
                    <a:lnTo>
                      <a:pt x="222" y="91"/>
                    </a:lnTo>
                    <a:lnTo>
                      <a:pt x="219" y="82"/>
                    </a:lnTo>
                    <a:lnTo>
                      <a:pt x="226" y="84"/>
                    </a:lnTo>
                    <a:lnTo>
                      <a:pt x="230" y="91"/>
                    </a:lnTo>
                    <a:lnTo>
                      <a:pt x="234" y="88"/>
                    </a:lnTo>
                    <a:lnTo>
                      <a:pt x="240" y="86"/>
                    </a:lnTo>
                    <a:lnTo>
                      <a:pt x="235" y="82"/>
                    </a:lnTo>
                    <a:lnTo>
                      <a:pt x="231" y="76"/>
                    </a:lnTo>
                    <a:lnTo>
                      <a:pt x="240" y="71"/>
                    </a:lnTo>
                    <a:lnTo>
                      <a:pt x="242" y="61"/>
                    </a:lnTo>
                    <a:lnTo>
                      <a:pt x="252" y="58"/>
                    </a:lnTo>
                    <a:lnTo>
                      <a:pt x="255" y="55"/>
                    </a:lnTo>
                    <a:lnTo>
                      <a:pt x="250" y="49"/>
                    </a:lnTo>
                    <a:lnTo>
                      <a:pt x="261" y="38"/>
                    </a:lnTo>
                    <a:lnTo>
                      <a:pt x="261" y="37"/>
                    </a:lnTo>
                    <a:lnTo>
                      <a:pt x="263" y="40"/>
                    </a:lnTo>
                    <a:lnTo>
                      <a:pt x="267" y="42"/>
                    </a:lnTo>
                    <a:lnTo>
                      <a:pt x="274" y="36"/>
                    </a:lnTo>
                    <a:lnTo>
                      <a:pt x="277" y="33"/>
                    </a:lnTo>
                    <a:lnTo>
                      <a:pt x="277" y="33"/>
                    </a:lnTo>
                    <a:lnTo>
                      <a:pt x="273" y="23"/>
                    </a:lnTo>
                    <a:lnTo>
                      <a:pt x="278" y="19"/>
                    </a:lnTo>
                    <a:lnTo>
                      <a:pt x="278" y="17"/>
                    </a:lnTo>
                    <a:lnTo>
                      <a:pt x="286" y="27"/>
                    </a:lnTo>
                    <a:lnTo>
                      <a:pt x="293" y="23"/>
                    </a:lnTo>
                    <a:lnTo>
                      <a:pt x="284" y="11"/>
                    </a:lnTo>
                    <a:lnTo>
                      <a:pt x="282" y="11"/>
                    </a:lnTo>
                    <a:lnTo>
                      <a:pt x="277" y="12"/>
                    </a:lnTo>
                    <a:lnTo>
                      <a:pt x="271" y="7"/>
                    </a:lnTo>
                    <a:lnTo>
                      <a:pt x="280" y="0"/>
                    </a:lnTo>
                    <a:lnTo>
                      <a:pt x="280" y="0"/>
                    </a:lnTo>
                    <a:lnTo>
                      <a:pt x="282" y="4"/>
                    </a:lnTo>
                    <a:lnTo>
                      <a:pt x="282" y="4"/>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701" name="Freeform 1389"/>
              <p:cNvSpPr>
                <a:spLocks noEditPoints="1"/>
              </p:cNvSpPr>
              <p:nvPr/>
            </p:nvSpPr>
            <p:spPr bwMode="auto">
              <a:xfrm>
                <a:off x="3625385" y="3306735"/>
                <a:ext cx="792164" cy="828675"/>
              </a:xfrm>
              <a:custGeom>
                <a:avLst/>
                <a:gdLst/>
                <a:ahLst/>
                <a:cxnLst>
                  <a:cxn ang="0">
                    <a:pos x="135" y="150"/>
                  </a:cxn>
                  <a:cxn ang="0">
                    <a:pos x="138" y="131"/>
                  </a:cxn>
                  <a:cxn ang="0">
                    <a:pos x="146" y="129"/>
                  </a:cxn>
                  <a:cxn ang="0">
                    <a:pos x="129" y="72"/>
                  </a:cxn>
                  <a:cxn ang="0">
                    <a:pos x="109" y="53"/>
                  </a:cxn>
                  <a:cxn ang="0">
                    <a:pos x="226" y="21"/>
                  </a:cxn>
                  <a:cxn ang="0">
                    <a:pos x="253" y="38"/>
                  </a:cxn>
                  <a:cxn ang="0">
                    <a:pos x="304" y="47"/>
                  </a:cxn>
                  <a:cxn ang="0">
                    <a:pos x="351" y="26"/>
                  </a:cxn>
                  <a:cxn ang="0">
                    <a:pos x="426" y="18"/>
                  </a:cxn>
                  <a:cxn ang="0">
                    <a:pos x="477" y="55"/>
                  </a:cxn>
                  <a:cxn ang="0">
                    <a:pos x="448" y="107"/>
                  </a:cxn>
                  <a:cxn ang="0">
                    <a:pos x="432" y="166"/>
                  </a:cxn>
                  <a:cxn ang="0">
                    <a:pos x="474" y="207"/>
                  </a:cxn>
                  <a:cxn ang="0">
                    <a:pos x="472" y="273"/>
                  </a:cxn>
                  <a:cxn ang="0">
                    <a:pos x="446" y="307"/>
                  </a:cxn>
                  <a:cxn ang="0">
                    <a:pos x="387" y="289"/>
                  </a:cxn>
                  <a:cxn ang="0">
                    <a:pos x="328" y="298"/>
                  </a:cxn>
                  <a:cxn ang="0">
                    <a:pos x="285" y="348"/>
                  </a:cxn>
                  <a:cxn ang="0">
                    <a:pos x="257" y="394"/>
                  </a:cxn>
                  <a:cxn ang="0">
                    <a:pos x="243" y="449"/>
                  </a:cxn>
                  <a:cxn ang="0">
                    <a:pos x="222" y="487"/>
                  </a:cxn>
                  <a:cxn ang="0">
                    <a:pos x="181" y="519"/>
                  </a:cxn>
                  <a:cxn ang="0">
                    <a:pos x="87" y="445"/>
                  </a:cxn>
                  <a:cxn ang="0">
                    <a:pos x="95" y="407"/>
                  </a:cxn>
                  <a:cxn ang="0">
                    <a:pos x="58" y="408"/>
                  </a:cxn>
                  <a:cxn ang="0">
                    <a:pos x="99" y="378"/>
                  </a:cxn>
                  <a:cxn ang="0">
                    <a:pos x="159" y="353"/>
                  </a:cxn>
                  <a:cxn ang="0">
                    <a:pos x="155" y="315"/>
                  </a:cxn>
                  <a:cxn ang="0">
                    <a:pos x="121" y="339"/>
                  </a:cxn>
                  <a:cxn ang="0">
                    <a:pos x="165" y="301"/>
                  </a:cxn>
                  <a:cxn ang="0">
                    <a:pos x="151" y="279"/>
                  </a:cxn>
                  <a:cxn ang="0">
                    <a:pos x="125" y="300"/>
                  </a:cxn>
                  <a:cxn ang="0">
                    <a:pos x="61" y="343"/>
                  </a:cxn>
                  <a:cxn ang="0">
                    <a:pos x="103" y="326"/>
                  </a:cxn>
                  <a:cxn ang="0">
                    <a:pos x="88" y="369"/>
                  </a:cxn>
                  <a:cxn ang="0">
                    <a:pos x="37" y="402"/>
                  </a:cxn>
                  <a:cxn ang="0">
                    <a:pos x="38" y="352"/>
                  </a:cxn>
                  <a:cxn ang="0">
                    <a:pos x="97" y="272"/>
                  </a:cxn>
                  <a:cxn ang="0">
                    <a:pos x="82" y="205"/>
                  </a:cxn>
                  <a:cxn ang="0">
                    <a:pos x="69" y="177"/>
                  </a:cxn>
                  <a:cxn ang="0">
                    <a:pos x="93" y="173"/>
                  </a:cxn>
                  <a:cxn ang="0">
                    <a:pos x="116" y="137"/>
                  </a:cxn>
                  <a:cxn ang="0">
                    <a:pos x="152" y="190"/>
                  </a:cxn>
                  <a:cxn ang="0">
                    <a:pos x="172" y="186"/>
                  </a:cxn>
                  <a:cxn ang="0">
                    <a:pos x="185" y="158"/>
                  </a:cxn>
                  <a:cxn ang="0">
                    <a:pos x="171" y="154"/>
                  </a:cxn>
                  <a:cxn ang="0">
                    <a:pos x="184" y="103"/>
                  </a:cxn>
                  <a:cxn ang="0">
                    <a:pos x="197" y="84"/>
                  </a:cxn>
                  <a:cxn ang="0">
                    <a:pos x="252" y="55"/>
                  </a:cxn>
                  <a:cxn ang="0">
                    <a:pos x="282" y="64"/>
                  </a:cxn>
                  <a:cxn ang="0">
                    <a:pos x="216" y="61"/>
                  </a:cxn>
                  <a:cxn ang="0">
                    <a:pos x="173" y="94"/>
                  </a:cxn>
                  <a:cxn ang="0">
                    <a:pos x="159" y="78"/>
                  </a:cxn>
                  <a:cxn ang="0">
                    <a:pos x="176" y="56"/>
                  </a:cxn>
                  <a:cxn ang="0">
                    <a:pos x="211" y="44"/>
                  </a:cxn>
                  <a:cxn ang="0">
                    <a:pos x="214" y="39"/>
                  </a:cxn>
                  <a:cxn ang="0">
                    <a:pos x="211" y="29"/>
                  </a:cxn>
                </a:cxnLst>
                <a:rect l="0" t="0" r="r" b="b"/>
                <a:pathLst>
                  <a:path w="499" h="522">
                    <a:moveTo>
                      <a:pt x="161" y="158"/>
                    </a:moveTo>
                    <a:lnTo>
                      <a:pt x="168" y="161"/>
                    </a:lnTo>
                    <a:lnTo>
                      <a:pt x="163" y="171"/>
                    </a:lnTo>
                    <a:lnTo>
                      <a:pt x="155" y="171"/>
                    </a:lnTo>
                    <a:lnTo>
                      <a:pt x="154" y="167"/>
                    </a:lnTo>
                    <a:lnTo>
                      <a:pt x="151" y="165"/>
                    </a:lnTo>
                    <a:lnTo>
                      <a:pt x="148" y="159"/>
                    </a:lnTo>
                    <a:lnTo>
                      <a:pt x="143" y="161"/>
                    </a:lnTo>
                    <a:lnTo>
                      <a:pt x="138" y="162"/>
                    </a:lnTo>
                    <a:lnTo>
                      <a:pt x="135" y="150"/>
                    </a:lnTo>
                    <a:lnTo>
                      <a:pt x="137" y="149"/>
                    </a:lnTo>
                    <a:lnTo>
                      <a:pt x="139" y="148"/>
                    </a:lnTo>
                    <a:lnTo>
                      <a:pt x="139" y="146"/>
                    </a:lnTo>
                    <a:lnTo>
                      <a:pt x="137" y="141"/>
                    </a:lnTo>
                    <a:lnTo>
                      <a:pt x="134" y="141"/>
                    </a:lnTo>
                    <a:lnTo>
                      <a:pt x="127" y="137"/>
                    </a:lnTo>
                    <a:lnTo>
                      <a:pt x="127" y="135"/>
                    </a:lnTo>
                    <a:lnTo>
                      <a:pt x="129" y="127"/>
                    </a:lnTo>
                    <a:lnTo>
                      <a:pt x="134" y="125"/>
                    </a:lnTo>
                    <a:lnTo>
                      <a:pt x="138" y="131"/>
                    </a:lnTo>
                    <a:lnTo>
                      <a:pt x="138" y="132"/>
                    </a:lnTo>
                    <a:lnTo>
                      <a:pt x="141" y="133"/>
                    </a:lnTo>
                    <a:lnTo>
                      <a:pt x="141" y="135"/>
                    </a:lnTo>
                    <a:lnTo>
                      <a:pt x="144" y="136"/>
                    </a:lnTo>
                    <a:lnTo>
                      <a:pt x="154" y="146"/>
                    </a:lnTo>
                    <a:lnTo>
                      <a:pt x="154" y="154"/>
                    </a:lnTo>
                    <a:lnTo>
                      <a:pt x="161" y="158"/>
                    </a:lnTo>
                    <a:close/>
                    <a:moveTo>
                      <a:pt x="155" y="123"/>
                    </a:moveTo>
                    <a:lnTo>
                      <a:pt x="156" y="139"/>
                    </a:lnTo>
                    <a:lnTo>
                      <a:pt x="146" y="129"/>
                    </a:lnTo>
                    <a:lnTo>
                      <a:pt x="139" y="124"/>
                    </a:lnTo>
                    <a:lnTo>
                      <a:pt x="155" y="120"/>
                    </a:lnTo>
                    <a:lnTo>
                      <a:pt x="155" y="123"/>
                    </a:lnTo>
                    <a:close/>
                    <a:moveTo>
                      <a:pt x="139" y="40"/>
                    </a:moveTo>
                    <a:lnTo>
                      <a:pt x="155" y="63"/>
                    </a:lnTo>
                    <a:lnTo>
                      <a:pt x="155" y="67"/>
                    </a:lnTo>
                    <a:lnTo>
                      <a:pt x="154" y="68"/>
                    </a:lnTo>
                    <a:lnTo>
                      <a:pt x="151" y="72"/>
                    </a:lnTo>
                    <a:lnTo>
                      <a:pt x="141" y="78"/>
                    </a:lnTo>
                    <a:lnTo>
                      <a:pt x="129" y="72"/>
                    </a:lnTo>
                    <a:lnTo>
                      <a:pt x="127" y="68"/>
                    </a:lnTo>
                    <a:lnTo>
                      <a:pt x="126" y="64"/>
                    </a:lnTo>
                    <a:lnTo>
                      <a:pt x="118" y="68"/>
                    </a:lnTo>
                    <a:lnTo>
                      <a:pt x="109" y="74"/>
                    </a:lnTo>
                    <a:lnTo>
                      <a:pt x="93" y="73"/>
                    </a:lnTo>
                    <a:lnTo>
                      <a:pt x="95" y="72"/>
                    </a:lnTo>
                    <a:lnTo>
                      <a:pt x="95" y="68"/>
                    </a:lnTo>
                    <a:lnTo>
                      <a:pt x="96" y="55"/>
                    </a:lnTo>
                    <a:lnTo>
                      <a:pt x="108" y="48"/>
                    </a:lnTo>
                    <a:lnTo>
                      <a:pt x="109" y="53"/>
                    </a:lnTo>
                    <a:lnTo>
                      <a:pt x="137" y="38"/>
                    </a:lnTo>
                    <a:lnTo>
                      <a:pt x="139" y="40"/>
                    </a:lnTo>
                    <a:close/>
                    <a:moveTo>
                      <a:pt x="213" y="12"/>
                    </a:moveTo>
                    <a:lnTo>
                      <a:pt x="186" y="27"/>
                    </a:lnTo>
                    <a:lnTo>
                      <a:pt x="181" y="22"/>
                    </a:lnTo>
                    <a:lnTo>
                      <a:pt x="186" y="12"/>
                    </a:lnTo>
                    <a:lnTo>
                      <a:pt x="198" y="6"/>
                    </a:lnTo>
                    <a:lnTo>
                      <a:pt x="213" y="12"/>
                    </a:lnTo>
                    <a:close/>
                    <a:moveTo>
                      <a:pt x="236" y="9"/>
                    </a:moveTo>
                    <a:lnTo>
                      <a:pt x="226" y="21"/>
                    </a:lnTo>
                    <a:lnTo>
                      <a:pt x="231" y="21"/>
                    </a:lnTo>
                    <a:lnTo>
                      <a:pt x="235" y="19"/>
                    </a:lnTo>
                    <a:lnTo>
                      <a:pt x="239" y="21"/>
                    </a:lnTo>
                    <a:lnTo>
                      <a:pt x="244" y="22"/>
                    </a:lnTo>
                    <a:lnTo>
                      <a:pt x="245" y="23"/>
                    </a:lnTo>
                    <a:lnTo>
                      <a:pt x="245" y="25"/>
                    </a:lnTo>
                    <a:lnTo>
                      <a:pt x="244" y="36"/>
                    </a:lnTo>
                    <a:lnTo>
                      <a:pt x="248" y="40"/>
                    </a:lnTo>
                    <a:lnTo>
                      <a:pt x="253" y="42"/>
                    </a:lnTo>
                    <a:lnTo>
                      <a:pt x="253" y="38"/>
                    </a:lnTo>
                    <a:lnTo>
                      <a:pt x="256" y="36"/>
                    </a:lnTo>
                    <a:lnTo>
                      <a:pt x="258" y="39"/>
                    </a:lnTo>
                    <a:lnTo>
                      <a:pt x="258" y="42"/>
                    </a:lnTo>
                    <a:lnTo>
                      <a:pt x="260" y="43"/>
                    </a:lnTo>
                    <a:lnTo>
                      <a:pt x="260" y="47"/>
                    </a:lnTo>
                    <a:lnTo>
                      <a:pt x="269" y="52"/>
                    </a:lnTo>
                    <a:lnTo>
                      <a:pt x="270" y="51"/>
                    </a:lnTo>
                    <a:lnTo>
                      <a:pt x="283" y="44"/>
                    </a:lnTo>
                    <a:lnTo>
                      <a:pt x="295" y="48"/>
                    </a:lnTo>
                    <a:lnTo>
                      <a:pt x="304" y="47"/>
                    </a:lnTo>
                    <a:lnTo>
                      <a:pt x="308" y="59"/>
                    </a:lnTo>
                    <a:lnTo>
                      <a:pt x="319" y="56"/>
                    </a:lnTo>
                    <a:lnTo>
                      <a:pt x="324" y="60"/>
                    </a:lnTo>
                    <a:lnTo>
                      <a:pt x="325" y="51"/>
                    </a:lnTo>
                    <a:lnTo>
                      <a:pt x="337" y="50"/>
                    </a:lnTo>
                    <a:lnTo>
                      <a:pt x="343" y="48"/>
                    </a:lnTo>
                    <a:lnTo>
                      <a:pt x="345" y="44"/>
                    </a:lnTo>
                    <a:lnTo>
                      <a:pt x="341" y="36"/>
                    </a:lnTo>
                    <a:lnTo>
                      <a:pt x="347" y="35"/>
                    </a:lnTo>
                    <a:lnTo>
                      <a:pt x="351" y="26"/>
                    </a:lnTo>
                    <a:lnTo>
                      <a:pt x="358" y="25"/>
                    </a:lnTo>
                    <a:lnTo>
                      <a:pt x="362" y="15"/>
                    </a:lnTo>
                    <a:lnTo>
                      <a:pt x="376" y="17"/>
                    </a:lnTo>
                    <a:lnTo>
                      <a:pt x="389" y="18"/>
                    </a:lnTo>
                    <a:lnTo>
                      <a:pt x="393" y="19"/>
                    </a:lnTo>
                    <a:lnTo>
                      <a:pt x="396" y="19"/>
                    </a:lnTo>
                    <a:lnTo>
                      <a:pt x="397" y="19"/>
                    </a:lnTo>
                    <a:lnTo>
                      <a:pt x="410" y="15"/>
                    </a:lnTo>
                    <a:lnTo>
                      <a:pt x="422" y="18"/>
                    </a:lnTo>
                    <a:lnTo>
                      <a:pt x="426" y="18"/>
                    </a:lnTo>
                    <a:lnTo>
                      <a:pt x="465" y="13"/>
                    </a:lnTo>
                    <a:lnTo>
                      <a:pt x="470" y="15"/>
                    </a:lnTo>
                    <a:lnTo>
                      <a:pt x="482" y="10"/>
                    </a:lnTo>
                    <a:lnTo>
                      <a:pt x="499" y="17"/>
                    </a:lnTo>
                    <a:lnTo>
                      <a:pt x="497" y="22"/>
                    </a:lnTo>
                    <a:lnTo>
                      <a:pt x="490" y="31"/>
                    </a:lnTo>
                    <a:lnTo>
                      <a:pt x="489" y="35"/>
                    </a:lnTo>
                    <a:lnTo>
                      <a:pt x="482" y="44"/>
                    </a:lnTo>
                    <a:lnTo>
                      <a:pt x="477" y="53"/>
                    </a:lnTo>
                    <a:lnTo>
                      <a:pt x="477" y="55"/>
                    </a:lnTo>
                    <a:lnTo>
                      <a:pt x="473" y="60"/>
                    </a:lnTo>
                    <a:lnTo>
                      <a:pt x="472" y="64"/>
                    </a:lnTo>
                    <a:lnTo>
                      <a:pt x="469" y="68"/>
                    </a:lnTo>
                    <a:lnTo>
                      <a:pt x="468" y="70"/>
                    </a:lnTo>
                    <a:lnTo>
                      <a:pt x="464" y="77"/>
                    </a:lnTo>
                    <a:lnTo>
                      <a:pt x="460" y="85"/>
                    </a:lnTo>
                    <a:lnTo>
                      <a:pt x="455" y="94"/>
                    </a:lnTo>
                    <a:lnTo>
                      <a:pt x="452" y="98"/>
                    </a:lnTo>
                    <a:lnTo>
                      <a:pt x="451" y="101"/>
                    </a:lnTo>
                    <a:lnTo>
                      <a:pt x="448" y="107"/>
                    </a:lnTo>
                    <a:lnTo>
                      <a:pt x="446" y="110"/>
                    </a:lnTo>
                    <a:lnTo>
                      <a:pt x="444" y="112"/>
                    </a:lnTo>
                    <a:lnTo>
                      <a:pt x="442" y="119"/>
                    </a:lnTo>
                    <a:lnTo>
                      <a:pt x="438" y="123"/>
                    </a:lnTo>
                    <a:lnTo>
                      <a:pt x="434" y="131"/>
                    </a:lnTo>
                    <a:lnTo>
                      <a:pt x="427" y="142"/>
                    </a:lnTo>
                    <a:lnTo>
                      <a:pt x="425" y="149"/>
                    </a:lnTo>
                    <a:lnTo>
                      <a:pt x="422" y="158"/>
                    </a:lnTo>
                    <a:lnTo>
                      <a:pt x="427" y="162"/>
                    </a:lnTo>
                    <a:lnTo>
                      <a:pt x="432" y="166"/>
                    </a:lnTo>
                    <a:lnTo>
                      <a:pt x="436" y="169"/>
                    </a:lnTo>
                    <a:lnTo>
                      <a:pt x="443" y="174"/>
                    </a:lnTo>
                    <a:lnTo>
                      <a:pt x="448" y="178"/>
                    </a:lnTo>
                    <a:lnTo>
                      <a:pt x="455" y="180"/>
                    </a:lnTo>
                    <a:lnTo>
                      <a:pt x="466" y="184"/>
                    </a:lnTo>
                    <a:lnTo>
                      <a:pt x="470" y="186"/>
                    </a:lnTo>
                    <a:lnTo>
                      <a:pt x="473" y="190"/>
                    </a:lnTo>
                    <a:lnTo>
                      <a:pt x="474" y="196"/>
                    </a:lnTo>
                    <a:lnTo>
                      <a:pt x="474" y="197"/>
                    </a:lnTo>
                    <a:lnTo>
                      <a:pt x="474" y="207"/>
                    </a:lnTo>
                    <a:lnTo>
                      <a:pt x="474" y="212"/>
                    </a:lnTo>
                    <a:lnTo>
                      <a:pt x="476" y="214"/>
                    </a:lnTo>
                    <a:lnTo>
                      <a:pt x="476" y="229"/>
                    </a:lnTo>
                    <a:lnTo>
                      <a:pt x="477" y="237"/>
                    </a:lnTo>
                    <a:lnTo>
                      <a:pt x="477" y="245"/>
                    </a:lnTo>
                    <a:lnTo>
                      <a:pt x="477" y="252"/>
                    </a:lnTo>
                    <a:lnTo>
                      <a:pt x="478" y="260"/>
                    </a:lnTo>
                    <a:lnTo>
                      <a:pt x="477" y="263"/>
                    </a:lnTo>
                    <a:lnTo>
                      <a:pt x="474" y="269"/>
                    </a:lnTo>
                    <a:lnTo>
                      <a:pt x="472" y="273"/>
                    </a:lnTo>
                    <a:lnTo>
                      <a:pt x="470" y="277"/>
                    </a:lnTo>
                    <a:lnTo>
                      <a:pt x="468" y="284"/>
                    </a:lnTo>
                    <a:lnTo>
                      <a:pt x="465" y="288"/>
                    </a:lnTo>
                    <a:lnTo>
                      <a:pt x="463" y="296"/>
                    </a:lnTo>
                    <a:lnTo>
                      <a:pt x="460" y="300"/>
                    </a:lnTo>
                    <a:lnTo>
                      <a:pt x="457" y="305"/>
                    </a:lnTo>
                    <a:lnTo>
                      <a:pt x="455" y="310"/>
                    </a:lnTo>
                    <a:lnTo>
                      <a:pt x="449" y="309"/>
                    </a:lnTo>
                    <a:lnTo>
                      <a:pt x="449" y="307"/>
                    </a:lnTo>
                    <a:lnTo>
                      <a:pt x="446" y="307"/>
                    </a:lnTo>
                    <a:lnTo>
                      <a:pt x="440" y="305"/>
                    </a:lnTo>
                    <a:lnTo>
                      <a:pt x="439" y="305"/>
                    </a:lnTo>
                    <a:lnTo>
                      <a:pt x="436" y="303"/>
                    </a:lnTo>
                    <a:lnTo>
                      <a:pt x="426" y="300"/>
                    </a:lnTo>
                    <a:lnTo>
                      <a:pt x="425" y="300"/>
                    </a:lnTo>
                    <a:lnTo>
                      <a:pt x="419" y="298"/>
                    </a:lnTo>
                    <a:lnTo>
                      <a:pt x="415" y="297"/>
                    </a:lnTo>
                    <a:lnTo>
                      <a:pt x="405" y="294"/>
                    </a:lnTo>
                    <a:lnTo>
                      <a:pt x="394" y="292"/>
                    </a:lnTo>
                    <a:lnTo>
                      <a:pt x="387" y="289"/>
                    </a:lnTo>
                    <a:lnTo>
                      <a:pt x="377" y="288"/>
                    </a:lnTo>
                    <a:lnTo>
                      <a:pt x="367" y="285"/>
                    </a:lnTo>
                    <a:lnTo>
                      <a:pt x="362" y="286"/>
                    </a:lnTo>
                    <a:lnTo>
                      <a:pt x="360" y="288"/>
                    </a:lnTo>
                    <a:lnTo>
                      <a:pt x="354" y="289"/>
                    </a:lnTo>
                    <a:lnTo>
                      <a:pt x="353" y="289"/>
                    </a:lnTo>
                    <a:lnTo>
                      <a:pt x="342" y="292"/>
                    </a:lnTo>
                    <a:lnTo>
                      <a:pt x="337" y="293"/>
                    </a:lnTo>
                    <a:lnTo>
                      <a:pt x="334" y="294"/>
                    </a:lnTo>
                    <a:lnTo>
                      <a:pt x="328" y="298"/>
                    </a:lnTo>
                    <a:lnTo>
                      <a:pt x="324" y="302"/>
                    </a:lnTo>
                    <a:lnTo>
                      <a:pt x="315" y="309"/>
                    </a:lnTo>
                    <a:lnTo>
                      <a:pt x="312" y="310"/>
                    </a:lnTo>
                    <a:lnTo>
                      <a:pt x="305" y="315"/>
                    </a:lnTo>
                    <a:lnTo>
                      <a:pt x="304" y="318"/>
                    </a:lnTo>
                    <a:lnTo>
                      <a:pt x="302" y="322"/>
                    </a:lnTo>
                    <a:lnTo>
                      <a:pt x="296" y="330"/>
                    </a:lnTo>
                    <a:lnTo>
                      <a:pt x="292" y="336"/>
                    </a:lnTo>
                    <a:lnTo>
                      <a:pt x="287" y="344"/>
                    </a:lnTo>
                    <a:lnTo>
                      <a:pt x="285" y="348"/>
                    </a:lnTo>
                    <a:lnTo>
                      <a:pt x="282" y="352"/>
                    </a:lnTo>
                    <a:lnTo>
                      <a:pt x="281" y="356"/>
                    </a:lnTo>
                    <a:lnTo>
                      <a:pt x="275" y="362"/>
                    </a:lnTo>
                    <a:lnTo>
                      <a:pt x="273" y="366"/>
                    </a:lnTo>
                    <a:lnTo>
                      <a:pt x="270" y="369"/>
                    </a:lnTo>
                    <a:lnTo>
                      <a:pt x="268" y="373"/>
                    </a:lnTo>
                    <a:lnTo>
                      <a:pt x="264" y="379"/>
                    </a:lnTo>
                    <a:lnTo>
                      <a:pt x="261" y="382"/>
                    </a:lnTo>
                    <a:lnTo>
                      <a:pt x="258" y="389"/>
                    </a:lnTo>
                    <a:lnTo>
                      <a:pt x="257" y="394"/>
                    </a:lnTo>
                    <a:lnTo>
                      <a:pt x="252" y="399"/>
                    </a:lnTo>
                    <a:lnTo>
                      <a:pt x="248" y="404"/>
                    </a:lnTo>
                    <a:lnTo>
                      <a:pt x="244" y="408"/>
                    </a:lnTo>
                    <a:lnTo>
                      <a:pt x="241" y="411"/>
                    </a:lnTo>
                    <a:lnTo>
                      <a:pt x="239" y="413"/>
                    </a:lnTo>
                    <a:lnTo>
                      <a:pt x="240" y="417"/>
                    </a:lnTo>
                    <a:lnTo>
                      <a:pt x="241" y="429"/>
                    </a:lnTo>
                    <a:lnTo>
                      <a:pt x="243" y="434"/>
                    </a:lnTo>
                    <a:lnTo>
                      <a:pt x="245" y="445"/>
                    </a:lnTo>
                    <a:lnTo>
                      <a:pt x="243" y="449"/>
                    </a:lnTo>
                    <a:lnTo>
                      <a:pt x="240" y="454"/>
                    </a:lnTo>
                    <a:lnTo>
                      <a:pt x="235" y="462"/>
                    </a:lnTo>
                    <a:lnTo>
                      <a:pt x="230" y="472"/>
                    </a:lnTo>
                    <a:lnTo>
                      <a:pt x="228" y="476"/>
                    </a:lnTo>
                    <a:lnTo>
                      <a:pt x="227" y="479"/>
                    </a:lnTo>
                    <a:lnTo>
                      <a:pt x="226" y="480"/>
                    </a:lnTo>
                    <a:lnTo>
                      <a:pt x="226" y="482"/>
                    </a:lnTo>
                    <a:lnTo>
                      <a:pt x="224" y="482"/>
                    </a:lnTo>
                    <a:lnTo>
                      <a:pt x="222" y="485"/>
                    </a:lnTo>
                    <a:lnTo>
                      <a:pt x="222" y="487"/>
                    </a:lnTo>
                    <a:lnTo>
                      <a:pt x="219" y="489"/>
                    </a:lnTo>
                    <a:lnTo>
                      <a:pt x="214" y="499"/>
                    </a:lnTo>
                    <a:lnTo>
                      <a:pt x="216" y="505"/>
                    </a:lnTo>
                    <a:lnTo>
                      <a:pt x="219" y="513"/>
                    </a:lnTo>
                    <a:lnTo>
                      <a:pt x="220" y="518"/>
                    </a:lnTo>
                    <a:lnTo>
                      <a:pt x="222" y="519"/>
                    </a:lnTo>
                    <a:lnTo>
                      <a:pt x="222" y="522"/>
                    </a:lnTo>
                    <a:lnTo>
                      <a:pt x="215" y="519"/>
                    </a:lnTo>
                    <a:lnTo>
                      <a:pt x="207" y="518"/>
                    </a:lnTo>
                    <a:lnTo>
                      <a:pt x="181" y="519"/>
                    </a:lnTo>
                    <a:lnTo>
                      <a:pt x="172" y="519"/>
                    </a:lnTo>
                    <a:lnTo>
                      <a:pt x="152" y="480"/>
                    </a:lnTo>
                    <a:lnTo>
                      <a:pt x="138" y="476"/>
                    </a:lnTo>
                    <a:lnTo>
                      <a:pt x="121" y="472"/>
                    </a:lnTo>
                    <a:lnTo>
                      <a:pt x="95" y="476"/>
                    </a:lnTo>
                    <a:lnTo>
                      <a:pt x="82" y="471"/>
                    </a:lnTo>
                    <a:lnTo>
                      <a:pt x="82" y="455"/>
                    </a:lnTo>
                    <a:lnTo>
                      <a:pt x="82" y="449"/>
                    </a:lnTo>
                    <a:lnTo>
                      <a:pt x="82" y="447"/>
                    </a:lnTo>
                    <a:lnTo>
                      <a:pt x="87" y="445"/>
                    </a:lnTo>
                    <a:lnTo>
                      <a:pt x="89" y="444"/>
                    </a:lnTo>
                    <a:lnTo>
                      <a:pt x="92" y="438"/>
                    </a:lnTo>
                    <a:lnTo>
                      <a:pt x="79" y="434"/>
                    </a:lnTo>
                    <a:lnTo>
                      <a:pt x="74" y="430"/>
                    </a:lnTo>
                    <a:lnTo>
                      <a:pt x="74" y="423"/>
                    </a:lnTo>
                    <a:lnTo>
                      <a:pt x="82" y="417"/>
                    </a:lnTo>
                    <a:lnTo>
                      <a:pt x="88" y="416"/>
                    </a:lnTo>
                    <a:lnTo>
                      <a:pt x="91" y="413"/>
                    </a:lnTo>
                    <a:lnTo>
                      <a:pt x="92" y="412"/>
                    </a:lnTo>
                    <a:lnTo>
                      <a:pt x="95" y="407"/>
                    </a:lnTo>
                    <a:lnTo>
                      <a:pt x="95" y="400"/>
                    </a:lnTo>
                    <a:lnTo>
                      <a:pt x="92" y="400"/>
                    </a:lnTo>
                    <a:lnTo>
                      <a:pt x="89" y="399"/>
                    </a:lnTo>
                    <a:lnTo>
                      <a:pt x="88" y="399"/>
                    </a:lnTo>
                    <a:lnTo>
                      <a:pt x="83" y="403"/>
                    </a:lnTo>
                    <a:lnTo>
                      <a:pt x="76" y="407"/>
                    </a:lnTo>
                    <a:lnTo>
                      <a:pt x="71" y="410"/>
                    </a:lnTo>
                    <a:lnTo>
                      <a:pt x="65" y="413"/>
                    </a:lnTo>
                    <a:lnTo>
                      <a:pt x="59" y="412"/>
                    </a:lnTo>
                    <a:lnTo>
                      <a:pt x="58" y="408"/>
                    </a:lnTo>
                    <a:lnTo>
                      <a:pt x="65" y="403"/>
                    </a:lnTo>
                    <a:lnTo>
                      <a:pt x="65" y="402"/>
                    </a:lnTo>
                    <a:lnTo>
                      <a:pt x="69" y="399"/>
                    </a:lnTo>
                    <a:lnTo>
                      <a:pt x="75" y="396"/>
                    </a:lnTo>
                    <a:lnTo>
                      <a:pt x="79" y="394"/>
                    </a:lnTo>
                    <a:lnTo>
                      <a:pt x="87" y="393"/>
                    </a:lnTo>
                    <a:lnTo>
                      <a:pt x="87" y="391"/>
                    </a:lnTo>
                    <a:lnTo>
                      <a:pt x="89" y="386"/>
                    </a:lnTo>
                    <a:lnTo>
                      <a:pt x="92" y="385"/>
                    </a:lnTo>
                    <a:lnTo>
                      <a:pt x="99" y="378"/>
                    </a:lnTo>
                    <a:lnTo>
                      <a:pt x="103" y="375"/>
                    </a:lnTo>
                    <a:lnTo>
                      <a:pt x="105" y="375"/>
                    </a:lnTo>
                    <a:lnTo>
                      <a:pt x="113" y="375"/>
                    </a:lnTo>
                    <a:lnTo>
                      <a:pt x="122" y="377"/>
                    </a:lnTo>
                    <a:lnTo>
                      <a:pt x="124" y="377"/>
                    </a:lnTo>
                    <a:lnTo>
                      <a:pt x="131" y="369"/>
                    </a:lnTo>
                    <a:lnTo>
                      <a:pt x="135" y="364"/>
                    </a:lnTo>
                    <a:lnTo>
                      <a:pt x="143" y="362"/>
                    </a:lnTo>
                    <a:lnTo>
                      <a:pt x="155" y="358"/>
                    </a:lnTo>
                    <a:lnTo>
                      <a:pt x="159" y="353"/>
                    </a:lnTo>
                    <a:lnTo>
                      <a:pt x="158" y="348"/>
                    </a:lnTo>
                    <a:lnTo>
                      <a:pt x="158" y="345"/>
                    </a:lnTo>
                    <a:lnTo>
                      <a:pt x="156" y="343"/>
                    </a:lnTo>
                    <a:lnTo>
                      <a:pt x="150" y="343"/>
                    </a:lnTo>
                    <a:lnTo>
                      <a:pt x="144" y="341"/>
                    </a:lnTo>
                    <a:lnTo>
                      <a:pt x="143" y="338"/>
                    </a:lnTo>
                    <a:lnTo>
                      <a:pt x="151" y="334"/>
                    </a:lnTo>
                    <a:lnTo>
                      <a:pt x="152" y="331"/>
                    </a:lnTo>
                    <a:lnTo>
                      <a:pt x="155" y="326"/>
                    </a:lnTo>
                    <a:lnTo>
                      <a:pt x="155" y="315"/>
                    </a:lnTo>
                    <a:lnTo>
                      <a:pt x="152" y="315"/>
                    </a:lnTo>
                    <a:lnTo>
                      <a:pt x="151" y="315"/>
                    </a:lnTo>
                    <a:lnTo>
                      <a:pt x="150" y="315"/>
                    </a:lnTo>
                    <a:lnTo>
                      <a:pt x="146" y="319"/>
                    </a:lnTo>
                    <a:lnTo>
                      <a:pt x="143" y="327"/>
                    </a:lnTo>
                    <a:lnTo>
                      <a:pt x="143" y="330"/>
                    </a:lnTo>
                    <a:lnTo>
                      <a:pt x="142" y="332"/>
                    </a:lnTo>
                    <a:lnTo>
                      <a:pt x="134" y="334"/>
                    </a:lnTo>
                    <a:lnTo>
                      <a:pt x="129" y="339"/>
                    </a:lnTo>
                    <a:lnTo>
                      <a:pt x="121" y="339"/>
                    </a:lnTo>
                    <a:lnTo>
                      <a:pt x="121" y="335"/>
                    </a:lnTo>
                    <a:lnTo>
                      <a:pt x="120" y="331"/>
                    </a:lnTo>
                    <a:lnTo>
                      <a:pt x="120" y="326"/>
                    </a:lnTo>
                    <a:lnTo>
                      <a:pt x="127" y="319"/>
                    </a:lnTo>
                    <a:lnTo>
                      <a:pt x="141" y="310"/>
                    </a:lnTo>
                    <a:lnTo>
                      <a:pt x="146" y="306"/>
                    </a:lnTo>
                    <a:lnTo>
                      <a:pt x="150" y="306"/>
                    </a:lnTo>
                    <a:lnTo>
                      <a:pt x="155" y="305"/>
                    </a:lnTo>
                    <a:lnTo>
                      <a:pt x="156" y="305"/>
                    </a:lnTo>
                    <a:lnTo>
                      <a:pt x="165" y="301"/>
                    </a:lnTo>
                    <a:lnTo>
                      <a:pt x="167" y="300"/>
                    </a:lnTo>
                    <a:lnTo>
                      <a:pt x="169" y="297"/>
                    </a:lnTo>
                    <a:lnTo>
                      <a:pt x="165" y="296"/>
                    </a:lnTo>
                    <a:lnTo>
                      <a:pt x="163" y="294"/>
                    </a:lnTo>
                    <a:lnTo>
                      <a:pt x="159" y="294"/>
                    </a:lnTo>
                    <a:lnTo>
                      <a:pt x="151" y="292"/>
                    </a:lnTo>
                    <a:lnTo>
                      <a:pt x="141" y="292"/>
                    </a:lnTo>
                    <a:lnTo>
                      <a:pt x="141" y="284"/>
                    </a:lnTo>
                    <a:lnTo>
                      <a:pt x="148" y="280"/>
                    </a:lnTo>
                    <a:lnTo>
                      <a:pt x="151" y="279"/>
                    </a:lnTo>
                    <a:lnTo>
                      <a:pt x="156" y="275"/>
                    </a:lnTo>
                    <a:lnTo>
                      <a:pt x="152" y="271"/>
                    </a:lnTo>
                    <a:lnTo>
                      <a:pt x="151" y="269"/>
                    </a:lnTo>
                    <a:lnTo>
                      <a:pt x="147" y="271"/>
                    </a:lnTo>
                    <a:lnTo>
                      <a:pt x="146" y="272"/>
                    </a:lnTo>
                    <a:lnTo>
                      <a:pt x="137" y="277"/>
                    </a:lnTo>
                    <a:lnTo>
                      <a:pt x="134" y="281"/>
                    </a:lnTo>
                    <a:lnTo>
                      <a:pt x="131" y="290"/>
                    </a:lnTo>
                    <a:lnTo>
                      <a:pt x="131" y="294"/>
                    </a:lnTo>
                    <a:lnTo>
                      <a:pt x="125" y="300"/>
                    </a:lnTo>
                    <a:lnTo>
                      <a:pt x="121" y="302"/>
                    </a:lnTo>
                    <a:lnTo>
                      <a:pt x="113" y="307"/>
                    </a:lnTo>
                    <a:lnTo>
                      <a:pt x="106" y="314"/>
                    </a:lnTo>
                    <a:lnTo>
                      <a:pt x="99" y="319"/>
                    </a:lnTo>
                    <a:lnTo>
                      <a:pt x="91" y="326"/>
                    </a:lnTo>
                    <a:lnTo>
                      <a:pt x="84" y="330"/>
                    </a:lnTo>
                    <a:lnTo>
                      <a:pt x="78" y="331"/>
                    </a:lnTo>
                    <a:lnTo>
                      <a:pt x="69" y="336"/>
                    </a:lnTo>
                    <a:lnTo>
                      <a:pt x="62" y="340"/>
                    </a:lnTo>
                    <a:lnTo>
                      <a:pt x="61" y="343"/>
                    </a:lnTo>
                    <a:lnTo>
                      <a:pt x="61" y="344"/>
                    </a:lnTo>
                    <a:lnTo>
                      <a:pt x="65" y="344"/>
                    </a:lnTo>
                    <a:lnTo>
                      <a:pt x="67" y="343"/>
                    </a:lnTo>
                    <a:lnTo>
                      <a:pt x="71" y="341"/>
                    </a:lnTo>
                    <a:lnTo>
                      <a:pt x="78" y="339"/>
                    </a:lnTo>
                    <a:lnTo>
                      <a:pt x="86" y="335"/>
                    </a:lnTo>
                    <a:lnTo>
                      <a:pt x="95" y="332"/>
                    </a:lnTo>
                    <a:lnTo>
                      <a:pt x="99" y="330"/>
                    </a:lnTo>
                    <a:lnTo>
                      <a:pt x="101" y="327"/>
                    </a:lnTo>
                    <a:lnTo>
                      <a:pt x="103" y="326"/>
                    </a:lnTo>
                    <a:lnTo>
                      <a:pt x="106" y="323"/>
                    </a:lnTo>
                    <a:lnTo>
                      <a:pt x="110" y="327"/>
                    </a:lnTo>
                    <a:lnTo>
                      <a:pt x="109" y="336"/>
                    </a:lnTo>
                    <a:lnTo>
                      <a:pt x="108" y="341"/>
                    </a:lnTo>
                    <a:lnTo>
                      <a:pt x="108" y="343"/>
                    </a:lnTo>
                    <a:lnTo>
                      <a:pt x="104" y="348"/>
                    </a:lnTo>
                    <a:lnTo>
                      <a:pt x="103" y="351"/>
                    </a:lnTo>
                    <a:lnTo>
                      <a:pt x="97" y="358"/>
                    </a:lnTo>
                    <a:lnTo>
                      <a:pt x="95" y="365"/>
                    </a:lnTo>
                    <a:lnTo>
                      <a:pt x="88" y="369"/>
                    </a:lnTo>
                    <a:lnTo>
                      <a:pt x="84" y="370"/>
                    </a:lnTo>
                    <a:lnTo>
                      <a:pt x="75" y="373"/>
                    </a:lnTo>
                    <a:lnTo>
                      <a:pt x="70" y="377"/>
                    </a:lnTo>
                    <a:lnTo>
                      <a:pt x="69" y="377"/>
                    </a:lnTo>
                    <a:lnTo>
                      <a:pt x="61" y="382"/>
                    </a:lnTo>
                    <a:lnTo>
                      <a:pt x="54" y="389"/>
                    </a:lnTo>
                    <a:lnTo>
                      <a:pt x="52" y="390"/>
                    </a:lnTo>
                    <a:lnTo>
                      <a:pt x="49" y="393"/>
                    </a:lnTo>
                    <a:lnTo>
                      <a:pt x="42" y="398"/>
                    </a:lnTo>
                    <a:lnTo>
                      <a:pt x="37" y="402"/>
                    </a:lnTo>
                    <a:lnTo>
                      <a:pt x="25" y="406"/>
                    </a:lnTo>
                    <a:lnTo>
                      <a:pt x="11" y="410"/>
                    </a:lnTo>
                    <a:lnTo>
                      <a:pt x="11" y="411"/>
                    </a:lnTo>
                    <a:lnTo>
                      <a:pt x="3" y="416"/>
                    </a:lnTo>
                    <a:lnTo>
                      <a:pt x="0" y="403"/>
                    </a:lnTo>
                    <a:lnTo>
                      <a:pt x="11" y="390"/>
                    </a:lnTo>
                    <a:lnTo>
                      <a:pt x="16" y="381"/>
                    </a:lnTo>
                    <a:lnTo>
                      <a:pt x="40" y="364"/>
                    </a:lnTo>
                    <a:lnTo>
                      <a:pt x="40" y="358"/>
                    </a:lnTo>
                    <a:lnTo>
                      <a:pt x="38" y="352"/>
                    </a:lnTo>
                    <a:lnTo>
                      <a:pt x="40" y="349"/>
                    </a:lnTo>
                    <a:lnTo>
                      <a:pt x="42" y="355"/>
                    </a:lnTo>
                    <a:lnTo>
                      <a:pt x="63" y="321"/>
                    </a:lnTo>
                    <a:lnTo>
                      <a:pt x="75" y="313"/>
                    </a:lnTo>
                    <a:lnTo>
                      <a:pt x="83" y="301"/>
                    </a:lnTo>
                    <a:lnTo>
                      <a:pt x="83" y="289"/>
                    </a:lnTo>
                    <a:lnTo>
                      <a:pt x="88" y="284"/>
                    </a:lnTo>
                    <a:lnTo>
                      <a:pt x="89" y="283"/>
                    </a:lnTo>
                    <a:lnTo>
                      <a:pt x="92" y="273"/>
                    </a:lnTo>
                    <a:lnTo>
                      <a:pt x="97" y="272"/>
                    </a:lnTo>
                    <a:lnTo>
                      <a:pt x="96" y="268"/>
                    </a:lnTo>
                    <a:lnTo>
                      <a:pt x="87" y="267"/>
                    </a:lnTo>
                    <a:lnTo>
                      <a:pt x="83" y="250"/>
                    </a:lnTo>
                    <a:lnTo>
                      <a:pt x="100" y="243"/>
                    </a:lnTo>
                    <a:lnTo>
                      <a:pt x="101" y="238"/>
                    </a:lnTo>
                    <a:lnTo>
                      <a:pt x="105" y="229"/>
                    </a:lnTo>
                    <a:lnTo>
                      <a:pt x="106" y="224"/>
                    </a:lnTo>
                    <a:lnTo>
                      <a:pt x="86" y="213"/>
                    </a:lnTo>
                    <a:lnTo>
                      <a:pt x="83" y="208"/>
                    </a:lnTo>
                    <a:lnTo>
                      <a:pt x="82" y="205"/>
                    </a:lnTo>
                    <a:lnTo>
                      <a:pt x="83" y="197"/>
                    </a:lnTo>
                    <a:lnTo>
                      <a:pt x="82" y="197"/>
                    </a:lnTo>
                    <a:lnTo>
                      <a:pt x="82" y="195"/>
                    </a:lnTo>
                    <a:lnTo>
                      <a:pt x="74" y="196"/>
                    </a:lnTo>
                    <a:lnTo>
                      <a:pt x="63" y="184"/>
                    </a:lnTo>
                    <a:lnTo>
                      <a:pt x="66" y="186"/>
                    </a:lnTo>
                    <a:lnTo>
                      <a:pt x="69" y="184"/>
                    </a:lnTo>
                    <a:lnTo>
                      <a:pt x="63" y="178"/>
                    </a:lnTo>
                    <a:lnTo>
                      <a:pt x="67" y="175"/>
                    </a:lnTo>
                    <a:lnTo>
                      <a:pt x="69" y="177"/>
                    </a:lnTo>
                    <a:lnTo>
                      <a:pt x="86" y="192"/>
                    </a:lnTo>
                    <a:lnTo>
                      <a:pt x="86" y="194"/>
                    </a:lnTo>
                    <a:lnTo>
                      <a:pt x="92" y="197"/>
                    </a:lnTo>
                    <a:lnTo>
                      <a:pt x="97" y="194"/>
                    </a:lnTo>
                    <a:lnTo>
                      <a:pt x="96" y="190"/>
                    </a:lnTo>
                    <a:lnTo>
                      <a:pt x="95" y="183"/>
                    </a:lnTo>
                    <a:lnTo>
                      <a:pt x="93" y="180"/>
                    </a:lnTo>
                    <a:lnTo>
                      <a:pt x="84" y="177"/>
                    </a:lnTo>
                    <a:lnTo>
                      <a:pt x="84" y="170"/>
                    </a:lnTo>
                    <a:lnTo>
                      <a:pt x="93" y="173"/>
                    </a:lnTo>
                    <a:lnTo>
                      <a:pt x="99" y="173"/>
                    </a:lnTo>
                    <a:lnTo>
                      <a:pt x="96" y="163"/>
                    </a:lnTo>
                    <a:lnTo>
                      <a:pt x="104" y="165"/>
                    </a:lnTo>
                    <a:lnTo>
                      <a:pt x="106" y="165"/>
                    </a:lnTo>
                    <a:lnTo>
                      <a:pt x="108" y="163"/>
                    </a:lnTo>
                    <a:lnTo>
                      <a:pt x="114" y="166"/>
                    </a:lnTo>
                    <a:lnTo>
                      <a:pt x="116" y="158"/>
                    </a:lnTo>
                    <a:lnTo>
                      <a:pt x="114" y="149"/>
                    </a:lnTo>
                    <a:lnTo>
                      <a:pt x="109" y="142"/>
                    </a:lnTo>
                    <a:lnTo>
                      <a:pt x="116" y="137"/>
                    </a:lnTo>
                    <a:lnTo>
                      <a:pt x="120" y="141"/>
                    </a:lnTo>
                    <a:lnTo>
                      <a:pt x="127" y="149"/>
                    </a:lnTo>
                    <a:lnTo>
                      <a:pt x="126" y="156"/>
                    </a:lnTo>
                    <a:lnTo>
                      <a:pt x="126" y="162"/>
                    </a:lnTo>
                    <a:lnTo>
                      <a:pt x="138" y="173"/>
                    </a:lnTo>
                    <a:lnTo>
                      <a:pt x="137" y="182"/>
                    </a:lnTo>
                    <a:lnTo>
                      <a:pt x="151" y="180"/>
                    </a:lnTo>
                    <a:lnTo>
                      <a:pt x="152" y="184"/>
                    </a:lnTo>
                    <a:lnTo>
                      <a:pt x="154" y="187"/>
                    </a:lnTo>
                    <a:lnTo>
                      <a:pt x="152" y="190"/>
                    </a:lnTo>
                    <a:lnTo>
                      <a:pt x="148" y="196"/>
                    </a:lnTo>
                    <a:lnTo>
                      <a:pt x="141" y="213"/>
                    </a:lnTo>
                    <a:lnTo>
                      <a:pt x="142" y="213"/>
                    </a:lnTo>
                    <a:lnTo>
                      <a:pt x="146" y="213"/>
                    </a:lnTo>
                    <a:lnTo>
                      <a:pt x="148" y="209"/>
                    </a:lnTo>
                    <a:lnTo>
                      <a:pt x="154" y="204"/>
                    </a:lnTo>
                    <a:lnTo>
                      <a:pt x="159" y="197"/>
                    </a:lnTo>
                    <a:lnTo>
                      <a:pt x="161" y="195"/>
                    </a:lnTo>
                    <a:lnTo>
                      <a:pt x="165" y="186"/>
                    </a:lnTo>
                    <a:lnTo>
                      <a:pt x="172" y="186"/>
                    </a:lnTo>
                    <a:lnTo>
                      <a:pt x="178" y="183"/>
                    </a:lnTo>
                    <a:lnTo>
                      <a:pt x="182" y="182"/>
                    </a:lnTo>
                    <a:lnTo>
                      <a:pt x="189" y="178"/>
                    </a:lnTo>
                    <a:lnTo>
                      <a:pt x="186" y="175"/>
                    </a:lnTo>
                    <a:lnTo>
                      <a:pt x="185" y="173"/>
                    </a:lnTo>
                    <a:lnTo>
                      <a:pt x="178" y="175"/>
                    </a:lnTo>
                    <a:lnTo>
                      <a:pt x="172" y="177"/>
                    </a:lnTo>
                    <a:lnTo>
                      <a:pt x="172" y="166"/>
                    </a:lnTo>
                    <a:lnTo>
                      <a:pt x="178" y="163"/>
                    </a:lnTo>
                    <a:lnTo>
                      <a:pt x="185" y="158"/>
                    </a:lnTo>
                    <a:lnTo>
                      <a:pt x="198" y="152"/>
                    </a:lnTo>
                    <a:lnTo>
                      <a:pt x="202" y="148"/>
                    </a:lnTo>
                    <a:lnTo>
                      <a:pt x="202" y="145"/>
                    </a:lnTo>
                    <a:lnTo>
                      <a:pt x="201" y="142"/>
                    </a:lnTo>
                    <a:lnTo>
                      <a:pt x="197" y="144"/>
                    </a:lnTo>
                    <a:lnTo>
                      <a:pt x="193" y="146"/>
                    </a:lnTo>
                    <a:lnTo>
                      <a:pt x="189" y="141"/>
                    </a:lnTo>
                    <a:lnTo>
                      <a:pt x="182" y="146"/>
                    </a:lnTo>
                    <a:lnTo>
                      <a:pt x="172" y="154"/>
                    </a:lnTo>
                    <a:lnTo>
                      <a:pt x="171" y="154"/>
                    </a:lnTo>
                    <a:lnTo>
                      <a:pt x="167" y="157"/>
                    </a:lnTo>
                    <a:lnTo>
                      <a:pt x="159" y="150"/>
                    </a:lnTo>
                    <a:lnTo>
                      <a:pt x="161" y="144"/>
                    </a:lnTo>
                    <a:lnTo>
                      <a:pt x="165" y="131"/>
                    </a:lnTo>
                    <a:lnTo>
                      <a:pt x="167" y="125"/>
                    </a:lnTo>
                    <a:lnTo>
                      <a:pt x="169" y="116"/>
                    </a:lnTo>
                    <a:lnTo>
                      <a:pt x="169" y="115"/>
                    </a:lnTo>
                    <a:lnTo>
                      <a:pt x="171" y="112"/>
                    </a:lnTo>
                    <a:lnTo>
                      <a:pt x="178" y="107"/>
                    </a:lnTo>
                    <a:lnTo>
                      <a:pt x="184" y="103"/>
                    </a:lnTo>
                    <a:lnTo>
                      <a:pt x="189" y="105"/>
                    </a:lnTo>
                    <a:lnTo>
                      <a:pt x="190" y="106"/>
                    </a:lnTo>
                    <a:lnTo>
                      <a:pt x="192" y="103"/>
                    </a:lnTo>
                    <a:lnTo>
                      <a:pt x="192" y="99"/>
                    </a:lnTo>
                    <a:lnTo>
                      <a:pt x="197" y="99"/>
                    </a:lnTo>
                    <a:lnTo>
                      <a:pt x="207" y="98"/>
                    </a:lnTo>
                    <a:lnTo>
                      <a:pt x="216" y="95"/>
                    </a:lnTo>
                    <a:lnTo>
                      <a:pt x="219" y="91"/>
                    </a:lnTo>
                    <a:lnTo>
                      <a:pt x="207" y="90"/>
                    </a:lnTo>
                    <a:lnTo>
                      <a:pt x="197" y="84"/>
                    </a:lnTo>
                    <a:lnTo>
                      <a:pt x="207" y="82"/>
                    </a:lnTo>
                    <a:lnTo>
                      <a:pt x="205" y="77"/>
                    </a:lnTo>
                    <a:lnTo>
                      <a:pt x="211" y="70"/>
                    </a:lnTo>
                    <a:lnTo>
                      <a:pt x="216" y="68"/>
                    </a:lnTo>
                    <a:lnTo>
                      <a:pt x="228" y="63"/>
                    </a:lnTo>
                    <a:lnTo>
                      <a:pt x="233" y="60"/>
                    </a:lnTo>
                    <a:lnTo>
                      <a:pt x="241" y="59"/>
                    </a:lnTo>
                    <a:lnTo>
                      <a:pt x="245" y="55"/>
                    </a:lnTo>
                    <a:lnTo>
                      <a:pt x="250" y="55"/>
                    </a:lnTo>
                    <a:lnTo>
                      <a:pt x="252" y="55"/>
                    </a:lnTo>
                    <a:lnTo>
                      <a:pt x="257" y="57"/>
                    </a:lnTo>
                    <a:lnTo>
                      <a:pt x="262" y="60"/>
                    </a:lnTo>
                    <a:lnTo>
                      <a:pt x="270" y="61"/>
                    </a:lnTo>
                    <a:lnTo>
                      <a:pt x="274" y="64"/>
                    </a:lnTo>
                    <a:lnTo>
                      <a:pt x="279" y="68"/>
                    </a:lnTo>
                    <a:lnTo>
                      <a:pt x="281" y="68"/>
                    </a:lnTo>
                    <a:lnTo>
                      <a:pt x="281" y="69"/>
                    </a:lnTo>
                    <a:lnTo>
                      <a:pt x="281" y="68"/>
                    </a:lnTo>
                    <a:lnTo>
                      <a:pt x="282" y="65"/>
                    </a:lnTo>
                    <a:lnTo>
                      <a:pt x="282" y="64"/>
                    </a:lnTo>
                    <a:lnTo>
                      <a:pt x="275" y="59"/>
                    </a:lnTo>
                    <a:lnTo>
                      <a:pt x="269" y="53"/>
                    </a:lnTo>
                    <a:lnTo>
                      <a:pt x="262" y="55"/>
                    </a:lnTo>
                    <a:lnTo>
                      <a:pt x="260" y="53"/>
                    </a:lnTo>
                    <a:lnTo>
                      <a:pt x="252" y="48"/>
                    </a:lnTo>
                    <a:lnTo>
                      <a:pt x="245" y="50"/>
                    </a:lnTo>
                    <a:lnTo>
                      <a:pt x="237" y="53"/>
                    </a:lnTo>
                    <a:lnTo>
                      <a:pt x="232" y="55"/>
                    </a:lnTo>
                    <a:lnTo>
                      <a:pt x="223" y="59"/>
                    </a:lnTo>
                    <a:lnTo>
                      <a:pt x="216" y="61"/>
                    </a:lnTo>
                    <a:lnTo>
                      <a:pt x="210" y="64"/>
                    </a:lnTo>
                    <a:lnTo>
                      <a:pt x="203" y="68"/>
                    </a:lnTo>
                    <a:lnTo>
                      <a:pt x="202" y="68"/>
                    </a:lnTo>
                    <a:lnTo>
                      <a:pt x="196" y="72"/>
                    </a:lnTo>
                    <a:lnTo>
                      <a:pt x="194" y="80"/>
                    </a:lnTo>
                    <a:lnTo>
                      <a:pt x="188" y="84"/>
                    </a:lnTo>
                    <a:lnTo>
                      <a:pt x="178" y="86"/>
                    </a:lnTo>
                    <a:lnTo>
                      <a:pt x="177" y="86"/>
                    </a:lnTo>
                    <a:lnTo>
                      <a:pt x="176" y="89"/>
                    </a:lnTo>
                    <a:lnTo>
                      <a:pt x="173" y="94"/>
                    </a:lnTo>
                    <a:lnTo>
                      <a:pt x="167" y="101"/>
                    </a:lnTo>
                    <a:lnTo>
                      <a:pt x="154" y="105"/>
                    </a:lnTo>
                    <a:lnTo>
                      <a:pt x="152" y="106"/>
                    </a:lnTo>
                    <a:lnTo>
                      <a:pt x="144" y="105"/>
                    </a:lnTo>
                    <a:lnTo>
                      <a:pt x="151" y="101"/>
                    </a:lnTo>
                    <a:lnTo>
                      <a:pt x="167" y="94"/>
                    </a:lnTo>
                    <a:lnTo>
                      <a:pt x="167" y="87"/>
                    </a:lnTo>
                    <a:lnTo>
                      <a:pt x="152" y="86"/>
                    </a:lnTo>
                    <a:lnTo>
                      <a:pt x="156" y="80"/>
                    </a:lnTo>
                    <a:lnTo>
                      <a:pt x="159" y="78"/>
                    </a:lnTo>
                    <a:lnTo>
                      <a:pt x="177" y="73"/>
                    </a:lnTo>
                    <a:lnTo>
                      <a:pt x="186" y="69"/>
                    </a:lnTo>
                    <a:lnTo>
                      <a:pt x="178" y="69"/>
                    </a:lnTo>
                    <a:lnTo>
                      <a:pt x="169" y="70"/>
                    </a:lnTo>
                    <a:lnTo>
                      <a:pt x="159" y="73"/>
                    </a:lnTo>
                    <a:lnTo>
                      <a:pt x="156" y="73"/>
                    </a:lnTo>
                    <a:lnTo>
                      <a:pt x="159" y="68"/>
                    </a:lnTo>
                    <a:lnTo>
                      <a:pt x="160" y="68"/>
                    </a:lnTo>
                    <a:lnTo>
                      <a:pt x="169" y="59"/>
                    </a:lnTo>
                    <a:lnTo>
                      <a:pt x="176" y="56"/>
                    </a:lnTo>
                    <a:lnTo>
                      <a:pt x="177" y="57"/>
                    </a:lnTo>
                    <a:lnTo>
                      <a:pt x="181" y="61"/>
                    </a:lnTo>
                    <a:lnTo>
                      <a:pt x="186" y="60"/>
                    </a:lnTo>
                    <a:lnTo>
                      <a:pt x="184" y="53"/>
                    </a:lnTo>
                    <a:lnTo>
                      <a:pt x="182" y="52"/>
                    </a:lnTo>
                    <a:lnTo>
                      <a:pt x="188" y="51"/>
                    </a:lnTo>
                    <a:lnTo>
                      <a:pt x="189" y="50"/>
                    </a:lnTo>
                    <a:lnTo>
                      <a:pt x="197" y="50"/>
                    </a:lnTo>
                    <a:lnTo>
                      <a:pt x="203" y="51"/>
                    </a:lnTo>
                    <a:lnTo>
                      <a:pt x="211" y="44"/>
                    </a:lnTo>
                    <a:lnTo>
                      <a:pt x="203" y="43"/>
                    </a:lnTo>
                    <a:lnTo>
                      <a:pt x="196" y="43"/>
                    </a:lnTo>
                    <a:lnTo>
                      <a:pt x="193" y="43"/>
                    </a:lnTo>
                    <a:lnTo>
                      <a:pt x="193" y="44"/>
                    </a:lnTo>
                    <a:lnTo>
                      <a:pt x="194" y="40"/>
                    </a:lnTo>
                    <a:lnTo>
                      <a:pt x="197" y="38"/>
                    </a:lnTo>
                    <a:lnTo>
                      <a:pt x="199" y="35"/>
                    </a:lnTo>
                    <a:lnTo>
                      <a:pt x="203" y="34"/>
                    </a:lnTo>
                    <a:lnTo>
                      <a:pt x="205" y="35"/>
                    </a:lnTo>
                    <a:lnTo>
                      <a:pt x="214" y="39"/>
                    </a:lnTo>
                    <a:lnTo>
                      <a:pt x="218" y="36"/>
                    </a:lnTo>
                    <a:lnTo>
                      <a:pt x="220" y="34"/>
                    </a:lnTo>
                    <a:lnTo>
                      <a:pt x="226" y="30"/>
                    </a:lnTo>
                    <a:lnTo>
                      <a:pt x="224" y="27"/>
                    </a:lnTo>
                    <a:lnTo>
                      <a:pt x="223" y="27"/>
                    </a:lnTo>
                    <a:lnTo>
                      <a:pt x="218" y="30"/>
                    </a:lnTo>
                    <a:lnTo>
                      <a:pt x="213" y="34"/>
                    </a:lnTo>
                    <a:lnTo>
                      <a:pt x="210" y="31"/>
                    </a:lnTo>
                    <a:lnTo>
                      <a:pt x="210" y="29"/>
                    </a:lnTo>
                    <a:lnTo>
                      <a:pt x="211" y="29"/>
                    </a:lnTo>
                    <a:lnTo>
                      <a:pt x="213" y="25"/>
                    </a:lnTo>
                    <a:lnTo>
                      <a:pt x="218" y="15"/>
                    </a:lnTo>
                    <a:lnTo>
                      <a:pt x="228" y="4"/>
                    </a:lnTo>
                    <a:lnTo>
                      <a:pt x="231" y="1"/>
                    </a:lnTo>
                    <a:lnTo>
                      <a:pt x="232" y="0"/>
                    </a:lnTo>
                    <a:lnTo>
                      <a:pt x="235" y="0"/>
                    </a:lnTo>
                    <a:lnTo>
                      <a:pt x="235" y="1"/>
                    </a:lnTo>
                    <a:lnTo>
                      <a:pt x="236" y="9"/>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grpSp>
        <p:sp>
          <p:nvSpPr>
            <p:cNvPr id="14688" name="Freeform 1376"/>
            <p:cNvSpPr>
              <a:spLocks noEditPoints="1"/>
            </p:cNvSpPr>
            <p:nvPr/>
          </p:nvSpPr>
          <p:spPr bwMode="auto">
            <a:xfrm>
              <a:off x="3551238" y="5208588"/>
              <a:ext cx="336550" cy="471487"/>
            </a:xfrm>
            <a:custGeom>
              <a:avLst/>
              <a:gdLst/>
              <a:ahLst/>
              <a:cxnLst>
                <a:cxn ang="0">
                  <a:pos x="28" y="187"/>
                </a:cxn>
                <a:cxn ang="0">
                  <a:pos x="19" y="205"/>
                </a:cxn>
                <a:cxn ang="0">
                  <a:pos x="11" y="214"/>
                </a:cxn>
                <a:cxn ang="0">
                  <a:pos x="3" y="201"/>
                </a:cxn>
                <a:cxn ang="0">
                  <a:pos x="0" y="192"/>
                </a:cxn>
                <a:cxn ang="0">
                  <a:pos x="4" y="183"/>
                </a:cxn>
                <a:cxn ang="0">
                  <a:pos x="6" y="165"/>
                </a:cxn>
                <a:cxn ang="0">
                  <a:pos x="24" y="150"/>
                </a:cxn>
                <a:cxn ang="0">
                  <a:pos x="41" y="178"/>
                </a:cxn>
                <a:cxn ang="0">
                  <a:pos x="143" y="40"/>
                </a:cxn>
                <a:cxn ang="0">
                  <a:pos x="173" y="98"/>
                </a:cxn>
                <a:cxn ang="0">
                  <a:pos x="171" y="117"/>
                </a:cxn>
                <a:cxn ang="0">
                  <a:pos x="188" y="137"/>
                </a:cxn>
                <a:cxn ang="0">
                  <a:pos x="203" y="161"/>
                </a:cxn>
                <a:cxn ang="0">
                  <a:pos x="198" y="195"/>
                </a:cxn>
                <a:cxn ang="0">
                  <a:pos x="202" y="210"/>
                </a:cxn>
                <a:cxn ang="0">
                  <a:pos x="207" y="214"/>
                </a:cxn>
                <a:cxn ang="0">
                  <a:pos x="212" y="221"/>
                </a:cxn>
                <a:cxn ang="0">
                  <a:pos x="178" y="233"/>
                </a:cxn>
                <a:cxn ang="0">
                  <a:pos x="165" y="256"/>
                </a:cxn>
                <a:cxn ang="0">
                  <a:pos x="159" y="264"/>
                </a:cxn>
                <a:cxn ang="0">
                  <a:pos x="150" y="263"/>
                </a:cxn>
                <a:cxn ang="0">
                  <a:pos x="135" y="242"/>
                </a:cxn>
                <a:cxn ang="0">
                  <a:pos x="125" y="223"/>
                </a:cxn>
                <a:cxn ang="0">
                  <a:pos x="114" y="244"/>
                </a:cxn>
                <a:cxn ang="0">
                  <a:pos x="101" y="239"/>
                </a:cxn>
                <a:cxn ang="0">
                  <a:pos x="80" y="243"/>
                </a:cxn>
                <a:cxn ang="0">
                  <a:pos x="79" y="251"/>
                </a:cxn>
                <a:cxn ang="0">
                  <a:pos x="70" y="260"/>
                </a:cxn>
                <a:cxn ang="0">
                  <a:pos x="67" y="265"/>
                </a:cxn>
                <a:cxn ang="0">
                  <a:pos x="63" y="273"/>
                </a:cxn>
                <a:cxn ang="0">
                  <a:pos x="54" y="284"/>
                </a:cxn>
                <a:cxn ang="0">
                  <a:pos x="44" y="292"/>
                </a:cxn>
                <a:cxn ang="0">
                  <a:pos x="36" y="276"/>
                </a:cxn>
                <a:cxn ang="0">
                  <a:pos x="37" y="248"/>
                </a:cxn>
                <a:cxn ang="0">
                  <a:pos x="32" y="229"/>
                </a:cxn>
                <a:cxn ang="0">
                  <a:pos x="33" y="216"/>
                </a:cxn>
                <a:cxn ang="0">
                  <a:pos x="44" y="191"/>
                </a:cxn>
                <a:cxn ang="0">
                  <a:pos x="47" y="206"/>
                </a:cxn>
                <a:cxn ang="0">
                  <a:pos x="50" y="231"/>
                </a:cxn>
                <a:cxn ang="0">
                  <a:pos x="53" y="225"/>
                </a:cxn>
                <a:cxn ang="0">
                  <a:pos x="57" y="203"/>
                </a:cxn>
                <a:cxn ang="0">
                  <a:pos x="66" y="206"/>
                </a:cxn>
                <a:cxn ang="0">
                  <a:pos x="80" y="203"/>
                </a:cxn>
                <a:cxn ang="0">
                  <a:pos x="81" y="175"/>
                </a:cxn>
                <a:cxn ang="0">
                  <a:pos x="81" y="165"/>
                </a:cxn>
                <a:cxn ang="0">
                  <a:pos x="68" y="148"/>
                </a:cxn>
                <a:cxn ang="0">
                  <a:pos x="54" y="124"/>
                </a:cxn>
                <a:cxn ang="0">
                  <a:pos x="58" y="115"/>
                </a:cxn>
                <a:cxn ang="0">
                  <a:pos x="63" y="115"/>
                </a:cxn>
                <a:cxn ang="0">
                  <a:pos x="74" y="85"/>
                </a:cxn>
                <a:cxn ang="0">
                  <a:pos x="75" y="44"/>
                </a:cxn>
                <a:cxn ang="0">
                  <a:pos x="63" y="18"/>
                </a:cxn>
                <a:cxn ang="0">
                  <a:pos x="109" y="23"/>
                </a:cxn>
                <a:cxn ang="0">
                  <a:pos x="121" y="0"/>
                </a:cxn>
                <a:cxn ang="0">
                  <a:pos x="131" y="30"/>
                </a:cxn>
              </a:cxnLst>
              <a:rect l="0" t="0" r="r" b="b"/>
              <a:pathLst>
                <a:path w="212" h="297">
                  <a:moveTo>
                    <a:pt x="42" y="183"/>
                  </a:moveTo>
                  <a:lnTo>
                    <a:pt x="40" y="188"/>
                  </a:lnTo>
                  <a:lnTo>
                    <a:pt x="34" y="186"/>
                  </a:lnTo>
                  <a:lnTo>
                    <a:pt x="33" y="184"/>
                  </a:lnTo>
                  <a:lnTo>
                    <a:pt x="28" y="187"/>
                  </a:lnTo>
                  <a:lnTo>
                    <a:pt x="25" y="188"/>
                  </a:lnTo>
                  <a:lnTo>
                    <a:pt x="24" y="188"/>
                  </a:lnTo>
                  <a:lnTo>
                    <a:pt x="21" y="192"/>
                  </a:lnTo>
                  <a:lnTo>
                    <a:pt x="20" y="199"/>
                  </a:lnTo>
                  <a:lnTo>
                    <a:pt x="19" y="205"/>
                  </a:lnTo>
                  <a:lnTo>
                    <a:pt x="20" y="213"/>
                  </a:lnTo>
                  <a:lnTo>
                    <a:pt x="21" y="213"/>
                  </a:lnTo>
                  <a:lnTo>
                    <a:pt x="12" y="214"/>
                  </a:lnTo>
                  <a:lnTo>
                    <a:pt x="11" y="214"/>
                  </a:lnTo>
                  <a:lnTo>
                    <a:pt x="11" y="214"/>
                  </a:lnTo>
                  <a:lnTo>
                    <a:pt x="9" y="212"/>
                  </a:lnTo>
                  <a:lnTo>
                    <a:pt x="4" y="209"/>
                  </a:lnTo>
                  <a:lnTo>
                    <a:pt x="0" y="208"/>
                  </a:lnTo>
                  <a:lnTo>
                    <a:pt x="3" y="201"/>
                  </a:lnTo>
                  <a:lnTo>
                    <a:pt x="3" y="201"/>
                  </a:lnTo>
                  <a:lnTo>
                    <a:pt x="3" y="199"/>
                  </a:lnTo>
                  <a:lnTo>
                    <a:pt x="2" y="196"/>
                  </a:lnTo>
                  <a:lnTo>
                    <a:pt x="2" y="195"/>
                  </a:lnTo>
                  <a:lnTo>
                    <a:pt x="0" y="193"/>
                  </a:lnTo>
                  <a:lnTo>
                    <a:pt x="0" y="192"/>
                  </a:lnTo>
                  <a:lnTo>
                    <a:pt x="0" y="191"/>
                  </a:lnTo>
                  <a:lnTo>
                    <a:pt x="0" y="188"/>
                  </a:lnTo>
                  <a:lnTo>
                    <a:pt x="3" y="186"/>
                  </a:lnTo>
                  <a:lnTo>
                    <a:pt x="3" y="184"/>
                  </a:lnTo>
                  <a:lnTo>
                    <a:pt x="4" y="183"/>
                  </a:lnTo>
                  <a:lnTo>
                    <a:pt x="6" y="182"/>
                  </a:lnTo>
                  <a:lnTo>
                    <a:pt x="6" y="179"/>
                  </a:lnTo>
                  <a:lnTo>
                    <a:pt x="6" y="179"/>
                  </a:lnTo>
                  <a:lnTo>
                    <a:pt x="4" y="165"/>
                  </a:lnTo>
                  <a:lnTo>
                    <a:pt x="6" y="165"/>
                  </a:lnTo>
                  <a:lnTo>
                    <a:pt x="9" y="159"/>
                  </a:lnTo>
                  <a:lnTo>
                    <a:pt x="15" y="155"/>
                  </a:lnTo>
                  <a:lnTo>
                    <a:pt x="17" y="146"/>
                  </a:lnTo>
                  <a:lnTo>
                    <a:pt x="23" y="146"/>
                  </a:lnTo>
                  <a:lnTo>
                    <a:pt x="24" y="150"/>
                  </a:lnTo>
                  <a:lnTo>
                    <a:pt x="36" y="161"/>
                  </a:lnTo>
                  <a:lnTo>
                    <a:pt x="37" y="163"/>
                  </a:lnTo>
                  <a:lnTo>
                    <a:pt x="42" y="171"/>
                  </a:lnTo>
                  <a:lnTo>
                    <a:pt x="41" y="176"/>
                  </a:lnTo>
                  <a:lnTo>
                    <a:pt x="41" y="178"/>
                  </a:lnTo>
                  <a:lnTo>
                    <a:pt x="41" y="178"/>
                  </a:lnTo>
                  <a:lnTo>
                    <a:pt x="42" y="179"/>
                  </a:lnTo>
                  <a:lnTo>
                    <a:pt x="42" y="183"/>
                  </a:lnTo>
                  <a:close/>
                  <a:moveTo>
                    <a:pt x="135" y="34"/>
                  </a:moveTo>
                  <a:lnTo>
                    <a:pt x="143" y="40"/>
                  </a:lnTo>
                  <a:lnTo>
                    <a:pt x="152" y="69"/>
                  </a:lnTo>
                  <a:lnTo>
                    <a:pt x="164" y="85"/>
                  </a:lnTo>
                  <a:lnTo>
                    <a:pt x="174" y="93"/>
                  </a:lnTo>
                  <a:lnTo>
                    <a:pt x="174" y="96"/>
                  </a:lnTo>
                  <a:lnTo>
                    <a:pt x="173" y="98"/>
                  </a:lnTo>
                  <a:lnTo>
                    <a:pt x="172" y="106"/>
                  </a:lnTo>
                  <a:lnTo>
                    <a:pt x="171" y="111"/>
                  </a:lnTo>
                  <a:lnTo>
                    <a:pt x="171" y="112"/>
                  </a:lnTo>
                  <a:lnTo>
                    <a:pt x="169" y="117"/>
                  </a:lnTo>
                  <a:lnTo>
                    <a:pt x="171" y="117"/>
                  </a:lnTo>
                  <a:lnTo>
                    <a:pt x="172" y="119"/>
                  </a:lnTo>
                  <a:lnTo>
                    <a:pt x="172" y="119"/>
                  </a:lnTo>
                  <a:lnTo>
                    <a:pt x="172" y="121"/>
                  </a:lnTo>
                  <a:lnTo>
                    <a:pt x="186" y="136"/>
                  </a:lnTo>
                  <a:lnTo>
                    <a:pt x="188" y="137"/>
                  </a:lnTo>
                  <a:lnTo>
                    <a:pt x="193" y="140"/>
                  </a:lnTo>
                  <a:lnTo>
                    <a:pt x="197" y="153"/>
                  </a:lnTo>
                  <a:lnTo>
                    <a:pt x="201" y="151"/>
                  </a:lnTo>
                  <a:lnTo>
                    <a:pt x="201" y="159"/>
                  </a:lnTo>
                  <a:lnTo>
                    <a:pt x="203" y="161"/>
                  </a:lnTo>
                  <a:lnTo>
                    <a:pt x="197" y="174"/>
                  </a:lnTo>
                  <a:lnTo>
                    <a:pt x="199" y="184"/>
                  </a:lnTo>
                  <a:lnTo>
                    <a:pt x="197" y="186"/>
                  </a:lnTo>
                  <a:lnTo>
                    <a:pt x="198" y="193"/>
                  </a:lnTo>
                  <a:lnTo>
                    <a:pt x="198" y="195"/>
                  </a:lnTo>
                  <a:lnTo>
                    <a:pt x="199" y="200"/>
                  </a:lnTo>
                  <a:lnTo>
                    <a:pt x="201" y="208"/>
                  </a:lnTo>
                  <a:lnTo>
                    <a:pt x="201" y="208"/>
                  </a:lnTo>
                  <a:lnTo>
                    <a:pt x="202" y="209"/>
                  </a:lnTo>
                  <a:lnTo>
                    <a:pt x="202" y="210"/>
                  </a:lnTo>
                  <a:lnTo>
                    <a:pt x="203" y="210"/>
                  </a:lnTo>
                  <a:lnTo>
                    <a:pt x="205" y="210"/>
                  </a:lnTo>
                  <a:lnTo>
                    <a:pt x="206" y="210"/>
                  </a:lnTo>
                  <a:lnTo>
                    <a:pt x="207" y="212"/>
                  </a:lnTo>
                  <a:lnTo>
                    <a:pt x="207" y="214"/>
                  </a:lnTo>
                  <a:lnTo>
                    <a:pt x="208" y="216"/>
                  </a:lnTo>
                  <a:lnTo>
                    <a:pt x="210" y="217"/>
                  </a:lnTo>
                  <a:lnTo>
                    <a:pt x="210" y="218"/>
                  </a:lnTo>
                  <a:lnTo>
                    <a:pt x="211" y="221"/>
                  </a:lnTo>
                  <a:lnTo>
                    <a:pt x="212" y="221"/>
                  </a:lnTo>
                  <a:lnTo>
                    <a:pt x="212" y="221"/>
                  </a:lnTo>
                  <a:lnTo>
                    <a:pt x="194" y="222"/>
                  </a:lnTo>
                  <a:lnTo>
                    <a:pt x="194" y="222"/>
                  </a:lnTo>
                  <a:lnTo>
                    <a:pt x="188" y="229"/>
                  </a:lnTo>
                  <a:lnTo>
                    <a:pt x="178" y="233"/>
                  </a:lnTo>
                  <a:lnTo>
                    <a:pt x="181" y="239"/>
                  </a:lnTo>
                  <a:lnTo>
                    <a:pt x="177" y="243"/>
                  </a:lnTo>
                  <a:lnTo>
                    <a:pt x="173" y="251"/>
                  </a:lnTo>
                  <a:lnTo>
                    <a:pt x="169" y="250"/>
                  </a:lnTo>
                  <a:lnTo>
                    <a:pt x="165" y="256"/>
                  </a:lnTo>
                  <a:lnTo>
                    <a:pt x="163" y="258"/>
                  </a:lnTo>
                  <a:lnTo>
                    <a:pt x="159" y="259"/>
                  </a:lnTo>
                  <a:lnTo>
                    <a:pt x="157" y="259"/>
                  </a:lnTo>
                  <a:lnTo>
                    <a:pt x="159" y="264"/>
                  </a:lnTo>
                  <a:lnTo>
                    <a:pt x="159" y="264"/>
                  </a:lnTo>
                  <a:lnTo>
                    <a:pt x="155" y="268"/>
                  </a:lnTo>
                  <a:lnTo>
                    <a:pt x="151" y="271"/>
                  </a:lnTo>
                  <a:lnTo>
                    <a:pt x="150" y="269"/>
                  </a:lnTo>
                  <a:lnTo>
                    <a:pt x="150" y="263"/>
                  </a:lnTo>
                  <a:lnTo>
                    <a:pt x="150" y="263"/>
                  </a:lnTo>
                  <a:lnTo>
                    <a:pt x="153" y="263"/>
                  </a:lnTo>
                  <a:lnTo>
                    <a:pt x="150" y="254"/>
                  </a:lnTo>
                  <a:lnTo>
                    <a:pt x="140" y="246"/>
                  </a:lnTo>
                  <a:lnTo>
                    <a:pt x="138" y="244"/>
                  </a:lnTo>
                  <a:lnTo>
                    <a:pt x="135" y="242"/>
                  </a:lnTo>
                  <a:lnTo>
                    <a:pt x="134" y="227"/>
                  </a:lnTo>
                  <a:lnTo>
                    <a:pt x="127" y="225"/>
                  </a:lnTo>
                  <a:lnTo>
                    <a:pt x="127" y="225"/>
                  </a:lnTo>
                  <a:lnTo>
                    <a:pt x="127" y="225"/>
                  </a:lnTo>
                  <a:lnTo>
                    <a:pt x="125" y="223"/>
                  </a:lnTo>
                  <a:lnTo>
                    <a:pt x="122" y="222"/>
                  </a:lnTo>
                  <a:lnTo>
                    <a:pt x="121" y="223"/>
                  </a:lnTo>
                  <a:lnTo>
                    <a:pt x="119" y="225"/>
                  </a:lnTo>
                  <a:lnTo>
                    <a:pt x="117" y="244"/>
                  </a:lnTo>
                  <a:lnTo>
                    <a:pt x="114" y="244"/>
                  </a:lnTo>
                  <a:lnTo>
                    <a:pt x="114" y="244"/>
                  </a:lnTo>
                  <a:lnTo>
                    <a:pt x="106" y="244"/>
                  </a:lnTo>
                  <a:lnTo>
                    <a:pt x="105" y="239"/>
                  </a:lnTo>
                  <a:lnTo>
                    <a:pt x="101" y="242"/>
                  </a:lnTo>
                  <a:lnTo>
                    <a:pt x="101" y="239"/>
                  </a:lnTo>
                  <a:lnTo>
                    <a:pt x="96" y="239"/>
                  </a:lnTo>
                  <a:lnTo>
                    <a:pt x="92" y="242"/>
                  </a:lnTo>
                  <a:lnTo>
                    <a:pt x="92" y="242"/>
                  </a:lnTo>
                  <a:lnTo>
                    <a:pt x="85" y="238"/>
                  </a:lnTo>
                  <a:lnTo>
                    <a:pt x="80" y="243"/>
                  </a:lnTo>
                  <a:lnTo>
                    <a:pt x="81" y="247"/>
                  </a:lnTo>
                  <a:lnTo>
                    <a:pt x="83" y="248"/>
                  </a:lnTo>
                  <a:lnTo>
                    <a:pt x="81" y="252"/>
                  </a:lnTo>
                  <a:lnTo>
                    <a:pt x="80" y="255"/>
                  </a:lnTo>
                  <a:lnTo>
                    <a:pt x="79" y="251"/>
                  </a:lnTo>
                  <a:lnTo>
                    <a:pt x="78" y="255"/>
                  </a:lnTo>
                  <a:lnTo>
                    <a:pt x="76" y="256"/>
                  </a:lnTo>
                  <a:lnTo>
                    <a:pt x="75" y="258"/>
                  </a:lnTo>
                  <a:lnTo>
                    <a:pt x="70" y="259"/>
                  </a:lnTo>
                  <a:lnTo>
                    <a:pt x="70" y="260"/>
                  </a:lnTo>
                  <a:lnTo>
                    <a:pt x="70" y="260"/>
                  </a:lnTo>
                  <a:lnTo>
                    <a:pt x="70" y="261"/>
                  </a:lnTo>
                  <a:lnTo>
                    <a:pt x="67" y="263"/>
                  </a:lnTo>
                  <a:lnTo>
                    <a:pt x="67" y="264"/>
                  </a:lnTo>
                  <a:lnTo>
                    <a:pt x="67" y="265"/>
                  </a:lnTo>
                  <a:lnTo>
                    <a:pt x="67" y="265"/>
                  </a:lnTo>
                  <a:lnTo>
                    <a:pt x="66" y="265"/>
                  </a:lnTo>
                  <a:lnTo>
                    <a:pt x="63" y="269"/>
                  </a:lnTo>
                  <a:lnTo>
                    <a:pt x="64" y="269"/>
                  </a:lnTo>
                  <a:lnTo>
                    <a:pt x="63" y="273"/>
                  </a:lnTo>
                  <a:lnTo>
                    <a:pt x="62" y="273"/>
                  </a:lnTo>
                  <a:lnTo>
                    <a:pt x="55" y="275"/>
                  </a:lnTo>
                  <a:lnTo>
                    <a:pt x="55" y="278"/>
                  </a:lnTo>
                  <a:lnTo>
                    <a:pt x="55" y="282"/>
                  </a:lnTo>
                  <a:lnTo>
                    <a:pt x="54" y="284"/>
                  </a:lnTo>
                  <a:lnTo>
                    <a:pt x="54" y="292"/>
                  </a:lnTo>
                  <a:lnTo>
                    <a:pt x="49" y="294"/>
                  </a:lnTo>
                  <a:lnTo>
                    <a:pt x="46" y="297"/>
                  </a:lnTo>
                  <a:lnTo>
                    <a:pt x="46" y="297"/>
                  </a:lnTo>
                  <a:lnTo>
                    <a:pt x="44" y="292"/>
                  </a:lnTo>
                  <a:lnTo>
                    <a:pt x="42" y="292"/>
                  </a:lnTo>
                  <a:lnTo>
                    <a:pt x="42" y="292"/>
                  </a:lnTo>
                  <a:lnTo>
                    <a:pt x="41" y="286"/>
                  </a:lnTo>
                  <a:lnTo>
                    <a:pt x="40" y="284"/>
                  </a:lnTo>
                  <a:lnTo>
                    <a:pt x="36" y="276"/>
                  </a:lnTo>
                  <a:lnTo>
                    <a:pt x="37" y="269"/>
                  </a:lnTo>
                  <a:lnTo>
                    <a:pt x="40" y="264"/>
                  </a:lnTo>
                  <a:lnTo>
                    <a:pt x="38" y="258"/>
                  </a:lnTo>
                  <a:lnTo>
                    <a:pt x="38" y="252"/>
                  </a:lnTo>
                  <a:lnTo>
                    <a:pt x="37" y="248"/>
                  </a:lnTo>
                  <a:lnTo>
                    <a:pt x="37" y="243"/>
                  </a:lnTo>
                  <a:lnTo>
                    <a:pt x="37" y="243"/>
                  </a:lnTo>
                  <a:lnTo>
                    <a:pt x="37" y="243"/>
                  </a:lnTo>
                  <a:lnTo>
                    <a:pt x="33" y="235"/>
                  </a:lnTo>
                  <a:lnTo>
                    <a:pt x="32" y="229"/>
                  </a:lnTo>
                  <a:lnTo>
                    <a:pt x="32" y="229"/>
                  </a:lnTo>
                  <a:lnTo>
                    <a:pt x="32" y="227"/>
                  </a:lnTo>
                  <a:lnTo>
                    <a:pt x="32" y="225"/>
                  </a:lnTo>
                  <a:lnTo>
                    <a:pt x="32" y="222"/>
                  </a:lnTo>
                  <a:lnTo>
                    <a:pt x="33" y="216"/>
                  </a:lnTo>
                  <a:lnTo>
                    <a:pt x="37" y="206"/>
                  </a:lnTo>
                  <a:lnTo>
                    <a:pt x="37" y="205"/>
                  </a:lnTo>
                  <a:lnTo>
                    <a:pt x="40" y="200"/>
                  </a:lnTo>
                  <a:lnTo>
                    <a:pt x="41" y="196"/>
                  </a:lnTo>
                  <a:lnTo>
                    <a:pt x="44" y="191"/>
                  </a:lnTo>
                  <a:lnTo>
                    <a:pt x="46" y="191"/>
                  </a:lnTo>
                  <a:lnTo>
                    <a:pt x="47" y="193"/>
                  </a:lnTo>
                  <a:lnTo>
                    <a:pt x="49" y="200"/>
                  </a:lnTo>
                  <a:lnTo>
                    <a:pt x="47" y="205"/>
                  </a:lnTo>
                  <a:lnTo>
                    <a:pt x="47" y="206"/>
                  </a:lnTo>
                  <a:lnTo>
                    <a:pt x="47" y="216"/>
                  </a:lnTo>
                  <a:lnTo>
                    <a:pt x="47" y="217"/>
                  </a:lnTo>
                  <a:lnTo>
                    <a:pt x="47" y="223"/>
                  </a:lnTo>
                  <a:lnTo>
                    <a:pt x="47" y="230"/>
                  </a:lnTo>
                  <a:lnTo>
                    <a:pt x="50" y="231"/>
                  </a:lnTo>
                  <a:lnTo>
                    <a:pt x="51" y="231"/>
                  </a:lnTo>
                  <a:lnTo>
                    <a:pt x="51" y="230"/>
                  </a:lnTo>
                  <a:lnTo>
                    <a:pt x="53" y="230"/>
                  </a:lnTo>
                  <a:lnTo>
                    <a:pt x="53" y="225"/>
                  </a:lnTo>
                  <a:lnTo>
                    <a:pt x="53" y="225"/>
                  </a:lnTo>
                  <a:lnTo>
                    <a:pt x="51" y="221"/>
                  </a:lnTo>
                  <a:lnTo>
                    <a:pt x="51" y="220"/>
                  </a:lnTo>
                  <a:lnTo>
                    <a:pt x="53" y="216"/>
                  </a:lnTo>
                  <a:lnTo>
                    <a:pt x="53" y="209"/>
                  </a:lnTo>
                  <a:lnTo>
                    <a:pt x="57" y="203"/>
                  </a:lnTo>
                  <a:lnTo>
                    <a:pt x="57" y="201"/>
                  </a:lnTo>
                  <a:lnTo>
                    <a:pt x="59" y="203"/>
                  </a:lnTo>
                  <a:lnTo>
                    <a:pt x="59" y="203"/>
                  </a:lnTo>
                  <a:lnTo>
                    <a:pt x="62" y="204"/>
                  </a:lnTo>
                  <a:lnTo>
                    <a:pt x="66" y="206"/>
                  </a:lnTo>
                  <a:lnTo>
                    <a:pt x="68" y="206"/>
                  </a:lnTo>
                  <a:lnTo>
                    <a:pt x="68" y="206"/>
                  </a:lnTo>
                  <a:lnTo>
                    <a:pt x="74" y="206"/>
                  </a:lnTo>
                  <a:lnTo>
                    <a:pt x="80" y="204"/>
                  </a:lnTo>
                  <a:lnTo>
                    <a:pt x="80" y="203"/>
                  </a:lnTo>
                  <a:lnTo>
                    <a:pt x="78" y="189"/>
                  </a:lnTo>
                  <a:lnTo>
                    <a:pt x="80" y="180"/>
                  </a:lnTo>
                  <a:lnTo>
                    <a:pt x="81" y="178"/>
                  </a:lnTo>
                  <a:lnTo>
                    <a:pt x="81" y="175"/>
                  </a:lnTo>
                  <a:lnTo>
                    <a:pt x="81" y="175"/>
                  </a:lnTo>
                  <a:lnTo>
                    <a:pt x="83" y="174"/>
                  </a:lnTo>
                  <a:lnTo>
                    <a:pt x="84" y="172"/>
                  </a:lnTo>
                  <a:lnTo>
                    <a:pt x="84" y="172"/>
                  </a:lnTo>
                  <a:lnTo>
                    <a:pt x="83" y="166"/>
                  </a:lnTo>
                  <a:lnTo>
                    <a:pt x="81" y="165"/>
                  </a:lnTo>
                  <a:lnTo>
                    <a:pt x="79" y="163"/>
                  </a:lnTo>
                  <a:lnTo>
                    <a:pt x="71" y="158"/>
                  </a:lnTo>
                  <a:lnTo>
                    <a:pt x="68" y="151"/>
                  </a:lnTo>
                  <a:lnTo>
                    <a:pt x="68" y="148"/>
                  </a:lnTo>
                  <a:lnTo>
                    <a:pt x="68" y="148"/>
                  </a:lnTo>
                  <a:lnTo>
                    <a:pt x="67" y="141"/>
                  </a:lnTo>
                  <a:lnTo>
                    <a:pt x="63" y="136"/>
                  </a:lnTo>
                  <a:lnTo>
                    <a:pt x="62" y="132"/>
                  </a:lnTo>
                  <a:lnTo>
                    <a:pt x="62" y="128"/>
                  </a:lnTo>
                  <a:lnTo>
                    <a:pt x="54" y="124"/>
                  </a:lnTo>
                  <a:lnTo>
                    <a:pt x="51" y="121"/>
                  </a:lnTo>
                  <a:lnTo>
                    <a:pt x="53" y="117"/>
                  </a:lnTo>
                  <a:lnTo>
                    <a:pt x="55" y="116"/>
                  </a:lnTo>
                  <a:lnTo>
                    <a:pt x="57" y="116"/>
                  </a:lnTo>
                  <a:lnTo>
                    <a:pt x="58" y="115"/>
                  </a:lnTo>
                  <a:lnTo>
                    <a:pt x="58" y="116"/>
                  </a:lnTo>
                  <a:lnTo>
                    <a:pt x="59" y="116"/>
                  </a:lnTo>
                  <a:lnTo>
                    <a:pt x="63" y="117"/>
                  </a:lnTo>
                  <a:lnTo>
                    <a:pt x="63" y="116"/>
                  </a:lnTo>
                  <a:lnTo>
                    <a:pt x="63" y="115"/>
                  </a:lnTo>
                  <a:lnTo>
                    <a:pt x="64" y="112"/>
                  </a:lnTo>
                  <a:lnTo>
                    <a:pt x="66" y="108"/>
                  </a:lnTo>
                  <a:lnTo>
                    <a:pt x="64" y="108"/>
                  </a:lnTo>
                  <a:lnTo>
                    <a:pt x="67" y="96"/>
                  </a:lnTo>
                  <a:lnTo>
                    <a:pt x="74" y="85"/>
                  </a:lnTo>
                  <a:lnTo>
                    <a:pt x="79" y="76"/>
                  </a:lnTo>
                  <a:lnTo>
                    <a:pt x="88" y="66"/>
                  </a:lnTo>
                  <a:lnTo>
                    <a:pt x="84" y="59"/>
                  </a:lnTo>
                  <a:lnTo>
                    <a:pt x="85" y="53"/>
                  </a:lnTo>
                  <a:lnTo>
                    <a:pt x="75" y="44"/>
                  </a:lnTo>
                  <a:lnTo>
                    <a:pt x="55" y="42"/>
                  </a:lnTo>
                  <a:lnTo>
                    <a:pt x="61" y="36"/>
                  </a:lnTo>
                  <a:lnTo>
                    <a:pt x="59" y="27"/>
                  </a:lnTo>
                  <a:lnTo>
                    <a:pt x="62" y="21"/>
                  </a:lnTo>
                  <a:lnTo>
                    <a:pt x="63" y="18"/>
                  </a:lnTo>
                  <a:lnTo>
                    <a:pt x="68" y="27"/>
                  </a:lnTo>
                  <a:lnTo>
                    <a:pt x="89" y="34"/>
                  </a:lnTo>
                  <a:lnTo>
                    <a:pt x="91" y="32"/>
                  </a:lnTo>
                  <a:lnTo>
                    <a:pt x="93" y="30"/>
                  </a:lnTo>
                  <a:lnTo>
                    <a:pt x="109" y="23"/>
                  </a:lnTo>
                  <a:lnTo>
                    <a:pt x="113" y="22"/>
                  </a:lnTo>
                  <a:lnTo>
                    <a:pt x="114" y="9"/>
                  </a:lnTo>
                  <a:lnTo>
                    <a:pt x="118" y="5"/>
                  </a:lnTo>
                  <a:lnTo>
                    <a:pt x="119" y="4"/>
                  </a:lnTo>
                  <a:lnTo>
                    <a:pt x="121" y="0"/>
                  </a:lnTo>
                  <a:lnTo>
                    <a:pt x="129" y="11"/>
                  </a:lnTo>
                  <a:lnTo>
                    <a:pt x="127" y="27"/>
                  </a:lnTo>
                  <a:lnTo>
                    <a:pt x="130" y="28"/>
                  </a:lnTo>
                  <a:lnTo>
                    <a:pt x="131" y="30"/>
                  </a:lnTo>
                  <a:lnTo>
                    <a:pt x="131" y="30"/>
                  </a:lnTo>
                  <a:lnTo>
                    <a:pt x="135" y="34"/>
                  </a:lnTo>
                  <a:close/>
                </a:path>
              </a:pathLst>
            </a:custGeom>
            <a:solidFill>
              <a:schemeClr val="tx2">
                <a:lumMod val="20000"/>
                <a:lumOff val="80000"/>
              </a:schemeClr>
            </a:solidFill>
            <a:ln w="9525">
              <a:noFill/>
              <a:round/>
              <a:headEnd/>
              <a:tailEnd/>
            </a:ln>
          </p:spPr>
          <p:txBody>
            <a:bodyPr/>
            <a:lstStyle/>
            <a:p>
              <a:pPr>
                <a:defRPr/>
              </a:pPr>
              <a:endParaRPr lang="nb-NO" dirty="0">
                <a:latin typeface="Arial" pitchFamily="34" charset="0"/>
                <a:cs typeface="Arial" pitchFamily="34" charset="0"/>
              </a:endParaRPr>
            </a:p>
          </p:txBody>
        </p:sp>
        <p:sp>
          <p:nvSpPr>
            <p:cNvPr id="2053" name="Freeform 1386"/>
            <p:cNvSpPr>
              <a:spLocks noEditPoints="1"/>
            </p:cNvSpPr>
            <p:nvPr/>
          </p:nvSpPr>
          <p:spPr bwMode="auto">
            <a:xfrm>
              <a:off x="2432050" y="4414838"/>
              <a:ext cx="763588" cy="700087"/>
            </a:xfrm>
            <a:custGeom>
              <a:avLst/>
              <a:gdLst>
                <a:gd name="T0" fmla="*/ 42863 w 481"/>
                <a:gd name="T1" fmla="*/ 519112 h 441"/>
                <a:gd name="T2" fmla="*/ 61913 w 481"/>
                <a:gd name="T3" fmla="*/ 465137 h 441"/>
                <a:gd name="T4" fmla="*/ 82550 w 481"/>
                <a:gd name="T5" fmla="*/ 333375 h 441"/>
                <a:gd name="T6" fmla="*/ 171450 w 481"/>
                <a:gd name="T7" fmla="*/ 142875 h 441"/>
                <a:gd name="T8" fmla="*/ 163513 w 481"/>
                <a:gd name="T9" fmla="*/ 90487 h 441"/>
                <a:gd name="T10" fmla="*/ 234950 w 481"/>
                <a:gd name="T11" fmla="*/ 80962 h 441"/>
                <a:gd name="T12" fmla="*/ 355600 w 481"/>
                <a:gd name="T13" fmla="*/ 122237 h 441"/>
                <a:gd name="T14" fmla="*/ 430213 w 481"/>
                <a:gd name="T15" fmla="*/ 104775 h 441"/>
                <a:gd name="T16" fmla="*/ 595313 w 481"/>
                <a:gd name="T17" fmla="*/ 138112 h 441"/>
                <a:gd name="T18" fmla="*/ 687388 w 481"/>
                <a:gd name="T19" fmla="*/ 266700 h 441"/>
                <a:gd name="T20" fmla="*/ 754063 w 481"/>
                <a:gd name="T21" fmla="*/ 400050 h 441"/>
                <a:gd name="T22" fmla="*/ 698500 w 481"/>
                <a:gd name="T23" fmla="*/ 495300 h 441"/>
                <a:gd name="T24" fmla="*/ 660400 w 481"/>
                <a:gd name="T25" fmla="*/ 615950 h 441"/>
                <a:gd name="T26" fmla="*/ 485775 w 481"/>
                <a:gd name="T27" fmla="*/ 682625 h 441"/>
                <a:gd name="T28" fmla="*/ 431800 w 481"/>
                <a:gd name="T29" fmla="*/ 592137 h 441"/>
                <a:gd name="T30" fmla="*/ 346075 w 481"/>
                <a:gd name="T31" fmla="*/ 565150 h 441"/>
                <a:gd name="T32" fmla="*/ 165100 w 481"/>
                <a:gd name="T33" fmla="*/ 541337 h 441"/>
                <a:gd name="T34" fmla="*/ 77788 w 481"/>
                <a:gd name="T35" fmla="*/ 533400 h 441"/>
                <a:gd name="T36" fmla="*/ 109538 w 481"/>
                <a:gd name="T37" fmla="*/ 511175 h 441"/>
                <a:gd name="T38" fmla="*/ 115888 w 481"/>
                <a:gd name="T39" fmla="*/ 468312 h 441"/>
                <a:gd name="T40" fmla="*/ 184150 w 481"/>
                <a:gd name="T41" fmla="*/ 485775 h 441"/>
                <a:gd name="T42" fmla="*/ 241300 w 481"/>
                <a:gd name="T43" fmla="*/ 484187 h 441"/>
                <a:gd name="T44" fmla="*/ 315913 w 481"/>
                <a:gd name="T45" fmla="*/ 485775 h 441"/>
                <a:gd name="T46" fmla="*/ 357188 w 481"/>
                <a:gd name="T47" fmla="*/ 527050 h 441"/>
                <a:gd name="T48" fmla="*/ 446088 w 481"/>
                <a:gd name="T49" fmla="*/ 487362 h 441"/>
                <a:gd name="T50" fmla="*/ 439738 w 481"/>
                <a:gd name="T51" fmla="*/ 592137 h 441"/>
                <a:gd name="T52" fmla="*/ 512763 w 481"/>
                <a:gd name="T53" fmla="*/ 587375 h 441"/>
                <a:gd name="T54" fmla="*/ 533400 w 481"/>
                <a:gd name="T55" fmla="*/ 500062 h 441"/>
                <a:gd name="T56" fmla="*/ 579438 w 481"/>
                <a:gd name="T57" fmla="*/ 488950 h 441"/>
                <a:gd name="T58" fmla="*/ 557213 w 481"/>
                <a:gd name="T59" fmla="*/ 434975 h 441"/>
                <a:gd name="T60" fmla="*/ 585788 w 481"/>
                <a:gd name="T61" fmla="*/ 374650 h 441"/>
                <a:gd name="T62" fmla="*/ 558800 w 481"/>
                <a:gd name="T63" fmla="*/ 419100 h 441"/>
                <a:gd name="T64" fmla="*/ 541338 w 481"/>
                <a:gd name="T65" fmla="*/ 488950 h 441"/>
                <a:gd name="T66" fmla="*/ 481013 w 481"/>
                <a:gd name="T67" fmla="*/ 488950 h 441"/>
                <a:gd name="T68" fmla="*/ 511175 w 481"/>
                <a:gd name="T69" fmla="*/ 454025 h 441"/>
                <a:gd name="T70" fmla="*/ 409575 w 481"/>
                <a:gd name="T71" fmla="*/ 452437 h 441"/>
                <a:gd name="T72" fmla="*/ 438150 w 481"/>
                <a:gd name="T73" fmla="*/ 387350 h 441"/>
                <a:gd name="T74" fmla="*/ 392113 w 481"/>
                <a:gd name="T75" fmla="*/ 433387 h 441"/>
                <a:gd name="T76" fmla="*/ 315913 w 481"/>
                <a:gd name="T77" fmla="*/ 458787 h 441"/>
                <a:gd name="T78" fmla="*/ 249238 w 481"/>
                <a:gd name="T79" fmla="*/ 441325 h 441"/>
                <a:gd name="T80" fmla="*/ 153988 w 481"/>
                <a:gd name="T81" fmla="*/ 457200 h 441"/>
                <a:gd name="T82" fmla="*/ 101600 w 481"/>
                <a:gd name="T83" fmla="*/ 425450 h 441"/>
                <a:gd name="T84" fmla="*/ 95250 w 481"/>
                <a:gd name="T85" fmla="*/ 392112 h 441"/>
                <a:gd name="T86" fmla="*/ 196850 w 481"/>
                <a:gd name="T87" fmla="*/ 358775 h 441"/>
                <a:gd name="T88" fmla="*/ 130175 w 481"/>
                <a:gd name="T89" fmla="*/ 347662 h 441"/>
                <a:gd name="T90" fmla="*/ 114300 w 481"/>
                <a:gd name="T91" fmla="*/ 309562 h 441"/>
                <a:gd name="T92" fmla="*/ 219075 w 481"/>
                <a:gd name="T93" fmla="*/ 330200 h 441"/>
                <a:gd name="T94" fmla="*/ 228600 w 481"/>
                <a:gd name="T95" fmla="*/ 309562 h 441"/>
                <a:gd name="T96" fmla="*/ 141288 w 481"/>
                <a:gd name="T97" fmla="*/ 285750 h 441"/>
                <a:gd name="T98" fmla="*/ 104775 w 481"/>
                <a:gd name="T99" fmla="*/ 252412 h 441"/>
                <a:gd name="T100" fmla="*/ 114300 w 481"/>
                <a:gd name="T101" fmla="*/ 222250 h 441"/>
                <a:gd name="T102" fmla="*/ 161925 w 481"/>
                <a:gd name="T103" fmla="*/ 184150 h 441"/>
                <a:gd name="T104" fmla="*/ 190500 w 481"/>
                <a:gd name="T105" fmla="*/ 146050 h 441"/>
                <a:gd name="T106" fmla="*/ 257175 w 481"/>
                <a:gd name="T107" fmla="*/ 171450 h 441"/>
                <a:gd name="T108" fmla="*/ 331788 w 481"/>
                <a:gd name="T109" fmla="*/ 184150 h 441"/>
                <a:gd name="T110" fmla="*/ 417513 w 481"/>
                <a:gd name="T111" fmla="*/ 204787 h 441"/>
                <a:gd name="T112" fmla="*/ 463550 w 481"/>
                <a:gd name="T113" fmla="*/ 168275 h 441"/>
                <a:gd name="T114" fmla="*/ 333375 w 481"/>
                <a:gd name="T115" fmla="*/ 161925 h 441"/>
                <a:gd name="T116" fmla="*/ 217488 w 481"/>
                <a:gd name="T117" fmla="*/ 119062 h 441"/>
                <a:gd name="T118" fmla="*/ 217488 w 481"/>
                <a:gd name="T119" fmla="*/ 82550 h 441"/>
                <a:gd name="T120" fmla="*/ 230188 w 481"/>
                <a:gd name="T121" fmla="*/ 82550 h 4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
                <a:gd name="T184" fmla="*/ 0 h 441"/>
                <a:gd name="T185" fmla="*/ 481 w 481"/>
                <a:gd name="T186" fmla="*/ 441 h 4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 h="441">
                  <a:moveTo>
                    <a:pt x="29" y="349"/>
                  </a:moveTo>
                  <a:lnTo>
                    <a:pt x="22" y="345"/>
                  </a:lnTo>
                  <a:lnTo>
                    <a:pt x="23" y="340"/>
                  </a:lnTo>
                  <a:lnTo>
                    <a:pt x="19" y="339"/>
                  </a:lnTo>
                  <a:lnTo>
                    <a:pt x="17" y="337"/>
                  </a:lnTo>
                  <a:lnTo>
                    <a:pt x="15" y="333"/>
                  </a:lnTo>
                  <a:lnTo>
                    <a:pt x="18" y="332"/>
                  </a:lnTo>
                  <a:lnTo>
                    <a:pt x="27" y="333"/>
                  </a:lnTo>
                  <a:lnTo>
                    <a:pt x="30" y="339"/>
                  </a:lnTo>
                  <a:lnTo>
                    <a:pt x="29" y="349"/>
                  </a:lnTo>
                  <a:close/>
                  <a:moveTo>
                    <a:pt x="42" y="340"/>
                  </a:moveTo>
                  <a:lnTo>
                    <a:pt x="42" y="352"/>
                  </a:lnTo>
                  <a:lnTo>
                    <a:pt x="35" y="350"/>
                  </a:lnTo>
                  <a:lnTo>
                    <a:pt x="32" y="339"/>
                  </a:lnTo>
                  <a:lnTo>
                    <a:pt x="27" y="327"/>
                  </a:lnTo>
                  <a:lnTo>
                    <a:pt x="40" y="328"/>
                  </a:lnTo>
                  <a:lnTo>
                    <a:pt x="42" y="340"/>
                  </a:lnTo>
                  <a:close/>
                  <a:moveTo>
                    <a:pt x="14" y="299"/>
                  </a:moveTo>
                  <a:lnTo>
                    <a:pt x="9" y="308"/>
                  </a:lnTo>
                  <a:lnTo>
                    <a:pt x="4" y="306"/>
                  </a:lnTo>
                  <a:lnTo>
                    <a:pt x="0" y="297"/>
                  </a:lnTo>
                  <a:lnTo>
                    <a:pt x="6" y="285"/>
                  </a:lnTo>
                  <a:lnTo>
                    <a:pt x="12" y="286"/>
                  </a:lnTo>
                  <a:lnTo>
                    <a:pt x="10" y="294"/>
                  </a:lnTo>
                  <a:lnTo>
                    <a:pt x="13" y="297"/>
                  </a:lnTo>
                  <a:lnTo>
                    <a:pt x="14" y="299"/>
                  </a:lnTo>
                  <a:close/>
                  <a:moveTo>
                    <a:pt x="53" y="265"/>
                  </a:moveTo>
                  <a:lnTo>
                    <a:pt x="51" y="282"/>
                  </a:lnTo>
                  <a:lnTo>
                    <a:pt x="43" y="289"/>
                  </a:lnTo>
                  <a:lnTo>
                    <a:pt x="39" y="293"/>
                  </a:lnTo>
                  <a:lnTo>
                    <a:pt x="36" y="284"/>
                  </a:lnTo>
                  <a:lnTo>
                    <a:pt x="26" y="291"/>
                  </a:lnTo>
                  <a:lnTo>
                    <a:pt x="17" y="299"/>
                  </a:lnTo>
                  <a:lnTo>
                    <a:pt x="17" y="284"/>
                  </a:lnTo>
                  <a:lnTo>
                    <a:pt x="27" y="278"/>
                  </a:lnTo>
                  <a:lnTo>
                    <a:pt x="29" y="268"/>
                  </a:lnTo>
                  <a:lnTo>
                    <a:pt x="32" y="265"/>
                  </a:lnTo>
                  <a:lnTo>
                    <a:pt x="38" y="273"/>
                  </a:lnTo>
                  <a:lnTo>
                    <a:pt x="39" y="253"/>
                  </a:lnTo>
                  <a:lnTo>
                    <a:pt x="53" y="261"/>
                  </a:lnTo>
                  <a:lnTo>
                    <a:pt x="53" y="265"/>
                  </a:lnTo>
                  <a:close/>
                  <a:moveTo>
                    <a:pt x="60" y="225"/>
                  </a:moveTo>
                  <a:lnTo>
                    <a:pt x="53" y="229"/>
                  </a:lnTo>
                  <a:lnTo>
                    <a:pt x="44" y="218"/>
                  </a:lnTo>
                  <a:lnTo>
                    <a:pt x="52" y="210"/>
                  </a:lnTo>
                  <a:lnTo>
                    <a:pt x="60" y="213"/>
                  </a:lnTo>
                  <a:lnTo>
                    <a:pt x="61" y="223"/>
                  </a:lnTo>
                  <a:lnTo>
                    <a:pt x="60" y="225"/>
                  </a:lnTo>
                  <a:close/>
                  <a:moveTo>
                    <a:pt x="59" y="138"/>
                  </a:moveTo>
                  <a:lnTo>
                    <a:pt x="52" y="138"/>
                  </a:lnTo>
                  <a:lnTo>
                    <a:pt x="53" y="127"/>
                  </a:lnTo>
                  <a:lnTo>
                    <a:pt x="61" y="123"/>
                  </a:lnTo>
                  <a:lnTo>
                    <a:pt x="60" y="136"/>
                  </a:lnTo>
                  <a:lnTo>
                    <a:pt x="59" y="138"/>
                  </a:lnTo>
                  <a:close/>
                  <a:moveTo>
                    <a:pt x="63" y="107"/>
                  </a:moveTo>
                  <a:lnTo>
                    <a:pt x="56" y="112"/>
                  </a:lnTo>
                  <a:lnTo>
                    <a:pt x="51" y="100"/>
                  </a:lnTo>
                  <a:lnTo>
                    <a:pt x="60" y="99"/>
                  </a:lnTo>
                  <a:lnTo>
                    <a:pt x="63" y="107"/>
                  </a:lnTo>
                  <a:close/>
                  <a:moveTo>
                    <a:pt x="108" y="90"/>
                  </a:moveTo>
                  <a:lnTo>
                    <a:pt x="108" y="98"/>
                  </a:lnTo>
                  <a:lnTo>
                    <a:pt x="94" y="98"/>
                  </a:lnTo>
                  <a:lnTo>
                    <a:pt x="73" y="108"/>
                  </a:lnTo>
                  <a:lnTo>
                    <a:pt x="66" y="99"/>
                  </a:lnTo>
                  <a:lnTo>
                    <a:pt x="76" y="92"/>
                  </a:lnTo>
                  <a:lnTo>
                    <a:pt x="59" y="85"/>
                  </a:lnTo>
                  <a:lnTo>
                    <a:pt x="70" y="81"/>
                  </a:lnTo>
                  <a:lnTo>
                    <a:pt x="66" y="75"/>
                  </a:lnTo>
                  <a:lnTo>
                    <a:pt x="74" y="73"/>
                  </a:lnTo>
                  <a:lnTo>
                    <a:pt x="90" y="86"/>
                  </a:lnTo>
                  <a:lnTo>
                    <a:pt x="108" y="90"/>
                  </a:lnTo>
                  <a:close/>
                  <a:moveTo>
                    <a:pt x="93" y="41"/>
                  </a:moveTo>
                  <a:lnTo>
                    <a:pt x="97" y="48"/>
                  </a:lnTo>
                  <a:lnTo>
                    <a:pt x="103" y="45"/>
                  </a:lnTo>
                  <a:lnTo>
                    <a:pt x="103" y="57"/>
                  </a:lnTo>
                  <a:lnTo>
                    <a:pt x="98" y="66"/>
                  </a:lnTo>
                  <a:lnTo>
                    <a:pt x="95" y="69"/>
                  </a:lnTo>
                  <a:lnTo>
                    <a:pt x="93" y="72"/>
                  </a:lnTo>
                  <a:lnTo>
                    <a:pt x="90" y="72"/>
                  </a:lnTo>
                  <a:lnTo>
                    <a:pt x="86" y="69"/>
                  </a:lnTo>
                  <a:lnTo>
                    <a:pt x="84" y="65"/>
                  </a:lnTo>
                  <a:lnTo>
                    <a:pt x="85" y="61"/>
                  </a:lnTo>
                  <a:lnTo>
                    <a:pt x="87" y="60"/>
                  </a:lnTo>
                  <a:lnTo>
                    <a:pt x="89" y="51"/>
                  </a:lnTo>
                  <a:lnTo>
                    <a:pt x="82" y="51"/>
                  </a:lnTo>
                  <a:lnTo>
                    <a:pt x="86" y="40"/>
                  </a:lnTo>
                  <a:lnTo>
                    <a:pt x="93" y="41"/>
                  </a:lnTo>
                  <a:close/>
                  <a:moveTo>
                    <a:pt x="145" y="52"/>
                  </a:moveTo>
                  <a:lnTo>
                    <a:pt x="145" y="53"/>
                  </a:lnTo>
                  <a:lnTo>
                    <a:pt x="148" y="51"/>
                  </a:lnTo>
                  <a:lnTo>
                    <a:pt x="148" y="57"/>
                  </a:lnTo>
                  <a:lnTo>
                    <a:pt x="145" y="58"/>
                  </a:lnTo>
                  <a:lnTo>
                    <a:pt x="138" y="65"/>
                  </a:lnTo>
                  <a:lnTo>
                    <a:pt x="142" y="62"/>
                  </a:lnTo>
                  <a:lnTo>
                    <a:pt x="146" y="66"/>
                  </a:lnTo>
                  <a:lnTo>
                    <a:pt x="150" y="69"/>
                  </a:lnTo>
                  <a:lnTo>
                    <a:pt x="170" y="70"/>
                  </a:lnTo>
                  <a:lnTo>
                    <a:pt x="174" y="68"/>
                  </a:lnTo>
                  <a:lnTo>
                    <a:pt x="183" y="73"/>
                  </a:lnTo>
                  <a:lnTo>
                    <a:pt x="204" y="69"/>
                  </a:lnTo>
                  <a:lnTo>
                    <a:pt x="205" y="72"/>
                  </a:lnTo>
                  <a:lnTo>
                    <a:pt x="209" y="77"/>
                  </a:lnTo>
                  <a:lnTo>
                    <a:pt x="210" y="79"/>
                  </a:lnTo>
                  <a:lnTo>
                    <a:pt x="222" y="77"/>
                  </a:lnTo>
                  <a:lnTo>
                    <a:pt x="224" y="77"/>
                  </a:lnTo>
                  <a:lnTo>
                    <a:pt x="225" y="77"/>
                  </a:lnTo>
                  <a:lnTo>
                    <a:pt x="225" y="74"/>
                  </a:lnTo>
                  <a:lnTo>
                    <a:pt x="224" y="73"/>
                  </a:lnTo>
                  <a:lnTo>
                    <a:pt x="225" y="73"/>
                  </a:lnTo>
                  <a:lnTo>
                    <a:pt x="231" y="68"/>
                  </a:lnTo>
                  <a:lnTo>
                    <a:pt x="241" y="70"/>
                  </a:lnTo>
                  <a:lnTo>
                    <a:pt x="238" y="73"/>
                  </a:lnTo>
                  <a:lnTo>
                    <a:pt x="237" y="74"/>
                  </a:lnTo>
                  <a:lnTo>
                    <a:pt x="243" y="81"/>
                  </a:lnTo>
                  <a:lnTo>
                    <a:pt x="246" y="83"/>
                  </a:lnTo>
                  <a:lnTo>
                    <a:pt x="255" y="79"/>
                  </a:lnTo>
                  <a:lnTo>
                    <a:pt x="258" y="78"/>
                  </a:lnTo>
                  <a:lnTo>
                    <a:pt x="260" y="70"/>
                  </a:lnTo>
                  <a:lnTo>
                    <a:pt x="271" y="72"/>
                  </a:lnTo>
                  <a:lnTo>
                    <a:pt x="271" y="66"/>
                  </a:lnTo>
                  <a:lnTo>
                    <a:pt x="276" y="62"/>
                  </a:lnTo>
                  <a:lnTo>
                    <a:pt x="286" y="64"/>
                  </a:lnTo>
                  <a:lnTo>
                    <a:pt x="292" y="60"/>
                  </a:lnTo>
                  <a:lnTo>
                    <a:pt x="296" y="66"/>
                  </a:lnTo>
                  <a:lnTo>
                    <a:pt x="298" y="73"/>
                  </a:lnTo>
                  <a:lnTo>
                    <a:pt x="301" y="79"/>
                  </a:lnTo>
                  <a:lnTo>
                    <a:pt x="306" y="89"/>
                  </a:lnTo>
                  <a:lnTo>
                    <a:pt x="311" y="91"/>
                  </a:lnTo>
                  <a:lnTo>
                    <a:pt x="326" y="86"/>
                  </a:lnTo>
                  <a:lnTo>
                    <a:pt x="337" y="89"/>
                  </a:lnTo>
                  <a:lnTo>
                    <a:pt x="341" y="82"/>
                  </a:lnTo>
                  <a:lnTo>
                    <a:pt x="353" y="83"/>
                  </a:lnTo>
                  <a:lnTo>
                    <a:pt x="362" y="78"/>
                  </a:lnTo>
                  <a:lnTo>
                    <a:pt x="362" y="82"/>
                  </a:lnTo>
                  <a:lnTo>
                    <a:pt x="375" y="87"/>
                  </a:lnTo>
                  <a:lnTo>
                    <a:pt x="378" y="90"/>
                  </a:lnTo>
                  <a:lnTo>
                    <a:pt x="381" y="91"/>
                  </a:lnTo>
                  <a:lnTo>
                    <a:pt x="379" y="103"/>
                  </a:lnTo>
                  <a:lnTo>
                    <a:pt x="379" y="115"/>
                  </a:lnTo>
                  <a:lnTo>
                    <a:pt x="379" y="116"/>
                  </a:lnTo>
                  <a:lnTo>
                    <a:pt x="379" y="121"/>
                  </a:lnTo>
                  <a:lnTo>
                    <a:pt x="379" y="128"/>
                  </a:lnTo>
                  <a:lnTo>
                    <a:pt x="379" y="129"/>
                  </a:lnTo>
                  <a:lnTo>
                    <a:pt x="389" y="155"/>
                  </a:lnTo>
                  <a:lnTo>
                    <a:pt x="387" y="163"/>
                  </a:lnTo>
                  <a:lnTo>
                    <a:pt x="403" y="162"/>
                  </a:lnTo>
                  <a:lnTo>
                    <a:pt x="412" y="161"/>
                  </a:lnTo>
                  <a:lnTo>
                    <a:pt x="419" y="159"/>
                  </a:lnTo>
                  <a:lnTo>
                    <a:pt x="428" y="166"/>
                  </a:lnTo>
                  <a:lnTo>
                    <a:pt x="433" y="168"/>
                  </a:lnTo>
                  <a:lnTo>
                    <a:pt x="437" y="171"/>
                  </a:lnTo>
                  <a:lnTo>
                    <a:pt x="434" y="181"/>
                  </a:lnTo>
                  <a:lnTo>
                    <a:pt x="433" y="191"/>
                  </a:lnTo>
                  <a:lnTo>
                    <a:pt x="437" y="214"/>
                  </a:lnTo>
                  <a:lnTo>
                    <a:pt x="437" y="216"/>
                  </a:lnTo>
                  <a:lnTo>
                    <a:pt x="442" y="218"/>
                  </a:lnTo>
                  <a:lnTo>
                    <a:pt x="458" y="226"/>
                  </a:lnTo>
                  <a:lnTo>
                    <a:pt x="459" y="225"/>
                  </a:lnTo>
                  <a:lnTo>
                    <a:pt x="463" y="223"/>
                  </a:lnTo>
                  <a:lnTo>
                    <a:pt x="467" y="221"/>
                  </a:lnTo>
                  <a:lnTo>
                    <a:pt x="468" y="221"/>
                  </a:lnTo>
                  <a:lnTo>
                    <a:pt x="476" y="225"/>
                  </a:lnTo>
                  <a:lnTo>
                    <a:pt x="481" y="246"/>
                  </a:lnTo>
                  <a:lnTo>
                    <a:pt x="479" y="248"/>
                  </a:lnTo>
                  <a:lnTo>
                    <a:pt x="475" y="252"/>
                  </a:lnTo>
                  <a:lnTo>
                    <a:pt x="464" y="250"/>
                  </a:lnTo>
                  <a:lnTo>
                    <a:pt x="459" y="252"/>
                  </a:lnTo>
                  <a:lnTo>
                    <a:pt x="458" y="259"/>
                  </a:lnTo>
                  <a:lnTo>
                    <a:pt x="458" y="267"/>
                  </a:lnTo>
                  <a:lnTo>
                    <a:pt x="463" y="272"/>
                  </a:lnTo>
                  <a:lnTo>
                    <a:pt x="468" y="276"/>
                  </a:lnTo>
                  <a:lnTo>
                    <a:pt x="467" y="281"/>
                  </a:lnTo>
                  <a:lnTo>
                    <a:pt x="462" y="285"/>
                  </a:lnTo>
                  <a:lnTo>
                    <a:pt x="454" y="290"/>
                  </a:lnTo>
                  <a:lnTo>
                    <a:pt x="451" y="291"/>
                  </a:lnTo>
                  <a:lnTo>
                    <a:pt x="451" y="293"/>
                  </a:lnTo>
                  <a:lnTo>
                    <a:pt x="441" y="302"/>
                  </a:lnTo>
                  <a:lnTo>
                    <a:pt x="436" y="301"/>
                  </a:lnTo>
                  <a:lnTo>
                    <a:pt x="441" y="305"/>
                  </a:lnTo>
                  <a:lnTo>
                    <a:pt x="440" y="312"/>
                  </a:lnTo>
                  <a:lnTo>
                    <a:pt x="438" y="315"/>
                  </a:lnTo>
                  <a:lnTo>
                    <a:pt x="442" y="316"/>
                  </a:lnTo>
                  <a:lnTo>
                    <a:pt x="444" y="319"/>
                  </a:lnTo>
                  <a:lnTo>
                    <a:pt x="444" y="322"/>
                  </a:lnTo>
                  <a:lnTo>
                    <a:pt x="447" y="335"/>
                  </a:lnTo>
                  <a:lnTo>
                    <a:pt x="462" y="346"/>
                  </a:lnTo>
                  <a:lnTo>
                    <a:pt x="457" y="350"/>
                  </a:lnTo>
                  <a:lnTo>
                    <a:pt x="464" y="357"/>
                  </a:lnTo>
                  <a:lnTo>
                    <a:pt x="461" y="363"/>
                  </a:lnTo>
                  <a:lnTo>
                    <a:pt x="457" y="363"/>
                  </a:lnTo>
                  <a:lnTo>
                    <a:pt x="455" y="374"/>
                  </a:lnTo>
                  <a:lnTo>
                    <a:pt x="447" y="369"/>
                  </a:lnTo>
                  <a:lnTo>
                    <a:pt x="446" y="370"/>
                  </a:lnTo>
                  <a:lnTo>
                    <a:pt x="430" y="391"/>
                  </a:lnTo>
                  <a:lnTo>
                    <a:pt x="416" y="388"/>
                  </a:lnTo>
                  <a:lnTo>
                    <a:pt x="409" y="380"/>
                  </a:lnTo>
                  <a:lnTo>
                    <a:pt x="399" y="387"/>
                  </a:lnTo>
                  <a:lnTo>
                    <a:pt x="395" y="394"/>
                  </a:lnTo>
                  <a:lnTo>
                    <a:pt x="391" y="400"/>
                  </a:lnTo>
                  <a:lnTo>
                    <a:pt x="383" y="413"/>
                  </a:lnTo>
                  <a:lnTo>
                    <a:pt x="386" y="421"/>
                  </a:lnTo>
                  <a:lnTo>
                    <a:pt x="382" y="426"/>
                  </a:lnTo>
                  <a:lnTo>
                    <a:pt x="370" y="424"/>
                  </a:lnTo>
                  <a:lnTo>
                    <a:pt x="366" y="428"/>
                  </a:lnTo>
                  <a:lnTo>
                    <a:pt x="364" y="429"/>
                  </a:lnTo>
                  <a:lnTo>
                    <a:pt x="349" y="441"/>
                  </a:lnTo>
                  <a:lnTo>
                    <a:pt x="344" y="438"/>
                  </a:lnTo>
                  <a:lnTo>
                    <a:pt x="319" y="430"/>
                  </a:lnTo>
                  <a:lnTo>
                    <a:pt x="317" y="430"/>
                  </a:lnTo>
                  <a:lnTo>
                    <a:pt x="306" y="430"/>
                  </a:lnTo>
                  <a:lnTo>
                    <a:pt x="302" y="426"/>
                  </a:lnTo>
                  <a:lnTo>
                    <a:pt x="289" y="422"/>
                  </a:lnTo>
                  <a:lnTo>
                    <a:pt x="289" y="416"/>
                  </a:lnTo>
                  <a:lnTo>
                    <a:pt x="290" y="408"/>
                  </a:lnTo>
                  <a:lnTo>
                    <a:pt x="276" y="407"/>
                  </a:lnTo>
                  <a:lnTo>
                    <a:pt x="279" y="391"/>
                  </a:lnTo>
                  <a:lnTo>
                    <a:pt x="285" y="392"/>
                  </a:lnTo>
                  <a:lnTo>
                    <a:pt x="288" y="388"/>
                  </a:lnTo>
                  <a:lnTo>
                    <a:pt x="277" y="383"/>
                  </a:lnTo>
                  <a:lnTo>
                    <a:pt x="272" y="387"/>
                  </a:lnTo>
                  <a:lnTo>
                    <a:pt x="262" y="387"/>
                  </a:lnTo>
                  <a:lnTo>
                    <a:pt x="260" y="384"/>
                  </a:lnTo>
                  <a:lnTo>
                    <a:pt x="259" y="382"/>
                  </a:lnTo>
                  <a:lnTo>
                    <a:pt x="262" y="379"/>
                  </a:lnTo>
                  <a:lnTo>
                    <a:pt x="272" y="373"/>
                  </a:lnTo>
                  <a:lnTo>
                    <a:pt x="273" y="371"/>
                  </a:lnTo>
                  <a:lnTo>
                    <a:pt x="272" y="365"/>
                  </a:lnTo>
                  <a:lnTo>
                    <a:pt x="264" y="367"/>
                  </a:lnTo>
                  <a:lnTo>
                    <a:pt x="265" y="361"/>
                  </a:lnTo>
                  <a:lnTo>
                    <a:pt x="262" y="362"/>
                  </a:lnTo>
                  <a:lnTo>
                    <a:pt x="259" y="354"/>
                  </a:lnTo>
                  <a:lnTo>
                    <a:pt x="254" y="353"/>
                  </a:lnTo>
                  <a:lnTo>
                    <a:pt x="254" y="361"/>
                  </a:lnTo>
                  <a:lnTo>
                    <a:pt x="237" y="369"/>
                  </a:lnTo>
                  <a:lnTo>
                    <a:pt x="233" y="363"/>
                  </a:lnTo>
                  <a:lnTo>
                    <a:pt x="234" y="360"/>
                  </a:lnTo>
                  <a:lnTo>
                    <a:pt x="231" y="353"/>
                  </a:lnTo>
                  <a:lnTo>
                    <a:pt x="226" y="358"/>
                  </a:lnTo>
                  <a:lnTo>
                    <a:pt x="225" y="358"/>
                  </a:lnTo>
                  <a:lnTo>
                    <a:pt x="218" y="356"/>
                  </a:lnTo>
                  <a:lnTo>
                    <a:pt x="207" y="367"/>
                  </a:lnTo>
                  <a:lnTo>
                    <a:pt x="195" y="357"/>
                  </a:lnTo>
                  <a:lnTo>
                    <a:pt x="187" y="349"/>
                  </a:lnTo>
                  <a:lnTo>
                    <a:pt x="190" y="337"/>
                  </a:lnTo>
                  <a:lnTo>
                    <a:pt x="182" y="332"/>
                  </a:lnTo>
                  <a:lnTo>
                    <a:pt x="175" y="322"/>
                  </a:lnTo>
                  <a:lnTo>
                    <a:pt x="163" y="327"/>
                  </a:lnTo>
                  <a:lnTo>
                    <a:pt x="156" y="341"/>
                  </a:lnTo>
                  <a:lnTo>
                    <a:pt x="153" y="341"/>
                  </a:lnTo>
                  <a:lnTo>
                    <a:pt x="145" y="331"/>
                  </a:lnTo>
                  <a:lnTo>
                    <a:pt x="137" y="335"/>
                  </a:lnTo>
                  <a:lnTo>
                    <a:pt x="132" y="337"/>
                  </a:lnTo>
                  <a:lnTo>
                    <a:pt x="123" y="329"/>
                  </a:lnTo>
                  <a:lnTo>
                    <a:pt x="107" y="341"/>
                  </a:lnTo>
                  <a:lnTo>
                    <a:pt x="104" y="341"/>
                  </a:lnTo>
                  <a:lnTo>
                    <a:pt x="97" y="339"/>
                  </a:lnTo>
                  <a:lnTo>
                    <a:pt x="84" y="341"/>
                  </a:lnTo>
                  <a:lnTo>
                    <a:pt x="82" y="341"/>
                  </a:lnTo>
                  <a:lnTo>
                    <a:pt x="80" y="335"/>
                  </a:lnTo>
                  <a:lnTo>
                    <a:pt x="78" y="332"/>
                  </a:lnTo>
                  <a:lnTo>
                    <a:pt x="77" y="336"/>
                  </a:lnTo>
                  <a:lnTo>
                    <a:pt x="70" y="336"/>
                  </a:lnTo>
                  <a:lnTo>
                    <a:pt x="61" y="341"/>
                  </a:lnTo>
                  <a:lnTo>
                    <a:pt x="57" y="350"/>
                  </a:lnTo>
                  <a:lnTo>
                    <a:pt x="53" y="358"/>
                  </a:lnTo>
                  <a:lnTo>
                    <a:pt x="52" y="358"/>
                  </a:lnTo>
                  <a:lnTo>
                    <a:pt x="47" y="354"/>
                  </a:lnTo>
                  <a:lnTo>
                    <a:pt x="47" y="353"/>
                  </a:lnTo>
                  <a:lnTo>
                    <a:pt x="48" y="346"/>
                  </a:lnTo>
                  <a:lnTo>
                    <a:pt x="49" y="336"/>
                  </a:lnTo>
                  <a:lnTo>
                    <a:pt x="46" y="328"/>
                  </a:lnTo>
                  <a:lnTo>
                    <a:pt x="46" y="323"/>
                  </a:lnTo>
                  <a:lnTo>
                    <a:pt x="56" y="328"/>
                  </a:lnTo>
                  <a:lnTo>
                    <a:pt x="57" y="332"/>
                  </a:lnTo>
                  <a:lnTo>
                    <a:pt x="59" y="331"/>
                  </a:lnTo>
                  <a:lnTo>
                    <a:pt x="60" y="331"/>
                  </a:lnTo>
                  <a:lnTo>
                    <a:pt x="60" y="328"/>
                  </a:lnTo>
                  <a:lnTo>
                    <a:pt x="60" y="325"/>
                  </a:lnTo>
                  <a:lnTo>
                    <a:pt x="64" y="325"/>
                  </a:lnTo>
                  <a:lnTo>
                    <a:pt x="65" y="325"/>
                  </a:lnTo>
                  <a:lnTo>
                    <a:pt x="76" y="325"/>
                  </a:lnTo>
                  <a:lnTo>
                    <a:pt x="76" y="323"/>
                  </a:lnTo>
                  <a:lnTo>
                    <a:pt x="70" y="323"/>
                  </a:lnTo>
                  <a:lnTo>
                    <a:pt x="70" y="322"/>
                  </a:lnTo>
                  <a:lnTo>
                    <a:pt x="69" y="322"/>
                  </a:lnTo>
                  <a:lnTo>
                    <a:pt x="68" y="319"/>
                  </a:lnTo>
                  <a:lnTo>
                    <a:pt x="68" y="318"/>
                  </a:lnTo>
                  <a:lnTo>
                    <a:pt x="66" y="316"/>
                  </a:lnTo>
                  <a:lnTo>
                    <a:pt x="57" y="318"/>
                  </a:lnTo>
                  <a:lnTo>
                    <a:pt x="53" y="320"/>
                  </a:lnTo>
                  <a:lnTo>
                    <a:pt x="51" y="319"/>
                  </a:lnTo>
                  <a:lnTo>
                    <a:pt x="51" y="316"/>
                  </a:lnTo>
                  <a:lnTo>
                    <a:pt x="52" y="306"/>
                  </a:lnTo>
                  <a:lnTo>
                    <a:pt x="51" y="302"/>
                  </a:lnTo>
                  <a:lnTo>
                    <a:pt x="51" y="301"/>
                  </a:lnTo>
                  <a:lnTo>
                    <a:pt x="55" y="297"/>
                  </a:lnTo>
                  <a:lnTo>
                    <a:pt x="57" y="297"/>
                  </a:lnTo>
                  <a:lnTo>
                    <a:pt x="69" y="293"/>
                  </a:lnTo>
                  <a:lnTo>
                    <a:pt x="70" y="294"/>
                  </a:lnTo>
                  <a:lnTo>
                    <a:pt x="73" y="295"/>
                  </a:lnTo>
                  <a:lnTo>
                    <a:pt x="81" y="299"/>
                  </a:lnTo>
                  <a:lnTo>
                    <a:pt x="82" y="301"/>
                  </a:lnTo>
                  <a:lnTo>
                    <a:pt x="84" y="302"/>
                  </a:lnTo>
                  <a:lnTo>
                    <a:pt x="86" y="303"/>
                  </a:lnTo>
                  <a:lnTo>
                    <a:pt x="89" y="310"/>
                  </a:lnTo>
                  <a:lnTo>
                    <a:pt x="99" y="314"/>
                  </a:lnTo>
                  <a:lnTo>
                    <a:pt x="104" y="312"/>
                  </a:lnTo>
                  <a:lnTo>
                    <a:pt x="104" y="315"/>
                  </a:lnTo>
                  <a:lnTo>
                    <a:pt x="104" y="322"/>
                  </a:lnTo>
                  <a:lnTo>
                    <a:pt x="106" y="322"/>
                  </a:lnTo>
                  <a:lnTo>
                    <a:pt x="107" y="322"/>
                  </a:lnTo>
                  <a:lnTo>
                    <a:pt x="110" y="312"/>
                  </a:lnTo>
                  <a:lnTo>
                    <a:pt x="110" y="307"/>
                  </a:lnTo>
                  <a:lnTo>
                    <a:pt x="111" y="307"/>
                  </a:lnTo>
                  <a:lnTo>
                    <a:pt x="116" y="306"/>
                  </a:lnTo>
                  <a:lnTo>
                    <a:pt x="119" y="305"/>
                  </a:lnTo>
                  <a:lnTo>
                    <a:pt x="123" y="303"/>
                  </a:lnTo>
                  <a:lnTo>
                    <a:pt x="124" y="303"/>
                  </a:lnTo>
                  <a:lnTo>
                    <a:pt x="128" y="306"/>
                  </a:lnTo>
                  <a:lnTo>
                    <a:pt x="129" y="307"/>
                  </a:lnTo>
                  <a:lnTo>
                    <a:pt x="132" y="306"/>
                  </a:lnTo>
                  <a:lnTo>
                    <a:pt x="131" y="305"/>
                  </a:lnTo>
                  <a:lnTo>
                    <a:pt x="129" y="302"/>
                  </a:lnTo>
                  <a:lnTo>
                    <a:pt x="133" y="297"/>
                  </a:lnTo>
                  <a:lnTo>
                    <a:pt x="137" y="299"/>
                  </a:lnTo>
                  <a:lnTo>
                    <a:pt x="138" y="299"/>
                  </a:lnTo>
                  <a:lnTo>
                    <a:pt x="148" y="298"/>
                  </a:lnTo>
                  <a:lnTo>
                    <a:pt x="149" y="295"/>
                  </a:lnTo>
                  <a:lnTo>
                    <a:pt x="153" y="297"/>
                  </a:lnTo>
                  <a:lnTo>
                    <a:pt x="152" y="305"/>
                  </a:lnTo>
                  <a:lnTo>
                    <a:pt x="149" y="308"/>
                  </a:lnTo>
                  <a:lnTo>
                    <a:pt x="149" y="311"/>
                  </a:lnTo>
                  <a:lnTo>
                    <a:pt x="153" y="310"/>
                  </a:lnTo>
                  <a:lnTo>
                    <a:pt x="156" y="305"/>
                  </a:lnTo>
                  <a:lnTo>
                    <a:pt x="158" y="303"/>
                  </a:lnTo>
                  <a:lnTo>
                    <a:pt x="159" y="303"/>
                  </a:lnTo>
                  <a:lnTo>
                    <a:pt x="159" y="299"/>
                  </a:lnTo>
                  <a:lnTo>
                    <a:pt x="163" y="294"/>
                  </a:lnTo>
                  <a:lnTo>
                    <a:pt x="174" y="297"/>
                  </a:lnTo>
                  <a:lnTo>
                    <a:pt x="175" y="298"/>
                  </a:lnTo>
                  <a:lnTo>
                    <a:pt x="182" y="303"/>
                  </a:lnTo>
                  <a:lnTo>
                    <a:pt x="184" y="303"/>
                  </a:lnTo>
                  <a:lnTo>
                    <a:pt x="193" y="303"/>
                  </a:lnTo>
                  <a:lnTo>
                    <a:pt x="196" y="305"/>
                  </a:lnTo>
                  <a:lnTo>
                    <a:pt x="199" y="306"/>
                  </a:lnTo>
                  <a:lnTo>
                    <a:pt x="204" y="308"/>
                  </a:lnTo>
                  <a:lnTo>
                    <a:pt x="208" y="308"/>
                  </a:lnTo>
                  <a:lnTo>
                    <a:pt x="213" y="310"/>
                  </a:lnTo>
                  <a:lnTo>
                    <a:pt x="214" y="315"/>
                  </a:lnTo>
                  <a:lnTo>
                    <a:pt x="213" y="318"/>
                  </a:lnTo>
                  <a:lnTo>
                    <a:pt x="210" y="322"/>
                  </a:lnTo>
                  <a:lnTo>
                    <a:pt x="209" y="323"/>
                  </a:lnTo>
                  <a:lnTo>
                    <a:pt x="212" y="325"/>
                  </a:lnTo>
                  <a:lnTo>
                    <a:pt x="216" y="322"/>
                  </a:lnTo>
                  <a:lnTo>
                    <a:pt x="217" y="319"/>
                  </a:lnTo>
                  <a:lnTo>
                    <a:pt x="225" y="320"/>
                  </a:lnTo>
                  <a:lnTo>
                    <a:pt x="224" y="322"/>
                  </a:lnTo>
                  <a:lnTo>
                    <a:pt x="220" y="331"/>
                  </a:lnTo>
                  <a:lnTo>
                    <a:pt x="224" y="333"/>
                  </a:lnTo>
                  <a:lnTo>
                    <a:pt x="225" y="332"/>
                  </a:lnTo>
                  <a:lnTo>
                    <a:pt x="229" y="327"/>
                  </a:lnTo>
                  <a:lnTo>
                    <a:pt x="230" y="322"/>
                  </a:lnTo>
                  <a:lnTo>
                    <a:pt x="238" y="318"/>
                  </a:lnTo>
                  <a:lnTo>
                    <a:pt x="245" y="312"/>
                  </a:lnTo>
                  <a:lnTo>
                    <a:pt x="248" y="315"/>
                  </a:lnTo>
                  <a:lnTo>
                    <a:pt x="250" y="318"/>
                  </a:lnTo>
                  <a:lnTo>
                    <a:pt x="251" y="314"/>
                  </a:lnTo>
                  <a:lnTo>
                    <a:pt x="258" y="299"/>
                  </a:lnTo>
                  <a:lnTo>
                    <a:pt x="259" y="297"/>
                  </a:lnTo>
                  <a:lnTo>
                    <a:pt x="262" y="299"/>
                  </a:lnTo>
                  <a:lnTo>
                    <a:pt x="268" y="305"/>
                  </a:lnTo>
                  <a:lnTo>
                    <a:pt x="271" y="306"/>
                  </a:lnTo>
                  <a:lnTo>
                    <a:pt x="273" y="306"/>
                  </a:lnTo>
                  <a:lnTo>
                    <a:pt x="276" y="306"/>
                  </a:lnTo>
                  <a:lnTo>
                    <a:pt x="281" y="307"/>
                  </a:lnTo>
                  <a:lnTo>
                    <a:pt x="286" y="314"/>
                  </a:lnTo>
                  <a:lnTo>
                    <a:pt x="285" y="320"/>
                  </a:lnTo>
                  <a:lnTo>
                    <a:pt x="286" y="322"/>
                  </a:lnTo>
                  <a:lnTo>
                    <a:pt x="289" y="327"/>
                  </a:lnTo>
                  <a:lnTo>
                    <a:pt x="294" y="327"/>
                  </a:lnTo>
                  <a:lnTo>
                    <a:pt x="296" y="327"/>
                  </a:lnTo>
                  <a:lnTo>
                    <a:pt x="298" y="327"/>
                  </a:lnTo>
                  <a:lnTo>
                    <a:pt x="300" y="335"/>
                  </a:lnTo>
                  <a:lnTo>
                    <a:pt x="301" y="340"/>
                  </a:lnTo>
                  <a:lnTo>
                    <a:pt x="301" y="341"/>
                  </a:lnTo>
                  <a:lnTo>
                    <a:pt x="301" y="348"/>
                  </a:lnTo>
                  <a:lnTo>
                    <a:pt x="297" y="352"/>
                  </a:lnTo>
                  <a:lnTo>
                    <a:pt x="285" y="358"/>
                  </a:lnTo>
                  <a:lnTo>
                    <a:pt x="281" y="362"/>
                  </a:lnTo>
                  <a:lnTo>
                    <a:pt x="277" y="373"/>
                  </a:lnTo>
                  <a:lnTo>
                    <a:pt x="281" y="371"/>
                  </a:lnTo>
                  <a:lnTo>
                    <a:pt x="284" y="365"/>
                  </a:lnTo>
                  <a:lnTo>
                    <a:pt x="292" y="362"/>
                  </a:lnTo>
                  <a:lnTo>
                    <a:pt x="297" y="358"/>
                  </a:lnTo>
                  <a:lnTo>
                    <a:pt x="303" y="354"/>
                  </a:lnTo>
                  <a:lnTo>
                    <a:pt x="309" y="362"/>
                  </a:lnTo>
                  <a:lnTo>
                    <a:pt x="315" y="367"/>
                  </a:lnTo>
                  <a:lnTo>
                    <a:pt x="315" y="373"/>
                  </a:lnTo>
                  <a:lnTo>
                    <a:pt x="313" y="378"/>
                  </a:lnTo>
                  <a:lnTo>
                    <a:pt x="311" y="382"/>
                  </a:lnTo>
                  <a:lnTo>
                    <a:pt x="311" y="384"/>
                  </a:lnTo>
                  <a:lnTo>
                    <a:pt x="318" y="377"/>
                  </a:lnTo>
                  <a:lnTo>
                    <a:pt x="319" y="375"/>
                  </a:lnTo>
                  <a:lnTo>
                    <a:pt x="320" y="375"/>
                  </a:lnTo>
                  <a:lnTo>
                    <a:pt x="323" y="370"/>
                  </a:lnTo>
                  <a:lnTo>
                    <a:pt x="323" y="365"/>
                  </a:lnTo>
                  <a:lnTo>
                    <a:pt x="323" y="363"/>
                  </a:lnTo>
                  <a:lnTo>
                    <a:pt x="315" y="360"/>
                  </a:lnTo>
                  <a:lnTo>
                    <a:pt x="311" y="356"/>
                  </a:lnTo>
                  <a:lnTo>
                    <a:pt x="309" y="343"/>
                  </a:lnTo>
                  <a:lnTo>
                    <a:pt x="307" y="337"/>
                  </a:lnTo>
                  <a:lnTo>
                    <a:pt x="306" y="335"/>
                  </a:lnTo>
                  <a:lnTo>
                    <a:pt x="307" y="332"/>
                  </a:lnTo>
                  <a:lnTo>
                    <a:pt x="307" y="331"/>
                  </a:lnTo>
                  <a:lnTo>
                    <a:pt x="306" y="324"/>
                  </a:lnTo>
                  <a:lnTo>
                    <a:pt x="309" y="322"/>
                  </a:lnTo>
                  <a:lnTo>
                    <a:pt x="311" y="320"/>
                  </a:lnTo>
                  <a:lnTo>
                    <a:pt x="326" y="322"/>
                  </a:lnTo>
                  <a:lnTo>
                    <a:pt x="328" y="322"/>
                  </a:lnTo>
                  <a:lnTo>
                    <a:pt x="336" y="315"/>
                  </a:lnTo>
                  <a:lnTo>
                    <a:pt x="340" y="316"/>
                  </a:lnTo>
                  <a:lnTo>
                    <a:pt x="343" y="318"/>
                  </a:lnTo>
                  <a:lnTo>
                    <a:pt x="345" y="318"/>
                  </a:lnTo>
                  <a:lnTo>
                    <a:pt x="348" y="319"/>
                  </a:lnTo>
                  <a:lnTo>
                    <a:pt x="349" y="320"/>
                  </a:lnTo>
                  <a:lnTo>
                    <a:pt x="351" y="322"/>
                  </a:lnTo>
                  <a:lnTo>
                    <a:pt x="354" y="325"/>
                  </a:lnTo>
                  <a:lnTo>
                    <a:pt x="356" y="328"/>
                  </a:lnTo>
                  <a:lnTo>
                    <a:pt x="362" y="328"/>
                  </a:lnTo>
                  <a:lnTo>
                    <a:pt x="360" y="322"/>
                  </a:lnTo>
                  <a:lnTo>
                    <a:pt x="354" y="316"/>
                  </a:lnTo>
                  <a:lnTo>
                    <a:pt x="352" y="315"/>
                  </a:lnTo>
                  <a:lnTo>
                    <a:pt x="352" y="314"/>
                  </a:lnTo>
                  <a:lnTo>
                    <a:pt x="356" y="312"/>
                  </a:lnTo>
                  <a:lnTo>
                    <a:pt x="365" y="308"/>
                  </a:lnTo>
                  <a:lnTo>
                    <a:pt x="368" y="308"/>
                  </a:lnTo>
                  <a:lnTo>
                    <a:pt x="377" y="306"/>
                  </a:lnTo>
                  <a:lnTo>
                    <a:pt x="383" y="307"/>
                  </a:lnTo>
                  <a:lnTo>
                    <a:pt x="386" y="306"/>
                  </a:lnTo>
                  <a:lnTo>
                    <a:pt x="391" y="301"/>
                  </a:lnTo>
                  <a:lnTo>
                    <a:pt x="396" y="298"/>
                  </a:lnTo>
                  <a:lnTo>
                    <a:pt x="394" y="294"/>
                  </a:lnTo>
                  <a:lnTo>
                    <a:pt x="389" y="294"/>
                  </a:lnTo>
                  <a:lnTo>
                    <a:pt x="385" y="298"/>
                  </a:lnTo>
                  <a:lnTo>
                    <a:pt x="373" y="298"/>
                  </a:lnTo>
                  <a:lnTo>
                    <a:pt x="362" y="301"/>
                  </a:lnTo>
                  <a:lnTo>
                    <a:pt x="358" y="299"/>
                  </a:lnTo>
                  <a:lnTo>
                    <a:pt x="356" y="297"/>
                  </a:lnTo>
                  <a:lnTo>
                    <a:pt x="357" y="282"/>
                  </a:lnTo>
                  <a:lnTo>
                    <a:pt x="351" y="274"/>
                  </a:lnTo>
                  <a:lnTo>
                    <a:pt x="349" y="273"/>
                  </a:lnTo>
                  <a:lnTo>
                    <a:pt x="357" y="268"/>
                  </a:lnTo>
                  <a:lnTo>
                    <a:pt x="360" y="265"/>
                  </a:lnTo>
                  <a:lnTo>
                    <a:pt x="362" y="257"/>
                  </a:lnTo>
                  <a:lnTo>
                    <a:pt x="368" y="250"/>
                  </a:lnTo>
                  <a:lnTo>
                    <a:pt x="375" y="247"/>
                  </a:lnTo>
                  <a:lnTo>
                    <a:pt x="379" y="239"/>
                  </a:lnTo>
                  <a:lnTo>
                    <a:pt x="387" y="233"/>
                  </a:lnTo>
                  <a:lnTo>
                    <a:pt x="391" y="229"/>
                  </a:lnTo>
                  <a:lnTo>
                    <a:pt x="391" y="227"/>
                  </a:lnTo>
                  <a:lnTo>
                    <a:pt x="390" y="226"/>
                  </a:lnTo>
                  <a:lnTo>
                    <a:pt x="378" y="234"/>
                  </a:lnTo>
                  <a:lnTo>
                    <a:pt x="374" y="235"/>
                  </a:lnTo>
                  <a:lnTo>
                    <a:pt x="372" y="236"/>
                  </a:lnTo>
                  <a:lnTo>
                    <a:pt x="369" y="236"/>
                  </a:lnTo>
                  <a:lnTo>
                    <a:pt x="369" y="240"/>
                  </a:lnTo>
                  <a:lnTo>
                    <a:pt x="369" y="244"/>
                  </a:lnTo>
                  <a:lnTo>
                    <a:pt x="360" y="250"/>
                  </a:lnTo>
                  <a:lnTo>
                    <a:pt x="358" y="250"/>
                  </a:lnTo>
                  <a:lnTo>
                    <a:pt x="357" y="251"/>
                  </a:lnTo>
                  <a:lnTo>
                    <a:pt x="353" y="250"/>
                  </a:lnTo>
                  <a:lnTo>
                    <a:pt x="353" y="248"/>
                  </a:lnTo>
                  <a:lnTo>
                    <a:pt x="349" y="246"/>
                  </a:lnTo>
                  <a:lnTo>
                    <a:pt x="349" y="247"/>
                  </a:lnTo>
                  <a:lnTo>
                    <a:pt x="349" y="248"/>
                  </a:lnTo>
                  <a:lnTo>
                    <a:pt x="348" y="252"/>
                  </a:lnTo>
                  <a:lnTo>
                    <a:pt x="349" y="252"/>
                  </a:lnTo>
                  <a:lnTo>
                    <a:pt x="351" y="253"/>
                  </a:lnTo>
                  <a:lnTo>
                    <a:pt x="354" y="257"/>
                  </a:lnTo>
                  <a:lnTo>
                    <a:pt x="352" y="264"/>
                  </a:lnTo>
                  <a:lnTo>
                    <a:pt x="343" y="271"/>
                  </a:lnTo>
                  <a:lnTo>
                    <a:pt x="341" y="272"/>
                  </a:lnTo>
                  <a:lnTo>
                    <a:pt x="341" y="274"/>
                  </a:lnTo>
                  <a:lnTo>
                    <a:pt x="349" y="284"/>
                  </a:lnTo>
                  <a:lnTo>
                    <a:pt x="351" y="295"/>
                  </a:lnTo>
                  <a:lnTo>
                    <a:pt x="351" y="298"/>
                  </a:lnTo>
                  <a:lnTo>
                    <a:pt x="352" y="302"/>
                  </a:lnTo>
                  <a:lnTo>
                    <a:pt x="353" y="305"/>
                  </a:lnTo>
                  <a:lnTo>
                    <a:pt x="354" y="305"/>
                  </a:lnTo>
                  <a:lnTo>
                    <a:pt x="356" y="306"/>
                  </a:lnTo>
                  <a:lnTo>
                    <a:pt x="353" y="307"/>
                  </a:lnTo>
                  <a:lnTo>
                    <a:pt x="349" y="308"/>
                  </a:lnTo>
                  <a:lnTo>
                    <a:pt x="347" y="308"/>
                  </a:lnTo>
                  <a:lnTo>
                    <a:pt x="344" y="310"/>
                  </a:lnTo>
                  <a:lnTo>
                    <a:pt x="341" y="308"/>
                  </a:lnTo>
                  <a:lnTo>
                    <a:pt x="336" y="305"/>
                  </a:lnTo>
                  <a:lnTo>
                    <a:pt x="335" y="303"/>
                  </a:lnTo>
                  <a:lnTo>
                    <a:pt x="331" y="305"/>
                  </a:lnTo>
                  <a:lnTo>
                    <a:pt x="326" y="308"/>
                  </a:lnTo>
                  <a:lnTo>
                    <a:pt x="324" y="312"/>
                  </a:lnTo>
                  <a:lnTo>
                    <a:pt x="315" y="311"/>
                  </a:lnTo>
                  <a:lnTo>
                    <a:pt x="313" y="310"/>
                  </a:lnTo>
                  <a:lnTo>
                    <a:pt x="310" y="312"/>
                  </a:lnTo>
                  <a:lnTo>
                    <a:pt x="309" y="312"/>
                  </a:lnTo>
                  <a:lnTo>
                    <a:pt x="302" y="318"/>
                  </a:lnTo>
                  <a:lnTo>
                    <a:pt x="301" y="316"/>
                  </a:lnTo>
                  <a:lnTo>
                    <a:pt x="297" y="315"/>
                  </a:lnTo>
                  <a:lnTo>
                    <a:pt x="296" y="308"/>
                  </a:lnTo>
                  <a:lnTo>
                    <a:pt x="297" y="308"/>
                  </a:lnTo>
                  <a:lnTo>
                    <a:pt x="303" y="308"/>
                  </a:lnTo>
                  <a:lnTo>
                    <a:pt x="305" y="307"/>
                  </a:lnTo>
                  <a:lnTo>
                    <a:pt x="309" y="305"/>
                  </a:lnTo>
                  <a:lnTo>
                    <a:pt x="315" y="298"/>
                  </a:lnTo>
                  <a:lnTo>
                    <a:pt x="320" y="298"/>
                  </a:lnTo>
                  <a:lnTo>
                    <a:pt x="326" y="297"/>
                  </a:lnTo>
                  <a:lnTo>
                    <a:pt x="327" y="297"/>
                  </a:lnTo>
                  <a:lnTo>
                    <a:pt x="322" y="294"/>
                  </a:lnTo>
                  <a:lnTo>
                    <a:pt x="323" y="291"/>
                  </a:lnTo>
                  <a:lnTo>
                    <a:pt x="323" y="290"/>
                  </a:lnTo>
                  <a:lnTo>
                    <a:pt x="326" y="286"/>
                  </a:lnTo>
                  <a:lnTo>
                    <a:pt x="330" y="284"/>
                  </a:lnTo>
                  <a:lnTo>
                    <a:pt x="330" y="281"/>
                  </a:lnTo>
                  <a:lnTo>
                    <a:pt x="330" y="278"/>
                  </a:lnTo>
                  <a:lnTo>
                    <a:pt x="323" y="284"/>
                  </a:lnTo>
                  <a:lnTo>
                    <a:pt x="322" y="286"/>
                  </a:lnTo>
                  <a:lnTo>
                    <a:pt x="320" y="286"/>
                  </a:lnTo>
                  <a:lnTo>
                    <a:pt x="317" y="290"/>
                  </a:lnTo>
                  <a:lnTo>
                    <a:pt x="317" y="291"/>
                  </a:lnTo>
                  <a:lnTo>
                    <a:pt x="311" y="295"/>
                  </a:lnTo>
                  <a:lnTo>
                    <a:pt x="305" y="302"/>
                  </a:lnTo>
                  <a:lnTo>
                    <a:pt x="300" y="305"/>
                  </a:lnTo>
                  <a:lnTo>
                    <a:pt x="292" y="301"/>
                  </a:lnTo>
                  <a:lnTo>
                    <a:pt x="290" y="299"/>
                  </a:lnTo>
                  <a:lnTo>
                    <a:pt x="289" y="299"/>
                  </a:lnTo>
                  <a:lnTo>
                    <a:pt x="281" y="294"/>
                  </a:lnTo>
                  <a:lnTo>
                    <a:pt x="272" y="294"/>
                  </a:lnTo>
                  <a:lnTo>
                    <a:pt x="269" y="294"/>
                  </a:lnTo>
                  <a:lnTo>
                    <a:pt x="267" y="290"/>
                  </a:lnTo>
                  <a:lnTo>
                    <a:pt x="265" y="289"/>
                  </a:lnTo>
                  <a:lnTo>
                    <a:pt x="258" y="285"/>
                  </a:lnTo>
                  <a:lnTo>
                    <a:pt x="256" y="285"/>
                  </a:lnTo>
                  <a:lnTo>
                    <a:pt x="255" y="282"/>
                  </a:lnTo>
                  <a:lnTo>
                    <a:pt x="255" y="281"/>
                  </a:lnTo>
                  <a:lnTo>
                    <a:pt x="258" y="277"/>
                  </a:lnTo>
                  <a:lnTo>
                    <a:pt x="260" y="276"/>
                  </a:lnTo>
                  <a:lnTo>
                    <a:pt x="265" y="272"/>
                  </a:lnTo>
                  <a:lnTo>
                    <a:pt x="269" y="269"/>
                  </a:lnTo>
                  <a:lnTo>
                    <a:pt x="271" y="265"/>
                  </a:lnTo>
                  <a:lnTo>
                    <a:pt x="276" y="255"/>
                  </a:lnTo>
                  <a:lnTo>
                    <a:pt x="281" y="242"/>
                  </a:lnTo>
                  <a:lnTo>
                    <a:pt x="282" y="240"/>
                  </a:lnTo>
                  <a:lnTo>
                    <a:pt x="284" y="234"/>
                  </a:lnTo>
                  <a:lnTo>
                    <a:pt x="284" y="233"/>
                  </a:lnTo>
                  <a:lnTo>
                    <a:pt x="279" y="235"/>
                  </a:lnTo>
                  <a:lnTo>
                    <a:pt x="276" y="244"/>
                  </a:lnTo>
                  <a:lnTo>
                    <a:pt x="275" y="250"/>
                  </a:lnTo>
                  <a:lnTo>
                    <a:pt x="268" y="256"/>
                  </a:lnTo>
                  <a:lnTo>
                    <a:pt x="264" y="265"/>
                  </a:lnTo>
                  <a:lnTo>
                    <a:pt x="263" y="265"/>
                  </a:lnTo>
                  <a:lnTo>
                    <a:pt x="262" y="268"/>
                  </a:lnTo>
                  <a:lnTo>
                    <a:pt x="259" y="271"/>
                  </a:lnTo>
                  <a:lnTo>
                    <a:pt x="255" y="273"/>
                  </a:lnTo>
                  <a:lnTo>
                    <a:pt x="255" y="265"/>
                  </a:lnTo>
                  <a:lnTo>
                    <a:pt x="255" y="260"/>
                  </a:lnTo>
                  <a:lnTo>
                    <a:pt x="255" y="261"/>
                  </a:lnTo>
                  <a:lnTo>
                    <a:pt x="251" y="263"/>
                  </a:lnTo>
                  <a:lnTo>
                    <a:pt x="250" y="268"/>
                  </a:lnTo>
                  <a:lnTo>
                    <a:pt x="246" y="267"/>
                  </a:lnTo>
                  <a:lnTo>
                    <a:pt x="247" y="269"/>
                  </a:lnTo>
                  <a:lnTo>
                    <a:pt x="247" y="273"/>
                  </a:lnTo>
                  <a:lnTo>
                    <a:pt x="248" y="276"/>
                  </a:lnTo>
                  <a:lnTo>
                    <a:pt x="250" y="282"/>
                  </a:lnTo>
                  <a:lnTo>
                    <a:pt x="243" y="280"/>
                  </a:lnTo>
                  <a:lnTo>
                    <a:pt x="243" y="285"/>
                  </a:lnTo>
                  <a:lnTo>
                    <a:pt x="248" y="286"/>
                  </a:lnTo>
                  <a:lnTo>
                    <a:pt x="247" y="295"/>
                  </a:lnTo>
                  <a:lnTo>
                    <a:pt x="247" y="298"/>
                  </a:lnTo>
                  <a:lnTo>
                    <a:pt x="246" y="302"/>
                  </a:lnTo>
                  <a:lnTo>
                    <a:pt x="237" y="305"/>
                  </a:lnTo>
                  <a:lnTo>
                    <a:pt x="237" y="308"/>
                  </a:lnTo>
                  <a:lnTo>
                    <a:pt x="226" y="307"/>
                  </a:lnTo>
                  <a:lnTo>
                    <a:pt x="208" y="294"/>
                  </a:lnTo>
                  <a:lnTo>
                    <a:pt x="207" y="291"/>
                  </a:lnTo>
                  <a:lnTo>
                    <a:pt x="207" y="285"/>
                  </a:lnTo>
                  <a:lnTo>
                    <a:pt x="199" y="289"/>
                  </a:lnTo>
                  <a:lnTo>
                    <a:pt x="195" y="290"/>
                  </a:lnTo>
                  <a:lnTo>
                    <a:pt x="193" y="290"/>
                  </a:lnTo>
                  <a:lnTo>
                    <a:pt x="192" y="291"/>
                  </a:lnTo>
                  <a:lnTo>
                    <a:pt x="187" y="291"/>
                  </a:lnTo>
                  <a:lnTo>
                    <a:pt x="180" y="288"/>
                  </a:lnTo>
                  <a:lnTo>
                    <a:pt x="187" y="282"/>
                  </a:lnTo>
                  <a:lnTo>
                    <a:pt x="191" y="278"/>
                  </a:lnTo>
                  <a:lnTo>
                    <a:pt x="190" y="276"/>
                  </a:lnTo>
                  <a:lnTo>
                    <a:pt x="187" y="274"/>
                  </a:lnTo>
                  <a:lnTo>
                    <a:pt x="186" y="278"/>
                  </a:lnTo>
                  <a:lnTo>
                    <a:pt x="178" y="282"/>
                  </a:lnTo>
                  <a:lnTo>
                    <a:pt x="171" y="288"/>
                  </a:lnTo>
                  <a:lnTo>
                    <a:pt x="163" y="288"/>
                  </a:lnTo>
                  <a:lnTo>
                    <a:pt x="157" y="284"/>
                  </a:lnTo>
                  <a:lnTo>
                    <a:pt x="157" y="278"/>
                  </a:lnTo>
                  <a:lnTo>
                    <a:pt x="157" y="273"/>
                  </a:lnTo>
                  <a:lnTo>
                    <a:pt x="152" y="278"/>
                  </a:lnTo>
                  <a:lnTo>
                    <a:pt x="152" y="280"/>
                  </a:lnTo>
                  <a:lnTo>
                    <a:pt x="150" y="284"/>
                  </a:lnTo>
                  <a:lnTo>
                    <a:pt x="142" y="281"/>
                  </a:lnTo>
                  <a:lnTo>
                    <a:pt x="140" y="288"/>
                  </a:lnTo>
                  <a:lnTo>
                    <a:pt x="137" y="286"/>
                  </a:lnTo>
                  <a:lnTo>
                    <a:pt x="129" y="284"/>
                  </a:lnTo>
                  <a:lnTo>
                    <a:pt x="125" y="290"/>
                  </a:lnTo>
                  <a:lnTo>
                    <a:pt x="114" y="297"/>
                  </a:lnTo>
                  <a:lnTo>
                    <a:pt x="112" y="298"/>
                  </a:lnTo>
                  <a:lnTo>
                    <a:pt x="104" y="298"/>
                  </a:lnTo>
                  <a:lnTo>
                    <a:pt x="103" y="298"/>
                  </a:lnTo>
                  <a:lnTo>
                    <a:pt x="99" y="299"/>
                  </a:lnTo>
                  <a:lnTo>
                    <a:pt x="97" y="288"/>
                  </a:lnTo>
                  <a:lnTo>
                    <a:pt x="95" y="281"/>
                  </a:lnTo>
                  <a:lnTo>
                    <a:pt x="90" y="284"/>
                  </a:lnTo>
                  <a:lnTo>
                    <a:pt x="82" y="289"/>
                  </a:lnTo>
                  <a:lnTo>
                    <a:pt x="80" y="289"/>
                  </a:lnTo>
                  <a:lnTo>
                    <a:pt x="77" y="288"/>
                  </a:lnTo>
                  <a:lnTo>
                    <a:pt x="78" y="284"/>
                  </a:lnTo>
                  <a:lnTo>
                    <a:pt x="80" y="281"/>
                  </a:lnTo>
                  <a:lnTo>
                    <a:pt x="84" y="281"/>
                  </a:lnTo>
                  <a:lnTo>
                    <a:pt x="85" y="278"/>
                  </a:lnTo>
                  <a:lnTo>
                    <a:pt x="84" y="277"/>
                  </a:lnTo>
                  <a:lnTo>
                    <a:pt x="80" y="273"/>
                  </a:lnTo>
                  <a:lnTo>
                    <a:pt x="74" y="274"/>
                  </a:lnTo>
                  <a:lnTo>
                    <a:pt x="68" y="269"/>
                  </a:lnTo>
                  <a:lnTo>
                    <a:pt x="65" y="268"/>
                  </a:lnTo>
                  <a:lnTo>
                    <a:pt x="64" y="268"/>
                  </a:lnTo>
                  <a:lnTo>
                    <a:pt x="68" y="263"/>
                  </a:lnTo>
                  <a:lnTo>
                    <a:pt x="68" y="261"/>
                  </a:lnTo>
                  <a:lnTo>
                    <a:pt x="72" y="263"/>
                  </a:lnTo>
                  <a:lnTo>
                    <a:pt x="74" y="263"/>
                  </a:lnTo>
                  <a:lnTo>
                    <a:pt x="80" y="267"/>
                  </a:lnTo>
                  <a:lnTo>
                    <a:pt x="81" y="268"/>
                  </a:lnTo>
                  <a:lnTo>
                    <a:pt x="86" y="272"/>
                  </a:lnTo>
                  <a:lnTo>
                    <a:pt x="89" y="267"/>
                  </a:lnTo>
                  <a:lnTo>
                    <a:pt x="81" y="259"/>
                  </a:lnTo>
                  <a:lnTo>
                    <a:pt x="77" y="255"/>
                  </a:lnTo>
                  <a:lnTo>
                    <a:pt x="70" y="255"/>
                  </a:lnTo>
                  <a:lnTo>
                    <a:pt x="56" y="253"/>
                  </a:lnTo>
                  <a:lnTo>
                    <a:pt x="63" y="250"/>
                  </a:lnTo>
                  <a:lnTo>
                    <a:pt x="61" y="248"/>
                  </a:lnTo>
                  <a:lnTo>
                    <a:pt x="60" y="247"/>
                  </a:lnTo>
                  <a:lnTo>
                    <a:pt x="53" y="239"/>
                  </a:lnTo>
                  <a:lnTo>
                    <a:pt x="66" y="235"/>
                  </a:lnTo>
                  <a:lnTo>
                    <a:pt x="72" y="234"/>
                  </a:lnTo>
                  <a:lnTo>
                    <a:pt x="78" y="234"/>
                  </a:lnTo>
                  <a:lnTo>
                    <a:pt x="85" y="235"/>
                  </a:lnTo>
                  <a:lnTo>
                    <a:pt x="86" y="231"/>
                  </a:lnTo>
                  <a:lnTo>
                    <a:pt x="87" y="227"/>
                  </a:lnTo>
                  <a:lnTo>
                    <a:pt x="89" y="227"/>
                  </a:lnTo>
                  <a:lnTo>
                    <a:pt x="95" y="227"/>
                  </a:lnTo>
                  <a:lnTo>
                    <a:pt x="98" y="234"/>
                  </a:lnTo>
                  <a:lnTo>
                    <a:pt x="99" y="233"/>
                  </a:lnTo>
                  <a:lnTo>
                    <a:pt x="98" y="227"/>
                  </a:lnTo>
                  <a:lnTo>
                    <a:pt x="110" y="223"/>
                  </a:lnTo>
                  <a:lnTo>
                    <a:pt x="114" y="223"/>
                  </a:lnTo>
                  <a:lnTo>
                    <a:pt x="124" y="226"/>
                  </a:lnTo>
                  <a:lnTo>
                    <a:pt x="128" y="227"/>
                  </a:lnTo>
                  <a:lnTo>
                    <a:pt x="131" y="229"/>
                  </a:lnTo>
                  <a:lnTo>
                    <a:pt x="137" y="229"/>
                  </a:lnTo>
                  <a:lnTo>
                    <a:pt x="142" y="229"/>
                  </a:lnTo>
                  <a:lnTo>
                    <a:pt x="144" y="229"/>
                  </a:lnTo>
                  <a:lnTo>
                    <a:pt x="142" y="226"/>
                  </a:lnTo>
                  <a:lnTo>
                    <a:pt x="137" y="223"/>
                  </a:lnTo>
                  <a:lnTo>
                    <a:pt x="135" y="222"/>
                  </a:lnTo>
                  <a:lnTo>
                    <a:pt x="116" y="218"/>
                  </a:lnTo>
                  <a:lnTo>
                    <a:pt x="112" y="217"/>
                  </a:lnTo>
                  <a:lnTo>
                    <a:pt x="111" y="217"/>
                  </a:lnTo>
                  <a:lnTo>
                    <a:pt x="103" y="219"/>
                  </a:lnTo>
                  <a:lnTo>
                    <a:pt x="101" y="219"/>
                  </a:lnTo>
                  <a:lnTo>
                    <a:pt x="94" y="219"/>
                  </a:lnTo>
                  <a:lnTo>
                    <a:pt x="82" y="219"/>
                  </a:lnTo>
                  <a:lnTo>
                    <a:pt x="81" y="225"/>
                  </a:lnTo>
                  <a:lnTo>
                    <a:pt x="73" y="227"/>
                  </a:lnTo>
                  <a:lnTo>
                    <a:pt x="69" y="226"/>
                  </a:lnTo>
                  <a:lnTo>
                    <a:pt x="72" y="222"/>
                  </a:lnTo>
                  <a:lnTo>
                    <a:pt x="64" y="223"/>
                  </a:lnTo>
                  <a:lnTo>
                    <a:pt x="65" y="210"/>
                  </a:lnTo>
                  <a:lnTo>
                    <a:pt x="74" y="214"/>
                  </a:lnTo>
                  <a:lnTo>
                    <a:pt x="76" y="206"/>
                  </a:lnTo>
                  <a:lnTo>
                    <a:pt x="82" y="205"/>
                  </a:lnTo>
                  <a:lnTo>
                    <a:pt x="82" y="204"/>
                  </a:lnTo>
                  <a:lnTo>
                    <a:pt x="81" y="201"/>
                  </a:lnTo>
                  <a:lnTo>
                    <a:pt x="77" y="201"/>
                  </a:lnTo>
                  <a:lnTo>
                    <a:pt x="63" y="205"/>
                  </a:lnTo>
                  <a:lnTo>
                    <a:pt x="61" y="200"/>
                  </a:lnTo>
                  <a:lnTo>
                    <a:pt x="72" y="195"/>
                  </a:lnTo>
                  <a:lnTo>
                    <a:pt x="78" y="195"/>
                  </a:lnTo>
                  <a:lnTo>
                    <a:pt x="85" y="195"/>
                  </a:lnTo>
                  <a:lnTo>
                    <a:pt x="86" y="196"/>
                  </a:lnTo>
                  <a:lnTo>
                    <a:pt x="93" y="196"/>
                  </a:lnTo>
                  <a:lnTo>
                    <a:pt x="95" y="191"/>
                  </a:lnTo>
                  <a:lnTo>
                    <a:pt x="108" y="197"/>
                  </a:lnTo>
                  <a:lnTo>
                    <a:pt x="108" y="193"/>
                  </a:lnTo>
                  <a:lnTo>
                    <a:pt x="118" y="196"/>
                  </a:lnTo>
                  <a:lnTo>
                    <a:pt x="116" y="201"/>
                  </a:lnTo>
                  <a:lnTo>
                    <a:pt x="116" y="202"/>
                  </a:lnTo>
                  <a:lnTo>
                    <a:pt x="123" y="205"/>
                  </a:lnTo>
                  <a:lnTo>
                    <a:pt x="128" y="206"/>
                  </a:lnTo>
                  <a:lnTo>
                    <a:pt x="129" y="208"/>
                  </a:lnTo>
                  <a:lnTo>
                    <a:pt x="137" y="208"/>
                  </a:lnTo>
                  <a:lnTo>
                    <a:pt x="138" y="208"/>
                  </a:lnTo>
                  <a:lnTo>
                    <a:pt x="144" y="204"/>
                  </a:lnTo>
                  <a:lnTo>
                    <a:pt x="152" y="200"/>
                  </a:lnTo>
                  <a:lnTo>
                    <a:pt x="159" y="202"/>
                  </a:lnTo>
                  <a:lnTo>
                    <a:pt x="161" y="202"/>
                  </a:lnTo>
                  <a:lnTo>
                    <a:pt x="167" y="208"/>
                  </a:lnTo>
                  <a:lnTo>
                    <a:pt x="169" y="206"/>
                  </a:lnTo>
                  <a:lnTo>
                    <a:pt x="169" y="205"/>
                  </a:lnTo>
                  <a:lnTo>
                    <a:pt x="170" y="204"/>
                  </a:lnTo>
                  <a:lnTo>
                    <a:pt x="166" y="202"/>
                  </a:lnTo>
                  <a:lnTo>
                    <a:pt x="166" y="199"/>
                  </a:lnTo>
                  <a:lnTo>
                    <a:pt x="162" y="193"/>
                  </a:lnTo>
                  <a:lnTo>
                    <a:pt x="158" y="192"/>
                  </a:lnTo>
                  <a:lnTo>
                    <a:pt x="156" y="191"/>
                  </a:lnTo>
                  <a:lnTo>
                    <a:pt x="154" y="191"/>
                  </a:lnTo>
                  <a:lnTo>
                    <a:pt x="144" y="195"/>
                  </a:lnTo>
                  <a:lnTo>
                    <a:pt x="144" y="196"/>
                  </a:lnTo>
                  <a:lnTo>
                    <a:pt x="140" y="201"/>
                  </a:lnTo>
                  <a:lnTo>
                    <a:pt x="137" y="201"/>
                  </a:lnTo>
                  <a:lnTo>
                    <a:pt x="131" y="200"/>
                  </a:lnTo>
                  <a:lnTo>
                    <a:pt x="125" y="200"/>
                  </a:lnTo>
                  <a:lnTo>
                    <a:pt x="121" y="197"/>
                  </a:lnTo>
                  <a:lnTo>
                    <a:pt x="127" y="192"/>
                  </a:lnTo>
                  <a:lnTo>
                    <a:pt x="128" y="192"/>
                  </a:lnTo>
                  <a:lnTo>
                    <a:pt x="121" y="191"/>
                  </a:lnTo>
                  <a:lnTo>
                    <a:pt x="114" y="189"/>
                  </a:lnTo>
                  <a:lnTo>
                    <a:pt x="103" y="187"/>
                  </a:lnTo>
                  <a:lnTo>
                    <a:pt x="98" y="184"/>
                  </a:lnTo>
                  <a:lnTo>
                    <a:pt x="94" y="183"/>
                  </a:lnTo>
                  <a:lnTo>
                    <a:pt x="90" y="181"/>
                  </a:lnTo>
                  <a:lnTo>
                    <a:pt x="89" y="180"/>
                  </a:lnTo>
                  <a:lnTo>
                    <a:pt x="89" y="176"/>
                  </a:lnTo>
                  <a:lnTo>
                    <a:pt x="90" y="175"/>
                  </a:lnTo>
                  <a:lnTo>
                    <a:pt x="91" y="170"/>
                  </a:lnTo>
                  <a:lnTo>
                    <a:pt x="101" y="175"/>
                  </a:lnTo>
                  <a:lnTo>
                    <a:pt x="106" y="175"/>
                  </a:lnTo>
                  <a:lnTo>
                    <a:pt x="107" y="171"/>
                  </a:lnTo>
                  <a:lnTo>
                    <a:pt x="101" y="166"/>
                  </a:lnTo>
                  <a:lnTo>
                    <a:pt x="97" y="163"/>
                  </a:lnTo>
                  <a:lnTo>
                    <a:pt x="115" y="164"/>
                  </a:lnTo>
                  <a:lnTo>
                    <a:pt x="119" y="159"/>
                  </a:lnTo>
                  <a:lnTo>
                    <a:pt x="108" y="159"/>
                  </a:lnTo>
                  <a:lnTo>
                    <a:pt x="101" y="158"/>
                  </a:lnTo>
                  <a:lnTo>
                    <a:pt x="89" y="157"/>
                  </a:lnTo>
                  <a:lnTo>
                    <a:pt x="69" y="162"/>
                  </a:lnTo>
                  <a:lnTo>
                    <a:pt x="66" y="159"/>
                  </a:lnTo>
                  <a:lnTo>
                    <a:pt x="68" y="155"/>
                  </a:lnTo>
                  <a:lnTo>
                    <a:pt x="73" y="153"/>
                  </a:lnTo>
                  <a:lnTo>
                    <a:pt x="89" y="153"/>
                  </a:lnTo>
                  <a:lnTo>
                    <a:pt x="95" y="153"/>
                  </a:lnTo>
                  <a:lnTo>
                    <a:pt x="104" y="154"/>
                  </a:lnTo>
                  <a:lnTo>
                    <a:pt x="111" y="154"/>
                  </a:lnTo>
                  <a:lnTo>
                    <a:pt x="115" y="154"/>
                  </a:lnTo>
                  <a:lnTo>
                    <a:pt x="118" y="151"/>
                  </a:lnTo>
                  <a:lnTo>
                    <a:pt x="118" y="149"/>
                  </a:lnTo>
                  <a:lnTo>
                    <a:pt x="107" y="145"/>
                  </a:lnTo>
                  <a:lnTo>
                    <a:pt x="98" y="144"/>
                  </a:lnTo>
                  <a:lnTo>
                    <a:pt x="87" y="144"/>
                  </a:lnTo>
                  <a:lnTo>
                    <a:pt x="78" y="144"/>
                  </a:lnTo>
                  <a:lnTo>
                    <a:pt x="74" y="141"/>
                  </a:lnTo>
                  <a:lnTo>
                    <a:pt x="72" y="140"/>
                  </a:lnTo>
                  <a:lnTo>
                    <a:pt x="70" y="134"/>
                  </a:lnTo>
                  <a:lnTo>
                    <a:pt x="73" y="130"/>
                  </a:lnTo>
                  <a:lnTo>
                    <a:pt x="74" y="124"/>
                  </a:lnTo>
                  <a:lnTo>
                    <a:pt x="76" y="119"/>
                  </a:lnTo>
                  <a:lnTo>
                    <a:pt x="76" y="117"/>
                  </a:lnTo>
                  <a:lnTo>
                    <a:pt x="82" y="115"/>
                  </a:lnTo>
                  <a:lnTo>
                    <a:pt x="86" y="119"/>
                  </a:lnTo>
                  <a:lnTo>
                    <a:pt x="87" y="121"/>
                  </a:lnTo>
                  <a:lnTo>
                    <a:pt x="89" y="124"/>
                  </a:lnTo>
                  <a:lnTo>
                    <a:pt x="94" y="128"/>
                  </a:lnTo>
                  <a:lnTo>
                    <a:pt x="95" y="127"/>
                  </a:lnTo>
                  <a:lnTo>
                    <a:pt x="101" y="125"/>
                  </a:lnTo>
                  <a:lnTo>
                    <a:pt x="95" y="121"/>
                  </a:lnTo>
                  <a:lnTo>
                    <a:pt x="95" y="117"/>
                  </a:lnTo>
                  <a:lnTo>
                    <a:pt x="102" y="116"/>
                  </a:lnTo>
                  <a:lnTo>
                    <a:pt x="106" y="115"/>
                  </a:lnTo>
                  <a:lnTo>
                    <a:pt x="106" y="113"/>
                  </a:lnTo>
                  <a:lnTo>
                    <a:pt x="99" y="112"/>
                  </a:lnTo>
                  <a:lnTo>
                    <a:pt x="91" y="112"/>
                  </a:lnTo>
                  <a:lnTo>
                    <a:pt x="89" y="112"/>
                  </a:lnTo>
                  <a:lnTo>
                    <a:pt x="87" y="112"/>
                  </a:lnTo>
                  <a:lnTo>
                    <a:pt x="89" y="109"/>
                  </a:lnTo>
                  <a:lnTo>
                    <a:pt x="95" y="104"/>
                  </a:lnTo>
                  <a:lnTo>
                    <a:pt x="99" y="102"/>
                  </a:lnTo>
                  <a:lnTo>
                    <a:pt x="108" y="102"/>
                  </a:lnTo>
                  <a:lnTo>
                    <a:pt x="115" y="103"/>
                  </a:lnTo>
                  <a:lnTo>
                    <a:pt x="120" y="102"/>
                  </a:lnTo>
                  <a:lnTo>
                    <a:pt x="121" y="100"/>
                  </a:lnTo>
                  <a:lnTo>
                    <a:pt x="123" y="96"/>
                  </a:lnTo>
                  <a:lnTo>
                    <a:pt x="120" y="92"/>
                  </a:lnTo>
                  <a:lnTo>
                    <a:pt x="124" y="87"/>
                  </a:lnTo>
                  <a:lnTo>
                    <a:pt x="131" y="83"/>
                  </a:lnTo>
                  <a:lnTo>
                    <a:pt x="137" y="82"/>
                  </a:lnTo>
                  <a:lnTo>
                    <a:pt x="137" y="83"/>
                  </a:lnTo>
                  <a:lnTo>
                    <a:pt x="142" y="86"/>
                  </a:lnTo>
                  <a:lnTo>
                    <a:pt x="150" y="89"/>
                  </a:lnTo>
                  <a:lnTo>
                    <a:pt x="159" y="92"/>
                  </a:lnTo>
                  <a:lnTo>
                    <a:pt x="165" y="94"/>
                  </a:lnTo>
                  <a:lnTo>
                    <a:pt x="166" y="99"/>
                  </a:lnTo>
                  <a:lnTo>
                    <a:pt x="167" y="102"/>
                  </a:lnTo>
                  <a:lnTo>
                    <a:pt x="161" y="104"/>
                  </a:lnTo>
                  <a:lnTo>
                    <a:pt x="153" y="108"/>
                  </a:lnTo>
                  <a:lnTo>
                    <a:pt x="154" y="109"/>
                  </a:lnTo>
                  <a:lnTo>
                    <a:pt x="157" y="112"/>
                  </a:lnTo>
                  <a:lnTo>
                    <a:pt x="162" y="108"/>
                  </a:lnTo>
                  <a:lnTo>
                    <a:pt x="173" y="107"/>
                  </a:lnTo>
                  <a:lnTo>
                    <a:pt x="182" y="107"/>
                  </a:lnTo>
                  <a:lnTo>
                    <a:pt x="183" y="107"/>
                  </a:lnTo>
                  <a:lnTo>
                    <a:pt x="192" y="107"/>
                  </a:lnTo>
                  <a:lnTo>
                    <a:pt x="197" y="108"/>
                  </a:lnTo>
                  <a:lnTo>
                    <a:pt x="192" y="121"/>
                  </a:lnTo>
                  <a:lnTo>
                    <a:pt x="190" y="129"/>
                  </a:lnTo>
                  <a:lnTo>
                    <a:pt x="188" y="133"/>
                  </a:lnTo>
                  <a:lnTo>
                    <a:pt x="193" y="133"/>
                  </a:lnTo>
                  <a:lnTo>
                    <a:pt x="197" y="125"/>
                  </a:lnTo>
                  <a:lnTo>
                    <a:pt x="199" y="124"/>
                  </a:lnTo>
                  <a:lnTo>
                    <a:pt x="203" y="115"/>
                  </a:lnTo>
                  <a:lnTo>
                    <a:pt x="207" y="112"/>
                  </a:lnTo>
                  <a:lnTo>
                    <a:pt x="208" y="113"/>
                  </a:lnTo>
                  <a:lnTo>
                    <a:pt x="209" y="116"/>
                  </a:lnTo>
                  <a:lnTo>
                    <a:pt x="210" y="124"/>
                  </a:lnTo>
                  <a:lnTo>
                    <a:pt x="214" y="129"/>
                  </a:lnTo>
                  <a:lnTo>
                    <a:pt x="220" y="133"/>
                  </a:lnTo>
                  <a:lnTo>
                    <a:pt x="221" y="132"/>
                  </a:lnTo>
                  <a:lnTo>
                    <a:pt x="224" y="130"/>
                  </a:lnTo>
                  <a:lnTo>
                    <a:pt x="220" y="121"/>
                  </a:lnTo>
                  <a:lnTo>
                    <a:pt x="218" y="119"/>
                  </a:lnTo>
                  <a:lnTo>
                    <a:pt x="217" y="116"/>
                  </a:lnTo>
                  <a:lnTo>
                    <a:pt x="225" y="116"/>
                  </a:lnTo>
                  <a:lnTo>
                    <a:pt x="228" y="116"/>
                  </a:lnTo>
                  <a:lnTo>
                    <a:pt x="237" y="116"/>
                  </a:lnTo>
                  <a:lnTo>
                    <a:pt x="239" y="116"/>
                  </a:lnTo>
                  <a:lnTo>
                    <a:pt x="250" y="125"/>
                  </a:lnTo>
                  <a:lnTo>
                    <a:pt x="258" y="128"/>
                  </a:lnTo>
                  <a:lnTo>
                    <a:pt x="263" y="129"/>
                  </a:lnTo>
                  <a:lnTo>
                    <a:pt x="265" y="128"/>
                  </a:lnTo>
                  <a:lnTo>
                    <a:pt x="273" y="123"/>
                  </a:lnTo>
                  <a:lnTo>
                    <a:pt x="275" y="121"/>
                  </a:lnTo>
                  <a:lnTo>
                    <a:pt x="281" y="117"/>
                  </a:lnTo>
                  <a:lnTo>
                    <a:pt x="281" y="116"/>
                  </a:lnTo>
                  <a:lnTo>
                    <a:pt x="280" y="116"/>
                  </a:lnTo>
                  <a:lnTo>
                    <a:pt x="277" y="113"/>
                  </a:lnTo>
                  <a:lnTo>
                    <a:pt x="288" y="115"/>
                  </a:lnTo>
                  <a:lnTo>
                    <a:pt x="297" y="119"/>
                  </a:lnTo>
                  <a:lnTo>
                    <a:pt x="300" y="121"/>
                  </a:lnTo>
                  <a:lnTo>
                    <a:pt x="301" y="124"/>
                  </a:lnTo>
                  <a:lnTo>
                    <a:pt x="306" y="117"/>
                  </a:lnTo>
                  <a:lnTo>
                    <a:pt x="301" y="115"/>
                  </a:lnTo>
                  <a:lnTo>
                    <a:pt x="292" y="111"/>
                  </a:lnTo>
                  <a:lnTo>
                    <a:pt x="292" y="106"/>
                  </a:lnTo>
                  <a:lnTo>
                    <a:pt x="286" y="108"/>
                  </a:lnTo>
                  <a:lnTo>
                    <a:pt x="273" y="107"/>
                  </a:lnTo>
                  <a:lnTo>
                    <a:pt x="272" y="109"/>
                  </a:lnTo>
                  <a:lnTo>
                    <a:pt x="269" y="113"/>
                  </a:lnTo>
                  <a:lnTo>
                    <a:pt x="267" y="117"/>
                  </a:lnTo>
                  <a:lnTo>
                    <a:pt x="264" y="120"/>
                  </a:lnTo>
                  <a:lnTo>
                    <a:pt x="255" y="119"/>
                  </a:lnTo>
                  <a:lnTo>
                    <a:pt x="248" y="112"/>
                  </a:lnTo>
                  <a:lnTo>
                    <a:pt x="243" y="108"/>
                  </a:lnTo>
                  <a:lnTo>
                    <a:pt x="237" y="108"/>
                  </a:lnTo>
                  <a:lnTo>
                    <a:pt x="234" y="107"/>
                  </a:lnTo>
                  <a:lnTo>
                    <a:pt x="225" y="109"/>
                  </a:lnTo>
                  <a:lnTo>
                    <a:pt x="220" y="109"/>
                  </a:lnTo>
                  <a:lnTo>
                    <a:pt x="213" y="104"/>
                  </a:lnTo>
                  <a:lnTo>
                    <a:pt x="210" y="102"/>
                  </a:lnTo>
                  <a:lnTo>
                    <a:pt x="201" y="99"/>
                  </a:lnTo>
                  <a:lnTo>
                    <a:pt x="191" y="98"/>
                  </a:lnTo>
                  <a:lnTo>
                    <a:pt x="180" y="102"/>
                  </a:lnTo>
                  <a:lnTo>
                    <a:pt x="176" y="91"/>
                  </a:lnTo>
                  <a:lnTo>
                    <a:pt x="201" y="95"/>
                  </a:lnTo>
                  <a:lnTo>
                    <a:pt x="203" y="92"/>
                  </a:lnTo>
                  <a:lnTo>
                    <a:pt x="204" y="91"/>
                  </a:lnTo>
                  <a:lnTo>
                    <a:pt x="193" y="87"/>
                  </a:lnTo>
                  <a:lnTo>
                    <a:pt x="186" y="86"/>
                  </a:lnTo>
                  <a:lnTo>
                    <a:pt x="173" y="86"/>
                  </a:lnTo>
                  <a:lnTo>
                    <a:pt x="163" y="85"/>
                  </a:lnTo>
                  <a:lnTo>
                    <a:pt x="148" y="79"/>
                  </a:lnTo>
                  <a:lnTo>
                    <a:pt x="142" y="77"/>
                  </a:lnTo>
                  <a:lnTo>
                    <a:pt x="138" y="75"/>
                  </a:lnTo>
                  <a:lnTo>
                    <a:pt x="137" y="75"/>
                  </a:lnTo>
                  <a:lnTo>
                    <a:pt x="135" y="74"/>
                  </a:lnTo>
                  <a:lnTo>
                    <a:pt x="125" y="77"/>
                  </a:lnTo>
                  <a:lnTo>
                    <a:pt x="118" y="78"/>
                  </a:lnTo>
                  <a:lnTo>
                    <a:pt x="108" y="77"/>
                  </a:lnTo>
                  <a:lnTo>
                    <a:pt x="107" y="77"/>
                  </a:lnTo>
                  <a:lnTo>
                    <a:pt x="102" y="77"/>
                  </a:lnTo>
                  <a:lnTo>
                    <a:pt x="102" y="72"/>
                  </a:lnTo>
                  <a:lnTo>
                    <a:pt x="102" y="70"/>
                  </a:lnTo>
                  <a:lnTo>
                    <a:pt x="110" y="58"/>
                  </a:lnTo>
                  <a:lnTo>
                    <a:pt x="116" y="62"/>
                  </a:lnTo>
                  <a:lnTo>
                    <a:pt x="123" y="61"/>
                  </a:lnTo>
                  <a:lnTo>
                    <a:pt x="131" y="51"/>
                  </a:lnTo>
                  <a:lnTo>
                    <a:pt x="137" y="53"/>
                  </a:lnTo>
                  <a:lnTo>
                    <a:pt x="138" y="53"/>
                  </a:lnTo>
                  <a:lnTo>
                    <a:pt x="137" y="52"/>
                  </a:lnTo>
                  <a:lnTo>
                    <a:pt x="129" y="45"/>
                  </a:lnTo>
                  <a:lnTo>
                    <a:pt x="124" y="32"/>
                  </a:lnTo>
                  <a:lnTo>
                    <a:pt x="120" y="26"/>
                  </a:lnTo>
                  <a:lnTo>
                    <a:pt x="106" y="23"/>
                  </a:lnTo>
                  <a:lnTo>
                    <a:pt x="106" y="18"/>
                  </a:lnTo>
                  <a:lnTo>
                    <a:pt x="112" y="17"/>
                  </a:lnTo>
                  <a:lnTo>
                    <a:pt x="104" y="10"/>
                  </a:lnTo>
                  <a:lnTo>
                    <a:pt x="107" y="1"/>
                  </a:lnTo>
                  <a:lnTo>
                    <a:pt x="120" y="0"/>
                  </a:lnTo>
                  <a:lnTo>
                    <a:pt x="124" y="9"/>
                  </a:lnTo>
                  <a:lnTo>
                    <a:pt x="133" y="14"/>
                  </a:lnTo>
                  <a:lnTo>
                    <a:pt x="129" y="20"/>
                  </a:lnTo>
                  <a:lnTo>
                    <a:pt x="137" y="32"/>
                  </a:lnTo>
                  <a:lnTo>
                    <a:pt x="144" y="41"/>
                  </a:lnTo>
                  <a:lnTo>
                    <a:pt x="145" y="52"/>
                  </a:lnTo>
                  <a:close/>
                </a:path>
              </a:pathLst>
            </a:custGeom>
            <a:solidFill>
              <a:srgbClr val="EBF282"/>
            </a:solidFill>
            <a:ln w="9525">
              <a:noFill/>
              <a:round/>
              <a:headEnd/>
              <a:tailEnd/>
            </a:ln>
          </p:spPr>
          <p:txBody>
            <a:bodyPr/>
            <a:lstStyle/>
            <a:p>
              <a:endParaRPr lang="nb-NO" dirty="0"/>
            </a:p>
          </p:txBody>
        </p:sp>
        <p:grpSp>
          <p:nvGrpSpPr>
            <p:cNvPr id="4" name="Gruppe 3090"/>
            <p:cNvGrpSpPr/>
            <p:nvPr/>
          </p:nvGrpSpPr>
          <p:grpSpPr>
            <a:xfrm>
              <a:off x="3971461" y="620684"/>
              <a:ext cx="2887669" cy="2781301"/>
              <a:chOff x="3971461" y="620684"/>
              <a:chExt cx="2887669" cy="2781301"/>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p:grpSpPr>
          <p:sp>
            <p:nvSpPr>
              <p:cNvPr id="14702" name="Freeform 1390"/>
              <p:cNvSpPr>
                <a:spLocks noEditPoints="1"/>
              </p:cNvSpPr>
              <p:nvPr/>
            </p:nvSpPr>
            <p:spPr bwMode="auto">
              <a:xfrm>
                <a:off x="3971461" y="1562072"/>
                <a:ext cx="1058865" cy="1839913"/>
              </a:xfrm>
              <a:custGeom>
                <a:avLst/>
                <a:gdLst/>
                <a:ahLst/>
                <a:cxnLst>
                  <a:cxn ang="0">
                    <a:pos x="22" y="1108"/>
                  </a:cxn>
                  <a:cxn ang="0">
                    <a:pos x="18" y="984"/>
                  </a:cxn>
                  <a:cxn ang="0">
                    <a:pos x="85" y="936"/>
                  </a:cxn>
                  <a:cxn ang="0">
                    <a:pos x="69" y="900"/>
                  </a:cxn>
                  <a:cxn ang="0">
                    <a:pos x="101" y="881"/>
                  </a:cxn>
                  <a:cxn ang="0">
                    <a:pos x="125" y="836"/>
                  </a:cxn>
                  <a:cxn ang="0">
                    <a:pos x="136" y="819"/>
                  </a:cxn>
                  <a:cxn ang="0">
                    <a:pos x="128" y="761"/>
                  </a:cxn>
                  <a:cxn ang="0">
                    <a:pos x="112" y="723"/>
                  </a:cxn>
                  <a:cxn ang="0">
                    <a:pos x="191" y="656"/>
                  </a:cxn>
                  <a:cxn ang="0">
                    <a:pos x="124" y="447"/>
                  </a:cxn>
                  <a:cxn ang="0">
                    <a:pos x="416" y="357"/>
                  </a:cxn>
                  <a:cxn ang="0">
                    <a:pos x="183" y="342"/>
                  </a:cxn>
                  <a:cxn ang="0">
                    <a:pos x="204" y="328"/>
                  </a:cxn>
                  <a:cxn ang="0">
                    <a:pos x="273" y="260"/>
                  </a:cxn>
                  <a:cxn ang="0">
                    <a:pos x="311" y="252"/>
                  </a:cxn>
                  <a:cxn ang="0">
                    <a:pos x="480" y="237"/>
                  </a:cxn>
                  <a:cxn ang="0">
                    <a:pos x="665" y="275"/>
                  </a:cxn>
                  <a:cxn ang="0">
                    <a:pos x="557" y="347"/>
                  </a:cxn>
                  <a:cxn ang="0">
                    <a:pos x="493" y="546"/>
                  </a:cxn>
                  <a:cxn ang="0">
                    <a:pos x="413" y="734"/>
                  </a:cxn>
                  <a:cxn ang="0">
                    <a:pos x="311" y="893"/>
                  </a:cxn>
                  <a:cxn ang="0">
                    <a:pos x="284" y="1104"/>
                  </a:cxn>
                  <a:cxn ang="0">
                    <a:pos x="46" y="1137"/>
                  </a:cxn>
                  <a:cxn ang="0">
                    <a:pos x="110" y="1078"/>
                  </a:cxn>
                  <a:cxn ang="0">
                    <a:pos x="64" y="1061"/>
                  </a:cxn>
                  <a:cxn ang="0">
                    <a:pos x="51" y="1045"/>
                  </a:cxn>
                  <a:cxn ang="0">
                    <a:pos x="78" y="1027"/>
                  </a:cxn>
                  <a:cxn ang="0">
                    <a:pos x="78" y="1005"/>
                  </a:cxn>
                  <a:cxn ang="0">
                    <a:pos x="98" y="952"/>
                  </a:cxn>
                  <a:cxn ang="0">
                    <a:pos x="153" y="895"/>
                  </a:cxn>
                  <a:cxn ang="0">
                    <a:pos x="205" y="829"/>
                  </a:cxn>
                  <a:cxn ang="0">
                    <a:pos x="230" y="811"/>
                  </a:cxn>
                  <a:cxn ang="0">
                    <a:pos x="165" y="798"/>
                  </a:cxn>
                  <a:cxn ang="0">
                    <a:pos x="208" y="724"/>
                  </a:cxn>
                  <a:cxn ang="0">
                    <a:pos x="197" y="692"/>
                  </a:cxn>
                  <a:cxn ang="0">
                    <a:pos x="230" y="663"/>
                  </a:cxn>
                  <a:cxn ang="0">
                    <a:pos x="283" y="609"/>
                  </a:cxn>
                  <a:cxn ang="0">
                    <a:pos x="318" y="565"/>
                  </a:cxn>
                  <a:cxn ang="0">
                    <a:pos x="394" y="567"/>
                  </a:cxn>
                  <a:cxn ang="0">
                    <a:pos x="331" y="535"/>
                  </a:cxn>
                  <a:cxn ang="0">
                    <a:pos x="364" y="460"/>
                  </a:cxn>
                  <a:cxn ang="0">
                    <a:pos x="423" y="503"/>
                  </a:cxn>
                  <a:cxn ang="0">
                    <a:pos x="375" y="449"/>
                  </a:cxn>
                  <a:cxn ang="0">
                    <a:pos x="402" y="402"/>
                  </a:cxn>
                  <a:cxn ang="0">
                    <a:pos x="355" y="410"/>
                  </a:cxn>
                  <a:cxn ang="0">
                    <a:pos x="415" y="370"/>
                  </a:cxn>
                  <a:cxn ang="0">
                    <a:pos x="386" y="336"/>
                  </a:cxn>
                  <a:cxn ang="0">
                    <a:pos x="450" y="292"/>
                  </a:cxn>
                  <a:cxn ang="0">
                    <a:pos x="502" y="387"/>
                  </a:cxn>
                  <a:cxn ang="0">
                    <a:pos x="500" y="338"/>
                  </a:cxn>
                  <a:cxn ang="0">
                    <a:pos x="480" y="294"/>
                  </a:cxn>
                  <a:cxn ang="0">
                    <a:pos x="483" y="252"/>
                  </a:cxn>
                  <a:cxn ang="0">
                    <a:pos x="582" y="233"/>
                  </a:cxn>
                  <a:cxn ang="0">
                    <a:pos x="580" y="222"/>
                  </a:cxn>
                  <a:cxn ang="0">
                    <a:pos x="610" y="188"/>
                  </a:cxn>
                  <a:cxn ang="0">
                    <a:pos x="420" y="186"/>
                  </a:cxn>
                  <a:cxn ang="0">
                    <a:pos x="454" y="240"/>
                  </a:cxn>
                  <a:cxn ang="0">
                    <a:pos x="381" y="231"/>
                  </a:cxn>
                  <a:cxn ang="0">
                    <a:pos x="408" y="138"/>
                  </a:cxn>
                  <a:cxn ang="0">
                    <a:pos x="361" y="172"/>
                  </a:cxn>
                  <a:cxn ang="0">
                    <a:pos x="362" y="114"/>
                  </a:cxn>
                  <a:cxn ang="0">
                    <a:pos x="467" y="10"/>
                  </a:cxn>
                </a:cxnLst>
                <a:rect l="0" t="0" r="r" b="b"/>
                <a:pathLst>
                  <a:path w="667" h="1159">
                    <a:moveTo>
                      <a:pt x="51" y="1108"/>
                    </a:moveTo>
                    <a:lnTo>
                      <a:pt x="51" y="1111"/>
                    </a:lnTo>
                    <a:lnTo>
                      <a:pt x="56" y="1109"/>
                    </a:lnTo>
                    <a:lnTo>
                      <a:pt x="57" y="1114"/>
                    </a:lnTo>
                    <a:lnTo>
                      <a:pt x="56" y="1116"/>
                    </a:lnTo>
                    <a:lnTo>
                      <a:pt x="53" y="1118"/>
                    </a:lnTo>
                    <a:lnTo>
                      <a:pt x="43" y="1122"/>
                    </a:lnTo>
                    <a:lnTo>
                      <a:pt x="35" y="1122"/>
                    </a:lnTo>
                    <a:lnTo>
                      <a:pt x="30" y="1121"/>
                    </a:lnTo>
                    <a:lnTo>
                      <a:pt x="29" y="1124"/>
                    </a:lnTo>
                    <a:lnTo>
                      <a:pt x="32" y="1128"/>
                    </a:lnTo>
                    <a:lnTo>
                      <a:pt x="40" y="1130"/>
                    </a:lnTo>
                    <a:lnTo>
                      <a:pt x="42" y="1137"/>
                    </a:lnTo>
                    <a:lnTo>
                      <a:pt x="40" y="1138"/>
                    </a:lnTo>
                    <a:lnTo>
                      <a:pt x="38" y="1135"/>
                    </a:lnTo>
                    <a:lnTo>
                      <a:pt x="35" y="1137"/>
                    </a:lnTo>
                    <a:lnTo>
                      <a:pt x="35" y="1141"/>
                    </a:lnTo>
                    <a:lnTo>
                      <a:pt x="30" y="1139"/>
                    </a:lnTo>
                    <a:lnTo>
                      <a:pt x="26" y="1135"/>
                    </a:lnTo>
                    <a:lnTo>
                      <a:pt x="27" y="1124"/>
                    </a:lnTo>
                    <a:lnTo>
                      <a:pt x="27" y="1122"/>
                    </a:lnTo>
                    <a:lnTo>
                      <a:pt x="26" y="1121"/>
                    </a:lnTo>
                    <a:lnTo>
                      <a:pt x="21" y="1120"/>
                    </a:lnTo>
                    <a:lnTo>
                      <a:pt x="17" y="1118"/>
                    </a:lnTo>
                    <a:lnTo>
                      <a:pt x="13" y="1120"/>
                    </a:lnTo>
                    <a:lnTo>
                      <a:pt x="8" y="1120"/>
                    </a:lnTo>
                    <a:lnTo>
                      <a:pt x="18" y="1108"/>
                    </a:lnTo>
                    <a:lnTo>
                      <a:pt x="17" y="1100"/>
                    </a:lnTo>
                    <a:lnTo>
                      <a:pt x="17" y="1099"/>
                    </a:lnTo>
                    <a:lnTo>
                      <a:pt x="14" y="1099"/>
                    </a:lnTo>
                    <a:lnTo>
                      <a:pt x="21" y="1094"/>
                    </a:lnTo>
                    <a:lnTo>
                      <a:pt x="23" y="1100"/>
                    </a:lnTo>
                    <a:lnTo>
                      <a:pt x="25" y="1103"/>
                    </a:lnTo>
                    <a:lnTo>
                      <a:pt x="22" y="1108"/>
                    </a:lnTo>
                    <a:lnTo>
                      <a:pt x="21" y="1109"/>
                    </a:lnTo>
                    <a:lnTo>
                      <a:pt x="19" y="1114"/>
                    </a:lnTo>
                    <a:lnTo>
                      <a:pt x="17" y="1117"/>
                    </a:lnTo>
                    <a:lnTo>
                      <a:pt x="18" y="1118"/>
                    </a:lnTo>
                    <a:lnTo>
                      <a:pt x="25" y="1116"/>
                    </a:lnTo>
                    <a:lnTo>
                      <a:pt x="26" y="1117"/>
                    </a:lnTo>
                    <a:lnTo>
                      <a:pt x="27" y="1118"/>
                    </a:lnTo>
                    <a:lnTo>
                      <a:pt x="29" y="1116"/>
                    </a:lnTo>
                    <a:lnTo>
                      <a:pt x="30" y="1116"/>
                    </a:lnTo>
                    <a:lnTo>
                      <a:pt x="30" y="1109"/>
                    </a:lnTo>
                    <a:lnTo>
                      <a:pt x="31" y="1105"/>
                    </a:lnTo>
                    <a:lnTo>
                      <a:pt x="35" y="1104"/>
                    </a:lnTo>
                    <a:lnTo>
                      <a:pt x="35" y="1091"/>
                    </a:lnTo>
                    <a:lnTo>
                      <a:pt x="48" y="1084"/>
                    </a:lnTo>
                    <a:lnTo>
                      <a:pt x="53" y="1095"/>
                    </a:lnTo>
                    <a:lnTo>
                      <a:pt x="55" y="1099"/>
                    </a:lnTo>
                    <a:lnTo>
                      <a:pt x="51" y="1108"/>
                    </a:lnTo>
                    <a:close/>
                    <a:moveTo>
                      <a:pt x="40" y="1028"/>
                    </a:moveTo>
                    <a:lnTo>
                      <a:pt x="30" y="1031"/>
                    </a:lnTo>
                    <a:lnTo>
                      <a:pt x="44" y="1007"/>
                    </a:lnTo>
                    <a:lnTo>
                      <a:pt x="40" y="1028"/>
                    </a:lnTo>
                    <a:close/>
                    <a:moveTo>
                      <a:pt x="43" y="985"/>
                    </a:moveTo>
                    <a:lnTo>
                      <a:pt x="40" y="985"/>
                    </a:lnTo>
                    <a:lnTo>
                      <a:pt x="42" y="981"/>
                    </a:lnTo>
                    <a:lnTo>
                      <a:pt x="43" y="977"/>
                    </a:lnTo>
                    <a:lnTo>
                      <a:pt x="46" y="972"/>
                    </a:lnTo>
                    <a:lnTo>
                      <a:pt x="46" y="970"/>
                    </a:lnTo>
                    <a:lnTo>
                      <a:pt x="48" y="969"/>
                    </a:lnTo>
                    <a:lnTo>
                      <a:pt x="50" y="972"/>
                    </a:lnTo>
                    <a:lnTo>
                      <a:pt x="48" y="977"/>
                    </a:lnTo>
                    <a:lnTo>
                      <a:pt x="47" y="981"/>
                    </a:lnTo>
                    <a:lnTo>
                      <a:pt x="43" y="985"/>
                    </a:lnTo>
                    <a:close/>
                    <a:moveTo>
                      <a:pt x="29" y="968"/>
                    </a:moveTo>
                    <a:lnTo>
                      <a:pt x="18" y="984"/>
                    </a:lnTo>
                    <a:lnTo>
                      <a:pt x="17" y="982"/>
                    </a:lnTo>
                    <a:lnTo>
                      <a:pt x="8" y="977"/>
                    </a:lnTo>
                    <a:lnTo>
                      <a:pt x="0" y="974"/>
                    </a:lnTo>
                    <a:lnTo>
                      <a:pt x="4" y="968"/>
                    </a:lnTo>
                    <a:lnTo>
                      <a:pt x="9" y="953"/>
                    </a:lnTo>
                    <a:lnTo>
                      <a:pt x="14" y="952"/>
                    </a:lnTo>
                    <a:lnTo>
                      <a:pt x="29" y="955"/>
                    </a:lnTo>
                    <a:lnTo>
                      <a:pt x="44" y="957"/>
                    </a:lnTo>
                    <a:lnTo>
                      <a:pt x="42" y="965"/>
                    </a:lnTo>
                    <a:lnTo>
                      <a:pt x="29" y="968"/>
                    </a:lnTo>
                    <a:close/>
                    <a:moveTo>
                      <a:pt x="67" y="969"/>
                    </a:moveTo>
                    <a:lnTo>
                      <a:pt x="63" y="969"/>
                    </a:lnTo>
                    <a:lnTo>
                      <a:pt x="63" y="965"/>
                    </a:lnTo>
                    <a:lnTo>
                      <a:pt x="67" y="959"/>
                    </a:lnTo>
                    <a:lnTo>
                      <a:pt x="72" y="957"/>
                    </a:lnTo>
                    <a:lnTo>
                      <a:pt x="72" y="955"/>
                    </a:lnTo>
                    <a:lnTo>
                      <a:pt x="76" y="951"/>
                    </a:lnTo>
                    <a:lnTo>
                      <a:pt x="78" y="950"/>
                    </a:lnTo>
                    <a:lnTo>
                      <a:pt x="77" y="952"/>
                    </a:lnTo>
                    <a:lnTo>
                      <a:pt x="74" y="957"/>
                    </a:lnTo>
                    <a:lnTo>
                      <a:pt x="72" y="961"/>
                    </a:lnTo>
                    <a:lnTo>
                      <a:pt x="68" y="967"/>
                    </a:lnTo>
                    <a:lnTo>
                      <a:pt x="67" y="969"/>
                    </a:lnTo>
                    <a:close/>
                    <a:moveTo>
                      <a:pt x="78" y="942"/>
                    </a:moveTo>
                    <a:lnTo>
                      <a:pt x="73" y="946"/>
                    </a:lnTo>
                    <a:lnTo>
                      <a:pt x="72" y="944"/>
                    </a:lnTo>
                    <a:lnTo>
                      <a:pt x="76" y="939"/>
                    </a:lnTo>
                    <a:lnTo>
                      <a:pt x="76" y="935"/>
                    </a:lnTo>
                    <a:lnTo>
                      <a:pt x="80" y="933"/>
                    </a:lnTo>
                    <a:lnTo>
                      <a:pt x="82" y="931"/>
                    </a:lnTo>
                    <a:lnTo>
                      <a:pt x="84" y="929"/>
                    </a:lnTo>
                    <a:lnTo>
                      <a:pt x="85" y="930"/>
                    </a:lnTo>
                    <a:lnTo>
                      <a:pt x="84" y="933"/>
                    </a:lnTo>
                    <a:lnTo>
                      <a:pt x="85" y="936"/>
                    </a:lnTo>
                    <a:lnTo>
                      <a:pt x="81" y="942"/>
                    </a:lnTo>
                    <a:lnTo>
                      <a:pt x="78" y="942"/>
                    </a:lnTo>
                    <a:close/>
                    <a:moveTo>
                      <a:pt x="77" y="923"/>
                    </a:moveTo>
                    <a:lnTo>
                      <a:pt x="76" y="925"/>
                    </a:lnTo>
                    <a:lnTo>
                      <a:pt x="74" y="918"/>
                    </a:lnTo>
                    <a:lnTo>
                      <a:pt x="80" y="914"/>
                    </a:lnTo>
                    <a:lnTo>
                      <a:pt x="85" y="910"/>
                    </a:lnTo>
                    <a:lnTo>
                      <a:pt x="87" y="908"/>
                    </a:lnTo>
                    <a:lnTo>
                      <a:pt x="90" y="908"/>
                    </a:lnTo>
                    <a:lnTo>
                      <a:pt x="86" y="913"/>
                    </a:lnTo>
                    <a:lnTo>
                      <a:pt x="85" y="917"/>
                    </a:lnTo>
                    <a:lnTo>
                      <a:pt x="85" y="919"/>
                    </a:lnTo>
                    <a:lnTo>
                      <a:pt x="81" y="922"/>
                    </a:lnTo>
                    <a:lnTo>
                      <a:pt x="77" y="923"/>
                    </a:lnTo>
                    <a:close/>
                    <a:moveTo>
                      <a:pt x="32" y="908"/>
                    </a:moveTo>
                    <a:lnTo>
                      <a:pt x="31" y="908"/>
                    </a:lnTo>
                    <a:lnTo>
                      <a:pt x="32" y="904"/>
                    </a:lnTo>
                    <a:lnTo>
                      <a:pt x="35" y="901"/>
                    </a:lnTo>
                    <a:lnTo>
                      <a:pt x="38" y="904"/>
                    </a:lnTo>
                    <a:lnTo>
                      <a:pt x="35" y="906"/>
                    </a:lnTo>
                    <a:lnTo>
                      <a:pt x="32" y="908"/>
                    </a:lnTo>
                    <a:close/>
                    <a:moveTo>
                      <a:pt x="60" y="917"/>
                    </a:moveTo>
                    <a:lnTo>
                      <a:pt x="60" y="921"/>
                    </a:lnTo>
                    <a:lnTo>
                      <a:pt x="57" y="919"/>
                    </a:lnTo>
                    <a:lnTo>
                      <a:pt x="57" y="914"/>
                    </a:lnTo>
                    <a:lnTo>
                      <a:pt x="59" y="912"/>
                    </a:lnTo>
                    <a:lnTo>
                      <a:pt x="60" y="906"/>
                    </a:lnTo>
                    <a:lnTo>
                      <a:pt x="63" y="905"/>
                    </a:lnTo>
                    <a:lnTo>
                      <a:pt x="65" y="901"/>
                    </a:lnTo>
                    <a:lnTo>
                      <a:pt x="65" y="898"/>
                    </a:lnTo>
                    <a:lnTo>
                      <a:pt x="65" y="895"/>
                    </a:lnTo>
                    <a:lnTo>
                      <a:pt x="70" y="895"/>
                    </a:lnTo>
                    <a:lnTo>
                      <a:pt x="73" y="896"/>
                    </a:lnTo>
                    <a:lnTo>
                      <a:pt x="69" y="900"/>
                    </a:lnTo>
                    <a:lnTo>
                      <a:pt x="65" y="906"/>
                    </a:lnTo>
                    <a:lnTo>
                      <a:pt x="65" y="909"/>
                    </a:lnTo>
                    <a:lnTo>
                      <a:pt x="61" y="912"/>
                    </a:lnTo>
                    <a:lnTo>
                      <a:pt x="60" y="917"/>
                    </a:lnTo>
                    <a:close/>
                    <a:moveTo>
                      <a:pt x="59" y="872"/>
                    </a:moveTo>
                    <a:lnTo>
                      <a:pt x="63" y="876"/>
                    </a:lnTo>
                    <a:lnTo>
                      <a:pt x="68" y="875"/>
                    </a:lnTo>
                    <a:lnTo>
                      <a:pt x="73" y="874"/>
                    </a:lnTo>
                    <a:lnTo>
                      <a:pt x="74" y="875"/>
                    </a:lnTo>
                    <a:lnTo>
                      <a:pt x="67" y="884"/>
                    </a:lnTo>
                    <a:lnTo>
                      <a:pt x="63" y="889"/>
                    </a:lnTo>
                    <a:lnTo>
                      <a:pt x="56" y="892"/>
                    </a:lnTo>
                    <a:lnTo>
                      <a:pt x="56" y="888"/>
                    </a:lnTo>
                    <a:lnTo>
                      <a:pt x="56" y="881"/>
                    </a:lnTo>
                    <a:lnTo>
                      <a:pt x="53" y="872"/>
                    </a:lnTo>
                    <a:lnTo>
                      <a:pt x="55" y="872"/>
                    </a:lnTo>
                    <a:lnTo>
                      <a:pt x="59" y="872"/>
                    </a:lnTo>
                    <a:close/>
                    <a:moveTo>
                      <a:pt x="128" y="880"/>
                    </a:moveTo>
                    <a:lnTo>
                      <a:pt x="119" y="884"/>
                    </a:lnTo>
                    <a:lnTo>
                      <a:pt x="116" y="884"/>
                    </a:lnTo>
                    <a:lnTo>
                      <a:pt x="107" y="888"/>
                    </a:lnTo>
                    <a:lnTo>
                      <a:pt x="103" y="889"/>
                    </a:lnTo>
                    <a:lnTo>
                      <a:pt x="97" y="897"/>
                    </a:lnTo>
                    <a:lnTo>
                      <a:pt x="90" y="905"/>
                    </a:lnTo>
                    <a:lnTo>
                      <a:pt x="87" y="906"/>
                    </a:lnTo>
                    <a:lnTo>
                      <a:pt x="74" y="906"/>
                    </a:lnTo>
                    <a:lnTo>
                      <a:pt x="73" y="905"/>
                    </a:lnTo>
                    <a:lnTo>
                      <a:pt x="77" y="896"/>
                    </a:lnTo>
                    <a:lnTo>
                      <a:pt x="84" y="895"/>
                    </a:lnTo>
                    <a:lnTo>
                      <a:pt x="84" y="888"/>
                    </a:lnTo>
                    <a:lnTo>
                      <a:pt x="97" y="874"/>
                    </a:lnTo>
                    <a:lnTo>
                      <a:pt x="99" y="874"/>
                    </a:lnTo>
                    <a:lnTo>
                      <a:pt x="103" y="875"/>
                    </a:lnTo>
                    <a:lnTo>
                      <a:pt x="101" y="881"/>
                    </a:lnTo>
                    <a:lnTo>
                      <a:pt x="106" y="880"/>
                    </a:lnTo>
                    <a:lnTo>
                      <a:pt x="111" y="876"/>
                    </a:lnTo>
                    <a:lnTo>
                      <a:pt x="116" y="875"/>
                    </a:lnTo>
                    <a:lnTo>
                      <a:pt x="119" y="874"/>
                    </a:lnTo>
                    <a:lnTo>
                      <a:pt x="129" y="871"/>
                    </a:lnTo>
                    <a:lnTo>
                      <a:pt x="129" y="874"/>
                    </a:lnTo>
                    <a:lnTo>
                      <a:pt x="128" y="880"/>
                    </a:lnTo>
                    <a:close/>
                    <a:moveTo>
                      <a:pt x="72" y="842"/>
                    </a:moveTo>
                    <a:lnTo>
                      <a:pt x="65" y="842"/>
                    </a:lnTo>
                    <a:lnTo>
                      <a:pt x="65" y="838"/>
                    </a:lnTo>
                    <a:lnTo>
                      <a:pt x="68" y="832"/>
                    </a:lnTo>
                    <a:lnTo>
                      <a:pt x="72" y="830"/>
                    </a:lnTo>
                    <a:lnTo>
                      <a:pt x="73" y="832"/>
                    </a:lnTo>
                    <a:lnTo>
                      <a:pt x="73" y="836"/>
                    </a:lnTo>
                    <a:lnTo>
                      <a:pt x="72" y="837"/>
                    </a:lnTo>
                    <a:lnTo>
                      <a:pt x="76" y="838"/>
                    </a:lnTo>
                    <a:lnTo>
                      <a:pt x="72" y="842"/>
                    </a:lnTo>
                    <a:close/>
                    <a:moveTo>
                      <a:pt x="116" y="841"/>
                    </a:moveTo>
                    <a:lnTo>
                      <a:pt x="110" y="841"/>
                    </a:lnTo>
                    <a:lnTo>
                      <a:pt x="107" y="838"/>
                    </a:lnTo>
                    <a:lnTo>
                      <a:pt x="110" y="834"/>
                    </a:lnTo>
                    <a:lnTo>
                      <a:pt x="107" y="829"/>
                    </a:lnTo>
                    <a:lnTo>
                      <a:pt x="112" y="828"/>
                    </a:lnTo>
                    <a:lnTo>
                      <a:pt x="116" y="830"/>
                    </a:lnTo>
                    <a:lnTo>
                      <a:pt x="115" y="833"/>
                    </a:lnTo>
                    <a:lnTo>
                      <a:pt x="118" y="833"/>
                    </a:lnTo>
                    <a:lnTo>
                      <a:pt x="119" y="834"/>
                    </a:lnTo>
                    <a:lnTo>
                      <a:pt x="120" y="834"/>
                    </a:lnTo>
                    <a:lnTo>
                      <a:pt x="122" y="838"/>
                    </a:lnTo>
                    <a:lnTo>
                      <a:pt x="119" y="840"/>
                    </a:lnTo>
                    <a:lnTo>
                      <a:pt x="116" y="841"/>
                    </a:lnTo>
                    <a:close/>
                    <a:moveTo>
                      <a:pt x="135" y="836"/>
                    </a:moveTo>
                    <a:lnTo>
                      <a:pt x="131" y="837"/>
                    </a:lnTo>
                    <a:lnTo>
                      <a:pt x="125" y="836"/>
                    </a:lnTo>
                    <a:lnTo>
                      <a:pt x="129" y="830"/>
                    </a:lnTo>
                    <a:lnTo>
                      <a:pt x="129" y="826"/>
                    </a:lnTo>
                    <a:lnTo>
                      <a:pt x="133" y="824"/>
                    </a:lnTo>
                    <a:lnTo>
                      <a:pt x="139" y="823"/>
                    </a:lnTo>
                    <a:lnTo>
                      <a:pt x="140" y="834"/>
                    </a:lnTo>
                    <a:lnTo>
                      <a:pt x="135" y="836"/>
                    </a:lnTo>
                    <a:close/>
                    <a:moveTo>
                      <a:pt x="97" y="819"/>
                    </a:moveTo>
                    <a:lnTo>
                      <a:pt x="101" y="837"/>
                    </a:lnTo>
                    <a:lnTo>
                      <a:pt x="93" y="844"/>
                    </a:lnTo>
                    <a:lnTo>
                      <a:pt x="94" y="846"/>
                    </a:lnTo>
                    <a:lnTo>
                      <a:pt x="97" y="845"/>
                    </a:lnTo>
                    <a:lnTo>
                      <a:pt x="99" y="844"/>
                    </a:lnTo>
                    <a:lnTo>
                      <a:pt x="102" y="854"/>
                    </a:lnTo>
                    <a:lnTo>
                      <a:pt x="101" y="854"/>
                    </a:lnTo>
                    <a:lnTo>
                      <a:pt x="95" y="858"/>
                    </a:lnTo>
                    <a:lnTo>
                      <a:pt x="87" y="864"/>
                    </a:lnTo>
                    <a:lnTo>
                      <a:pt x="67" y="871"/>
                    </a:lnTo>
                    <a:lnTo>
                      <a:pt x="67" y="870"/>
                    </a:lnTo>
                    <a:lnTo>
                      <a:pt x="65" y="866"/>
                    </a:lnTo>
                    <a:lnTo>
                      <a:pt x="68" y="864"/>
                    </a:lnTo>
                    <a:lnTo>
                      <a:pt x="80" y="861"/>
                    </a:lnTo>
                    <a:lnTo>
                      <a:pt x="80" y="857"/>
                    </a:lnTo>
                    <a:lnTo>
                      <a:pt x="72" y="857"/>
                    </a:lnTo>
                    <a:lnTo>
                      <a:pt x="72" y="853"/>
                    </a:lnTo>
                    <a:lnTo>
                      <a:pt x="82" y="849"/>
                    </a:lnTo>
                    <a:lnTo>
                      <a:pt x="90" y="833"/>
                    </a:lnTo>
                    <a:lnTo>
                      <a:pt x="82" y="836"/>
                    </a:lnTo>
                    <a:lnTo>
                      <a:pt x="84" y="826"/>
                    </a:lnTo>
                    <a:lnTo>
                      <a:pt x="97" y="819"/>
                    </a:lnTo>
                    <a:close/>
                    <a:moveTo>
                      <a:pt x="161" y="806"/>
                    </a:moveTo>
                    <a:lnTo>
                      <a:pt x="154" y="809"/>
                    </a:lnTo>
                    <a:lnTo>
                      <a:pt x="142" y="819"/>
                    </a:lnTo>
                    <a:lnTo>
                      <a:pt x="137" y="820"/>
                    </a:lnTo>
                    <a:lnTo>
                      <a:pt x="136" y="819"/>
                    </a:lnTo>
                    <a:lnTo>
                      <a:pt x="135" y="817"/>
                    </a:lnTo>
                    <a:lnTo>
                      <a:pt x="145" y="806"/>
                    </a:lnTo>
                    <a:lnTo>
                      <a:pt x="148" y="806"/>
                    </a:lnTo>
                    <a:lnTo>
                      <a:pt x="152" y="804"/>
                    </a:lnTo>
                    <a:lnTo>
                      <a:pt x="161" y="806"/>
                    </a:lnTo>
                    <a:close/>
                    <a:moveTo>
                      <a:pt x="119" y="823"/>
                    </a:moveTo>
                    <a:lnTo>
                      <a:pt x="110" y="813"/>
                    </a:lnTo>
                    <a:lnTo>
                      <a:pt x="119" y="803"/>
                    </a:lnTo>
                    <a:lnTo>
                      <a:pt x="124" y="799"/>
                    </a:lnTo>
                    <a:lnTo>
                      <a:pt x="131" y="807"/>
                    </a:lnTo>
                    <a:lnTo>
                      <a:pt x="129" y="816"/>
                    </a:lnTo>
                    <a:lnTo>
                      <a:pt x="124" y="821"/>
                    </a:lnTo>
                    <a:lnTo>
                      <a:pt x="119" y="823"/>
                    </a:lnTo>
                    <a:close/>
                    <a:moveTo>
                      <a:pt x="99" y="777"/>
                    </a:moveTo>
                    <a:lnTo>
                      <a:pt x="93" y="781"/>
                    </a:lnTo>
                    <a:lnTo>
                      <a:pt x="94" y="773"/>
                    </a:lnTo>
                    <a:lnTo>
                      <a:pt x="99" y="777"/>
                    </a:lnTo>
                    <a:close/>
                    <a:moveTo>
                      <a:pt x="156" y="775"/>
                    </a:moveTo>
                    <a:lnTo>
                      <a:pt x="145" y="779"/>
                    </a:lnTo>
                    <a:lnTo>
                      <a:pt x="141" y="774"/>
                    </a:lnTo>
                    <a:lnTo>
                      <a:pt x="145" y="769"/>
                    </a:lnTo>
                    <a:lnTo>
                      <a:pt x="149" y="764"/>
                    </a:lnTo>
                    <a:lnTo>
                      <a:pt x="153" y="764"/>
                    </a:lnTo>
                    <a:lnTo>
                      <a:pt x="158" y="769"/>
                    </a:lnTo>
                    <a:lnTo>
                      <a:pt x="156" y="775"/>
                    </a:lnTo>
                    <a:close/>
                    <a:moveTo>
                      <a:pt x="140" y="769"/>
                    </a:moveTo>
                    <a:lnTo>
                      <a:pt x="139" y="775"/>
                    </a:lnTo>
                    <a:lnTo>
                      <a:pt x="135" y="774"/>
                    </a:lnTo>
                    <a:lnTo>
                      <a:pt x="133" y="773"/>
                    </a:lnTo>
                    <a:lnTo>
                      <a:pt x="132" y="778"/>
                    </a:lnTo>
                    <a:lnTo>
                      <a:pt x="128" y="781"/>
                    </a:lnTo>
                    <a:lnTo>
                      <a:pt x="122" y="775"/>
                    </a:lnTo>
                    <a:lnTo>
                      <a:pt x="128" y="768"/>
                    </a:lnTo>
                    <a:lnTo>
                      <a:pt x="128" y="761"/>
                    </a:lnTo>
                    <a:lnTo>
                      <a:pt x="135" y="758"/>
                    </a:lnTo>
                    <a:lnTo>
                      <a:pt x="139" y="757"/>
                    </a:lnTo>
                    <a:lnTo>
                      <a:pt x="142" y="756"/>
                    </a:lnTo>
                    <a:lnTo>
                      <a:pt x="141" y="762"/>
                    </a:lnTo>
                    <a:lnTo>
                      <a:pt x="140" y="769"/>
                    </a:lnTo>
                    <a:close/>
                    <a:moveTo>
                      <a:pt x="53" y="744"/>
                    </a:moveTo>
                    <a:lnTo>
                      <a:pt x="51" y="748"/>
                    </a:lnTo>
                    <a:lnTo>
                      <a:pt x="47" y="747"/>
                    </a:lnTo>
                    <a:lnTo>
                      <a:pt x="43" y="744"/>
                    </a:lnTo>
                    <a:lnTo>
                      <a:pt x="39" y="743"/>
                    </a:lnTo>
                    <a:lnTo>
                      <a:pt x="39" y="739"/>
                    </a:lnTo>
                    <a:lnTo>
                      <a:pt x="46" y="736"/>
                    </a:lnTo>
                    <a:lnTo>
                      <a:pt x="52" y="739"/>
                    </a:lnTo>
                    <a:lnTo>
                      <a:pt x="53" y="744"/>
                    </a:lnTo>
                    <a:close/>
                    <a:moveTo>
                      <a:pt x="133" y="739"/>
                    </a:moveTo>
                    <a:lnTo>
                      <a:pt x="125" y="741"/>
                    </a:lnTo>
                    <a:lnTo>
                      <a:pt x="124" y="739"/>
                    </a:lnTo>
                    <a:lnTo>
                      <a:pt x="123" y="736"/>
                    </a:lnTo>
                    <a:lnTo>
                      <a:pt x="124" y="735"/>
                    </a:lnTo>
                    <a:lnTo>
                      <a:pt x="124" y="732"/>
                    </a:lnTo>
                    <a:lnTo>
                      <a:pt x="131" y="728"/>
                    </a:lnTo>
                    <a:lnTo>
                      <a:pt x="135" y="732"/>
                    </a:lnTo>
                    <a:lnTo>
                      <a:pt x="133" y="736"/>
                    </a:lnTo>
                    <a:lnTo>
                      <a:pt x="133" y="739"/>
                    </a:lnTo>
                    <a:close/>
                    <a:moveTo>
                      <a:pt x="114" y="727"/>
                    </a:moveTo>
                    <a:lnTo>
                      <a:pt x="108" y="734"/>
                    </a:lnTo>
                    <a:lnTo>
                      <a:pt x="104" y="731"/>
                    </a:lnTo>
                    <a:lnTo>
                      <a:pt x="102" y="730"/>
                    </a:lnTo>
                    <a:lnTo>
                      <a:pt x="106" y="727"/>
                    </a:lnTo>
                    <a:lnTo>
                      <a:pt x="104" y="724"/>
                    </a:lnTo>
                    <a:lnTo>
                      <a:pt x="104" y="723"/>
                    </a:lnTo>
                    <a:lnTo>
                      <a:pt x="108" y="718"/>
                    </a:lnTo>
                    <a:lnTo>
                      <a:pt x="112" y="720"/>
                    </a:lnTo>
                    <a:lnTo>
                      <a:pt x="112" y="723"/>
                    </a:lnTo>
                    <a:lnTo>
                      <a:pt x="114" y="727"/>
                    </a:lnTo>
                    <a:close/>
                    <a:moveTo>
                      <a:pt x="152" y="719"/>
                    </a:moveTo>
                    <a:lnTo>
                      <a:pt x="148" y="722"/>
                    </a:lnTo>
                    <a:lnTo>
                      <a:pt x="145" y="720"/>
                    </a:lnTo>
                    <a:lnTo>
                      <a:pt x="145" y="717"/>
                    </a:lnTo>
                    <a:lnTo>
                      <a:pt x="146" y="711"/>
                    </a:lnTo>
                    <a:lnTo>
                      <a:pt x="150" y="709"/>
                    </a:lnTo>
                    <a:lnTo>
                      <a:pt x="154" y="710"/>
                    </a:lnTo>
                    <a:lnTo>
                      <a:pt x="152" y="719"/>
                    </a:lnTo>
                    <a:close/>
                    <a:moveTo>
                      <a:pt x="157" y="706"/>
                    </a:moveTo>
                    <a:lnTo>
                      <a:pt x="153" y="706"/>
                    </a:lnTo>
                    <a:lnTo>
                      <a:pt x="152" y="701"/>
                    </a:lnTo>
                    <a:lnTo>
                      <a:pt x="152" y="696"/>
                    </a:lnTo>
                    <a:lnTo>
                      <a:pt x="156" y="693"/>
                    </a:lnTo>
                    <a:lnTo>
                      <a:pt x="157" y="698"/>
                    </a:lnTo>
                    <a:lnTo>
                      <a:pt x="157" y="703"/>
                    </a:lnTo>
                    <a:lnTo>
                      <a:pt x="157" y="706"/>
                    </a:lnTo>
                    <a:close/>
                    <a:moveTo>
                      <a:pt x="187" y="681"/>
                    </a:moveTo>
                    <a:lnTo>
                      <a:pt x="178" y="681"/>
                    </a:lnTo>
                    <a:lnTo>
                      <a:pt x="176" y="679"/>
                    </a:lnTo>
                    <a:lnTo>
                      <a:pt x="184" y="672"/>
                    </a:lnTo>
                    <a:lnTo>
                      <a:pt x="190" y="672"/>
                    </a:lnTo>
                    <a:lnTo>
                      <a:pt x="192" y="675"/>
                    </a:lnTo>
                    <a:lnTo>
                      <a:pt x="196" y="675"/>
                    </a:lnTo>
                    <a:lnTo>
                      <a:pt x="200" y="675"/>
                    </a:lnTo>
                    <a:lnTo>
                      <a:pt x="197" y="677"/>
                    </a:lnTo>
                    <a:lnTo>
                      <a:pt x="196" y="680"/>
                    </a:lnTo>
                    <a:lnTo>
                      <a:pt x="190" y="680"/>
                    </a:lnTo>
                    <a:lnTo>
                      <a:pt x="187" y="681"/>
                    </a:lnTo>
                    <a:close/>
                    <a:moveTo>
                      <a:pt x="194" y="663"/>
                    </a:moveTo>
                    <a:lnTo>
                      <a:pt x="184" y="665"/>
                    </a:lnTo>
                    <a:lnTo>
                      <a:pt x="183" y="664"/>
                    </a:lnTo>
                    <a:lnTo>
                      <a:pt x="186" y="658"/>
                    </a:lnTo>
                    <a:lnTo>
                      <a:pt x="191" y="656"/>
                    </a:lnTo>
                    <a:lnTo>
                      <a:pt x="194" y="655"/>
                    </a:lnTo>
                    <a:lnTo>
                      <a:pt x="200" y="655"/>
                    </a:lnTo>
                    <a:lnTo>
                      <a:pt x="203" y="655"/>
                    </a:lnTo>
                    <a:lnTo>
                      <a:pt x="207" y="658"/>
                    </a:lnTo>
                    <a:lnTo>
                      <a:pt x="207" y="662"/>
                    </a:lnTo>
                    <a:lnTo>
                      <a:pt x="195" y="663"/>
                    </a:lnTo>
                    <a:lnTo>
                      <a:pt x="194" y="663"/>
                    </a:lnTo>
                    <a:close/>
                    <a:moveTo>
                      <a:pt x="280" y="576"/>
                    </a:moveTo>
                    <a:lnTo>
                      <a:pt x="275" y="584"/>
                    </a:lnTo>
                    <a:lnTo>
                      <a:pt x="275" y="591"/>
                    </a:lnTo>
                    <a:lnTo>
                      <a:pt x="275" y="608"/>
                    </a:lnTo>
                    <a:lnTo>
                      <a:pt x="269" y="612"/>
                    </a:lnTo>
                    <a:lnTo>
                      <a:pt x="267" y="599"/>
                    </a:lnTo>
                    <a:lnTo>
                      <a:pt x="263" y="597"/>
                    </a:lnTo>
                    <a:lnTo>
                      <a:pt x="255" y="592"/>
                    </a:lnTo>
                    <a:lnTo>
                      <a:pt x="254" y="592"/>
                    </a:lnTo>
                    <a:lnTo>
                      <a:pt x="255" y="591"/>
                    </a:lnTo>
                    <a:lnTo>
                      <a:pt x="256" y="590"/>
                    </a:lnTo>
                    <a:lnTo>
                      <a:pt x="256" y="588"/>
                    </a:lnTo>
                    <a:lnTo>
                      <a:pt x="262" y="578"/>
                    </a:lnTo>
                    <a:lnTo>
                      <a:pt x="264" y="579"/>
                    </a:lnTo>
                    <a:lnTo>
                      <a:pt x="269" y="582"/>
                    </a:lnTo>
                    <a:lnTo>
                      <a:pt x="279" y="570"/>
                    </a:lnTo>
                    <a:lnTo>
                      <a:pt x="280" y="576"/>
                    </a:lnTo>
                    <a:close/>
                    <a:moveTo>
                      <a:pt x="67" y="476"/>
                    </a:moveTo>
                    <a:lnTo>
                      <a:pt x="55" y="477"/>
                    </a:lnTo>
                    <a:lnTo>
                      <a:pt x="56" y="473"/>
                    </a:lnTo>
                    <a:lnTo>
                      <a:pt x="63" y="465"/>
                    </a:lnTo>
                    <a:lnTo>
                      <a:pt x="67" y="470"/>
                    </a:lnTo>
                    <a:lnTo>
                      <a:pt x="67" y="476"/>
                    </a:lnTo>
                    <a:close/>
                    <a:moveTo>
                      <a:pt x="127" y="427"/>
                    </a:moveTo>
                    <a:lnTo>
                      <a:pt x="127" y="442"/>
                    </a:lnTo>
                    <a:lnTo>
                      <a:pt x="127" y="446"/>
                    </a:lnTo>
                    <a:lnTo>
                      <a:pt x="124" y="447"/>
                    </a:lnTo>
                    <a:lnTo>
                      <a:pt x="122" y="439"/>
                    </a:lnTo>
                    <a:lnTo>
                      <a:pt x="119" y="440"/>
                    </a:lnTo>
                    <a:lnTo>
                      <a:pt x="118" y="440"/>
                    </a:lnTo>
                    <a:lnTo>
                      <a:pt x="115" y="446"/>
                    </a:lnTo>
                    <a:lnTo>
                      <a:pt x="108" y="447"/>
                    </a:lnTo>
                    <a:lnTo>
                      <a:pt x="110" y="447"/>
                    </a:lnTo>
                    <a:lnTo>
                      <a:pt x="110" y="438"/>
                    </a:lnTo>
                    <a:lnTo>
                      <a:pt x="119" y="432"/>
                    </a:lnTo>
                    <a:lnTo>
                      <a:pt x="127" y="427"/>
                    </a:lnTo>
                    <a:close/>
                    <a:moveTo>
                      <a:pt x="369" y="357"/>
                    </a:moveTo>
                    <a:lnTo>
                      <a:pt x="369" y="366"/>
                    </a:lnTo>
                    <a:lnTo>
                      <a:pt x="382" y="367"/>
                    </a:lnTo>
                    <a:lnTo>
                      <a:pt x="383" y="367"/>
                    </a:lnTo>
                    <a:lnTo>
                      <a:pt x="385" y="370"/>
                    </a:lnTo>
                    <a:lnTo>
                      <a:pt x="375" y="375"/>
                    </a:lnTo>
                    <a:lnTo>
                      <a:pt x="369" y="374"/>
                    </a:lnTo>
                    <a:lnTo>
                      <a:pt x="364" y="372"/>
                    </a:lnTo>
                    <a:lnTo>
                      <a:pt x="353" y="370"/>
                    </a:lnTo>
                    <a:lnTo>
                      <a:pt x="353" y="368"/>
                    </a:lnTo>
                    <a:lnTo>
                      <a:pt x="353" y="366"/>
                    </a:lnTo>
                    <a:lnTo>
                      <a:pt x="353" y="359"/>
                    </a:lnTo>
                    <a:lnTo>
                      <a:pt x="356" y="359"/>
                    </a:lnTo>
                    <a:lnTo>
                      <a:pt x="361" y="360"/>
                    </a:lnTo>
                    <a:lnTo>
                      <a:pt x="366" y="355"/>
                    </a:lnTo>
                    <a:lnTo>
                      <a:pt x="369" y="357"/>
                    </a:lnTo>
                    <a:close/>
                    <a:moveTo>
                      <a:pt x="425" y="343"/>
                    </a:moveTo>
                    <a:lnTo>
                      <a:pt x="429" y="346"/>
                    </a:lnTo>
                    <a:lnTo>
                      <a:pt x="438" y="346"/>
                    </a:lnTo>
                    <a:lnTo>
                      <a:pt x="444" y="355"/>
                    </a:lnTo>
                    <a:lnTo>
                      <a:pt x="440" y="357"/>
                    </a:lnTo>
                    <a:lnTo>
                      <a:pt x="427" y="349"/>
                    </a:lnTo>
                    <a:lnTo>
                      <a:pt x="420" y="358"/>
                    </a:lnTo>
                    <a:lnTo>
                      <a:pt x="419" y="358"/>
                    </a:lnTo>
                    <a:lnTo>
                      <a:pt x="416" y="357"/>
                    </a:lnTo>
                    <a:lnTo>
                      <a:pt x="407" y="354"/>
                    </a:lnTo>
                    <a:lnTo>
                      <a:pt x="406" y="351"/>
                    </a:lnTo>
                    <a:lnTo>
                      <a:pt x="413" y="349"/>
                    </a:lnTo>
                    <a:lnTo>
                      <a:pt x="419" y="346"/>
                    </a:lnTo>
                    <a:lnTo>
                      <a:pt x="421" y="345"/>
                    </a:lnTo>
                    <a:lnTo>
                      <a:pt x="425" y="343"/>
                    </a:lnTo>
                    <a:close/>
                    <a:moveTo>
                      <a:pt x="175" y="357"/>
                    </a:moveTo>
                    <a:lnTo>
                      <a:pt x="173" y="362"/>
                    </a:lnTo>
                    <a:lnTo>
                      <a:pt x="169" y="362"/>
                    </a:lnTo>
                    <a:lnTo>
                      <a:pt x="159" y="359"/>
                    </a:lnTo>
                    <a:lnTo>
                      <a:pt x="166" y="364"/>
                    </a:lnTo>
                    <a:lnTo>
                      <a:pt x="169" y="366"/>
                    </a:lnTo>
                    <a:lnTo>
                      <a:pt x="162" y="376"/>
                    </a:lnTo>
                    <a:lnTo>
                      <a:pt x="159" y="381"/>
                    </a:lnTo>
                    <a:lnTo>
                      <a:pt x="154" y="381"/>
                    </a:lnTo>
                    <a:lnTo>
                      <a:pt x="149" y="383"/>
                    </a:lnTo>
                    <a:lnTo>
                      <a:pt x="148" y="387"/>
                    </a:lnTo>
                    <a:lnTo>
                      <a:pt x="142" y="396"/>
                    </a:lnTo>
                    <a:lnTo>
                      <a:pt x="137" y="389"/>
                    </a:lnTo>
                    <a:lnTo>
                      <a:pt x="146" y="368"/>
                    </a:lnTo>
                    <a:lnTo>
                      <a:pt x="145" y="360"/>
                    </a:lnTo>
                    <a:lnTo>
                      <a:pt x="158" y="337"/>
                    </a:lnTo>
                    <a:lnTo>
                      <a:pt x="167" y="319"/>
                    </a:lnTo>
                    <a:lnTo>
                      <a:pt x="173" y="326"/>
                    </a:lnTo>
                    <a:lnTo>
                      <a:pt x="171" y="336"/>
                    </a:lnTo>
                    <a:lnTo>
                      <a:pt x="166" y="340"/>
                    </a:lnTo>
                    <a:lnTo>
                      <a:pt x="171" y="343"/>
                    </a:lnTo>
                    <a:lnTo>
                      <a:pt x="173" y="349"/>
                    </a:lnTo>
                    <a:lnTo>
                      <a:pt x="175" y="355"/>
                    </a:lnTo>
                    <a:lnTo>
                      <a:pt x="175" y="357"/>
                    </a:lnTo>
                    <a:close/>
                    <a:moveTo>
                      <a:pt x="194" y="341"/>
                    </a:moveTo>
                    <a:lnTo>
                      <a:pt x="190" y="347"/>
                    </a:lnTo>
                    <a:lnTo>
                      <a:pt x="183" y="349"/>
                    </a:lnTo>
                    <a:lnTo>
                      <a:pt x="183" y="342"/>
                    </a:lnTo>
                    <a:lnTo>
                      <a:pt x="176" y="347"/>
                    </a:lnTo>
                    <a:lnTo>
                      <a:pt x="176" y="343"/>
                    </a:lnTo>
                    <a:lnTo>
                      <a:pt x="178" y="332"/>
                    </a:lnTo>
                    <a:lnTo>
                      <a:pt x="182" y="328"/>
                    </a:lnTo>
                    <a:lnTo>
                      <a:pt x="182" y="322"/>
                    </a:lnTo>
                    <a:lnTo>
                      <a:pt x="191" y="321"/>
                    </a:lnTo>
                    <a:lnTo>
                      <a:pt x="191" y="317"/>
                    </a:lnTo>
                    <a:lnTo>
                      <a:pt x="187" y="315"/>
                    </a:lnTo>
                    <a:lnTo>
                      <a:pt x="190" y="305"/>
                    </a:lnTo>
                    <a:lnTo>
                      <a:pt x="199" y="309"/>
                    </a:lnTo>
                    <a:lnTo>
                      <a:pt x="197" y="316"/>
                    </a:lnTo>
                    <a:lnTo>
                      <a:pt x="194" y="341"/>
                    </a:lnTo>
                    <a:close/>
                    <a:moveTo>
                      <a:pt x="260" y="275"/>
                    </a:moveTo>
                    <a:lnTo>
                      <a:pt x="259" y="282"/>
                    </a:lnTo>
                    <a:lnTo>
                      <a:pt x="267" y="278"/>
                    </a:lnTo>
                    <a:lnTo>
                      <a:pt x="268" y="279"/>
                    </a:lnTo>
                    <a:lnTo>
                      <a:pt x="272" y="286"/>
                    </a:lnTo>
                    <a:lnTo>
                      <a:pt x="268" y="292"/>
                    </a:lnTo>
                    <a:lnTo>
                      <a:pt x="242" y="305"/>
                    </a:lnTo>
                    <a:lnTo>
                      <a:pt x="246" y="316"/>
                    </a:lnTo>
                    <a:lnTo>
                      <a:pt x="245" y="317"/>
                    </a:lnTo>
                    <a:lnTo>
                      <a:pt x="239" y="321"/>
                    </a:lnTo>
                    <a:lnTo>
                      <a:pt x="229" y="320"/>
                    </a:lnTo>
                    <a:lnTo>
                      <a:pt x="229" y="329"/>
                    </a:lnTo>
                    <a:lnTo>
                      <a:pt x="228" y="329"/>
                    </a:lnTo>
                    <a:lnTo>
                      <a:pt x="220" y="325"/>
                    </a:lnTo>
                    <a:lnTo>
                      <a:pt x="218" y="319"/>
                    </a:lnTo>
                    <a:lnTo>
                      <a:pt x="213" y="319"/>
                    </a:lnTo>
                    <a:lnTo>
                      <a:pt x="216" y="325"/>
                    </a:lnTo>
                    <a:lnTo>
                      <a:pt x="214" y="329"/>
                    </a:lnTo>
                    <a:lnTo>
                      <a:pt x="213" y="333"/>
                    </a:lnTo>
                    <a:lnTo>
                      <a:pt x="209" y="336"/>
                    </a:lnTo>
                    <a:lnTo>
                      <a:pt x="207" y="333"/>
                    </a:lnTo>
                    <a:lnTo>
                      <a:pt x="204" y="328"/>
                    </a:lnTo>
                    <a:lnTo>
                      <a:pt x="205" y="317"/>
                    </a:lnTo>
                    <a:lnTo>
                      <a:pt x="214" y="309"/>
                    </a:lnTo>
                    <a:lnTo>
                      <a:pt x="212" y="307"/>
                    </a:lnTo>
                    <a:lnTo>
                      <a:pt x="205" y="311"/>
                    </a:lnTo>
                    <a:lnTo>
                      <a:pt x="209" y="292"/>
                    </a:lnTo>
                    <a:lnTo>
                      <a:pt x="222" y="288"/>
                    </a:lnTo>
                    <a:lnTo>
                      <a:pt x="221" y="285"/>
                    </a:lnTo>
                    <a:lnTo>
                      <a:pt x="213" y="285"/>
                    </a:lnTo>
                    <a:lnTo>
                      <a:pt x="209" y="279"/>
                    </a:lnTo>
                    <a:lnTo>
                      <a:pt x="226" y="270"/>
                    </a:lnTo>
                    <a:lnTo>
                      <a:pt x="235" y="286"/>
                    </a:lnTo>
                    <a:lnTo>
                      <a:pt x="237" y="286"/>
                    </a:lnTo>
                    <a:lnTo>
                      <a:pt x="242" y="285"/>
                    </a:lnTo>
                    <a:lnTo>
                      <a:pt x="241" y="281"/>
                    </a:lnTo>
                    <a:lnTo>
                      <a:pt x="235" y="274"/>
                    </a:lnTo>
                    <a:lnTo>
                      <a:pt x="251" y="261"/>
                    </a:lnTo>
                    <a:lnTo>
                      <a:pt x="258" y="264"/>
                    </a:lnTo>
                    <a:lnTo>
                      <a:pt x="260" y="275"/>
                    </a:lnTo>
                    <a:close/>
                    <a:moveTo>
                      <a:pt x="276" y="264"/>
                    </a:moveTo>
                    <a:lnTo>
                      <a:pt x="277" y="265"/>
                    </a:lnTo>
                    <a:lnTo>
                      <a:pt x="283" y="265"/>
                    </a:lnTo>
                    <a:lnTo>
                      <a:pt x="285" y="271"/>
                    </a:lnTo>
                    <a:lnTo>
                      <a:pt x="284" y="281"/>
                    </a:lnTo>
                    <a:lnTo>
                      <a:pt x="283" y="282"/>
                    </a:lnTo>
                    <a:lnTo>
                      <a:pt x="279" y="283"/>
                    </a:lnTo>
                    <a:lnTo>
                      <a:pt x="275" y="281"/>
                    </a:lnTo>
                    <a:lnTo>
                      <a:pt x="275" y="279"/>
                    </a:lnTo>
                    <a:lnTo>
                      <a:pt x="272" y="275"/>
                    </a:lnTo>
                    <a:lnTo>
                      <a:pt x="273" y="270"/>
                    </a:lnTo>
                    <a:lnTo>
                      <a:pt x="266" y="271"/>
                    </a:lnTo>
                    <a:lnTo>
                      <a:pt x="264" y="265"/>
                    </a:lnTo>
                    <a:lnTo>
                      <a:pt x="268" y="266"/>
                    </a:lnTo>
                    <a:lnTo>
                      <a:pt x="267" y="261"/>
                    </a:lnTo>
                    <a:lnTo>
                      <a:pt x="273" y="260"/>
                    </a:lnTo>
                    <a:lnTo>
                      <a:pt x="276" y="264"/>
                    </a:lnTo>
                    <a:close/>
                    <a:moveTo>
                      <a:pt x="370" y="230"/>
                    </a:moveTo>
                    <a:lnTo>
                      <a:pt x="360" y="250"/>
                    </a:lnTo>
                    <a:lnTo>
                      <a:pt x="352" y="253"/>
                    </a:lnTo>
                    <a:lnTo>
                      <a:pt x="351" y="260"/>
                    </a:lnTo>
                    <a:lnTo>
                      <a:pt x="344" y="265"/>
                    </a:lnTo>
                    <a:lnTo>
                      <a:pt x="330" y="275"/>
                    </a:lnTo>
                    <a:lnTo>
                      <a:pt x="328" y="264"/>
                    </a:lnTo>
                    <a:lnTo>
                      <a:pt x="328" y="265"/>
                    </a:lnTo>
                    <a:lnTo>
                      <a:pt x="327" y="266"/>
                    </a:lnTo>
                    <a:lnTo>
                      <a:pt x="320" y="281"/>
                    </a:lnTo>
                    <a:lnTo>
                      <a:pt x="323" y="288"/>
                    </a:lnTo>
                    <a:lnTo>
                      <a:pt x="320" y="291"/>
                    </a:lnTo>
                    <a:lnTo>
                      <a:pt x="315" y="288"/>
                    </a:lnTo>
                    <a:lnTo>
                      <a:pt x="314" y="287"/>
                    </a:lnTo>
                    <a:lnTo>
                      <a:pt x="313" y="287"/>
                    </a:lnTo>
                    <a:lnTo>
                      <a:pt x="311" y="286"/>
                    </a:lnTo>
                    <a:lnTo>
                      <a:pt x="311" y="291"/>
                    </a:lnTo>
                    <a:lnTo>
                      <a:pt x="305" y="298"/>
                    </a:lnTo>
                    <a:lnTo>
                      <a:pt x="277" y="312"/>
                    </a:lnTo>
                    <a:lnTo>
                      <a:pt x="276" y="305"/>
                    </a:lnTo>
                    <a:lnTo>
                      <a:pt x="277" y="288"/>
                    </a:lnTo>
                    <a:lnTo>
                      <a:pt x="277" y="287"/>
                    </a:lnTo>
                    <a:lnTo>
                      <a:pt x="277" y="286"/>
                    </a:lnTo>
                    <a:lnTo>
                      <a:pt x="286" y="285"/>
                    </a:lnTo>
                    <a:lnTo>
                      <a:pt x="288" y="285"/>
                    </a:lnTo>
                    <a:lnTo>
                      <a:pt x="288" y="279"/>
                    </a:lnTo>
                    <a:lnTo>
                      <a:pt x="290" y="262"/>
                    </a:lnTo>
                    <a:lnTo>
                      <a:pt x="294" y="260"/>
                    </a:lnTo>
                    <a:lnTo>
                      <a:pt x="300" y="265"/>
                    </a:lnTo>
                    <a:lnTo>
                      <a:pt x="305" y="260"/>
                    </a:lnTo>
                    <a:lnTo>
                      <a:pt x="297" y="250"/>
                    </a:lnTo>
                    <a:lnTo>
                      <a:pt x="306" y="245"/>
                    </a:lnTo>
                    <a:lnTo>
                      <a:pt x="311" y="252"/>
                    </a:lnTo>
                    <a:lnTo>
                      <a:pt x="314" y="249"/>
                    </a:lnTo>
                    <a:lnTo>
                      <a:pt x="313" y="244"/>
                    </a:lnTo>
                    <a:lnTo>
                      <a:pt x="313" y="241"/>
                    </a:lnTo>
                    <a:lnTo>
                      <a:pt x="317" y="239"/>
                    </a:lnTo>
                    <a:lnTo>
                      <a:pt x="318" y="239"/>
                    </a:lnTo>
                    <a:lnTo>
                      <a:pt x="320" y="237"/>
                    </a:lnTo>
                    <a:lnTo>
                      <a:pt x="322" y="239"/>
                    </a:lnTo>
                    <a:lnTo>
                      <a:pt x="326" y="244"/>
                    </a:lnTo>
                    <a:lnTo>
                      <a:pt x="328" y="237"/>
                    </a:lnTo>
                    <a:lnTo>
                      <a:pt x="328" y="236"/>
                    </a:lnTo>
                    <a:lnTo>
                      <a:pt x="335" y="235"/>
                    </a:lnTo>
                    <a:lnTo>
                      <a:pt x="340" y="240"/>
                    </a:lnTo>
                    <a:lnTo>
                      <a:pt x="341" y="241"/>
                    </a:lnTo>
                    <a:lnTo>
                      <a:pt x="340" y="247"/>
                    </a:lnTo>
                    <a:lnTo>
                      <a:pt x="345" y="248"/>
                    </a:lnTo>
                    <a:lnTo>
                      <a:pt x="348" y="237"/>
                    </a:lnTo>
                    <a:lnTo>
                      <a:pt x="348" y="236"/>
                    </a:lnTo>
                    <a:lnTo>
                      <a:pt x="355" y="233"/>
                    </a:lnTo>
                    <a:lnTo>
                      <a:pt x="364" y="228"/>
                    </a:lnTo>
                    <a:lnTo>
                      <a:pt x="370" y="228"/>
                    </a:lnTo>
                    <a:lnTo>
                      <a:pt x="370" y="230"/>
                    </a:lnTo>
                    <a:close/>
                    <a:moveTo>
                      <a:pt x="480" y="237"/>
                    </a:moveTo>
                    <a:lnTo>
                      <a:pt x="467" y="247"/>
                    </a:lnTo>
                    <a:lnTo>
                      <a:pt x="462" y="240"/>
                    </a:lnTo>
                    <a:lnTo>
                      <a:pt x="474" y="215"/>
                    </a:lnTo>
                    <a:lnTo>
                      <a:pt x="478" y="207"/>
                    </a:lnTo>
                    <a:lnTo>
                      <a:pt x="488" y="203"/>
                    </a:lnTo>
                    <a:lnTo>
                      <a:pt x="497" y="211"/>
                    </a:lnTo>
                    <a:lnTo>
                      <a:pt x="496" y="215"/>
                    </a:lnTo>
                    <a:lnTo>
                      <a:pt x="502" y="224"/>
                    </a:lnTo>
                    <a:lnTo>
                      <a:pt x="495" y="237"/>
                    </a:lnTo>
                    <a:lnTo>
                      <a:pt x="491" y="237"/>
                    </a:lnTo>
                    <a:lnTo>
                      <a:pt x="482" y="237"/>
                    </a:lnTo>
                    <a:lnTo>
                      <a:pt x="480" y="237"/>
                    </a:lnTo>
                    <a:close/>
                    <a:moveTo>
                      <a:pt x="326" y="197"/>
                    </a:moveTo>
                    <a:lnTo>
                      <a:pt x="336" y="205"/>
                    </a:lnTo>
                    <a:lnTo>
                      <a:pt x="344" y="202"/>
                    </a:lnTo>
                    <a:lnTo>
                      <a:pt x="347" y="205"/>
                    </a:lnTo>
                    <a:lnTo>
                      <a:pt x="348" y="205"/>
                    </a:lnTo>
                    <a:lnTo>
                      <a:pt x="349" y="205"/>
                    </a:lnTo>
                    <a:lnTo>
                      <a:pt x="353" y="207"/>
                    </a:lnTo>
                    <a:lnTo>
                      <a:pt x="356" y="210"/>
                    </a:lnTo>
                    <a:lnTo>
                      <a:pt x="349" y="215"/>
                    </a:lnTo>
                    <a:lnTo>
                      <a:pt x="344" y="220"/>
                    </a:lnTo>
                    <a:lnTo>
                      <a:pt x="338" y="222"/>
                    </a:lnTo>
                    <a:lnTo>
                      <a:pt x="334" y="223"/>
                    </a:lnTo>
                    <a:lnTo>
                      <a:pt x="328" y="223"/>
                    </a:lnTo>
                    <a:lnTo>
                      <a:pt x="323" y="215"/>
                    </a:lnTo>
                    <a:lnTo>
                      <a:pt x="317" y="206"/>
                    </a:lnTo>
                    <a:lnTo>
                      <a:pt x="326" y="197"/>
                    </a:lnTo>
                    <a:close/>
                    <a:moveTo>
                      <a:pt x="658" y="197"/>
                    </a:moveTo>
                    <a:lnTo>
                      <a:pt x="661" y="202"/>
                    </a:lnTo>
                    <a:lnTo>
                      <a:pt x="661" y="210"/>
                    </a:lnTo>
                    <a:lnTo>
                      <a:pt x="661" y="214"/>
                    </a:lnTo>
                    <a:lnTo>
                      <a:pt x="661" y="215"/>
                    </a:lnTo>
                    <a:lnTo>
                      <a:pt x="661" y="220"/>
                    </a:lnTo>
                    <a:lnTo>
                      <a:pt x="660" y="223"/>
                    </a:lnTo>
                    <a:lnTo>
                      <a:pt x="660" y="228"/>
                    </a:lnTo>
                    <a:lnTo>
                      <a:pt x="660" y="230"/>
                    </a:lnTo>
                    <a:lnTo>
                      <a:pt x="660" y="232"/>
                    </a:lnTo>
                    <a:lnTo>
                      <a:pt x="660" y="233"/>
                    </a:lnTo>
                    <a:lnTo>
                      <a:pt x="660" y="236"/>
                    </a:lnTo>
                    <a:lnTo>
                      <a:pt x="661" y="245"/>
                    </a:lnTo>
                    <a:lnTo>
                      <a:pt x="662" y="253"/>
                    </a:lnTo>
                    <a:lnTo>
                      <a:pt x="663" y="262"/>
                    </a:lnTo>
                    <a:lnTo>
                      <a:pt x="663" y="266"/>
                    </a:lnTo>
                    <a:lnTo>
                      <a:pt x="665" y="273"/>
                    </a:lnTo>
                    <a:lnTo>
                      <a:pt x="665" y="275"/>
                    </a:lnTo>
                    <a:lnTo>
                      <a:pt x="666" y="278"/>
                    </a:lnTo>
                    <a:lnTo>
                      <a:pt x="666" y="283"/>
                    </a:lnTo>
                    <a:lnTo>
                      <a:pt x="667" y="291"/>
                    </a:lnTo>
                    <a:lnTo>
                      <a:pt x="666" y="294"/>
                    </a:lnTo>
                    <a:lnTo>
                      <a:pt x="665" y="298"/>
                    </a:lnTo>
                    <a:lnTo>
                      <a:pt x="663" y="305"/>
                    </a:lnTo>
                    <a:lnTo>
                      <a:pt x="660" y="313"/>
                    </a:lnTo>
                    <a:lnTo>
                      <a:pt x="660" y="316"/>
                    </a:lnTo>
                    <a:lnTo>
                      <a:pt x="658" y="319"/>
                    </a:lnTo>
                    <a:lnTo>
                      <a:pt x="657" y="320"/>
                    </a:lnTo>
                    <a:lnTo>
                      <a:pt x="656" y="325"/>
                    </a:lnTo>
                    <a:lnTo>
                      <a:pt x="656" y="326"/>
                    </a:lnTo>
                    <a:lnTo>
                      <a:pt x="654" y="330"/>
                    </a:lnTo>
                    <a:lnTo>
                      <a:pt x="652" y="334"/>
                    </a:lnTo>
                    <a:lnTo>
                      <a:pt x="650" y="340"/>
                    </a:lnTo>
                    <a:lnTo>
                      <a:pt x="648" y="347"/>
                    </a:lnTo>
                    <a:lnTo>
                      <a:pt x="645" y="353"/>
                    </a:lnTo>
                    <a:lnTo>
                      <a:pt x="640" y="349"/>
                    </a:lnTo>
                    <a:lnTo>
                      <a:pt x="635" y="345"/>
                    </a:lnTo>
                    <a:lnTo>
                      <a:pt x="627" y="340"/>
                    </a:lnTo>
                    <a:lnTo>
                      <a:pt x="622" y="336"/>
                    </a:lnTo>
                    <a:lnTo>
                      <a:pt x="615" y="332"/>
                    </a:lnTo>
                    <a:lnTo>
                      <a:pt x="610" y="329"/>
                    </a:lnTo>
                    <a:lnTo>
                      <a:pt x="605" y="326"/>
                    </a:lnTo>
                    <a:lnTo>
                      <a:pt x="599" y="324"/>
                    </a:lnTo>
                    <a:lnTo>
                      <a:pt x="595" y="322"/>
                    </a:lnTo>
                    <a:lnTo>
                      <a:pt x="590" y="320"/>
                    </a:lnTo>
                    <a:lnTo>
                      <a:pt x="582" y="316"/>
                    </a:lnTo>
                    <a:lnTo>
                      <a:pt x="580" y="321"/>
                    </a:lnTo>
                    <a:lnTo>
                      <a:pt x="576" y="329"/>
                    </a:lnTo>
                    <a:lnTo>
                      <a:pt x="573" y="334"/>
                    </a:lnTo>
                    <a:lnTo>
                      <a:pt x="567" y="340"/>
                    </a:lnTo>
                    <a:lnTo>
                      <a:pt x="560" y="345"/>
                    </a:lnTo>
                    <a:lnTo>
                      <a:pt x="557" y="347"/>
                    </a:lnTo>
                    <a:lnTo>
                      <a:pt x="552" y="353"/>
                    </a:lnTo>
                    <a:lnTo>
                      <a:pt x="551" y="353"/>
                    </a:lnTo>
                    <a:lnTo>
                      <a:pt x="548" y="355"/>
                    </a:lnTo>
                    <a:lnTo>
                      <a:pt x="547" y="357"/>
                    </a:lnTo>
                    <a:lnTo>
                      <a:pt x="539" y="363"/>
                    </a:lnTo>
                    <a:lnTo>
                      <a:pt x="535" y="368"/>
                    </a:lnTo>
                    <a:lnTo>
                      <a:pt x="530" y="372"/>
                    </a:lnTo>
                    <a:lnTo>
                      <a:pt x="530" y="377"/>
                    </a:lnTo>
                    <a:lnTo>
                      <a:pt x="527" y="385"/>
                    </a:lnTo>
                    <a:lnTo>
                      <a:pt x="526" y="391"/>
                    </a:lnTo>
                    <a:lnTo>
                      <a:pt x="525" y="396"/>
                    </a:lnTo>
                    <a:lnTo>
                      <a:pt x="523" y="406"/>
                    </a:lnTo>
                    <a:lnTo>
                      <a:pt x="522" y="412"/>
                    </a:lnTo>
                    <a:lnTo>
                      <a:pt x="519" y="419"/>
                    </a:lnTo>
                    <a:lnTo>
                      <a:pt x="518" y="426"/>
                    </a:lnTo>
                    <a:lnTo>
                      <a:pt x="517" y="435"/>
                    </a:lnTo>
                    <a:lnTo>
                      <a:pt x="514" y="443"/>
                    </a:lnTo>
                    <a:lnTo>
                      <a:pt x="510" y="452"/>
                    </a:lnTo>
                    <a:lnTo>
                      <a:pt x="508" y="457"/>
                    </a:lnTo>
                    <a:lnTo>
                      <a:pt x="504" y="466"/>
                    </a:lnTo>
                    <a:lnTo>
                      <a:pt x="500" y="473"/>
                    </a:lnTo>
                    <a:lnTo>
                      <a:pt x="497" y="474"/>
                    </a:lnTo>
                    <a:lnTo>
                      <a:pt x="488" y="476"/>
                    </a:lnTo>
                    <a:lnTo>
                      <a:pt x="483" y="476"/>
                    </a:lnTo>
                    <a:lnTo>
                      <a:pt x="475" y="478"/>
                    </a:lnTo>
                    <a:lnTo>
                      <a:pt x="472" y="487"/>
                    </a:lnTo>
                    <a:lnTo>
                      <a:pt x="470" y="493"/>
                    </a:lnTo>
                    <a:lnTo>
                      <a:pt x="468" y="501"/>
                    </a:lnTo>
                    <a:lnTo>
                      <a:pt x="475" y="512"/>
                    </a:lnTo>
                    <a:lnTo>
                      <a:pt x="478" y="518"/>
                    </a:lnTo>
                    <a:lnTo>
                      <a:pt x="480" y="523"/>
                    </a:lnTo>
                    <a:lnTo>
                      <a:pt x="487" y="533"/>
                    </a:lnTo>
                    <a:lnTo>
                      <a:pt x="489" y="538"/>
                    </a:lnTo>
                    <a:lnTo>
                      <a:pt x="493" y="546"/>
                    </a:lnTo>
                    <a:lnTo>
                      <a:pt x="497" y="553"/>
                    </a:lnTo>
                    <a:lnTo>
                      <a:pt x="501" y="561"/>
                    </a:lnTo>
                    <a:lnTo>
                      <a:pt x="501" y="567"/>
                    </a:lnTo>
                    <a:lnTo>
                      <a:pt x="501" y="569"/>
                    </a:lnTo>
                    <a:lnTo>
                      <a:pt x="501" y="574"/>
                    </a:lnTo>
                    <a:lnTo>
                      <a:pt x="501" y="586"/>
                    </a:lnTo>
                    <a:lnTo>
                      <a:pt x="501" y="588"/>
                    </a:lnTo>
                    <a:lnTo>
                      <a:pt x="501" y="593"/>
                    </a:lnTo>
                    <a:lnTo>
                      <a:pt x="501" y="597"/>
                    </a:lnTo>
                    <a:lnTo>
                      <a:pt x="501" y="603"/>
                    </a:lnTo>
                    <a:lnTo>
                      <a:pt x="499" y="605"/>
                    </a:lnTo>
                    <a:lnTo>
                      <a:pt x="492" y="610"/>
                    </a:lnTo>
                    <a:lnTo>
                      <a:pt x="489" y="613"/>
                    </a:lnTo>
                    <a:lnTo>
                      <a:pt x="482" y="620"/>
                    </a:lnTo>
                    <a:lnTo>
                      <a:pt x="476" y="626"/>
                    </a:lnTo>
                    <a:lnTo>
                      <a:pt x="475" y="629"/>
                    </a:lnTo>
                    <a:lnTo>
                      <a:pt x="470" y="634"/>
                    </a:lnTo>
                    <a:lnTo>
                      <a:pt x="464" y="639"/>
                    </a:lnTo>
                    <a:lnTo>
                      <a:pt x="461" y="650"/>
                    </a:lnTo>
                    <a:lnTo>
                      <a:pt x="457" y="658"/>
                    </a:lnTo>
                    <a:lnTo>
                      <a:pt x="454" y="663"/>
                    </a:lnTo>
                    <a:lnTo>
                      <a:pt x="451" y="667"/>
                    </a:lnTo>
                    <a:lnTo>
                      <a:pt x="447" y="676"/>
                    </a:lnTo>
                    <a:lnTo>
                      <a:pt x="446" y="679"/>
                    </a:lnTo>
                    <a:lnTo>
                      <a:pt x="442" y="686"/>
                    </a:lnTo>
                    <a:lnTo>
                      <a:pt x="440" y="692"/>
                    </a:lnTo>
                    <a:lnTo>
                      <a:pt x="437" y="694"/>
                    </a:lnTo>
                    <a:lnTo>
                      <a:pt x="434" y="701"/>
                    </a:lnTo>
                    <a:lnTo>
                      <a:pt x="432" y="705"/>
                    </a:lnTo>
                    <a:lnTo>
                      <a:pt x="430" y="709"/>
                    </a:lnTo>
                    <a:lnTo>
                      <a:pt x="425" y="718"/>
                    </a:lnTo>
                    <a:lnTo>
                      <a:pt x="423" y="724"/>
                    </a:lnTo>
                    <a:lnTo>
                      <a:pt x="416" y="731"/>
                    </a:lnTo>
                    <a:lnTo>
                      <a:pt x="413" y="734"/>
                    </a:lnTo>
                    <a:lnTo>
                      <a:pt x="412" y="736"/>
                    </a:lnTo>
                    <a:lnTo>
                      <a:pt x="404" y="743"/>
                    </a:lnTo>
                    <a:lnTo>
                      <a:pt x="403" y="745"/>
                    </a:lnTo>
                    <a:lnTo>
                      <a:pt x="396" y="753"/>
                    </a:lnTo>
                    <a:lnTo>
                      <a:pt x="398" y="757"/>
                    </a:lnTo>
                    <a:lnTo>
                      <a:pt x="400" y="768"/>
                    </a:lnTo>
                    <a:lnTo>
                      <a:pt x="403" y="778"/>
                    </a:lnTo>
                    <a:lnTo>
                      <a:pt x="404" y="785"/>
                    </a:lnTo>
                    <a:lnTo>
                      <a:pt x="406" y="790"/>
                    </a:lnTo>
                    <a:lnTo>
                      <a:pt x="408" y="802"/>
                    </a:lnTo>
                    <a:lnTo>
                      <a:pt x="408" y="807"/>
                    </a:lnTo>
                    <a:lnTo>
                      <a:pt x="406" y="809"/>
                    </a:lnTo>
                    <a:lnTo>
                      <a:pt x="403" y="811"/>
                    </a:lnTo>
                    <a:lnTo>
                      <a:pt x="394" y="817"/>
                    </a:lnTo>
                    <a:lnTo>
                      <a:pt x="390" y="820"/>
                    </a:lnTo>
                    <a:lnTo>
                      <a:pt x="382" y="826"/>
                    </a:lnTo>
                    <a:lnTo>
                      <a:pt x="378" y="829"/>
                    </a:lnTo>
                    <a:lnTo>
                      <a:pt x="370" y="834"/>
                    </a:lnTo>
                    <a:lnTo>
                      <a:pt x="361" y="841"/>
                    </a:lnTo>
                    <a:lnTo>
                      <a:pt x="348" y="842"/>
                    </a:lnTo>
                    <a:lnTo>
                      <a:pt x="343" y="844"/>
                    </a:lnTo>
                    <a:lnTo>
                      <a:pt x="336" y="844"/>
                    </a:lnTo>
                    <a:lnTo>
                      <a:pt x="330" y="845"/>
                    </a:lnTo>
                    <a:lnTo>
                      <a:pt x="323" y="845"/>
                    </a:lnTo>
                    <a:lnTo>
                      <a:pt x="315" y="846"/>
                    </a:lnTo>
                    <a:lnTo>
                      <a:pt x="313" y="846"/>
                    </a:lnTo>
                    <a:lnTo>
                      <a:pt x="305" y="846"/>
                    </a:lnTo>
                    <a:lnTo>
                      <a:pt x="306" y="857"/>
                    </a:lnTo>
                    <a:lnTo>
                      <a:pt x="307" y="867"/>
                    </a:lnTo>
                    <a:lnTo>
                      <a:pt x="307" y="871"/>
                    </a:lnTo>
                    <a:lnTo>
                      <a:pt x="309" y="876"/>
                    </a:lnTo>
                    <a:lnTo>
                      <a:pt x="309" y="881"/>
                    </a:lnTo>
                    <a:lnTo>
                      <a:pt x="310" y="889"/>
                    </a:lnTo>
                    <a:lnTo>
                      <a:pt x="311" y="893"/>
                    </a:lnTo>
                    <a:lnTo>
                      <a:pt x="311" y="901"/>
                    </a:lnTo>
                    <a:lnTo>
                      <a:pt x="311" y="904"/>
                    </a:lnTo>
                    <a:lnTo>
                      <a:pt x="311" y="908"/>
                    </a:lnTo>
                    <a:lnTo>
                      <a:pt x="313" y="914"/>
                    </a:lnTo>
                    <a:lnTo>
                      <a:pt x="314" y="918"/>
                    </a:lnTo>
                    <a:lnTo>
                      <a:pt x="314" y="922"/>
                    </a:lnTo>
                    <a:lnTo>
                      <a:pt x="317" y="931"/>
                    </a:lnTo>
                    <a:lnTo>
                      <a:pt x="314" y="940"/>
                    </a:lnTo>
                    <a:lnTo>
                      <a:pt x="311" y="947"/>
                    </a:lnTo>
                    <a:lnTo>
                      <a:pt x="311" y="948"/>
                    </a:lnTo>
                    <a:lnTo>
                      <a:pt x="310" y="952"/>
                    </a:lnTo>
                    <a:lnTo>
                      <a:pt x="307" y="961"/>
                    </a:lnTo>
                    <a:lnTo>
                      <a:pt x="306" y="967"/>
                    </a:lnTo>
                    <a:lnTo>
                      <a:pt x="306" y="974"/>
                    </a:lnTo>
                    <a:lnTo>
                      <a:pt x="305" y="985"/>
                    </a:lnTo>
                    <a:lnTo>
                      <a:pt x="303" y="991"/>
                    </a:lnTo>
                    <a:lnTo>
                      <a:pt x="302" y="1001"/>
                    </a:lnTo>
                    <a:lnTo>
                      <a:pt x="302" y="1005"/>
                    </a:lnTo>
                    <a:lnTo>
                      <a:pt x="302" y="1008"/>
                    </a:lnTo>
                    <a:lnTo>
                      <a:pt x="302" y="1016"/>
                    </a:lnTo>
                    <a:lnTo>
                      <a:pt x="302" y="1025"/>
                    </a:lnTo>
                    <a:lnTo>
                      <a:pt x="302" y="1028"/>
                    </a:lnTo>
                    <a:lnTo>
                      <a:pt x="302" y="1029"/>
                    </a:lnTo>
                    <a:lnTo>
                      <a:pt x="302" y="1033"/>
                    </a:lnTo>
                    <a:lnTo>
                      <a:pt x="302" y="1036"/>
                    </a:lnTo>
                    <a:lnTo>
                      <a:pt x="302" y="1048"/>
                    </a:lnTo>
                    <a:lnTo>
                      <a:pt x="302" y="1054"/>
                    </a:lnTo>
                    <a:lnTo>
                      <a:pt x="302" y="1065"/>
                    </a:lnTo>
                    <a:lnTo>
                      <a:pt x="298" y="1069"/>
                    </a:lnTo>
                    <a:lnTo>
                      <a:pt x="292" y="1077"/>
                    </a:lnTo>
                    <a:lnTo>
                      <a:pt x="288" y="1082"/>
                    </a:lnTo>
                    <a:lnTo>
                      <a:pt x="286" y="1090"/>
                    </a:lnTo>
                    <a:lnTo>
                      <a:pt x="285" y="1095"/>
                    </a:lnTo>
                    <a:lnTo>
                      <a:pt x="284" y="1104"/>
                    </a:lnTo>
                    <a:lnTo>
                      <a:pt x="283" y="1109"/>
                    </a:lnTo>
                    <a:lnTo>
                      <a:pt x="281" y="1116"/>
                    </a:lnTo>
                    <a:lnTo>
                      <a:pt x="264" y="1109"/>
                    </a:lnTo>
                    <a:lnTo>
                      <a:pt x="252" y="1114"/>
                    </a:lnTo>
                    <a:lnTo>
                      <a:pt x="247" y="1112"/>
                    </a:lnTo>
                    <a:lnTo>
                      <a:pt x="208" y="1117"/>
                    </a:lnTo>
                    <a:lnTo>
                      <a:pt x="204" y="1117"/>
                    </a:lnTo>
                    <a:lnTo>
                      <a:pt x="192" y="1114"/>
                    </a:lnTo>
                    <a:lnTo>
                      <a:pt x="179" y="1118"/>
                    </a:lnTo>
                    <a:lnTo>
                      <a:pt x="178" y="1118"/>
                    </a:lnTo>
                    <a:lnTo>
                      <a:pt x="175" y="1118"/>
                    </a:lnTo>
                    <a:lnTo>
                      <a:pt x="171" y="1117"/>
                    </a:lnTo>
                    <a:lnTo>
                      <a:pt x="158" y="1116"/>
                    </a:lnTo>
                    <a:lnTo>
                      <a:pt x="144" y="1114"/>
                    </a:lnTo>
                    <a:lnTo>
                      <a:pt x="140" y="1124"/>
                    </a:lnTo>
                    <a:lnTo>
                      <a:pt x="133" y="1125"/>
                    </a:lnTo>
                    <a:lnTo>
                      <a:pt x="129" y="1134"/>
                    </a:lnTo>
                    <a:lnTo>
                      <a:pt x="123" y="1135"/>
                    </a:lnTo>
                    <a:lnTo>
                      <a:pt x="127" y="1143"/>
                    </a:lnTo>
                    <a:lnTo>
                      <a:pt x="125" y="1147"/>
                    </a:lnTo>
                    <a:lnTo>
                      <a:pt x="119" y="1149"/>
                    </a:lnTo>
                    <a:lnTo>
                      <a:pt x="107" y="1150"/>
                    </a:lnTo>
                    <a:lnTo>
                      <a:pt x="106" y="1159"/>
                    </a:lnTo>
                    <a:lnTo>
                      <a:pt x="101" y="1155"/>
                    </a:lnTo>
                    <a:lnTo>
                      <a:pt x="90" y="1158"/>
                    </a:lnTo>
                    <a:lnTo>
                      <a:pt x="86" y="1146"/>
                    </a:lnTo>
                    <a:lnTo>
                      <a:pt x="77" y="1147"/>
                    </a:lnTo>
                    <a:lnTo>
                      <a:pt x="65" y="1143"/>
                    </a:lnTo>
                    <a:lnTo>
                      <a:pt x="52" y="1150"/>
                    </a:lnTo>
                    <a:lnTo>
                      <a:pt x="51" y="1151"/>
                    </a:lnTo>
                    <a:lnTo>
                      <a:pt x="42" y="1146"/>
                    </a:lnTo>
                    <a:lnTo>
                      <a:pt x="42" y="1142"/>
                    </a:lnTo>
                    <a:lnTo>
                      <a:pt x="43" y="1142"/>
                    </a:lnTo>
                    <a:lnTo>
                      <a:pt x="46" y="1137"/>
                    </a:lnTo>
                    <a:lnTo>
                      <a:pt x="46" y="1132"/>
                    </a:lnTo>
                    <a:lnTo>
                      <a:pt x="43" y="1128"/>
                    </a:lnTo>
                    <a:lnTo>
                      <a:pt x="48" y="1126"/>
                    </a:lnTo>
                    <a:lnTo>
                      <a:pt x="56" y="1124"/>
                    </a:lnTo>
                    <a:lnTo>
                      <a:pt x="64" y="1116"/>
                    </a:lnTo>
                    <a:lnTo>
                      <a:pt x="69" y="1121"/>
                    </a:lnTo>
                    <a:lnTo>
                      <a:pt x="72" y="1125"/>
                    </a:lnTo>
                    <a:lnTo>
                      <a:pt x="76" y="1124"/>
                    </a:lnTo>
                    <a:lnTo>
                      <a:pt x="77" y="1124"/>
                    </a:lnTo>
                    <a:lnTo>
                      <a:pt x="77" y="1120"/>
                    </a:lnTo>
                    <a:lnTo>
                      <a:pt x="74" y="1118"/>
                    </a:lnTo>
                    <a:lnTo>
                      <a:pt x="73" y="1117"/>
                    </a:lnTo>
                    <a:lnTo>
                      <a:pt x="68" y="1114"/>
                    </a:lnTo>
                    <a:lnTo>
                      <a:pt x="74" y="1112"/>
                    </a:lnTo>
                    <a:lnTo>
                      <a:pt x="77" y="1111"/>
                    </a:lnTo>
                    <a:lnTo>
                      <a:pt x="84" y="1107"/>
                    </a:lnTo>
                    <a:lnTo>
                      <a:pt x="90" y="1107"/>
                    </a:lnTo>
                    <a:lnTo>
                      <a:pt x="101" y="1096"/>
                    </a:lnTo>
                    <a:lnTo>
                      <a:pt x="103" y="1094"/>
                    </a:lnTo>
                    <a:lnTo>
                      <a:pt x="104" y="1091"/>
                    </a:lnTo>
                    <a:lnTo>
                      <a:pt x="108" y="1087"/>
                    </a:lnTo>
                    <a:lnTo>
                      <a:pt x="111" y="1084"/>
                    </a:lnTo>
                    <a:lnTo>
                      <a:pt x="112" y="1082"/>
                    </a:lnTo>
                    <a:lnTo>
                      <a:pt x="116" y="1078"/>
                    </a:lnTo>
                    <a:lnTo>
                      <a:pt x="118" y="1077"/>
                    </a:lnTo>
                    <a:lnTo>
                      <a:pt x="119" y="1075"/>
                    </a:lnTo>
                    <a:lnTo>
                      <a:pt x="125" y="1067"/>
                    </a:lnTo>
                    <a:lnTo>
                      <a:pt x="129" y="1063"/>
                    </a:lnTo>
                    <a:lnTo>
                      <a:pt x="132" y="1060"/>
                    </a:lnTo>
                    <a:lnTo>
                      <a:pt x="131" y="1056"/>
                    </a:lnTo>
                    <a:lnTo>
                      <a:pt x="119" y="1065"/>
                    </a:lnTo>
                    <a:lnTo>
                      <a:pt x="119" y="1066"/>
                    </a:lnTo>
                    <a:lnTo>
                      <a:pt x="114" y="1071"/>
                    </a:lnTo>
                    <a:lnTo>
                      <a:pt x="110" y="1078"/>
                    </a:lnTo>
                    <a:lnTo>
                      <a:pt x="102" y="1086"/>
                    </a:lnTo>
                    <a:lnTo>
                      <a:pt x="99" y="1090"/>
                    </a:lnTo>
                    <a:lnTo>
                      <a:pt x="98" y="1091"/>
                    </a:lnTo>
                    <a:lnTo>
                      <a:pt x="93" y="1094"/>
                    </a:lnTo>
                    <a:lnTo>
                      <a:pt x="80" y="1103"/>
                    </a:lnTo>
                    <a:lnTo>
                      <a:pt x="76" y="1104"/>
                    </a:lnTo>
                    <a:lnTo>
                      <a:pt x="68" y="1100"/>
                    </a:lnTo>
                    <a:lnTo>
                      <a:pt x="64" y="1099"/>
                    </a:lnTo>
                    <a:lnTo>
                      <a:pt x="67" y="1094"/>
                    </a:lnTo>
                    <a:lnTo>
                      <a:pt x="70" y="1091"/>
                    </a:lnTo>
                    <a:lnTo>
                      <a:pt x="76" y="1095"/>
                    </a:lnTo>
                    <a:lnTo>
                      <a:pt x="81" y="1090"/>
                    </a:lnTo>
                    <a:lnTo>
                      <a:pt x="78" y="1088"/>
                    </a:lnTo>
                    <a:lnTo>
                      <a:pt x="74" y="1087"/>
                    </a:lnTo>
                    <a:lnTo>
                      <a:pt x="70" y="1086"/>
                    </a:lnTo>
                    <a:lnTo>
                      <a:pt x="73" y="1083"/>
                    </a:lnTo>
                    <a:lnTo>
                      <a:pt x="70" y="1079"/>
                    </a:lnTo>
                    <a:lnTo>
                      <a:pt x="61" y="1082"/>
                    </a:lnTo>
                    <a:lnTo>
                      <a:pt x="68" y="1077"/>
                    </a:lnTo>
                    <a:lnTo>
                      <a:pt x="74" y="1078"/>
                    </a:lnTo>
                    <a:lnTo>
                      <a:pt x="77" y="1077"/>
                    </a:lnTo>
                    <a:lnTo>
                      <a:pt x="78" y="1077"/>
                    </a:lnTo>
                    <a:lnTo>
                      <a:pt x="74" y="1074"/>
                    </a:lnTo>
                    <a:lnTo>
                      <a:pt x="72" y="1071"/>
                    </a:lnTo>
                    <a:lnTo>
                      <a:pt x="67" y="1071"/>
                    </a:lnTo>
                    <a:lnTo>
                      <a:pt x="61" y="1073"/>
                    </a:lnTo>
                    <a:lnTo>
                      <a:pt x="60" y="1075"/>
                    </a:lnTo>
                    <a:lnTo>
                      <a:pt x="57" y="1077"/>
                    </a:lnTo>
                    <a:lnTo>
                      <a:pt x="53" y="1077"/>
                    </a:lnTo>
                    <a:lnTo>
                      <a:pt x="57" y="1070"/>
                    </a:lnTo>
                    <a:lnTo>
                      <a:pt x="59" y="1069"/>
                    </a:lnTo>
                    <a:lnTo>
                      <a:pt x="60" y="1066"/>
                    </a:lnTo>
                    <a:lnTo>
                      <a:pt x="61" y="1065"/>
                    </a:lnTo>
                    <a:lnTo>
                      <a:pt x="64" y="1061"/>
                    </a:lnTo>
                    <a:lnTo>
                      <a:pt x="67" y="1061"/>
                    </a:lnTo>
                    <a:lnTo>
                      <a:pt x="72" y="1061"/>
                    </a:lnTo>
                    <a:lnTo>
                      <a:pt x="73" y="1058"/>
                    </a:lnTo>
                    <a:lnTo>
                      <a:pt x="74" y="1057"/>
                    </a:lnTo>
                    <a:lnTo>
                      <a:pt x="74" y="1056"/>
                    </a:lnTo>
                    <a:lnTo>
                      <a:pt x="70" y="1054"/>
                    </a:lnTo>
                    <a:lnTo>
                      <a:pt x="74" y="1048"/>
                    </a:lnTo>
                    <a:lnTo>
                      <a:pt x="76" y="1048"/>
                    </a:lnTo>
                    <a:lnTo>
                      <a:pt x="78" y="1045"/>
                    </a:lnTo>
                    <a:lnTo>
                      <a:pt x="74" y="1044"/>
                    </a:lnTo>
                    <a:lnTo>
                      <a:pt x="73" y="1044"/>
                    </a:lnTo>
                    <a:lnTo>
                      <a:pt x="69" y="1046"/>
                    </a:lnTo>
                    <a:lnTo>
                      <a:pt x="69" y="1048"/>
                    </a:lnTo>
                    <a:lnTo>
                      <a:pt x="68" y="1048"/>
                    </a:lnTo>
                    <a:lnTo>
                      <a:pt x="63" y="1056"/>
                    </a:lnTo>
                    <a:lnTo>
                      <a:pt x="61" y="1056"/>
                    </a:lnTo>
                    <a:lnTo>
                      <a:pt x="56" y="1057"/>
                    </a:lnTo>
                    <a:lnTo>
                      <a:pt x="51" y="1053"/>
                    </a:lnTo>
                    <a:lnTo>
                      <a:pt x="52" y="1065"/>
                    </a:lnTo>
                    <a:lnTo>
                      <a:pt x="51" y="1070"/>
                    </a:lnTo>
                    <a:lnTo>
                      <a:pt x="50" y="1070"/>
                    </a:lnTo>
                    <a:lnTo>
                      <a:pt x="44" y="1075"/>
                    </a:lnTo>
                    <a:lnTo>
                      <a:pt x="43" y="1077"/>
                    </a:lnTo>
                    <a:lnTo>
                      <a:pt x="32" y="1082"/>
                    </a:lnTo>
                    <a:lnTo>
                      <a:pt x="32" y="1079"/>
                    </a:lnTo>
                    <a:lnTo>
                      <a:pt x="32" y="1077"/>
                    </a:lnTo>
                    <a:lnTo>
                      <a:pt x="40" y="1061"/>
                    </a:lnTo>
                    <a:lnTo>
                      <a:pt x="35" y="1060"/>
                    </a:lnTo>
                    <a:lnTo>
                      <a:pt x="38" y="1056"/>
                    </a:lnTo>
                    <a:lnTo>
                      <a:pt x="40" y="1050"/>
                    </a:lnTo>
                    <a:lnTo>
                      <a:pt x="42" y="1042"/>
                    </a:lnTo>
                    <a:lnTo>
                      <a:pt x="43" y="1042"/>
                    </a:lnTo>
                    <a:lnTo>
                      <a:pt x="48" y="1044"/>
                    </a:lnTo>
                    <a:lnTo>
                      <a:pt x="51" y="1045"/>
                    </a:lnTo>
                    <a:lnTo>
                      <a:pt x="56" y="1040"/>
                    </a:lnTo>
                    <a:lnTo>
                      <a:pt x="52" y="1040"/>
                    </a:lnTo>
                    <a:lnTo>
                      <a:pt x="51" y="1040"/>
                    </a:lnTo>
                    <a:lnTo>
                      <a:pt x="47" y="1040"/>
                    </a:lnTo>
                    <a:lnTo>
                      <a:pt x="44" y="1040"/>
                    </a:lnTo>
                    <a:lnTo>
                      <a:pt x="47" y="1032"/>
                    </a:lnTo>
                    <a:lnTo>
                      <a:pt x="56" y="1024"/>
                    </a:lnTo>
                    <a:lnTo>
                      <a:pt x="65" y="1019"/>
                    </a:lnTo>
                    <a:lnTo>
                      <a:pt x="65" y="1018"/>
                    </a:lnTo>
                    <a:lnTo>
                      <a:pt x="65" y="1014"/>
                    </a:lnTo>
                    <a:lnTo>
                      <a:pt x="60" y="1012"/>
                    </a:lnTo>
                    <a:lnTo>
                      <a:pt x="53" y="1019"/>
                    </a:lnTo>
                    <a:lnTo>
                      <a:pt x="48" y="1024"/>
                    </a:lnTo>
                    <a:lnTo>
                      <a:pt x="47" y="1025"/>
                    </a:lnTo>
                    <a:lnTo>
                      <a:pt x="48" y="1016"/>
                    </a:lnTo>
                    <a:lnTo>
                      <a:pt x="53" y="1008"/>
                    </a:lnTo>
                    <a:lnTo>
                      <a:pt x="56" y="1003"/>
                    </a:lnTo>
                    <a:lnTo>
                      <a:pt x="56" y="995"/>
                    </a:lnTo>
                    <a:lnTo>
                      <a:pt x="56" y="993"/>
                    </a:lnTo>
                    <a:lnTo>
                      <a:pt x="59" y="986"/>
                    </a:lnTo>
                    <a:lnTo>
                      <a:pt x="61" y="988"/>
                    </a:lnTo>
                    <a:lnTo>
                      <a:pt x="64" y="990"/>
                    </a:lnTo>
                    <a:lnTo>
                      <a:pt x="64" y="991"/>
                    </a:lnTo>
                    <a:lnTo>
                      <a:pt x="63" y="999"/>
                    </a:lnTo>
                    <a:lnTo>
                      <a:pt x="70" y="1006"/>
                    </a:lnTo>
                    <a:lnTo>
                      <a:pt x="77" y="1016"/>
                    </a:lnTo>
                    <a:lnTo>
                      <a:pt x="74" y="1024"/>
                    </a:lnTo>
                    <a:lnTo>
                      <a:pt x="78" y="1033"/>
                    </a:lnTo>
                    <a:lnTo>
                      <a:pt x="80" y="1036"/>
                    </a:lnTo>
                    <a:lnTo>
                      <a:pt x="81" y="1040"/>
                    </a:lnTo>
                    <a:lnTo>
                      <a:pt x="85" y="1042"/>
                    </a:lnTo>
                    <a:lnTo>
                      <a:pt x="84" y="1037"/>
                    </a:lnTo>
                    <a:lnTo>
                      <a:pt x="84" y="1033"/>
                    </a:lnTo>
                    <a:lnTo>
                      <a:pt x="78" y="1027"/>
                    </a:lnTo>
                    <a:lnTo>
                      <a:pt x="80" y="1025"/>
                    </a:lnTo>
                    <a:lnTo>
                      <a:pt x="82" y="1023"/>
                    </a:lnTo>
                    <a:lnTo>
                      <a:pt x="87" y="1024"/>
                    </a:lnTo>
                    <a:lnTo>
                      <a:pt x="87" y="1033"/>
                    </a:lnTo>
                    <a:lnTo>
                      <a:pt x="93" y="1029"/>
                    </a:lnTo>
                    <a:lnTo>
                      <a:pt x="97" y="1039"/>
                    </a:lnTo>
                    <a:lnTo>
                      <a:pt x="102" y="1040"/>
                    </a:lnTo>
                    <a:lnTo>
                      <a:pt x="102" y="1037"/>
                    </a:lnTo>
                    <a:lnTo>
                      <a:pt x="102" y="1035"/>
                    </a:lnTo>
                    <a:lnTo>
                      <a:pt x="95" y="1027"/>
                    </a:lnTo>
                    <a:lnTo>
                      <a:pt x="98" y="1024"/>
                    </a:lnTo>
                    <a:lnTo>
                      <a:pt x="108" y="1023"/>
                    </a:lnTo>
                    <a:lnTo>
                      <a:pt x="111" y="1022"/>
                    </a:lnTo>
                    <a:lnTo>
                      <a:pt x="111" y="1019"/>
                    </a:lnTo>
                    <a:lnTo>
                      <a:pt x="108" y="1019"/>
                    </a:lnTo>
                    <a:lnTo>
                      <a:pt x="97" y="1020"/>
                    </a:lnTo>
                    <a:lnTo>
                      <a:pt x="95" y="1018"/>
                    </a:lnTo>
                    <a:lnTo>
                      <a:pt x="94" y="1015"/>
                    </a:lnTo>
                    <a:lnTo>
                      <a:pt x="93" y="1015"/>
                    </a:lnTo>
                    <a:lnTo>
                      <a:pt x="91" y="1012"/>
                    </a:lnTo>
                    <a:lnTo>
                      <a:pt x="89" y="1008"/>
                    </a:lnTo>
                    <a:lnTo>
                      <a:pt x="94" y="1007"/>
                    </a:lnTo>
                    <a:lnTo>
                      <a:pt x="97" y="1003"/>
                    </a:lnTo>
                    <a:lnTo>
                      <a:pt x="97" y="1002"/>
                    </a:lnTo>
                    <a:lnTo>
                      <a:pt x="94" y="1001"/>
                    </a:lnTo>
                    <a:lnTo>
                      <a:pt x="90" y="999"/>
                    </a:lnTo>
                    <a:lnTo>
                      <a:pt x="90" y="997"/>
                    </a:lnTo>
                    <a:lnTo>
                      <a:pt x="90" y="988"/>
                    </a:lnTo>
                    <a:lnTo>
                      <a:pt x="87" y="995"/>
                    </a:lnTo>
                    <a:lnTo>
                      <a:pt x="87" y="998"/>
                    </a:lnTo>
                    <a:lnTo>
                      <a:pt x="87" y="1005"/>
                    </a:lnTo>
                    <a:lnTo>
                      <a:pt x="84" y="1006"/>
                    </a:lnTo>
                    <a:lnTo>
                      <a:pt x="81" y="1006"/>
                    </a:lnTo>
                    <a:lnTo>
                      <a:pt x="78" y="1005"/>
                    </a:lnTo>
                    <a:lnTo>
                      <a:pt x="78" y="1003"/>
                    </a:lnTo>
                    <a:lnTo>
                      <a:pt x="84" y="998"/>
                    </a:lnTo>
                    <a:lnTo>
                      <a:pt x="80" y="999"/>
                    </a:lnTo>
                    <a:lnTo>
                      <a:pt x="76" y="1001"/>
                    </a:lnTo>
                    <a:lnTo>
                      <a:pt x="72" y="995"/>
                    </a:lnTo>
                    <a:lnTo>
                      <a:pt x="72" y="993"/>
                    </a:lnTo>
                    <a:lnTo>
                      <a:pt x="72" y="990"/>
                    </a:lnTo>
                    <a:lnTo>
                      <a:pt x="72" y="989"/>
                    </a:lnTo>
                    <a:lnTo>
                      <a:pt x="70" y="986"/>
                    </a:lnTo>
                    <a:lnTo>
                      <a:pt x="68" y="981"/>
                    </a:lnTo>
                    <a:lnTo>
                      <a:pt x="69" y="973"/>
                    </a:lnTo>
                    <a:lnTo>
                      <a:pt x="74" y="963"/>
                    </a:lnTo>
                    <a:lnTo>
                      <a:pt x="80" y="955"/>
                    </a:lnTo>
                    <a:lnTo>
                      <a:pt x="81" y="953"/>
                    </a:lnTo>
                    <a:lnTo>
                      <a:pt x="86" y="950"/>
                    </a:lnTo>
                    <a:lnTo>
                      <a:pt x="94" y="959"/>
                    </a:lnTo>
                    <a:lnTo>
                      <a:pt x="94" y="960"/>
                    </a:lnTo>
                    <a:lnTo>
                      <a:pt x="95" y="964"/>
                    </a:lnTo>
                    <a:lnTo>
                      <a:pt x="97" y="969"/>
                    </a:lnTo>
                    <a:lnTo>
                      <a:pt x="98" y="970"/>
                    </a:lnTo>
                    <a:lnTo>
                      <a:pt x="99" y="973"/>
                    </a:lnTo>
                    <a:lnTo>
                      <a:pt x="106" y="974"/>
                    </a:lnTo>
                    <a:lnTo>
                      <a:pt x="107" y="976"/>
                    </a:lnTo>
                    <a:lnTo>
                      <a:pt x="111" y="985"/>
                    </a:lnTo>
                    <a:lnTo>
                      <a:pt x="119" y="984"/>
                    </a:lnTo>
                    <a:lnTo>
                      <a:pt x="114" y="978"/>
                    </a:lnTo>
                    <a:lnTo>
                      <a:pt x="115" y="973"/>
                    </a:lnTo>
                    <a:lnTo>
                      <a:pt x="108" y="970"/>
                    </a:lnTo>
                    <a:lnTo>
                      <a:pt x="106" y="969"/>
                    </a:lnTo>
                    <a:lnTo>
                      <a:pt x="102" y="968"/>
                    </a:lnTo>
                    <a:lnTo>
                      <a:pt x="103" y="967"/>
                    </a:lnTo>
                    <a:lnTo>
                      <a:pt x="103" y="960"/>
                    </a:lnTo>
                    <a:lnTo>
                      <a:pt x="103" y="959"/>
                    </a:lnTo>
                    <a:lnTo>
                      <a:pt x="98" y="952"/>
                    </a:lnTo>
                    <a:lnTo>
                      <a:pt x="90" y="943"/>
                    </a:lnTo>
                    <a:lnTo>
                      <a:pt x="95" y="936"/>
                    </a:lnTo>
                    <a:lnTo>
                      <a:pt x="98" y="934"/>
                    </a:lnTo>
                    <a:lnTo>
                      <a:pt x="101" y="929"/>
                    </a:lnTo>
                    <a:lnTo>
                      <a:pt x="106" y="936"/>
                    </a:lnTo>
                    <a:lnTo>
                      <a:pt x="107" y="938"/>
                    </a:lnTo>
                    <a:lnTo>
                      <a:pt x="110" y="939"/>
                    </a:lnTo>
                    <a:lnTo>
                      <a:pt x="108" y="936"/>
                    </a:lnTo>
                    <a:lnTo>
                      <a:pt x="107" y="933"/>
                    </a:lnTo>
                    <a:lnTo>
                      <a:pt x="108" y="925"/>
                    </a:lnTo>
                    <a:lnTo>
                      <a:pt x="107" y="919"/>
                    </a:lnTo>
                    <a:lnTo>
                      <a:pt x="103" y="923"/>
                    </a:lnTo>
                    <a:lnTo>
                      <a:pt x="101" y="923"/>
                    </a:lnTo>
                    <a:lnTo>
                      <a:pt x="98" y="923"/>
                    </a:lnTo>
                    <a:lnTo>
                      <a:pt x="101" y="917"/>
                    </a:lnTo>
                    <a:lnTo>
                      <a:pt x="103" y="909"/>
                    </a:lnTo>
                    <a:lnTo>
                      <a:pt x="106" y="902"/>
                    </a:lnTo>
                    <a:lnTo>
                      <a:pt x="106" y="900"/>
                    </a:lnTo>
                    <a:lnTo>
                      <a:pt x="112" y="895"/>
                    </a:lnTo>
                    <a:lnTo>
                      <a:pt x="114" y="893"/>
                    </a:lnTo>
                    <a:lnTo>
                      <a:pt x="119" y="888"/>
                    </a:lnTo>
                    <a:lnTo>
                      <a:pt x="122" y="887"/>
                    </a:lnTo>
                    <a:lnTo>
                      <a:pt x="127" y="891"/>
                    </a:lnTo>
                    <a:lnTo>
                      <a:pt x="135" y="898"/>
                    </a:lnTo>
                    <a:lnTo>
                      <a:pt x="144" y="902"/>
                    </a:lnTo>
                    <a:lnTo>
                      <a:pt x="145" y="902"/>
                    </a:lnTo>
                    <a:lnTo>
                      <a:pt x="150" y="908"/>
                    </a:lnTo>
                    <a:lnTo>
                      <a:pt x="153" y="912"/>
                    </a:lnTo>
                    <a:lnTo>
                      <a:pt x="156" y="917"/>
                    </a:lnTo>
                    <a:lnTo>
                      <a:pt x="159" y="926"/>
                    </a:lnTo>
                    <a:lnTo>
                      <a:pt x="161" y="916"/>
                    </a:lnTo>
                    <a:lnTo>
                      <a:pt x="159" y="905"/>
                    </a:lnTo>
                    <a:lnTo>
                      <a:pt x="156" y="897"/>
                    </a:lnTo>
                    <a:lnTo>
                      <a:pt x="153" y="895"/>
                    </a:lnTo>
                    <a:lnTo>
                      <a:pt x="144" y="893"/>
                    </a:lnTo>
                    <a:lnTo>
                      <a:pt x="142" y="891"/>
                    </a:lnTo>
                    <a:lnTo>
                      <a:pt x="136" y="887"/>
                    </a:lnTo>
                    <a:lnTo>
                      <a:pt x="133" y="885"/>
                    </a:lnTo>
                    <a:lnTo>
                      <a:pt x="132" y="884"/>
                    </a:lnTo>
                    <a:lnTo>
                      <a:pt x="137" y="879"/>
                    </a:lnTo>
                    <a:lnTo>
                      <a:pt x="137" y="875"/>
                    </a:lnTo>
                    <a:lnTo>
                      <a:pt x="139" y="870"/>
                    </a:lnTo>
                    <a:lnTo>
                      <a:pt x="137" y="866"/>
                    </a:lnTo>
                    <a:lnTo>
                      <a:pt x="146" y="861"/>
                    </a:lnTo>
                    <a:lnTo>
                      <a:pt x="142" y="859"/>
                    </a:lnTo>
                    <a:lnTo>
                      <a:pt x="133" y="863"/>
                    </a:lnTo>
                    <a:lnTo>
                      <a:pt x="124" y="867"/>
                    </a:lnTo>
                    <a:lnTo>
                      <a:pt x="119" y="867"/>
                    </a:lnTo>
                    <a:lnTo>
                      <a:pt x="112" y="867"/>
                    </a:lnTo>
                    <a:lnTo>
                      <a:pt x="111" y="866"/>
                    </a:lnTo>
                    <a:lnTo>
                      <a:pt x="106" y="867"/>
                    </a:lnTo>
                    <a:lnTo>
                      <a:pt x="110" y="858"/>
                    </a:lnTo>
                    <a:lnTo>
                      <a:pt x="119" y="849"/>
                    </a:lnTo>
                    <a:lnTo>
                      <a:pt x="122" y="847"/>
                    </a:lnTo>
                    <a:lnTo>
                      <a:pt x="137" y="840"/>
                    </a:lnTo>
                    <a:lnTo>
                      <a:pt x="140" y="840"/>
                    </a:lnTo>
                    <a:lnTo>
                      <a:pt x="150" y="837"/>
                    </a:lnTo>
                    <a:lnTo>
                      <a:pt x="156" y="836"/>
                    </a:lnTo>
                    <a:lnTo>
                      <a:pt x="170" y="828"/>
                    </a:lnTo>
                    <a:lnTo>
                      <a:pt x="180" y="823"/>
                    </a:lnTo>
                    <a:lnTo>
                      <a:pt x="195" y="820"/>
                    </a:lnTo>
                    <a:lnTo>
                      <a:pt x="199" y="820"/>
                    </a:lnTo>
                    <a:lnTo>
                      <a:pt x="203" y="820"/>
                    </a:lnTo>
                    <a:lnTo>
                      <a:pt x="203" y="824"/>
                    </a:lnTo>
                    <a:lnTo>
                      <a:pt x="197" y="826"/>
                    </a:lnTo>
                    <a:lnTo>
                      <a:pt x="196" y="830"/>
                    </a:lnTo>
                    <a:lnTo>
                      <a:pt x="201" y="830"/>
                    </a:lnTo>
                    <a:lnTo>
                      <a:pt x="205" y="829"/>
                    </a:lnTo>
                    <a:lnTo>
                      <a:pt x="204" y="834"/>
                    </a:lnTo>
                    <a:lnTo>
                      <a:pt x="204" y="837"/>
                    </a:lnTo>
                    <a:lnTo>
                      <a:pt x="199" y="845"/>
                    </a:lnTo>
                    <a:lnTo>
                      <a:pt x="200" y="851"/>
                    </a:lnTo>
                    <a:lnTo>
                      <a:pt x="209" y="840"/>
                    </a:lnTo>
                    <a:lnTo>
                      <a:pt x="216" y="838"/>
                    </a:lnTo>
                    <a:lnTo>
                      <a:pt x="218" y="838"/>
                    </a:lnTo>
                    <a:lnTo>
                      <a:pt x="225" y="838"/>
                    </a:lnTo>
                    <a:lnTo>
                      <a:pt x="226" y="840"/>
                    </a:lnTo>
                    <a:lnTo>
                      <a:pt x="228" y="841"/>
                    </a:lnTo>
                    <a:lnTo>
                      <a:pt x="228" y="842"/>
                    </a:lnTo>
                    <a:lnTo>
                      <a:pt x="230" y="841"/>
                    </a:lnTo>
                    <a:lnTo>
                      <a:pt x="233" y="838"/>
                    </a:lnTo>
                    <a:lnTo>
                      <a:pt x="229" y="832"/>
                    </a:lnTo>
                    <a:lnTo>
                      <a:pt x="221" y="830"/>
                    </a:lnTo>
                    <a:lnTo>
                      <a:pt x="214" y="832"/>
                    </a:lnTo>
                    <a:lnTo>
                      <a:pt x="212" y="825"/>
                    </a:lnTo>
                    <a:lnTo>
                      <a:pt x="209" y="819"/>
                    </a:lnTo>
                    <a:lnTo>
                      <a:pt x="214" y="817"/>
                    </a:lnTo>
                    <a:lnTo>
                      <a:pt x="222" y="816"/>
                    </a:lnTo>
                    <a:lnTo>
                      <a:pt x="228" y="817"/>
                    </a:lnTo>
                    <a:lnTo>
                      <a:pt x="228" y="824"/>
                    </a:lnTo>
                    <a:lnTo>
                      <a:pt x="237" y="823"/>
                    </a:lnTo>
                    <a:lnTo>
                      <a:pt x="238" y="821"/>
                    </a:lnTo>
                    <a:lnTo>
                      <a:pt x="247" y="817"/>
                    </a:lnTo>
                    <a:lnTo>
                      <a:pt x="250" y="809"/>
                    </a:lnTo>
                    <a:lnTo>
                      <a:pt x="264" y="800"/>
                    </a:lnTo>
                    <a:lnTo>
                      <a:pt x="266" y="795"/>
                    </a:lnTo>
                    <a:lnTo>
                      <a:pt x="266" y="794"/>
                    </a:lnTo>
                    <a:lnTo>
                      <a:pt x="264" y="791"/>
                    </a:lnTo>
                    <a:lnTo>
                      <a:pt x="256" y="796"/>
                    </a:lnTo>
                    <a:lnTo>
                      <a:pt x="245" y="800"/>
                    </a:lnTo>
                    <a:lnTo>
                      <a:pt x="239" y="807"/>
                    </a:lnTo>
                    <a:lnTo>
                      <a:pt x="230" y="811"/>
                    </a:lnTo>
                    <a:lnTo>
                      <a:pt x="224" y="807"/>
                    </a:lnTo>
                    <a:lnTo>
                      <a:pt x="222" y="808"/>
                    </a:lnTo>
                    <a:lnTo>
                      <a:pt x="220" y="809"/>
                    </a:lnTo>
                    <a:lnTo>
                      <a:pt x="211" y="816"/>
                    </a:lnTo>
                    <a:lnTo>
                      <a:pt x="205" y="813"/>
                    </a:lnTo>
                    <a:lnTo>
                      <a:pt x="212" y="803"/>
                    </a:lnTo>
                    <a:lnTo>
                      <a:pt x="204" y="803"/>
                    </a:lnTo>
                    <a:lnTo>
                      <a:pt x="195" y="812"/>
                    </a:lnTo>
                    <a:lnTo>
                      <a:pt x="192" y="813"/>
                    </a:lnTo>
                    <a:lnTo>
                      <a:pt x="184" y="816"/>
                    </a:lnTo>
                    <a:lnTo>
                      <a:pt x="178" y="812"/>
                    </a:lnTo>
                    <a:lnTo>
                      <a:pt x="176" y="813"/>
                    </a:lnTo>
                    <a:lnTo>
                      <a:pt x="170" y="817"/>
                    </a:lnTo>
                    <a:lnTo>
                      <a:pt x="162" y="825"/>
                    </a:lnTo>
                    <a:lnTo>
                      <a:pt x="156" y="828"/>
                    </a:lnTo>
                    <a:lnTo>
                      <a:pt x="150" y="830"/>
                    </a:lnTo>
                    <a:lnTo>
                      <a:pt x="145" y="829"/>
                    </a:lnTo>
                    <a:lnTo>
                      <a:pt x="144" y="826"/>
                    </a:lnTo>
                    <a:lnTo>
                      <a:pt x="144" y="825"/>
                    </a:lnTo>
                    <a:lnTo>
                      <a:pt x="154" y="817"/>
                    </a:lnTo>
                    <a:lnTo>
                      <a:pt x="161" y="812"/>
                    </a:lnTo>
                    <a:lnTo>
                      <a:pt x="167" y="808"/>
                    </a:lnTo>
                    <a:lnTo>
                      <a:pt x="175" y="804"/>
                    </a:lnTo>
                    <a:lnTo>
                      <a:pt x="180" y="802"/>
                    </a:lnTo>
                    <a:lnTo>
                      <a:pt x="195" y="800"/>
                    </a:lnTo>
                    <a:lnTo>
                      <a:pt x="203" y="800"/>
                    </a:lnTo>
                    <a:lnTo>
                      <a:pt x="204" y="798"/>
                    </a:lnTo>
                    <a:lnTo>
                      <a:pt x="195" y="795"/>
                    </a:lnTo>
                    <a:lnTo>
                      <a:pt x="195" y="791"/>
                    </a:lnTo>
                    <a:lnTo>
                      <a:pt x="192" y="787"/>
                    </a:lnTo>
                    <a:lnTo>
                      <a:pt x="186" y="791"/>
                    </a:lnTo>
                    <a:lnTo>
                      <a:pt x="182" y="794"/>
                    </a:lnTo>
                    <a:lnTo>
                      <a:pt x="170" y="796"/>
                    </a:lnTo>
                    <a:lnTo>
                      <a:pt x="165" y="798"/>
                    </a:lnTo>
                    <a:lnTo>
                      <a:pt x="161" y="799"/>
                    </a:lnTo>
                    <a:lnTo>
                      <a:pt x="159" y="792"/>
                    </a:lnTo>
                    <a:lnTo>
                      <a:pt x="153" y="795"/>
                    </a:lnTo>
                    <a:lnTo>
                      <a:pt x="144" y="790"/>
                    </a:lnTo>
                    <a:lnTo>
                      <a:pt x="146" y="783"/>
                    </a:lnTo>
                    <a:lnTo>
                      <a:pt x="161" y="775"/>
                    </a:lnTo>
                    <a:lnTo>
                      <a:pt x="162" y="769"/>
                    </a:lnTo>
                    <a:lnTo>
                      <a:pt x="161" y="764"/>
                    </a:lnTo>
                    <a:lnTo>
                      <a:pt x="154" y="757"/>
                    </a:lnTo>
                    <a:lnTo>
                      <a:pt x="162" y="757"/>
                    </a:lnTo>
                    <a:lnTo>
                      <a:pt x="156" y="749"/>
                    </a:lnTo>
                    <a:lnTo>
                      <a:pt x="149" y="745"/>
                    </a:lnTo>
                    <a:lnTo>
                      <a:pt x="142" y="741"/>
                    </a:lnTo>
                    <a:lnTo>
                      <a:pt x="146" y="739"/>
                    </a:lnTo>
                    <a:lnTo>
                      <a:pt x="148" y="739"/>
                    </a:lnTo>
                    <a:lnTo>
                      <a:pt x="157" y="735"/>
                    </a:lnTo>
                    <a:lnTo>
                      <a:pt x="162" y="740"/>
                    </a:lnTo>
                    <a:lnTo>
                      <a:pt x="165" y="744"/>
                    </a:lnTo>
                    <a:lnTo>
                      <a:pt x="169" y="749"/>
                    </a:lnTo>
                    <a:lnTo>
                      <a:pt x="171" y="753"/>
                    </a:lnTo>
                    <a:lnTo>
                      <a:pt x="167" y="761"/>
                    </a:lnTo>
                    <a:lnTo>
                      <a:pt x="176" y="761"/>
                    </a:lnTo>
                    <a:lnTo>
                      <a:pt x="190" y="757"/>
                    </a:lnTo>
                    <a:lnTo>
                      <a:pt x="187" y="756"/>
                    </a:lnTo>
                    <a:lnTo>
                      <a:pt x="176" y="752"/>
                    </a:lnTo>
                    <a:lnTo>
                      <a:pt x="178" y="745"/>
                    </a:lnTo>
                    <a:lnTo>
                      <a:pt x="174" y="740"/>
                    </a:lnTo>
                    <a:lnTo>
                      <a:pt x="187" y="739"/>
                    </a:lnTo>
                    <a:lnTo>
                      <a:pt x="197" y="736"/>
                    </a:lnTo>
                    <a:lnTo>
                      <a:pt x="214" y="744"/>
                    </a:lnTo>
                    <a:lnTo>
                      <a:pt x="214" y="739"/>
                    </a:lnTo>
                    <a:lnTo>
                      <a:pt x="204" y="732"/>
                    </a:lnTo>
                    <a:lnTo>
                      <a:pt x="199" y="731"/>
                    </a:lnTo>
                    <a:lnTo>
                      <a:pt x="208" y="724"/>
                    </a:lnTo>
                    <a:lnTo>
                      <a:pt x="216" y="722"/>
                    </a:lnTo>
                    <a:lnTo>
                      <a:pt x="225" y="723"/>
                    </a:lnTo>
                    <a:lnTo>
                      <a:pt x="222" y="719"/>
                    </a:lnTo>
                    <a:lnTo>
                      <a:pt x="214" y="717"/>
                    </a:lnTo>
                    <a:lnTo>
                      <a:pt x="208" y="718"/>
                    </a:lnTo>
                    <a:lnTo>
                      <a:pt x="205" y="718"/>
                    </a:lnTo>
                    <a:lnTo>
                      <a:pt x="194" y="731"/>
                    </a:lnTo>
                    <a:lnTo>
                      <a:pt x="178" y="731"/>
                    </a:lnTo>
                    <a:lnTo>
                      <a:pt x="169" y="732"/>
                    </a:lnTo>
                    <a:lnTo>
                      <a:pt x="174" y="720"/>
                    </a:lnTo>
                    <a:lnTo>
                      <a:pt x="174" y="719"/>
                    </a:lnTo>
                    <a:lnTo>
                      <a:pt x="179" y="717"/>
                    </a:lnTo>
                    <a:lnTo>
                      <a:pt x="186" y="714"/>
                    </a:lnTo>
                    <a:lnTo>
                      <a:pt x="182" y="710"/>
                    </a:lnTo>
                    <a:lnTo>
                      <a:pt x="170" y="710"/>
                    </a:lnTo>
                    <a:lnTo>
                      <a:pt x="170" y="709"/>
                    </a:lnTo>
                    <a:lnTo>
                      <a:pt x="165" y="703"/>
                    </a:lnTo>
                    <a:lnTo>
                      <a:pt x="176" y="702"/>
                    </a:lnTo>
                    <a:lnTo>
                      <a:pt x="188" y="703"/>
                    </a:lnTo>
                    <a:lnTo>
                      <a:pt x="194" y="706"/>
                    </a:lnTo>
                    <a:lnTo>
                      <a:pt x="205" y="709"/>
                    </a:lnTo>
                    <a:lnTo>
                      <a:pt x="204" y="705"/>
                    </a:lnTo>
                    <a:lnTo>
                      <a:pt x="200" y="702"/>
                    </a:lnTo>
                    <a:lnTo>
                      <a:pt x="196" y="701"/>
                    </a:lnTo>
                    <a:lnTo>
                      <a:pt x="180" y="696"/>
                    </a:lnTo>
                    <a:lnTo>
                      <a:pt x="178" y="693"/>
                    </a:lnTo>
                    <a:lnTo>
                      <a:pt x="178" y="692"/>
                    </a:lnTo>
                    <a:lnTo>
                      <a:pt x="175" y="689"/>
                    </a:lnTo>
                    <a:lnTo>
                      <a:pt x="173" y="688"/>
                    </a:lnTo>
                    <a:lnTo>
                      <a:pt x="178" y="688"/>
                    </a:lnTo>
                    <a:lnTo>
                      <a:pt x="186" y="688"/>
                    </a:lnTo>
                    <a:lnTo>
                      <a:pt x="187" y="689"/>
                    </a:lnTo>
                    <a:lnTo>
                      <a:pt x="196" y="690"/>
                    </a:lnTo>
                    <a:lnTo>
                      <a:pt x="197" y="692"/>
                    </a:lnTo>
                    <a:lnTo>
                      <a:pt x="199" y="692"/>
                    </a:lnTo>
                    <a:lnTo>
                      <a:pt x="200" y="692"/>
                    </a:lnTo>
                    <a:lnTo>
                      <a:pt x="204" y="694"/>
                    </a:lnTo>
                    <a:lnTo>
                      <a:pt x="216" y="697"/>
                    </a:lnTo>
                    <a:lnTo>
                      <a:pt x="224" y="694"/>
                    </a:lnTo>
                    <a:lnTo>
                      <a:pt x="226" y="693"/>
                    </a:lnTo>
                    <a:lnTo>
                      <a:pt x="228" y="693"/>
                    </a:lnTo>
                    <a:lnTo>
                      <a:pt x="233" y="692"/>
                    </a:lnTo>
                    <a:lnTo>
                      <a:pt x="234" y="692"/>
                    </a:lnTo>
                    <a:lnTo>
                      <a:pt x="239" y="689"/>
                    </a:lnTo>
                    <a:lnTo>
                      <a:pt x="235" y="686"/>
                    </a:lnTo>
                    <a:lnTo>
                      <a:pt x="234" y="686"/>
                    </a:lnTo>
                    <a:lnTo>
                      <a:pt x="221" y="688"/>
                    </a:lnTo>
                    <a:lnTo>
                      <a:pt x="216" y="692"/>
                    </a:lnTo>
                    <a:lnTo>
                      <a:pt x="212" y="692"/>
                    </a:lnTo>
                    <a:lnTo>
                      <a:pt x="209" y="692"/>
                    </a:lnTo>
                    <a:lnTo>
                      <a:pt x="207" y="688"/>
                    </a:lnTo>
                    <a:lnTo>
                      <a:pt x="207" y="684"/>
                    </a:lnTo>
                    <a:lnTo>
                      <a:pt x="207" y="682"/>
                    </a:lnTo>
                    <a:lnTo>
                      <a:pt x="216" y="681"/>
                    </a:lnTo>
                    <a:lnTo>
                      <a:pt x="224" y="681"/>
                    </a:lnTo>
                    <a:lnTo>
                      <a:pt x="222" y="680"/>
                    </a:lnTo>
                    <a:lnTo>
                      <a:pt x="220" y="677"/>
                    </a:lnTo>
                    <a:lnTo>
                      <a:pt x="211" y="676"/>
                    </a:lnTo>
                    <a:lnTo>
                      <a:pt x="204" y="675"/>
                    </a:lnTo>
                    <a:lnTo>
                      <a:pt x="201" y="669"/>
                    </a:lnTo>
                    <a:lnTo>
                      <a:pt x="213" y="668"/>
                    </a:lnTo>
                    <a:lnTo>
                      <a:pt x="214" y="668"/>
                    </a:lnTo>
                    <a:lnTo>
                      <a:pt x="237" y="672"/>
                    </a:lnTo>
                    <a:lnTo>
                      <a:pt x="246" y="673"/>
                    </a:lnTo>
                    <a:lnTo>
                      <a:pt x="252" y="672"/>
                    </a:lnTo>
                    <a:lnTo>
                      <a:pt x="250" y="667"/>
                    </a:lnTo>
                    <a:lnTo>
                      <a:pt x="238" y="665"/>
                    </a:lnTo>
                    <a:lnTo>
                      <a:pt x="230" y="663"/>
                    </a:lnTo>
                    <a:lnTo>
                      <a:pt x="229" y="663"/>
                    </a:lnTo>
                    <a:lnTo>
                      <a:pt x="226" y="659"/>
                    </a:lnTo>
                    <a:lnTo>
                      <a:pt x="224" y="655"/>
                    </a:lnTo>
                    <a:lnTo>
                      <a:pt x="221" y="647"/>
                    </a:lnTo>
                    <a:lnTo>
                      <a:pt x="220" y="647"/>
                    </a:lnTo>
                    <a:lnTo>
                      <a:pt x="216" y="642"/>
                    </a:lnTo>
                    <a:lnTo>
                      <a:pt x="207" y="641"/>
                    </a:lnTo>
                    <a:lnTo>
                      <a:pt x="200" y="629"/>
                    </a:lnTo>
                    <a:lnTo>
                      <a:pt x="213" y="629"/>
                    </a:lnTo>
                    <a:lnTo>
                      <a:pt x="214" y="629"/>
                    </a:lnTo>
                    <a:lnTo>
                      <a:pt x="216" y="629"/>
                    </a:lnTo>
                    <a:lnTo>
                      <a:pt x="225" y="629"/>
                    </a:lnTo>
                    <a:lnTo>
                      <a:pt x="229" y="629"/>
                    </a:lnTo>
                    <a:lnTo>
                      <a:pt x="233" y="626"/>
                    </a:lnTo>
                    <a:lnTo>
                      <a:pt x="226" y="621"/>
                    </a:lnTo>
                    <a:lnTo>
                      <a:pt x="229" y="621"/>
                    </a:lnTo>
                    <a:lnTo>
                      <a:pt x="238" y="620"/>
                    </a:lnTo>
                    <a:lnTo>
                      <a:pt x="246" y="614"/>
                    </a:lnTo>
                    <a:lnTo>
                      <a:pt x="252" y="616"/>
                    </a:lnTo>
                    <a:lnTo>
                      <a:pt x="246" y="625"/>
                    </a:lnTo>
                    <a:lnTo>
                      <a:pt x="243" y="628"/>
                    </a:lnTo>
                    <a:lnTo>
                      <a:pt x="243" y="630"/>
                    </a:lnTo>
                    <a:lnTo>
                      <a:pt x="248" y="628"/>
                    </a:lnTo>
                    <a:lnTo>
                      <a:pt x="256" y="624"/>
                    </a:lnTo>
                    <a:lnTo>
                      <a:pt x="256" y="622"/>
                    </a:lnTo>
                    <a:lnTo>
                      <a:pt x="258" y="617"/>
                    </a:lnTo>
                    <a:lnTo>
                      <a:pt x="255" y="605"/>
                    </a:lnTo>
                    <a:lnTo>
                      <a:pt x="258" y="597"/>
                    </a:lnTo>
                    <a:lnTo>
                      <a:pt x="264" y="612"/>
                    </a:lnTo>
                    <a:lnTo>
                      <a:pt x="266" y="614"/>
                    </a:lnTo>
                    <a:lnTo>
                      <a:pt x="269" y="621"/>
                    </a:lnTo>
                    <a:lnTo>
                      <a:pt x="272" y="620"/>
                    </a:lnTo>
                    <a:lnTo>
                      <a:pt x="279" y="618"/>
                    </a:lnTo>
                    <a:lnTo>
                      <a:pt x="283" y="609"/>
                    </a:lnTo>
                    <a:lnTo>
                      <a:pt x="283" y="608"/>
                    </a:lnTo>
                    <a:lnTo>
                      <a:pt x="281" y="600"/>
                    </a:lnTo>
                    <a:lnTo>
                      <a:pt x="283" y="600"/>
                    </a:lnTo>
                    <a:lnTo>
                      <a:pt x="288" y="599"/>
                    </a:lnTo>
                    <a:lnTo>
                      <a:pt x="294" y="599"/>
                    </a:lnTo>
                    <a:lnTo>
                      <a:pt x="300" y="599"/>
                    </a:lnTo>
                    <a:lnTo>
                      <a:pt x="305" y="605"/>
                    </a:lnTo>
                    <a:lnTo>
                      <a:pt x="309" y="610"/>
                    </a:lnTo>
                    <a:lnTo>
                      <a:pt x="315" y="610"/>
                    </a:lnTo>
                    <a:lnTo>
                      <a:pt x="318" y="609"/>
                    </a:lnTo>
                    <a:lnTo>
                      <a:pt x="319" y="608"/>
                    </a:lnTo>
                    <a:lnTo>
                      <a:pt x="317" y="600"/>
                    </a:lnTo>
                    <a:lnTo>
                      <a:pt x="315" y="600"/>
                    </a:lnTo>
                    <a:lnTo>
                      <a:pt x="307" y="597"/>
                    </a:lnTo>
                    <a:lnTo>
                      <a:pt x="302" y="595"/>
                    </a:lnTo>
                    <a:lnTo>
                      <a:pt x="300" y="591"/>
                    </a:lnTo>
                    <a:lnTo>
                      <a:pt x="290" y="591"/>
                    </a:lnTo>
                    <a:lnTo>
                      <a:pt x="289" y="591"/>
                    </a:lnTo>
                    <a:lnTo>
                      <a:pt x="286" y="591"/>
                    </a:lnTo>
                    <a:lnTo>
                      <a:pt x="283" y="592"/>
                    </a:lnTo>
                    <a:lnTo>
                      <a:pt x="286" y="584"/>
                    </a:lnTo>
                    <a:lnTo>
                      <a:pt x="292" y="576"/>
                    </a:lnTo>
                    <a:lnTo>
                      <a:pt x="293" y="575"/>
                    </a:lnTo>
                    <a:lnTo>
                      <a:pt x="298" y="570"/>
                    </a:lnTo>
                    <a:lnTo>
                      <a:pt x="301" y="566"/>
                    </a:lnTo>
                    <a:lnTo>
                      <a:pt x="306" y="569"/>
                    </a:lnTo>
                    <a:lnTo>
                      <a:pt x="311" y="570"/>
                    </a:lnTo>
                    <a:lnTo>
                      <a:pt x="313" y="570"/>
                    </a:lnTo>
                    <a:lnTo>
                      <a:pt x="318" y="566"/>
                    </a:lnTo>
                    <a:lnTo>
                      <a:pt x="318" y="567"/>
                    </a:lnTo>
                    <a:lnTo>
                      <a:pt x="324" y="570"/>
                    </a:lnTo>
                    <a:lnTo>
                      <a:pt x="327" y="570"/>
                    </a:lnTo>
                    <a:lnTo>
                      <a:pt x="331" y="569"/>
                    </a:lnTo>
                    <a:lnTo>
                      <a:pt x="318" y="565"/>
                    </a:lnTo>
                    <a:lnTo>
                      <a:pt x="314" y="563"/>
                    </a:lnTo>
                    <a:lnTo>
                      <a:pt x="309" y="562"/>
                    </a:lnTo>
                    <a:lnTo>
                      <a:pt x="292" y="566"/>
                    </a:lnTo>
                    <a:lnTo>
                      <a:pt x="294" y="558"/>
                    </a:lnTo>
                    <a:lnTo>
                      <a:pt x="310" y="553"/>
                    </a:lnTo>
                    <a:lnTo>
                      <a:pt x="317" y="559"/>
                    </a:lnTo>
                    <a:lnTo>
                      <a:pt x="317" y="561"/>
                    </a:lnTo>
                    <a:lnTo>
                      <a:pt x="319" y="561"/>
                    </a:lnTo>
                    <a:lnTo>
                      <a:pt x="324" y="561"/>
                    </a:lnTo>
                    <a:lnTo>
                      <a:pt x="336" y="557"/>
                    </a:lnTo>
                    <a:lnTo>
                      <a:pt x="348" y="556"/>
                    </a:lnTo>
                    <a:lnTo>
                      <a:pt x="355" y="554"/>
                    </a:lnTo>
                    <a:lnTo>
                      <a:pt x="349" y="561"/>
                    </a:lnTo>
                    <a:lnTo>
                      <a:pt x="344" y="570"/>
                    </a:lnTo>
                    <a:lnTo>
                      <a:pt x="344" y="573"/>
                    </a:lnTo>
                    <a:lnTo>
                      <a:pt x="344" y="576"/>
                    </a:lnTo>
                    <a:lnTo>
                      <a:pt x="348" y="579"/>
                    </a:lnTo>
                    <a:lnTo>
                      <a:pt x="355" y="587"/>
                    </a:lnTo>
                    <a:lnTo>
                      <a:pt x="357" y="582"/>
                    </a:lnTo>
                    <a:lnTo>
                      <a:pt x="353" y="576"/>
                    </a:lnTo>
                    <a:lnTo>
                      <a:pt x="349" y="573"/>
                    </a:lnTo>
                    <a:lnTo>
                      <a:pt x="351" y="570"/>
                    </a:lnTo>
                    <a:lnTo>
                      <a:pt x="355" y="565"/>
                    </a:lnTo>
                    <a:lnTo>
                      <a:pt x="358" y="558"/>
                    </a:lnTo>
                    <a:lnTo>
                      <a:pt x="362" y="556"/>
                    </a:lnTo>
                    <a:lnTo>
                      <a:pt x="364" y="557"/>
                    </a:lnTo>
                    <a:lnTo>
                      <a:pt x="368" y="558"/>
                    </a:lnTo>
                    <a:lnTo>
                      <a:pt x="369" y="558"/>
                    </a:lnTo>
                    <a:lnTo>
                      <a:pt x="370" y="562"/>
                    </a:lnTo>
                    <a:lnTo>
                      <a:pt x="375" y="561"/>
                    </a:lnTo>
                    <a:lnTo>
                      <a:pt x="377" y="559"/>
                    </a:lnTo>
                    <a:lnTo>
                      <a:pt x="379" y="561"/>
                    </a:lnTo>
                    <a:lnTo>
                      <a:pt x="386" y="565"/>
                    </a:lnTo>
                    <a:lnTo>
                      <a:pt x="394" y="567"/>
                    </a:lnTo>
                    <a:lnTo>
                      <a:pt x="396" y="569"/>
                    </a:lnTo>
                    <a:lnTo>
                      <a:pt x="396" y="582"/>
                    </a:lnTo>
                    <a:lnTo>
                      <a:pt x="396" y="583"/>
                    </a:lnTo>
                    <a:lnTo>
                      <a:pt x="398" y="588"/>
                    </a:lnTo>
                    <a:lnTo>
                      <a:pt x="400" y="590"/>
                    </a:lnTo>
                    <a:lnTo>
                      <a:pt x="404" y="592"/>
                    </a:lnTo>
                    <a:lnTo>
                      <a:pt x="404" y="582"/>
                    </a:lnTo>
                    <a:lnTo>
                      <a:pt x="406" y="569"/>
                    </a:lnTo>
                    <a:lnTo>
                      <a:pt x="404" y="566"/>
                    </a:lnTo>
                    <a:lnTo>
                      <a:pt x="400" y="561"/>
                    </a:lnTo>
                    <a:lnTo>
                      <a:pt x="396" y="558"/>
                    </a:lnTo>
                    <a:lnTo>
                      <a:pt x="398" y="554"/>
                    </a:lnTo>
                    <a:lnTo>
                      <a:pt x="399" y="552"/>
                    </a:lnTo>
                    <a:lnTo>
                      <a:pt x="400" y="549"/>
                    </a:lnTo>
                    <a:lnTo>
                      <a:pt x="398" y="550"/>
                    </a:lnTo>
                    <a:lnTo>
                      <a:pt x="387" y="554"/>
                    </a:lnTo>
                    <a:lnTo>
                      <a:pt x="390" y="548"/>
                    </a:lnTo>
                    <a:lnTo>
                      <a:pt x="378" y="548"/>
                    </a:lnTo>
                    <a:lnTo>
                      <a:pt x="375" y="548"/>
                    </a:lnTo>
                    <a:lnTo>
                      <a:pt x="364" y="545"/>
                    </a:lnTo>
                    <a:lnTo>
                      <a:pt x="374" y="541"/>
                    </a:lnTo>
                    <a:lnTo>
                      <a:pt x="375" y="541"/>
                    </a:lnTo>
                    <a:lnTo>
                      <a:pt x="375" y="540"/>
                    </a:lnTo>
                    <a:lnTo>
                      <a:pt x="373" y="532"/>
                    </a:lnTo>
                    <a:lnTo>
                      <a:pt x="364" y="535"/>
                    </a:lnTo>
                    <a:lnTo>
                      <a:pt x="356" y="536"/>
                    </a:lnTo>
                    <a:lnTo>
                      <a:pt x="348" y="538"/>
                    </a:lnTo>
                    <a:lnTo>
                      <a:pt x="338" y="540"/>
                    </a:lnTo>
                    <a:lnTo>
                      <a:pt x="344" y="542"/>
                    </a:lnTo>
                    <a:lnTo>
                      <a:pt x="332" y="550"/>
                    </a:lnTo>
                    <a:lnTo>
                      <a:pt x="328" y="552"/>
                    </a:lnTo>
                    <a:lnTo>
                      <a:pt x="327" y="553"/>
                    </a:lnTo>
                    <a:lnTo>
                      <a:pt x="330" y="542"/>
                    </a:lnTo>
                    <a:lnTo>
                      <a:pt x="331" y="535"/>
                    </a:lnTo>
                    <a:lnTo>
                      <a:pt x="314" y="544"/>
                    </a:lnTo>
                    <a:lnTo>
                      <a:pt x="300" y="546"/>
                    </a:lnTo>
                    <a:lnTo>
                      <a:pt x="297" y="548"/>
                    </a:lnTo>
                    <a:lnTo>
                      <a:pt x="293" y="544"/>
                    </a:lnTo>
                    <a:lnTo>
                      <a:pt x="294" y="542"/>
                    </a:lnTo>
                    <a:lnTo>
                      <a:pt x="296" y="541"/>
                    </a:lnTo>
                    <a:lnTo>
                      <a:pt x="303" y="533"/>
                    </a:lnTo>
                    <a:lnTo>
                      <a:pt x="313" y="523"/>
                    </a:lnTo>
                    <a:lnTo>
                      <a:pt x="320" y="514"/>
                    </a:lnTo>
                    <a:lnTo>
                      <a:pt x="319" y="512"/>
                    </a:lnTo>
                    <a:lnTo>
                      <a:pt x="315" y="508"/>
                    </a:lnTo>
                    <a:lnTo>
                      <a:pt x="322" y="502"/>
                    </a:lnTo>
                    <a:lnTo>
                      <a:pt x="327" y="502"/>
                    </a:lnTo>
                    <a:lnTo>
                      <a:pt x="338" y="501"/>
                    </a:lnTo>
                    <a:lnTo>
                      <a:pt x="340" y="507"/>
                    </a:lnTo>
                    <a:lnTo>
                      <a:pt x="339" y="510"/>
                    </a:lnTo>
                    <a:lnTo>
                      <a:pt x="338" y="514"/>
                    </a:lnTo>
                    <a:lnTo>
                      <a:pt x="343" y="515"/>
                    </a:lnTo>
                    <a:lnTo>
                      <a:pt x="349" y="504"/>
                    </a:lnTo>
                    <a:lnTo>
                      <a:pt x="360" y="501"/>
                    </a:lnTo>
                    <a:lnTo>
                      <a:pt x="365" y="497"/>
                    </a:lnTo>
                    <a:lnTo>
                      <a:pt x="360" y="497"/>
                    </a:lnTo>
                    <a:lnTo>
                      <a:pt x="353" y="497"/>
                    </a:lnTo>
                    <a:lnTo>
                      <a:pt x="344" y="495"/>
                    </a:lnTo>
                    <a:lnTo>
                      <a:pt x="336" y="494"/>
                    </a:lnTo>
                    <a:lnTo>
                      <a:pt x="323" y="491"/>
                    </a:lnTo>
                    <a:lnTo>
                      <a:pt x="330" y="485"/>
                    </a:lnTo>
                    <a:lnTo>
                      <a:pt x="334" y="480"/>
                    </a:lnTo>
                    <a:lnTo>
                      <a:pt x="339" y="474"/>
                    </a:lnTo>
                    <a:lnTo>
                      <a:pt x="340" y="473"/>
                    </a:lnTo>
                    <a:lnTo>
                      <a:pt x="345" y="469"/>
                    </a:lnTo>
                    <a:lnTo>
                      <a:pt x="352" y="464"/>
                    </a:lnTo>
                    <a:lnTo>
                      <a:pt x="355" y="461"/>
                    </a:lnTo>
                    <a:lnTo>
                      <a:pt x="364" y="460"/>
                    </a:lnTo>
                    <a:lnTo>
                      <a:pt x="365" y="460"/>
                    </a:lnTo>
                    <a:lnTo>
                      <a:pt x="373" y="469"/>
                    </a:lnTo>
                    <a:lnTo>
                      <a:pt x="370" y="472"/>
                    </a:lnTo>
                    <a:lnTo>
                      <a:pt x="368" y="473"/>
                    </a:lnTo>
                    <a:lnTo>
                      <a:pt x="364" y="470"/>
                    </a:lnTo>
                    <a:lnTo>
                      <a:pt x="361" y="468"/>
                    </a:lnTo>
                    <a:lnTo>
                      <a:pt x="358" y="470"/>
                    </a:lnTo>
                    <a:lnTo>
                      <a:pt x="357" y="472"/>
                    </a:lnTo>
                    <a:lnTo>
                      <a:pt x="364" y="477"/>
                    </a:lnTo>
                    <a:lnTo>
                      <a:pt x="356" y="485"/>
                    </a:lnTo>
                    <a:lnTo>
                      <a:pt x="358" y="485"/>
                    </a:lnTo>
                    <a:lnTo>
                      <a:pt x="361" y="486"/>
                    </a:lnTo>
                    <a:lnTo>
                      <a:pt x="370" y="480"/>
                    </a:lnTo>
                    <a:lnTo>
                      <a:pt x="373" y="481"/>
                    </a:lnTo>
                    <a:lnTo>
                      <a:pt x="381" y="484"/>
                    </a:lnTo>
                    <a:lnTo>
                      <a:pt x="373" y="487"/>
                    </a:lnTo>
                    <a:lnTo>
                      <a:pt x="373" y="489"/>
                    </a:lnTo>
                    <a:lnTo>
                      <a:pt x="373" y="495"/>
                    </a:lnTo>
                    <a:lnTo>
                      <a:pt x="379" y="491"/>
                    </a:lnTo>
                    <a:lnTo>
                      <a:pt x="389" y="484"/>
                    </a:lnTo>
                    <a:lnTo>
                      <a:pt x="404" y="487"/>
                    </a:lnTo>
                    <a:lnTo>
                      <a:pt x="406" y="497"/>
                    </a:lnTo>
                    <a:lnTo>
                      <a:pt x="407" y="501"/>
                    </a:lnTo>
                    <a:lnTo>
                      <a:pt x="411" y="506"/>
                    </a:lnTo>
                    <a:lnTo>
                      <a:pt x="413" y="518"/>
                    </a:lnTo>
                    <a:lnTo>
                      <a:pt x="420" y="521"/>
                    </a:lnTo>
                    <a:lnTo>
                      <a:pt x="417" y="514"/>
                    </a:lnTo>
                    <a:lnTo>
                      <a:pt x="421" y="512"/>
                    </a:lnTo>
                    <a:lnTo>
                      <a:pt x="424" y="511"/>
                    </a:lnTo>
                    <a:lnTo>
                      <a:pt x="428" y="510"/>
                    </a:lnTo>
                    <a:lnTo>
                      <a:pt x="430" y="502"/>
                    </a:lnTo>
                    <a:lnTo>
                      <a:pt x="429" y="502"/>
                    </a:lnTo>
                    <a:lnTo>
                      <a:pt x="427" y="499"/>
                    </a:lnTo>
                    <a:lnTo>
                      <a:pt x="423" y="503"/>
                    </a:lnTo>
                    <a:lnTo>
                      <a:pt x="421" y="504"/>
                    </a:lnTo>
                    <a:lnTo>
                      <a:pt x="420" y="506"/>
                    </a:lnTo>
                    <a:lnTo>
                      <a:pt x="415" y="502"/>
                    </a:lnTo>
                    <a:lnTo>
                      <a:pt x="412" y="502"/>
                    </a:lnTo>
                    <a:lnTo>
                      <a:pt x="410" y="494"/>
                    </a:lnTo>
                    <a:lnTo>
                      <a:pt x="411" y="493"/>
                    </a:lnTo>
                    <a:lnTo>
                      <a:pt x="415" y="491"/>
                    </a:lnTo>
                    <a:lnTo>
                      <a:pt x="413" y="485"/>
                    </a:lnTo>
                    <a:lnTo>
                      <a:pt x="416" y="480"/>
                    </a:lnTo>
                    <a:lnTo>
                      <a:pt x="425" y="470"/>
                    </a:lnTo>
                    <a:lnTo>
                      <a:pt x="438" y="466"/>
                    </a:lnTo>
                    <a:lnTo>
                      <a:pt x="442" y="465"/>
                    </a:lnTo>
                    <a:lnTo>
                      <a:pt x="446" y="464"/>
                    </a:lnTo>
                    <a:lnTo>
                      <a:pt x="449" y="460"/>
                    </a:lnTo>
                    <a:lnTo>
                      <a:pt x="446" y="460"/>
                    </a:lnTo>
                    <a:lnTo>
                      <a:pt x="442" y="459"/>
                    </a:lnTo>
                    <a:lnTo>
                      <a:pt x="438" y="461"/>
                    </a:lnTo>
                    <a:lnTo>
                      <a:pt x="429" y="465"/>
                    </a:lnTo>
                    <a:lnTo>
                      <a:pt x="425" y="466"/>
                    </a:lnTo>
                    <a:lnTo>
                      <a:pt x="416" y="473"/>
                    </a:lnTo>
                    <a:lnTo>
                      <a:pt x="410" y="480"/>
                    </a:lnTo>
                    <a:lnTo>
                      <a:pt x="402" y="474"/>
                    </a:lnTo>
                    <a:lnTo>
                      <a:pt x="391" y="473"/>
                    </a:lnTo>
                    <a:lnTo>
                      <a:pt x="379" y="470"/>
                    </a:lnTo>
                    <a:lnTo>
                      <a:pt x="381" y="461"/>
                    </a:lnTo>
                    <a:lnTo>
                      <a:pt x="383" y="455"/>
                    </a:lnTo>
                    <a:lnTo>
                      <a:pt x="392" y="456"/>
                    </a:lnTo>
                    <a:lnTo>
                      <a:pt x="399" y="461"/>
                    </a:lnTo>
                    <a:lnTo>
                      <a:pt x="404" y="457"/>
                    </a:lnTo>
                    <a:lnTo>
                      <a:pt x="399" y="455"/>
                    </a:lnTo>
                    <a:lnTo>
                      <a:pt x="391" y="451"/>
                    </a:lnTo>
                    <a:lnTo>
                      <a:pt x="386" y="447"/>
                    </a:lnTo>
                    <a:lnTo>
                      <a:pt x="379" y="449"/>
                    </a:lnTo>
                    <a:lnTo>
                      <a:pt x="375" y="449"/>
                    </a:lnTo>
                    <a:lnTo>
                      <a:pt x="378" y="439"/>
                    </a:lnTo>
                    <a:lnTo>
                      <a:pt x="382" y="439"/>
                    </a:lnTo>
                    <a:lnTo>
                      <a:pt x="390" y="436"/>
                    </a:lnTo>
                    <a:lnTo>
                      <a:pt x="389" y="434"/>
                    </a:lnTo>
                    <a:lnTo>
                      <a:pt x="386" y="434"/>
                    </a:lnTo>
                    <a:lnTo>
                      <a:pt x="383" y="434"/>
                    </a:lnTo>
                    <a:lnTo>
                      <a:pt x="385" y="432"/>
                    </a:lnTo>
                    <a:lnTo>
                      <a:pt x="386" y="426"/>
                    </a:lnTo>
                    <a:lnTo>
                      <a:pt x="394" y="427"/>
                    </a:lnTo>
                    <a:lnTo>
                      <a:pt x="404" y="434"/>
                    </a:lnTo>
                    <a:lnTo>
                      <a:pt x="410" y="432"/>
                    </a:lnTo>
                    <a:lnTo>
                      <a:pt x="412" y="431"/>
                    </a:lnTo>
                    <a:lnTo>
                      <a:pt x="420" y="436"/>
                    </a:lnTo>
                    <a:lnTo>
                      <a:pt x="424" y="434"/>
                    </a:lnTo>
                    <a:lnTo>
                      <a:pt x="415" y="429"/>
                    </a:lnTo>
                    <a:lnTo>
                      <a:pt x="407" y="425"/>
                    </a:lnTo>
                    <a:lnTo>
                      <a:pt x="403" y="422"/>
                    </a:lnTo>
                    <a:lnTo>
                      <a:pt x="398" y="417"/>
                    </a:lnTo>
                    <a:lnTo>
                      <a:pt x="406" y="415"/>
                    </a:lnTo>
                    <a:lnTo>
                      <a:pt x="417" y="417"/>
                    </a:lnTo>
                    <a:lnTo>
                      <a:pt x="419" y="418"/>
                    </a:lnTo>
                    <a:lnTo>
                      <a:pt x="420" y="418"/>
                    </a:lnTo>
                    <a:lnTo>
                      <a:pt x="425" y="423"/>
                    </a:lnTo>
                    <a:lnTo>
                      <a:pt x="433" y="425"/>
                    </a:lnTo>
                    <a:lnTo>
                      <a:pt x="437" y="434"/>
                    </a:lnTo>
                    <a:lnTo>
                      <a:pt x="444" y="435"/>
                    </a:lnTo>
                    <a:lnTo>
                      <a:pt x="442" y="430"/>
                    </a:lnTo>
                    <a:lnTo>
                      <a:pt x="442" y="429"/>
                    </a:lnTo>
                    <a:lnTo>
                      <a:pt x="436" y="422"/>
                    </a:lnTo>
                    <a:lnTo>
                      <a:pt x="428" y="417"/>
                    </a:lnTo>
                    <a:lnTo>
                      <a:pt x="428" y="415"/>
                    </a:lnTo>
                    <a:lnTo>
                      <a:pt x="419" y="413"/>
                    </a:lnTo>
                    <a:lnTo>
                      <a:pt x="406" y="405"/>
                    </a:lnTo>
                    <a:lnTo>
                      <a:pt x="402" y="402"/>
                    </a:lnTo>
                    <a:lnTo>
                      <a:pt x="402" y="398"/>
                    </a:lnTo>
                    <a:lnTo>
                      <a:pt x="402" y="392"/>
                    </a:lnTo>
                    <a:lnTo>
                      <a:pt x="402" y="391"/>
                    </a:lnTo>
                    <a:lnTo>
                      <a:pt x="399" y="387"/>
                    </a:lnTo>
                    <a:lnTo>
                      <a:pt x="399" y="388"/>
                    </a:lnTo>
                    <a:lnTo>
                      <a:pt x="395" y="388"/>
                    </a:lnTo>
                    <a:lnTo>
                      <a:pt x="394" y="391"/>
                    </a:lnTo>
                    <a:lnTo>
                      <a:pt x="394" y="394"/>
                    </a:lnTo>
                    <a:lnTo>
                      <a:pt x="394" y="400"/>
                    </a:lnTo>
                    <a:lnTo>
                      <a:pt x="394" y="402"/>
                    </a:lnTo>
                    <a:lnTo>
                      <a:pt x="392" y="405"/>
                    </a:lnTo>
                    <a:lnTo>
                      <a:pt x="390" y="409"/>
                    </a:lnTo>
                    <a:lnTo>
                      <a:pt x="381" y="417"/>
                    </a:lnTo>
                    <a:lnTo>
                      <a:pt x="375" y="423"/>
                    </a:lnTo>
                    <a:lnTo>
                      <a:pt x="374" y="425"/>
                    </a:lnTo>
                    <a:lnTo>
                      <a:pt x="366" y="430"/>
                    </a:lnTo>
                    <a:lnTo>
                      <a:pt x="362" y="435"/>
                    </a:lnTo>
                    <a:lnTo>
                      <a:pt x="355" y="438"/>
                    </a:lnTo>
                    <a:lnTo>
                      <a:pt x="349" y="440"/>
                    </a:lnTo>
                    <a:lnTo>
                      <a:pt x="339" y="443"/>
                    </a:lnTo>
                    <a:lnTo>
                      <a:pt x="334" y="440"/>
                    </a:lnTo>
                    <a:lnTo>
                      <a:pt x="335" y="435"/>
                    </a:lnTo>
                    <a:lnTo>
                      <a:pt x="340" y="429"/>
                    </a:lnTo>
                    <a:lnTo>
                      <a:pt x="341" y="423"/>
                    </a:lnTo>
                    <a:lnTo>
                      <a:pt x="348" y="421"/>
                    </a:lnTo>
                    <a:lnTo>
                      <a:pt x="357" y="419"/>
                    </a:lnTo>
                    <a:lnTo>
                      <a:pt x="358" y="419"/>
                    </a:lnTo>
                    <a:lnTo>
                      <a:pt x="364" y="419"/>
                    </a:lnTo>
                    <a:lnTo>
                      <a:pt x="368" y="418"/>
                    </a:lnTo>
                    <a:lnTo>
                      <a:pt x="370" y="414"/>
                    </a:lnTo>
                    <a:lnTo>
                      <a:pt x="362" y="413"/>
                    </a:lnTo>
                    <a:lnTo>
                      <a:pt x="362" y="412"/>
                    </a:lnTo>
                    <a:lnTo>
                      <a:pt x="361" y="409"/>
                    </a:lnTo>
                    <a:lnTo>
                      <a:pt x="355" y="410"/>
                    </a:lnTo>
                    <a:lnTo>
                      <a:pt x="352" y="410"/>
                    </a:lnTo>
                    <a:lnTo>
                      <a:pt x="339" y="412"/>
                    </a:lnTo>
                    <a:lnTo>
                      <a:pt x="341" y="408"/>
                    </a:lnTo>
                    <a:lnTo>
                      <a:pt x="334" y="406"/>
                    </a:lnTo>
                    <a:lnTo>
                      <a:pt x="335" y="398"/>
                    </a:lnTo>
                    <a:lnTo>
                      <a:pt x="340" y="393"/>
                    </a:lnTo>
                    <a:lnTo>
                      <a:pt x="345" y="397"/>
                    </a:lnTo>
                    <a:lnTo>
                      <a:pt x="352" y="393"/>
                    </a:lnTo>
                    <a:lnTo>
                      <a:pt x="353" y="392"/>
                    </a:lnTo>
                    <a:lnTo>
                      <a:pt x="361" y="391"/>
                    </a:lnTo>
                    <a:lnTo>
                      <a:pt x="365" y="391"/>
                    </a:lnTo>
                    <a:lnTo>
                      <a:pt x="368" y="391"/>
                    </a:lnTo>
                    <a:lnTo>
                      <a:pt x="370" y="391"/>
                    </a:lnTo>
                    <a:lnTo>
                      <a:pt x="372" y="388"/>
                    </a:lnTo>
                    <a:lnTo>
                      <a:pt x="372" y="385"/>
                    </a:lnTo>
                    <a:lnTo>
                      <a:pt x="355" y="387"/>
                    </a:lnTo>
                    <a:lnTo>
                      <a:pt x="353" y="388"/>
                    </a:lnTo>
                    <a:lnTo>
                      <a:pt x="347" y="389"/>
                    </a:lnTo>
                    <a:lnTo>
                      <a:pt x="343" y="385"/>
                    </a:lnTo>
                    <a:lnTo>
                      <a:pt x="345" y="383"/>
                    </a:lnTo>
                    <a:lnTo>
                      <a:pt x="348" y="380"/>
                    </a:lnTo>
                    <a:lnTo>
                      <a:pt x="356" y="377"/>
                    </a:lnTo>
                    <a:lnTo>
                      <a:pt x="357" y="377"/>
                    </a:lnTo>
                    <a:lnTo>
                      <a:pt x="366" y="376"/>
                    </a:lnTo>
                    <a:lnTo>
                      <a:pt x="373" y="379"/>
                    </a:lnTo>
                    <a:lnTo>
                      <a:pt x="378" y="381"/>
                    </a:lnTo>
                    <a:lnTo>
                      <a:pt x="378" y="384"/>
                    </a:lnTo>
                    <a:lnTo>
                      <a:pt x="385" y="383"/>
                    </a:lnTo>
                    <a:lnTo>
                      <a:pt x="390" y="379"/>
                    </a:lnTo>
                    <a:lnTo>
                      <a:pt x="396" y="372"/>
                    </a:lnTo>
                    <a:lnTo>
                      <a:pt x="408" y="368"/>
                    </a:lnTo>
                    <a:lnTo>
                      <a:pt x="410" y="370"/>
                    </a:lnTo>
                    <a:lnTo>
                      <a:pt x="413" y="371"/>
                    </a:lnTo>
                    <a:lnTo>
                      <a:pt x="415" y="370"/>
                    </a:lnTo>
                    <a:lnTo>
                      <a:pt x="420" y="366"/>
                    </a:lnTo>
                    <a:lnTo>
                      <a:pt x="429" y="363"/>
                    </a:lnTo>
                    <a:lnTo>
                      <a:pt x="432" y="363"/>
                    </a:lnTo>
                    <a:lnTo>
                      <a:pt x="438" y="366"/>
                    </a:lnTo>
                    <a:lnTo>
                      <a:pt x="438" y="367"/>
                    </a:lnTo>
                    <a:lnTo>
                      <a:pt x="442" y="375"/>
                    </a:lnTo>
                    <a:lnTo>
                      <a:pt x="447" y="370"/>
                    </a:lnTo>
                    <a:lnTo>
                      <a:pt x="447" y="363"/>
                    </a:lnTo>
                    <a:lnTo>
                      <a:pt x="451" y="358"/>
                    </a:lnTo>
                    <a:lnTo>
                      <a:pt x="455" y="353"/>
                    </a:lnTo>
                    <a:lnTo>
                      <a:pt x="454" y="347"/>
                    </a:lnTo>
                    <a:lnTo>
                      <a:pt x="447" y="341"/>
                    </a:lnTo>
                    <a:lnTo>
                      <a:pt x="438" y="337"/>
                    </a:lnTo>
                    <a:lnTo>
                      <a:pt x="428" y="336"/>
                    </a:lnTo>
                    <a:lnTo>
                      <a:pt x="425" y="336"/>
                    </a:lnTo>
                    <a:lnTo>
                      <a:pt x="424" y="336"/>
                    </a:lnTo>
                    <a:lnTo>
                      <a:pt x="421" y="336"/>
                    </a:lnTo>
                    <a:lnTo>
                      <a:pt x="419" y="336"/>
                    </a:lnTo>
                    <a:lnTo>
                      <a:pt x="416" y="336"/>
                    </a:lnTo>
                    <a:lnTo>
                      <a:pt x="412" y="328"/>
                    </a:lnTo>
                    <a:lnTo>
                      <a:pt x="407" y="334"/>
                    </a:lnTo>
                    <a:lnTo>
                      <a:pt x="402" y="338"/>
                    </a:lnTo>
                    <a:lnTo>
                      <a:pt x="400" y="338"/>
                    </a:lnTo>
                    <a:lnTo>
                      <a:pt x="398" y="343"/>
                    </a:lnTo>
                    <a:lnTo>
                      <a:pt x="399" y="346"/>
                    </a:lnTo>
                    <a:lnTo>
                      <a:pt x="399" y="347"/>
                    </a:lnTo>
                    <a:lnTo>
                      <a:pt x="399" y="350"/>
                    </a:lnTo>
                    <a:lnTo>
                      <a:pt x="394" y="347"/>
                    </a:lnTo>
                    <a:lnTo>
                      <a:pt x="390" y="347"/>
                    </a:lnTo>
                    <a:lnTo>
                      <a:pt x="389" y="347"/>
                    </a:lnTo>
                    <a:lnTo>
                      <a:pt x="387" y="345"/>
                    </a:lnTo>
                    <a:lnTo>
                      <a:pt x="386" y="341"/>
                    </a:lnTo>
                    <a:lnTo>
                      <a:pt x="385" y="338"/>
                    </a:lnTo>
                    <a:lnTo>
                      <a:pt x="386" y="336"/>
                    </a:lnTo>
                    <a:lnTo>
                      <a:pt x="390" y="332"/>
                    </a:lnTo>
                    <a:lnTo>
                      <a:pt x="392" y="324"/>
                    </a:lnTo>
                    <a:lnTo>
                      <a:pt x="396" y="317"/>
                    </a:lnTo>
                    <a:lnTo>
                      <a:pt x="399" y="312"/>
                    </a:lnTo>
                    <a:lnTo>
                      <a:pt x="403" y="311"/>
                    </a:lnTo>
                    <a:lnTo>
                      <a:pt x="404" y="315"/>
                    </a:lnTo>
                    <a:lnTo>
                      <a:pt x="406" y="319"/>
                    </a:lnTo>
                    <a:lnTo>
                      <a:pt x="407" y="320"/>
                    </a:lnTo>
                    <a:lnTo>
                      <a:pt x="408" y="320"/>
                    </a:lnTo>
                    <a:lnTo>
                      <a:pt x="411" y="320"/>
                    </a:lnTo>
                    <a:lnTo>
                      <a:pt x="415" y="313"/>
                    </a:lnTo>
                    <a:lnTo>
                      <a:pt x="416" y="311"/>
                    </a:lnTo>
                    <a:lnTo>
                      <a:pt x="417" y="308"/>
                    </a:lnTo>
                    <a:lnTo>
                      <a:pt x="416" y="302"/>
                    </a:lnTo>
                    <a:lnTo>
                      <a:pt x="421" y="303"/>
                    </a:lnTo>
                    <a:lnTo>
                      <a:pt x="427" y="307"/>
                    </a:lnTo>
                    <a:lnTo>
                      <a:pt x="427" y="308"/>
                    </a:lnTo>
                    <a:lnTo>
                      <a:pt x="427" y="316"/>
                    </a:lnTo>
                    <a:lnTo>
                      <a:pt x="421" y="321"/>
                    </a:lnTo>
                    <a:lnTo>
                      <a:pt x="420" y="326"/>
                    </a:lnTo>
                    <a:lnTo>
                      <a:pt x="427" y="328"/>
                    </a:lnTo>
                    <a:lnTo>
                      <a:pt x="429" y="326"/>
                    </a:lnTo>
                    <a:lnTo>
                      <a:pt x="430" y="326"/>
                    </a:lnTo>
                    <a:lnTo>
                      <a:pt x="434" y="324"/>
                    </a:lnTo>
                    <a:lnTo>
                      <a:pt x="441" y="320"/>
                    </a:lnTo>
                    <a:lnTo>
                      <a:pt x="444" y="319"/>
                    </a:lnTo>
                    <a:lnTo>
                      <a:pt x="445" y="316"/>
                    </a:lnTo>
                    <a:lnTo>
                      <a:pt x="447" y="312"/>
                    </a:lnTo>
                    <a:lnTo>
                      <a:pt x="446" y="307"/>
                    </a:lnTo>
                    <a:lnTo>
                      <a:pt x="441" y="302"/>
                    </a:lnTo>
                    <a:lnTo>
                      <a:pt x="441" y="300"/>
                    </a:lnTo>
                    <a:lnTo>
                      <a:pt x="444" y="298"/>
                    </a:lnTo>
                    <a:lnTo>
                      <a:pt x="450" y="298"/>
                    </a:lnTo>
                    <a:lnTo>
                      <a:pt x="450" y="292"/>
                    </a:lnTo>
                    <a:lnTo>
                      <a:pt x="450" y="288"/>
                    </a:lnTo>
                    <a:lnTo>
                      <a:pt x="450" y="281"/>
                    </a:lnTo>
                    <a:lnTo>
                      <a:pt x="453" y="282"/>
                    </a:lnTo>
                    <a:lnTo>
                      <a:pt x="459" y="283"/>
                    </a:lnTo>
                    <a:lnTo>
                      <a:pt x="459" y="285"/>
                    </a:lnTo>
                    <a:lnTo>
                      <a:pt x="463" y="290"/>
                    </a:lnTo>
                    <a:lnTo>
                      <a:pt x="463" y="291"/>
                    </a:lnTo>
                    <a:lnTo>
                      <a:pt x="462" y="298"/>
                    </a:lnTo>
                    <a:lnTo>
                      <a:pt x="461" y="304"/>
                    </a:lnTo>
                    <a:lnTo>
                      <a:pt x="467" y="299"/>
                    </a:lnTo>
                    <a:lnTo>
                      <a:pt x="470" y="308"/>
                    </a:lnTo>
                    <a:lnTo>
                      <a:pt x="467" y="319"/>
                    </a:lnTo>
                    <a:lnTo>
                      <a:pt x="466" y="325"/>
                    </a:lnTo>
                    <a:lnTo>
                      <a:pt x="464" y="329"/>
                    </a:lnTo>
                    <a:lnTo>
                      <a:pt x="463" y="333"/>
                    </a:lnTo>
                    <a:lnTo>
                      <a:pt x="464" y="338"/>
                    </a:lnTo>
                    <a:lnTo>
                      <a:pt x="468" y="341"/>
                    </a:lnTo>
                    <a:lnTo>
                      <a:pt x="471" y="346"/>
                    </a:lnTo>
                    <a:lnTo>
                      <a:pt x="474" y="347"/>
                    </a:lnTo>
                    <a:lnTo>
                      <a:pt x="478" y="358"/>
                    </a:lnTo>
                    <a:lnTo>
                      <a:pt x="478" y="367"/>
                    </a:lnTo>
                    <a:lnTo>
                      <a:pt x="476" y="375"/>
                    </a:lnTo>
                    <a:lnTo>
                      <a:pt x="480" y="377"/>
                    </a:lnTo>
                    <a:lnTo>
                      <a:pt x="482" y="379"/>
                    </a:lnTo>
                    <a:lnTo>
                      <a:pt x="485" y="381"/>
                    </a:lnTo>
                    <a:lnTo>
                      <a:pt x="492" y="388"/>
                    </a:lnTo>
                    <a:lnTo>
                      <a:pt x="499" y="394"/>
                    </a:lnTo>
                    <a:lnTo>
                      <a:pt x="504" y="400"/>
                    </a:lnTo>
                    <a:lnTo>
                      <a:pt x="508" y="400"/>
                    </a:lnTo>
                    <a:lnTo>
                      <a:pt x="508" y="398"/>
                    </a:lnTo>
                    <a:lnTo>
                      <a:pt x="506" y="396"/>
                    </a:lnTo>
                    <a:lnTo>
                      <a:pt x="505" y="391"/>
                    </a:lnTo>
                    <a:lnTo>
                      <a:pt x="504" y="389"/>
                    </a:lnTo>
                    <a:lnTo>
                      <a:pt x="502" y="387"/>
                    </a:lnTo>
                    <a:lnTo>
                      <a:pt x="497" y="383"/>
                    </a:lnTo>
                    <a:lnTo>
                      <a:pt x="489" y="379"/>
                    </a:lnTo>
                    <a:lnTo>
                      <a:pt x="483" y="375"/>
                    </a:lnTo>
                    <a:lnTo>
                      <a:pt x="484" y="368"/>
                    </a:lnTo>
                    <a:lnTo>
                      <a:pt x="484" y="367"/>
                    </a:lnTo>
                    <a:lnTo>
                      <a:pt x="484" y="362"/>
                    </a:lnTo>
                    <a:lnTo>
                      <a:pt x="483" y="355"/>
                    </a:lnTo>
                    <a:lnTo>
                      <a:pt x="482" y="350"/>
                    </a:lnTo>
                    <a:lnTo>
                      <a:pt x="478" y="345"/>
                    </a:lnTo>
                    <a:lnTo>
                      <a:pt x="480" y="341"/>
                    </a:lnTo>
                    <a:lnTo>
                      <a:pt x="485" y="347"/>
                    </a:lnTo>
                    <a:lnTo>
                      <a:pt x="488" y="353"/>
                    </a:lnTo>
                    <a:lnTo>
                      <a:pt x="491" y="358"/>
                    </a:lnTo>
                    <a:lnTo>
                      <a:pt x="497" y="366"/>
                    </a:lnTo>
                    <a:lnTo>
                      <a:pt x="500" y="370"/>
                    </a:lnTo>
                    <a:lnTo>
                      <a:pt x="501" y="370"/>
                    </a:lnTo>
                    <a:lnTo>
                      <a:pt x="502" y="367"/>
                    </a:lnTo>
                    <a:lnTo>
                      <a:pt x="502" y="363"/>
                    </a:lnTo>
                    <a:lnTo>
                      <a:pt x="499" y="358"/>
                    </a:lnTo>
                    <a:lnTo>
                      <a:pt x="497" y="355"/>
                    </a:lnTo>
                    <a:lnTo>
                      <a:pt x="493" y="350"/>
                    </a:lnTo>
                    <a:lnTo>
                      <a:pt x="491" y="345"/>
                    </a:lnTo>
                    <a:lnTo>
                      <a:pt x="495" y="343"/>
                    </a:lnTo>
                    <a:lnTo>
                      <a:pt x="500" y="349"/>
                    </a:lnTo>
                    <a:lnTo>
                      <a:pt x="504" y="355"/>
                    </a:lnTo>
                    <a:lnTo>
                      <a:pt x="506" y="358"/>
                    </a:lnTo>
                    <a:lnTo>
                      <a:pt x="509" y="357"/>
                    </a:lnTo>
                    <a:lnTo>
                      <a:pt x="509" y="353"/>
                    </a:lnTo>
                    <a:lnTo>
                      <a:pt x="508" y="351"/>
                    </a:lnTo>
                    <a:lnTo>
                      <a:pt x="505" y="350"/>
                    </a:lnTo>
                    <a:lnTo>
                      <a:pt x="504" y="347"/>
                    </a:lnTo>
                    <a:lnTo>
                      <a:pt x="506" y="343"/>
                    </a:lnTo>
                    <a:lnTo>
                      <a:pt x="506" y="342"/>
                    </a:lnTo>
                    <a:lnTo>
                      <a:pt x="500" y="338"/>
                    </a:lnTo>
                    <a:lnTo>
                      <a:pt x="495" y="336"/>
                    </a:lnTo>
                    <a:lnTo>
                      <a:pt x="495" y="332"/>
                    </a:lnTo>
                    <a:lnTo>
                      <a:pt x="499" y="322"/>
                    </a:lnTo>
                    <a:lnTo>
                      <a:pt x="502" y="317"/>
                    </a:lnTo>
                    <a:lnTo>
                      <a:pt x="504" y="320"/>
                    </a:lnTo>
                    <a:lnTo>
                      <a:pt x="505" y="325"/>
                    </a:lnTo>
                    <a:lnTo>
                      <a:pt x="510" y="329"/>
                    </a:lnTo>
                    <a:lnTo>
                      <a:pt x="517" y="330"/>
                    </a:lnTo>
                    <a:lnTo>
                      <a:pt x="519" y="332"/>
                    </a:lnTo>
                    <a:lnTo>
                      <a:pt x="525" y="330"/>
                    </a:lnTo>
                    <a:lnTo>
                      <a:pt x="529" y="325"/>
                    </a:lnTo>
                    <a:lnTo>
                      <a:pt x="522" y="324"/>
                    </a:lnTo>
                    <a:lnTo>
                      <a:pt x="514" y="322"/>
                    </a:lnTo>
                    <a:lnTo>
                      <a:pt x="509" y="320"/>
                    </a:lnTo>
                    <a:lnTo>
                      <a:pt x="506" y="317"/>
                    </a:lnTo>
                    <a:lnTo>
                      <a:pt x="505" y="312"/>
                    </a:lnTo>
                    <a:lnTo>
                      <a:pt x="499" y="315"/>
                    </a:lnTo>
                    <a:lnTo>
                      <a:pt x="493" y="326"/>
                    </a:lnTo>
                    <a:lnTo>
                      <a:pt x="491" y="326"/>
                    </a:lnTo>
                    <a:lnTo>
                      <a:pt x="485" y="319"/>
                    </a:lnTo>
                    <a:lnTo>
                      <a:pt x="483" y="316"/>
                    </a:lnTo>
                    <a:lnTo>
                      <a:pt x="480" y="311"/>
                    </a:lnTo>
                    <a:lnTo>
                      <a:pt x="488" y="305"/>
                    </a:lnTo>
                    <a:lnTo>
                      <a:pt x="496" y="307"/>
                    </a:lnTo>
                    <a:lnTo>
                      <a:pt x="501" y="305"/>
                    </a:lnTo>
                    <a:lnTo>
                      <a:pt x="499" y="299"/>
                    </a:lnTo>
                    <a:lnTo>
                      <a:pt x="506" y="303"/>
                    </a:lnTo>
                    <a:lnTo>
                      <a:pt x="513" y="304"/>
                    </a:lnTo>
                    <a:lnTo>
                      <a:pt x="510" y="300"/>
                    </a:lnTo>
                    <a:lnTo>
                      <a:pt x="508" y="296"/>
                    </a:lnTo>
                    <a:lnTo>
                      <a:pt x="505" y="295"/>
                    </a:lnTo>
                    <a:lnTo>
                      <a:pt x="501" y="287"/>
                    </a:lnTo>
                    <a:lnTo>
                      <a:pt x="491" y="290"/>
                    </a:lnTo>
                    <a:lnTo>
                      <a:pt x="480" y="294"/>
                    </a:lnTo>
                    <a:lnTo>
                      <a:pt x="474" y="290"/>
                    </a:lnTo>
                    <a:lnTo>
                      <a:pt x="478" y="287"/>
                    </a:lnTo>
                    <a:lnTo>
                      <a:pt x="480" y="285"/>
                    </a:lnTo>
                    <a:lnTo>
                      <a:pt x="488" y="282"/>
                    </a:lnTo>
                    <a:lnTo>
                      <a:pt x="491" y="282"/>
                    </a:lnTo>
                    <a:lnTo>
                      <a:pt x="489" y="278"/>
                    </a:lnTo>
                    <a:lnTo>
                      <a:pt x="488" y="278"/>
                    </a:lnTo>
                    <a:lnTo>
                      <a:pt x="482" y="277"/>
                    </a:lnTo>
                    <a:lnTo>
                      <a:pt x="475" y="277"/>
                    </a:lnTo>
                    <a:lnTo>
                      <a:pt x="470" y="274"/>
                    </a:lnTo>
                    <a:lnTo>
                      <a:pt x="471" y="265"/>
                    </a:lnTo>
                    <a:lnTo>
                      <a:pt x="479" y="262"/>
                    </a:lnTo>
                    <a:lnTo>
                      <a:pt x="488" y="268"/>
                    </a:lnTo>
                    <a:lnTo>
                      <a:pt x="500" y="274"/>
                    </a:lnTo>
                    <a:lnTo>
                      <a:pt x="506" y="282"/>
                    </a:lnTo>
                    <a:lnTo>
                      <a:pt x="512" y="287"/>
                    </a:lnTo>
                    <a:lnTo>
                      <a:pt x="513" y="294"/>
                    </a:lnTo>
                    <a:lnTo>
                      <a:pt x="521" y="300"/>
                    </a:lnTo>
                    <a:lnTo>
                      <a:pt x="527" y="307"/>
                    </a:lnTo>
                    <a:lnTo>
                      <a:pt x="535" y="311"/>
                    </a:lnTo>
                    <a:lnTo>
                      <a:pt x="538" y="308"/>
                    </a:lnTo>
                    <a:lnTo>
                      <a:pt x="533" y="302"/>
                    </a:lnTo>
                    <a:lnTo>
                      <a:pt x="526" y="296"/>
                    </a:lnTo>
                    <a:lnTo>
                      <a:pt x="522" y="294"/>
                    </a:lnTo>
                    <a:lnTo>
                      <a:pt x="519" y="288"/>
                    </a:lnTo>
                    <a:lnTo>
                      <a:pt x="519" y="281"/>
                    </a:lnTo>
                    <a:lnTo>
                      <a:pt x="518" y="273"/>
                    </a:lnTo>
                    <a:lnTo>
                      <a:pt x="509" y="270"/>
                    </a:lnTo>
                    <a:lnTo>
                      <a:pt x="504" y="269"/>
                    </a:lnTo>
                    <a:lnTo>
                      <a:pt x="499" y="266"/>
                    </a:lnTo>
                    <a:lnTo>
                      <a:pt x="488" y="262"/>
                    </a:lnTo>
                    <a:lnTo>
                      <a:pt x="483" y="257"/>
                    </a:lnTo>
                    <a:lnTo>
                      <a:pt x="483" y="256"/>
                    </a:lnTo>
                    <a:lnTo>
                      <a:pt x="483" y="252"/>
                    </a:lnTo>
                    <a:lnTo>
                      <a:pt x="492" y="249"/>
                    </a:lnTo>
                    <a:lnTo>
                      <a:pt x="493" y="249"/>
                    </a:lnTo>
                    <a:lnTo>
                      <a:pt x="500" y="245"/>
                    </a:lnTo>
                    <a:lnTo>
                      <a:pt x="508" y="240"/>
                    </a:lnTo>
                    <a:lnTo>
                      <a:pt x="518" y="237"/>
                    </a:lnTo>
                    <a:lnTo>
                      <a:pt x="530" y="239"/>
                    </a:lnTo>
                    <a:lnTo>
                      <a:pt x="539" y="244"/>
                    </a:lnTo>
                    <a:lnTo>
                      <a:pt x="539" y="254"/>
                    </a:lnTo>
                    <a:lnTo>
                      <a:pt x="542" y="256"/>
                    </a:lnTo>
                    <a:lnTo>
                      <a:pt x="555" y="253"/>
                    </a:lnTo>
                    <a:lnTo>
                      <a:pt x="556" y="248"/>
                    </a:lnTo>
                    <a:lnTo>
                      <a:pt x="557" y="245"/>
                    </a:lnTo>
                    <a:lnTo>
                      <a:pt x="559" y="245"/>
                    </a:lnTo>
                    <a:lnTo>
                      <a:pt x="563" y="245"/>
                    </a:lnTo>
                    <a:lnTo>
                      <a:pt x="567" y="245"/>
                    </a:lnTo>
                    <a:lnTo>
                      <a:pt x="568" y="245"/>
                    </a:lnTo>
                    <a:lnTo>
                      <a:pt x="573" y="254"/>
                    </a:lnTo>
                    <a:lnTo>
                      <a:pt x="578" y="269"/>
                    </a:lnTo>
                    <a:lnTo>
                      <a:pt x="584" y="275"/>
                    </a:lnTo>
                    <a:lnTo>
                      <a:pt x="585" y="286"/>
                    </a:lnTo>
                    <a:lnTo>
                      <a:pt x="586" y="296"/>
                    </a:lnTo>
                    <a:lnTo>
                      <a:pt x="590" y="294"/>
                    </a:lnTo>
                    <a:lnTo>
                      <a:pt x="591" y="294"/>
                    </a:lnTo>
                    <a:lnTo>
                      <a:pt x="590" y="291"/>
                    </a:lnTo>
                    <a:lnTo>
                      <a:pt x="588" y="286"/>
                    </a:lnTo>
                    <a:lnTo>
                      <a:pt x="589" y="277"/>
                    </a:lnTo>
                    <a:lnTo>
                      <a:pt x="593" y="279"/>
                    </a:lnTo>
                    <a:lnTo>
                      <a:pt x="589" y="268"/>
                    </a:lnTo>
                    <a:lnTo>
                      <a:pt x="581" y="260"/>
                    </a:lnTo>
                    <a:lnTo>
                      <a:pt x="577" y="249"/>
                    </a:lnTo>
                    <a:lnTo>
                      <a:pt x="576" y="247"/>
                    </a:lnTo>
                    <a:lnTo>
                      <a:pt x="577" y="241"/>
                    </a:lnTo>
                    <a:lnTo>
                      <a:pt x="577" y="240"/>
                    </a:lnTo>
                    <a:lnTo>
                      <a:pt x="582" y="233"/>
                    </a:lnTo>
                    <a:lnTo>
                      <a:pt x="586" y="236"/>
                    </a:lnTo>
                    <a:lnTo>
                      <a:pt x="588" y="236"/>
                    </a:lnTo>
                    <a:lnTo>
                      <a:pt x="589" y="240"/>
                    </a:lnTo>
                    <a:lnTo>
                      <a:pt x="595" y="244"/>
                    </a:lnTo>
                    <a:lnTo>
                      <a:pt x="601" y="248"/>
                    </a:lnTo>
                    <a:lnTo>
                      <a:pt x="610" y="249"/>
                    </a:lnTo>
                    <a:lnTo>
                      <a:pt x="611" y="245"/>
                    </a:lnTo>
                    <a:lnTo>
                      <a:pt x="603" y="241"/>
                    </a:lnTo>
                    <a:lnTo>
                      <a:pt x="595" y="236"/>
                    </a:lnTo>
                    <a:lnTo>
                      <a:pt x="593" y="233"/>
                    </a:lnTo>
                    <a:lnTo>
                      <a:pt x="591" y="232"/>
                    </a:lnTo>
                    <a:lnTo>
                      <a:pt x="593" y="228"/>
                    </a:lnTo>
                    <a:lnTo>
                      <a:pt x="595" y="228"/>
                    </a:lnTo>
                    <a:lnTo>
                      <a:pt x="608" y="227"/>
                    </a:lnTo>
                    <a:lnTo>
                      <a:pt x="616" y="228"/>
                    </a:lnTo>
                    <a:lnTo>
                      <a:pt x="620" y="231"/>
                    </a:lnTo>
                    <a:lnTo>
                      <a:pt x="622" y="231"/>
                    </a:lnTo>
                    <a:lnTo>
                      <a:pt x="628" y="236"/>
                    </a:lnTo>
                    <a:lnTo>
                      <a:pt x="633" y="236"/>
                    </a:lnTo>
                    <a:lnTo>
                      <a:pt x="629" y="232"/>
                    </a:lnTo>
                    <a:lnTo>
                      <a:pt x="623" y="228"/>
                    </a:lnTo>
                    <a:lnTo>
                      <a:pt x="620" y="226"/>
                    </a:lnTo>
                    <a:lnTo>
                      <a:pt x="618" y="223"/>
                    </a:lnTo>
                    <a:lnTo>
                      <a:pt x="607" y="219"/>
                    </a:lnTo>
                    <a:lnTo>
                      <a:pt x="598" y="222"/>
                    </a:lnTo>
                    <a:lnTo>
                      <a:pt x="601" y="215"/>
                    </a:lnTo>
                    <a:lnTo>
                      <a:pt x="602" y="213"/>
                    </a:lnTo>
                    <a:lnTo>
                      <a:pt x="606" y="202"/>
                    </a:lnTo>
                    <a:lnTo>
                      <a:pt x="601" y="201"/>
                    </a:lnTo>
                    <a:lnTo>
                      <a:pt x="595" y="206"/>
                    </a:lnTo>
                    <a:lnTo>
                      <a:pt x="594" y="206"/>
                    </a:lnTo>
                    <a:lnTo>
                      <a:pt x="585" y="215"/>
                    </a:lnTo>
                    <a:lnTo>
                      <a:pt x="582" y="219"/>
                    </a:lnTo>
                    <a:lnTo>
                      <a:pt x="580" y="222"/>
                    </a:lnTo>
                    <a:lnTo>
                      <a:pt x="571" y="226"/>
                    </a:lnTo>
                    <a:lnTo>
                      <a:pt x="555" y="227"/>
                    </a:lnTo>
                    <a:lnTo>
                      <a:pt x="561" y="216"/>
                    </a:lnTo>
                    <a:lnTo>
                      <a:pt x="560" y="215"/>
                    </a:lnTo>
                    <a:lnTo>
                      <a:pt x="556" y="213"/>
                    </a:lnTo>
                    <a:lnTo>
                      <a:pt x="548" y="210"/>
                    </a:lnTo>
                    <a:lnTo>
                      <a:pt x="546" y="215"/>
                    </a:lnTo>
                    <a:lnTo>
                      <a:pt x="539" y="224"/>
                    </a:lnTo>
                    <a:lnTo>
                      <a:pt x="518" y="228"/>
                    </a:lnTo>
                    <a:lnTo>
                      <a:pt x="510" y="230"/>
                    </a:lnTo>
                    <a:lnTo>
                      <a:pt x="508" y="230"/>
                    </a:lnTo>
                    <a:lnTo>
                      <a:pt x="505" y="230"/>
                    </a:lnTo>
                    <a:lnTo>
                      <a:pt x="505" y="220"/>
                    </a:lnTo>
                    <a:lnTo>
                      <a:pt x="501" y="215"/>
                    </a:lnTo>
                    <a:lnTo>
                      <a:pt x="500" y="214"/>
                    </a:lnTo>
                    <a:lnTo>
                      <a:pt x="500" y="207"/>
                    </a:lnTo>
                    <a:lnTo>
                      <a:pt x="508" y="202"/>
                    </a:lnTo>
                    <a:lnTo>
                      <a:pt x="512" y="206"/>
                    </a:lnTo>
                    <a:lnTo>
                      <a:pt x="508" y="211"/>
                    </a:lnTo>
                    <a:lnTo>
                      <a:pt x="510" y="215"/>
                    </a:lnTo>
                    <a:lnTo>
                      <a:pt x="510" y="216"/>
                    </a:lnTo>
                    <a:lnTo>
                      <a:pt x="513" y="215"/>
                    </a:lnTo>
                    <a:lnTo>
                      <a:pt x="522" y="214"/>
                    </a:lnTo>
                    <a:lnTo>
                      <a:pt x="523" y="214"/>
                    </a:lnTo>
                    <a:lnTo>
                      <a:pt x="533" y="205"/>
                    </a:lnTo>
                    <a:lnTo>
                      <a:pt x="538" y="197"/>
                    </a:lnTo>
                    <a:lnTo>
                      <a:pt x="569" y="199"/>
                    </a:lnTo>
                    <a:lnTo>
                      <a:pt x="572" y="199"/>
                    </a:lnTo>
                    <a:lnTo>
                      <a:pt x="584" y="198"/>
                    </a:lnTo>
                    <a:lnTo>
                      <a:pt x="593" y="193"/>
                    </a:lnTo>
                    <a:lnTo>
                      <a:pt x="595" y="193"/>
                    </a:lnTo>
                    <a:lnTo>
                      <a:pt x="603" y="188"/>
                    </a:lnTo>
                    <a:lnTo>
                      <a:pt x="606" y="188"/>
                    </a:lnTo>
                    <a:lnTo>
                      <a:pt x="610" y="188"/>
                    </a:lnTo>
                    <a:lnTo>
                      <a:pt x="616" y="188"/>
                    </a:lnTo>
                    <a:lnTo>
                      <a:pt x="628" y="186"/>
                    </a:lnTo>
                    <a:lnTo>
                      <a:pt x="649" y="184"/>
                    </a:lnTo>
                    <a:lnTo>
                      <a:pt x="656" y="193"/>
                    </a:lnTo>
                    <a:lnTo>
                      <a:pt x="658" y="197"/>
                    </a:lnTo>
                    <a:close/>
                    <a:moveTo>
                      <a:pt x="425" y="95"/>
                    </a:moveTo>
                    <a:lnTo>
                      <a:pt x="429" y="99"/>
                    </a:lnTo>
                    <a:lnTo>
                      <a:pt x="433" y="97"/>
                    </a:lnTo>
                    <a:lnTo>
                      <a:pt x="438" y="96"/>
                    </a:lnTo>
                    <a:lnTo>
                      <a:pt x="442" y="95"/>
                    </a:lnTo>
                    <a:lnTo>
                      <a:pt x="449" y="114"/>
                    </a:lnTo>
                    <a:lnTo>
                      <a:pt x="441" y="143"/>
                    </a:lnTo>
                    <a:lnTo>
                      <a:pt x="436" y="151"/>
                    </a:lnTo>
                    <a:lnTo>
                      <a:pt x="433" y="155"/>
                    </a:lnTo>
                    <a:lnTo>
                      <a:pt x="437" y="152"/>
                    </a:lnTo>
                    <a:lnTo>
                      <a:pt x="438" y="151"/>
                    </a:lnTo>
                    <a:lnTo>
                      <a:pt x="445" y="147"/>
                    </a:lnTo>
                    <a:lnTo>
                      <a:pt x="446" y="146"/>
                    </a:lnTo>
                    <a:lnTo>
                      <a:pt x="447" y="143"/>
                    </a:lnTo>
                    <a:lnTo>
                      <a:pt x="449" y="141"/>
                    </a:lnTo>
                    <a:lnTo>
                      <a:pt x="453" y="141"/>
                    </a:lnTo>
                    <a:lnTo>
                      <a:pt x="453" y="152"/>
                    </a:lnTo>
                    <a:lnTo>
                      <a:pt x="442" y="158"/>
                    </a:lnTo>
                    <a:lnTo>
                      <a:pt x="442" y="163"/>
                    </a:lnTo>
                    <a:lnTo>
                      <a:pt x="436" y="163"/>
                    </a:lnTo>
                    <a:lnTo>
                      <a:pt x="433" y="163"/>
                    </a:lnTo>
                    <a:lnTo>
                      <a:pt x="434" y="172"/>
                    </a:lnTo>
                    <a:lnTo>
                      <a:pt x="433" y="175"/>
                    </a:lnTo>
                    <a:lnTo>
                      <a:pt x="433" y="176"/>
                    </a:lnTo>
                    <a:lnTo>
                      <a:pt x="432" y="178"/>
                    </a:lnTo>
                    <a:lnTo>
                      <a:pt x="430" y="180"/>
                    </a:lnTo>
                    <a:lnTo>
                      <a:pt x="420" y="184"/>
                    </a:lnTo>
                    <a:lnTo>
                      <a:pt x="420" y="185"/>
                    </a:lnTo>
                    <a:lnTo>
                      <a:pt x="420" y="186"/>
                    </a:lnTo>
                    <a:lnTo>
                      <a:pt x="423" y="193"/>
                    </a:lnTo>
                    <a:lnTo>
                      <a:pt x="421" y="193"/>
                    </a:lnTo>
                    <a:lnTo>
                      <a:pt x="415" y="201"/>
                    </a:lnTo>
                    <a:lnTo>
                      <a:pt x="417" y="207"/>
                    </a:lnTo>
                    <a:lnTo>
                      <a:pt x="417" y="209"/>
                    </a:lnTo>
                    <a:lnTo>
                      <a:pt x="420" y="215"/>
                    </a:lnTo>
                    <a:lnTo>
                      <a:pt x="421" y="219"/>
                    </a:lnTo>
                    <a:lnTo>
                      <a:pt x="423" y="223"/>
                    </a:lnTo>
                    <a:lnTo>
                      <a:pt x="417" y="231"/>
                    </a:lnTo>
                    <a:lnTo>
                      <a:pt x="420" y="233"/>
                    </a:lnTo>
                    <a:lnTo>
                      <a:pt x="427" y="224"/>
                    </a:lnTo>
                    <a:lnTo>
                      <a:pt x="428" y="222"/>
                    </a:lnTo>
                    <a:lnTo>
                      <a:pt x="433" y="215"/>
                    </a:lnTo>
                    <a:lnTo>
                      <a:pt x="436" y="211"/>
                    </a:lnTo>
                    <a:lnTo>
                      <a:pt x="437" y="210"/>
                    </a:lnTo>
                    <a:lnTo>
                      <a:pt x="444" y="210"/>
                    </a:lnTo>
                    <a:lnTo>
                      <a:pt x="447" y="198"/>
                    </a:lnTo>
                    <a:lnTo>
                      <a:pt x="450" y="188"/>
                    </a:lnTo>
                    <a:lnTo>
                      <a:pt x="457" y="198"/>
                    </a:lnTo>
                    <a:lnTo>
                      <a:pt x="461" y="192"/>
                    </a:lnTo>
                    <a:lnTo>
                      <a:pt x="480" y="182"/>
                    </a:lnTo>
                    <a:lnTo>
                      <a:pt x="483" y="189"/>
                    </a:lnTo>
                    <a:lnTo>
                      <a:pt x="484" y="190"/>
                    </a:lnTo>
                    <a:lnTo>
                      <a:pt x="496" y="196"/>
                    </a:lnTo>
                    <a:lnTo>
                      <a:pt x="497" y="199"/>
                    </a:lnTo>
                    <a:lnTo>
                      <a:pt x="497" y="202"/>
                    </a:lnTo>
                    <a:lnTo>
                      <a:pt x="483" y="199"/>
                    </a:lnTo>
                    <a:lnTo>
                      <a:pt x="467" y="209"/>
                    </a:lnTo>
                    <a:lnTo>
                      <a:pt x="466" y="210"/>
                    </a:lnTo>
                    <a:lnTo>
                      <a:pt x="464" y="215"/>
                    </a:lnTo>
                    <a:lnTo>
                      <a:pt x="462" y="226"/>
                    </a:lnTo>
                    <a:lnTo>
                      <a:pt x="457" y="232"/>
                    </a:lnTo>
                    <a:lnTo>
                      <a:pt x="455" y="239"/>
                    </a:lnTo>
                    <a:lnTo>
                      <a:pt x="454" y="240"/>
                    </a:lnTo>
                    <a:lnTo>
                      <a:pt x="454" y="243"/>
                    </a:lnTo>
                    <a:lnTo>
                      <a:pt x="445" y="247"/>
                    </a:lnTo>
                    <a:lnTo>
                      <a:pt x="444" y="233"/>
                    </a:lnTo>
                    <a:lnTo>
                      <a:pt x="444" y="224"/>
                    </a:lnTo>
                    <a:lnTo>
                      <a:pt x="438" y="223"/>
                    </a:lnTo>
                    <a:lnTo>
                      <a:pt x="437" y="223"/>
                    </a:lnTo>
                    <a:lnTo>
                      <a:pt x="436" y="233"/>
                    </a:lnTo>
                    <a:lnTo>
                      <a:pt x="434" y="240"/>
                    </a:lnTo>
                    <a:lnTo>
                      <a:pt x="429" y="243"/>
                    </a:lnTo>
                    <a:lnTo>
                      <a:pt x="429" y="254"/>
                    </a:lnTo>
                    <a:lnTo>
                      <a:pt x="419" y="265"/>
                    </a:lnTo>
                    <a:lnTo>
                      <a:pt x="416" y="268"/>
                    </a:lnTo>
                    <a:lnTo>
                      <a:pt x="415" y="269"/>
                    </a:lnTo>
                    <a:lnTo>
                      <a:pt x="410" y="265"/>
                    </a:lnTo>
                    <a:lnTo>
                      <a:pt x="407" y="262"/>
                    </a:lnTo>
                    <a:lnTo>
                      <a:pt x="396" y="258"/>
                    </a:lnTo>
                    <a:lnTo>
                      <a:pt x="391" y="257"/>
                    </a:lnTo>
                    <a:lnTo>
                      <a:pt x="399" y="244"/>
                    </a:lnTo>
                    <a:lnTo>
                      <a:pt x="411" y="227"/>
                    </a:lnTo>
                    <a:lnTo>
                      <a:pt x="416" y="220"/>
                    </a:lnTo>
                    <a:lnTo>
                      <a:pt x="415" y="220"/>
                    </a:lnTo>
                    <a:lnTo>
                      <a:pt x="410" y="219"/>
                    </a:lnTo>
                    <a:lnTo>
                      <a:pt x="408" y="219"/>
                    </a:lnTo>
                    <a:lnTo>
                      <a:pt x="407" y="222"/>
                    </a:lnTo>
                    <a:lnTo>
                      <a:pt x="400" y="230"/>
                    </a:lnTo>
                    <a:lnTo>
                      <a:pt x="399" y="232"/>
                    </a:lnTo>
                    <a:lnTo>
                      <a:pt x="398" y="232"/>
                    </a:lnTo>
                    <a:lnTo>
                      <a:pt x="385" y="249"/>
                    </a:lnTo>
                    <a:lnTo>
                      <a:pt x="378" y="258"/>
                    </a:lnTo>
                    <a:lnTo>
                      <a:pt x="370" y="268"/>
                    </a:lnTo>
                    <a:lnTo>
                      <a:pt x="356" y="269"/>
                    </a:lnTo>
                    <a:lnTo>
                      <a:pt x="358" y="264"/>
                    </a:lnTo>
                    <a:lnTo>
                      <a:pt x="360" y="261"/>
                    </a:lnTo>
                    <a:lnTo>
                      <a:pt x="381" y="231"/>
                    </a:lnTo>
                    <a:lnTo>
                      <a:pt x="383" y="227"/>
                    </a:lnTo>
                    <a:lnTo>
                      <a:pt x="375" y="218"/>
                    </a:lnTo>
                    <a:lnTo>
                      <a:pt x="378" y="216"/>
                    </a:lnTo>
                    <a:lnTo>
                      <a:pt x="389" y="220"/>
                    </a:lnTo>
                    <a:lnTo>
                      <a:pt x="391" y="218"/>
                    </a:lnTo>
                    <a:lnTo>
                      <a:pt x="390" y="216"/>
                    </a:lnTo>
                    <a:lnTo>
                      <a:pt x="389" y="215"/>
                    </a:lnTo>
                    <a:lnTo>
                      <a:pt x="377" y="209"/>
                    </a:lnTo>
                    <a:lnTo>
                      <a:pt x="378" y="202"/>
                    </a:lnTo>
                    <a:lnTo>
                      <a:pt x="386" y="197"/>
                    </a:lnTo>
                    <a:lnTo>
                      <a:pt x="400" y="186"/>
                    </a:lnTo>
                    <a:lnTo>
                      <a:pt x="408" y="189"/>
                    </a:lnTo>
                    <a:lnTo>
                      <a:pt x="412" y="192"/>
                    </a:lnTo>
                    <a:lnTo>
                      <a:pt x="412" y="190"/>
                    </a:lnTo>
                    <a:lnTo>
                      <a:pt x="413" y="189"/>
                    </a:lnTo>
                    <a:lnTo>
                      <a:pt x="415" y="185"/>
                    </a:lnTo>
                    <a:lnTo>
                      <a:pt x="411" y="181"/>
                    </a:lnTo>
                    <a:lnTo>
                      <a:pt x="403" y="176"/>
                    </a:lnTo>
                    <a:lnTo>
                      <a:pt x="402" y="169"/>
                    </a:lnTo>
                    <a:lnTo>
                      <a:pt x="402" y="165"/>
                    </a:lnTo>
                    <a:lnTo>
                      <a:pt x="402" y="163"/>
                    </a:lnTo>
                    <a:lnTo>
                      <a:pt x="404" y="163"/>
                    </a:lnTo>
                    <a:lnTo>
                      <a:pt x="408" y="161"/>
                    </a:lnTo>
                    <a:lnTo>
                      <a:pt x="413" y="161"/>
                    </a:lnTo>
                    <a:lnTo>
                      <a:pt x="417" y="167"/>
                    </a:lnTo>
                    <a:lnTo>
                      <a:pt x="419" y="169"/>
                    </a:lnTo>
                    <a:lnTo>
                      <a:pt x="420" y="168"/>
                    </a:lnTo>
                    <a:lnTo>
                      <a:pt x="424" y="164"/>
                    </a:lnTo>
                    <a:lnTo>
                      <a:pt x="419" y="152"/>
                    </a:lnTo>
                    <a:lnTo>
                      <a:pt x="407" y="155"/>
                    </a:lnTo>
                    <a:lnTo>
                      <a:pt x="404" y="155"/>
                    </a:lnTo>
                    <a:lnTo>
                      <a:pt x="399" y="148"/>
                    </a:lnTo>
                    <a:lnTo>
                      <a:pt x="402" y="137"/>
                    </a:lnTo>
                    <a:lnTo>
                      <a:pt x="408" y="138"/>
                    </a:lnTo>
                    <a:lnTo>
                      <a:pt x="410" y="137"/>
                    </a:lnTo>
                    <a:lnTo>
                      <a:pt x="412" y="134"/>
                    </a:lnTo>
                    <a:lnTo>
                      <a:pt x="415" y="131"/>
                    </a:lnTo>
                    <a:lnTo>
                      <a:pt x="416" y="130"/>
                    </a:lnTo>
                    <a:lnTo>
                      <a:pt x="410" y="125"/>
                    </a:lnTo>
                    <a:lnTo>
                      <a:pt x="413" y="114"/>
                    </a:lnTo>
                    <a:lnTo>
                      <a:pt x="417" y="103"/>
                    </a:lnTo>
                    <a:lnTo>
                      <a:pt x="417" y="99"/>
                    </a:lnTo>
                    <a:lnTo>
                      <a:pt x="420" y="97"/>
                    </a:lnTo>
                    <a:lnTo>
                      <a:pt x="425" y="95"/>
                    </a:lnTo>
                    <a:close/>
                    <a:moveTo>
                      <a:pt x="382" y="131"/>
                    </a:moveTo>
                    <a:lnTo>
                      <a:pt x="382" y="133"/>
                    </a:lnTo>
                    <a:lnTo>
                      <a:pt x="387" y="125"/>
                    </a:lnTo>
                    <a:lnTo>
                      <a:pt x="390" y="122"/>
                    </a:lnTo>
                    <a:lnTo>
                      <a:pt x="395" y="126"/>
                    </a:lnTo>
                    <a:lnTo>
                      <a:pt x="392" y="138"/>
                    </a:lnTo>
                    <a:lnTo>
                      <a:pt x="385" y="142"/>
                    </a:lnTo>
                    <a:lnTo>
                      <a:pt x="383" y="148"/>
                    </a:lnTo>
                    <a:lnTo>
                      <a:pt x="383" y="151"/>
                    </a:lnTo>
                    <a:lnTo>
                      <a:pt x="385" y="151"/>
                    </a:lnTo>
                    <a:lnTo>
                      <a:pt x="395" y="156"/>
                    </a:lnTo>
                    <a:lnTo>
                      <a:pt x="396" y="164"/>
                    </a:lnTo>
                    <a:lnTo>
                      <a:pt x="396" y="165"/>
                    </a:lnTo>
                    <a:lnTo>
                      <a:pt x="395" y="171"/>
                    </a:lnTo>
                    <a:lnTo>
                      <a:pt x="392" y="173"/>
                    </a:lnTo>
                    <a:lnTo>
                      <a:pt x="375" y="185"/>
                    </a:lnTo>
                    <a:lnTo>
                      <a:pt x="365" y="193"/>
                    </a:lnTo>
                    <a:lnTo>
                      <a:pt x="357" y="199"/>
                    </a:lnTo>
                    <a:lnTo>
                      <a:pt x="352" y="198"/>
                    </a:lnTo>
                    <a:lnTo>
                      <a:pt x="343" y="197"/>
                    </a:lnTo>
                    <a:lnTo>
                      <a:pt x="335" y="184"/>
                    </a:lnTo>
                    <a:lnTo>
                      <a:pt x="344" y="180"/>
                    </a:lnTo>
                    <a:lnTo>
                      <a:pt x="360" y="172"/>
                    </a:lnTo>
                    <a:lnTo>
                      <a:pt x="361" y="172"/>
                    </a:lnTo>
                    <a:lnTo>
                      <a:pt x="369" y="160"/>
                    </a:lnTo>
                    <a:lnTo>
                      <a:pt x="366" y="152"/>
                    </a:lnTo>
                    <a:lnTo>
                      <a:pt x="356" y="167"/>
                    </a:lnTo>
                    <a:lnTo>
                      <a:pt x="349" y="167"/>
                    </a:lnTo>
                    <a:lnTo>
                      <a:pt x="339" y="173"/>
                    </a:lnTo>
                    <a:lnTo>
                      <a:pt x="336" y="176"/>
                    </a:lnTo>
                    <a:lnTo>
                      <a:pt x="323" y="176"/>
                    </a:lnTo>
                    <a:lnTo>
                      <a:pt x="322" y="180"/>
                    </a:lnTo>
                    <a:lnTo>
                      <a:pt x="320" y="185"/>
                    </a:lnTo>
                    <a:lnTo>
                      <a:pt x="311" y="189"/>
                    </a:lnTo>
                    <a:lnTo>
                      <a:pt x="305" y="192"/>
                    </a:lnTo>
                    <a:lnTo>
                      <a:pt x="296" y="168"/>
                    </a:lnTo>
                    <a:lnTo>
                      <a:pt x="311" y="159"/>
                    </a:lnTo>
                    <a:lnTo>
                      <a:pt x="302" y="150"/>
                    </a:lnTo>
                    <a:lnTo>
                      <a:pt x="313" y="139"/>
                    </a:lnTo>
                    <a:lnTo>
                      <a:pt x="317" y="147"/>
                    </a:lnTo>
                    <a:lnTo>
                      <a:pt x="322" y="133"/>
                    </a:lnTo>
                    <a:lnTo>
                      <a:pt x="326" y="134"/>
                    </a:lnTo>
                    <a:lnTo>
                      <a:pt x="323" y="150"/>
                    </a:lnTo>
                    <a:lnTo>
                      <a:pt x="330" y="147"/>
                    </a:lnTo>
                    <a:lnTo>
                      <a:pt x="341" y="143"/>
                    </a:lnTo>
                    <a:lnTo>
                      <a:pt x="344" y="144"/>
                    </a:lnTo>
                    <a:lnTo>
                      <a:pt x="348" y="147"/>
                    </a:lnTo>
                    <a:lnTo>
                      <a:pt x="351" y="142"/>
                    </a:lnTo>
                    <a:lnTo>
                      <a:pt x="347" y="137"/>
                    </a:lnTo>
                    <a:lnTo>
                      <a:pt x="343" y="133"/>
                    </a:lnTo>
                    <a:lnTo>
                      <a:pt x="352" y="126"/>
                    </a:lnTo>
                    <a:lnTo>
                      <a:pt x="356" y="139"/>
                    </a:lnTo>
                    <a:lnTo>
                      <a:pt x="360" y="139"/>
                    </a:lnTo>
                    <a:lnTo>
                      <a:pt x="360" y="127"/>
                    </a:lnTo>
                    <a:lnTo>
                      <a:pt x="365" y="126"/>
                    </a:lnTo>
                    <a:lnTo>
                      <a:pt x="360" y="118"/>
                    </a:lnTo>
                    <a:lnTo>
                      <a:pt x="361" y="117"/>
                    </a:lnTo>
                    <a:lnTo>
                      <a:pt x="362" y="114"/>
                    </a:lnTo>
                    <a:lnTo>
                      <a:pt x="357" y="97"/>
                    </a:lnTo>
                    <a:lnTo>
                      <a:pt x="358" y="88"/>
                    </a:lnTo>
                    <a:lnTo>
                      <a:pt x="366" y="87"/>
                    </a:lnTo>
                    <a:lnTo>
                      <a:pt x="372" y="84"/>
                    </a:lnTo>
                    <a:lnTo>
                      <a:pt x="372" y="88"/>
                    </a:lnTo>
                    <a:lnTo>
                      <a:pt x="372" y="96"/>
                    </a:lnTo>
                    <a:lnTo>
                      <a:pt x="375" y="106"/>
                    </a:lnTo>
                    <a:lnTo>
                      <a:pt x="386" y="112"/>
                    </a:lnTo>
                    <a:lnTo>
                      <a:pt x="381" y="130"/>
                    </a:lnTo>
                    <a:lnTo>
                      <a:pt x="382" y="131"/>
                    </a:lnTo>
                    <a:close/>
                    <a:moveTo>
                      <a:pt x="411" y="106"/>
                    </a:moveTo>
                    <a:lnTo>
                      <a:pt x="403" y="120"/>
                    </a:lnTo>
                    <a:lnTo>
                      <a:pt x="400" y="117"/>
                    </a:lnTo>
                    <a:lnTo>
                      <a:pt x="398" y="113"/>
                    </a:lnTo>
                    <a:lnTo>
                      <a:pt x="399" y="108"/>
                    </a:lnTo>
                    <a:lnTo>
                      <a:pt x="399" y="106"/>
                    </a:lnTo>
                    <a:lnTo>
                      <a:pt x="398" y="97"/>
                    </a:lnTo>
                    <a:lnTo>
                      <a:pt x="398" y="92"/>
                    </a:lnTo>
                    <a:lnTo>
                      <a:pt x="402" y="82"/>
                    </a:lnTo>
                    <a:lnTo>
                      <a:pt x="406" y="74"/>
                    </a:lnTo>
                    <a:lnTo>
                      <a:pt x="407" y="71"/>
                    </a:lnTo>
                    <a:lnTo>
                      <a:pt x="408" y="67"/>
                    </a:lnTo>
                    <a:lnTo>
                      <a:pt x="410" y="61"/>
                    </a:lnTo>
                    <a:lnTo>
                      <a:pt x="412" y="57"/>
                    </a:lnTo>
                    <a:lnTo>
                      <a:pt x="413" y="55"/>
                    </a:lnTo>
                    <a:lnTo>
                      <a:pt x="417" y="51"/>
                    </a:lnTo>
                    <a:lnTo>
                      <a:pt x="428" y="48"/>
                    </a:lnTo>
                    <a:lnTo>
                      <a:pt x="433" y="42"/>
                    </a:lnTo>
                    <a:lnTo>
                      <a:pt x="438" y="31"/>
                    </a:lnTo>
                    <a:lnTo>
                      <a:pt x="437" y="21"/>
                    </a:lnTo>
                    <a:lnTo>
                      <a:pt x="441" y="16"/>
                    </a:lnTo>
                    <a:lnTo>
                      <a:pt x="462" y="0"/>
                    </a:lnTo>
                    <a:lnTo>
                      <a:pt x="463" y="0"/>
                    </a:lnTo>
                    <a:lnTo>
                      <a:pt x="467" y="10"/>
                    </a:lnTo>
                    <a:lnTo>
                      <a:pt x="467" y="16"/>
                    </a:lnTo>
                    <a:lnTo>
                      <a:pt x="462" y="20"/>
                    </a:lnTo>
                    <a:lnTo>
                      <a:pt x="459" y="36"/>
                    </a:lnTo>
                    <a:lnTo>
                      <a:pt x="459" y="42"/>
                    </a:lnTo>
                    <a:lnTo>
                      <a:pt x="444" y="65"/>
                    </a:lnTo>
                    <a:lnTo>
                      <a:pt x="438" y="80"/>
                    </a:lnTo>
                    <a:lnTo>
                      <a:pt x="421" y="92"/>
                    </a:lnTo>
                    <a:lnTo>
                      <a:pt x="417" y="93"/>
                    </a:lnTo>
                    <a:lnTo>
                      <a:pt x="413" y="93"/>
                    </a:lnTo>
                    <a:lnTo>
                      <a:pt x="411" y="106"/>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703" name="Freeform 1391"/>
              <p:cNvSpPr>
                <a:spLocks noEditPoints="1"/>
              </p:cNvSpPr>
              <p:nvPr/>
            </p:nvSpPr>
            <p:spPr bwMode="auto">
              <a:xfrm>
                <a:off x="4630275" y="1131859"/>
                <a:ext cx="1062040" cy="806450"/>
              </a:xfrm>
              <a:custGeom>
                <a:avLst/>
                <a:gdLst/>
                <a:ahLst/>
                <a:cxnLst>
                  <a:cxn ang="0">
                    <a:pos x="90" y="401"/>
                  </a:cxn>
                  <a:cxn ang="0">
                    <a:pos x="46" y="463"/>
                  </a:cxn>
                  <a:cxn ang="0">
                    <a:pos x="5" y="457"/>
                  </a:cxn>
                  <a:cxn ang="0">
                    <a:pos x="18" y="470"/>
                  </a:cxn>
                  <a:cxn ang="0">
                    <a:pos x="65" y="425"/>
                  </a:cxn>
                  <a:cxn ang="0">
                    <a:pos x="76" y="392"/>
                  </a:cxn>
                  <a:cxn ang="0">
                    <a:pos x="110" y="370"/>
                  </a:cxn>
                  <a:cxn ang="0">
                    <a:pos x="70" y="374"/>
                  </a:cxn>
                  <a:cxn ang="0">
                    <a:pos x="170" y="357"/>
                  </a:cxn>
                  <a:cxn ang="0">
                    <a:pos x="230" y="254"/>
                  </a:cxn>
                  <a:cxn ang="0">
                    <a:pos x="169" y="311"/>
                  </a:cxn>
                  <a:cxn ang="0">
                    <a:pos x="140" y="294"/>
                  </a:cxn>
                  <a:cxn ang="0">
                    <a:pos x="137" y="264"/>
                  </a:cxn>
                  <a:cxn ang="0">
                    <a:pos x="154" y="248"/>
                  </a:cxn>
                  <a:cxn ang="0">
                    <a:pos x="148" y="220"/>
                  </a:cxn>
                  <a:cxn ang="0">
                    <a:pos x="203" y="205"/>
                  </a:cxn>
                  <a:cxn ang="0">
                    <a:pos x="286" y="196"/>
                  </a:cxn>
                  <a:cxn ang="0">
                    <a:pos x="268" y="164"/>
                  </a:cxn>
                  <a:cxn ang="0">
                    <a:pos x="297" y="159"/>
                  </a:cxn>
                  <a:cxn ang="0">
                    <a:pos x="373" y="99"/>
                  </a:cxn>
                  <a:cxn ang="0">
                    <a:pos x="352" y="72"/>
                  </a:cxn>
                  <a:cxn ang="0">
                    <a:pos x="294" y="75"/>
                  </a:cxn>
                  <a:cxn ang="0">
                    <a:pos x="283" y="65"/>
                  </a:cxn>
                  <a:cxn ang="0">
                    <a:pos x="484" y="50"/>
                  </a:cxn>
                  <a:cxn ang="0">
                    <a:pos x="450" y="58"/>
                  </a:cxn>
                  <a:cxn ang="0">
                    <a:pos x="519" y="14"/>
                  </a:cxn>
                  <a:cxn ang="0">
                    <a:pos x="593" y="49"/>
                  </a:cxn>
                  <a:cxn ang="0">
                    <a:pos x="656" y="177"/>
                  </a:cxn>
                  <a:cxn ang="0">
                    <a:pos x="574" y="266"/>
                  </a:cxn>
                  <a:cxn ang="0">
                    <a:pos x="512" y="288"/>
                  </a:cxn>
                  <a:cxn ang="0">
                    <a:pos x="474" y="311"/>
                  </a:cxn>
                  <a:cxn ang="0">
                    <a:pos x="451" y="375"/>
                  </a:cxn>
                  <a:cxn ang="0">
                    <a:pos x="440" y="485"/>
                  </a:cxn>
                  <a:cxn ang="0">
                    <a:pos x="345" y="480"/>
                  </a:cxn>
                  <a:cxn ang="0">
                    <a:pos x="213" y="457"/>
                  </a:cxn>
                  <a:cxn ang="0">
                    <a:pos x="98" y="477"/>
                  </a:cxn>
                  <a:cxn ang="0">
                    <a:pos x="146" y="440"/>
                  </a:cxn>
                  <a:cxn ang="0">
                    <a:pos x="171" y="419"/>
                  </a:cxn>
                  <a:cxn ang="0">
                    <a:pos x="184" y="398"/>
                  </a:cxn>
                  <a:cxn ang="0">
                    <a:pos x="184" y="376"/>
                  </a:cxn>
                  <a:cxn ang="0">
                    <a:pos x="192" y="336"/>
                  </a:cxn>
                  <a:cxn ang="0">
                    <a:pos x="245" y="315"/>
                  </a:cxn>
                  <a:cxn ang="0">
                    <a:pos x="255" y="239"/>
                  </a:cxn>
                  <a:cxn ang="0">
                    <a:pos x="272" y="283"/>
                  </a:cxn>
                  <a:cxn ang="0">
                    <a:pos x="305" y="265"/>
                  </a:cxn>
                  <a:cxn ang="0">
                    <a:pos x="285" y="205"/>
                  </a:cxn>
                  <a:cxn ang="0">
                    <a:pos x="348" y="283"/>
                  </a:cxn>
                  <a:cxn ang="0">
                    <a:pos x="313" y="224"/>
                  </a:cxn>
                  <a:cxn ang="0">
                    <a:pos x="315" y="205"/>
                  </a:cxn>
                  <a:cxn ang="0">
                    <a:pos x="373" y="139"/>
                  </a:cxn>
                  <a:cxn ang="0">
                    <a:pos x="375" y="230"/>
                  </a:cxn>
                  <a:cxn ang="0">
                    <a:pos x="382" y="160"/>
                  </a:cxn>
                  <a:cxn ang="0">
                    <a:pos x="434" y="104"/>
                  </a:cxn>
                  <a:cxn ang="0">
                    <a:pos x="407" y="261"/>
                  </a:cxn>
                  <a:cxn ang="0">
                    <a:pos x="481" y="202"/>
                  </a:cxn>
                  <a:cxn ang="0">
                    <a:pos x="461" y="125"/>
                  </a:cxn>
                  <a:cxn ang="0">
                    <a:pos x="483" y="113"/>
                  </a:cxn>
                  <a:cxn ang="0">
                    <a:pos x="505" y="80"/>
                  </a:cxn>
                  <a:cxn ang="0">
                    <a:pos x="594" y="125"/>
                  </a:cxn>
                  <a:cxn ang="0">
                    <a:pos x="582" y="72"/>
                  </a:cxn>
                  <a:cxn ang="0">
                    <a:pos x="523" y="34"/>
                  </a:cxn>
                  <a:cxn ang="0">
                    <a:pos x="369" y="61"/>
                  </a:cxn>
                </a:cxnLst>
                <a:rect l="0" t="0" r="r" b="b"/>
                <a:pathLst>
                  <a:path w="669" h="508">
                    <a:moveTo>
                      <a:pt x="120" y="426"/>
                    </a:moveTo>
                    <a:lnTo>
                      <a:pt x="119" y="426"/>
                    </a:lnTo>
                    <a:lnTo>
                      <a:pt x="119" y="425"/>
                    </a:lnTo>
                    <a:lnTo>
                      <a:pt x="120" y="425"/>
                    </a:lnTo>
                    <a:lnTo>
                      <a:pt x="124" y="414"/>
                    </a:lnTo>
                    <a:lnTo>
                      <a:pt x="135" y="392"/>
                    </a:lnTo>
                    <a:lnTo>
                      <a:pt x="150" y="410"/>
                    </a:lnTo>
                    <a:lnTo>
                      <a:pt x="152" y="412"/>
                    </a:lnTo>
                    <a:lnTo>
                      <a:pt x="146" y="419"/>
                    </a:lnTo>
                    <a:lnTo>
                      <a:pt x="141" y="422"/>
                    </a:lnTo>
                    <a:lnTo>
                      <a:pt x="131" y="426"/>
                    </a:lnTo>
                    <a:lnTo>
                      <a:pt x="120" y="426"/>
                    </a:lnTo>
                    <a:close/>
                    <a:moveTo>
                      <a:pt x="76" y="392"/>
                    </a:moveTo>
                    <a:lnTo>
                      <a:pt x="78" y="395"/>
                    </a:lnTo>
                    <a:lnTo>
                      <a:pt x="82" y="393"/>
                    </a:lnTo>
                    <a:lnTo>
                      <a:pt x="85" y="395"/>
                    </a:lnTo>
                    <a:lnTo>
                      <a:pt x="85" y="400"/>
                    </a:lnTo>
                    <a:lnTo>
                      <a:pt x="85" y="402"/>
                    </a:lnTo>
                    <a:lnTo>
                      <a:pt x="87" y="402"/>
                    </a:lnTo>
                    <a:lnTo>
                      <a:pt x="90" y="401"/>
                    </a:lnTo>
                    <a:lnTo>
                      <a:pt x="91" y="398"/>
                    </a:lnTo>
                    <a:lnTo>
                      <a:pt x="94" y="401"/>
                    </a:lnTo>
                    <a:lnTo>
                      <a:pt x="91" y="408"/>
                    </a:lnTo>
                    <a:lnTo>
                      <a:pt x="91" y="410"/>
                    </a:lnTo>
                    <a:lnTo>
                      <a:pt x="94" y="423"/>
                    </a:lnTo>
                    <a:lnTo>
                      <a:pt x="95" y="427"/>
                    </a:lnTo>
                    <a:lnTo>
                      <a:pt x="97" y="443"/>
                    </a:lnTo>
                    <a:lnTo>
                      <a:pt x="95" y="447"/>
                    </a:lnTo>
                    <a:lnTo>
                      <a:pt x="93" y="452"/>
                    </a:lnTo>
                    <a:lnTo>
                      <a:pt x="90" y="459"/>
                    </a:lnTo>
                    <a:lnTo>
                      <a:pt x="87" y="460"/>
                    </a:lnTo>
                    <a:lnTo>
                      <a:pt x="89" y="470"/>
                    </a:lnTo>
                    <a:lnTo>
                      <a:pt x="84" y="473"/>
                    </a:lnTo>
                    <a:lnTo>
                      <a:pt x="82" y="473"/>
                    </a:lnTo>
                    <a:lnTo>
                      <a:pt x="82" y="470"/>
                    </a:lnTo>
                    <a:lnTo>
                      <a:pt x="81" y="467"/>
                    </a:lnTo>
                    <a:lnTo>
                      <a:pt x="69" y="461"/>
                    </a:lnTo>
                    <a:lnTo>
                      <a:pt x="68" y="460"/>
                    </a:lnTo>
                    <a:lnTo>
                      <a:pt x="65" y="453"/>
                    </a:lnTo>
                    <a:lnTo>
                      <a:pt x="46" y="463"/>
                    </a:lnTo>
                    <a:lnTo>
                      <a:pt x="42" y="469"/>
                    </a:lnTo>
                    <a:lnTo>
                      <a:pt x="35" y="459"/>
                    </a:lnTo>
                    <a:lnTo>
                      <a:pt x="32" y="469"/>
                    </a:lnTo>
                    <a:lnTo>
                      <a:pt x="29" y="481"/>
                    </a:lnTo>
                    <a:lnTo>
                      <a:pt x="22" y="481"/>
                    </a:lnTo>
                    <a:lnTo>
                      <a:pt x="21" y="482"/>
                    </a:lnTo>
                    <a:lnTo>
                      <a:pt x="18" y="486"/>
                    </a:lnTo>
                    <a:lnTo>
                      <a:pt x="13" y="493"/>
                    </a:lnTo>
                    <a:lnTo>
                      <a:pt x="12" y="495"/>
                    </a:lnTo>
                    <a:lnTo>
                      <a:pt x="5" y="504"/>
                    </a:lnTo>
                    <a:lnTo>
                      <a:pt x="2" y="502"/>
                    </a:lnTo>
                    <a:lnTo>
                      <a:pt x="8" y="494"/>
                    </a:lnTo>
                    <a:lnTo>
                      <a:pt x="6" y="490"/>
                    </a:lnTo>
                    <a:lnTo>
                      <a:pt x="5" y="486"/>
                    </a:lnTo>
                    <a:lnTo>
                      <a:pt x="2" y="480"/>
                    </a:lnTo>
                    <a:lnTo>
                      <a:pt x="2" y="478"/>
                    </a:lnTo>
                    <a:lnTo>
                      <a:pt x="0" y="472"/>
                    </a:lnTo>
                    <a:lnTo>
                      <a:pt x="6" y="464"/>
                    </a:lnTo>
                    <a:lnTo>
                      <a:pt x="8" y="464"/>
                    </a:lnTo>
                    <a:lnTo>
                      <a:pt x="5" y="457"/>
                    </a:lnTo>
                    <a:lnTo>
                      <a:pt x="5" y="456"/>
                    </a:lnTo>
                    <a:lnTo>
                      <a:pt x="5" y="455"/>
                    </a:lnTo>
                    <a:lnTo>
                      <a:pt x="15" y="451"/>
                    </a:lnTo>
                    <a:lnTo>
                      <a:pt x="17" y="449"/>
                    </a:lnTo>
                    <a:lnTo>
                      <a:pt x="18" y="447"/>
                    </a:lnTo>
                    <a:lnTo>
                      <a:pt x="18" y="446"/>
                    </a:lnTo>
                    <a:lnTo>
                      <a:pt x="19" y="443"/>
                    </a:lnTo>
                    <a:lnTo>
                      <a:pt x="18" y="434"/>
                    </a:lnTo>
                    <a:lnTo>
                      <a:pt x="21" y="434"/>
                    </a:lnTo>
                    <a:lnTo>
                      <a:pt x="27" y="434"/>
                    </a:lnTo>
                    <a:lnTo>
                      <a:pt x="27" y="429"/>
                    </a:lnTo>
                    <a:lnTo>
                      <a:pt x="38" y="423"/>
                    </a:lnTo>
                    <a:lnTo>
                      <a:pt x="38" y="426"/>
                    </a:lnTo>
                    <a:lnTo>
                      <a:pt x="36" y="436"/>
                    </a:lnTo>
                    <a:lnTo>
                      <a:pt x="31" y="443"/>
                    </a:lnTo>
                    <a:lnTo>
                      <a:pt x="25" y="448"/>
                    </a:lnTo>
                    <a:lnTo>
                      <a:pt x="25" y="449"/>
                    </a:lnTo>
                    <a:lnTo>
                      <a:pt x="18" y="449"/>
                    </a:lnTo>
                    <a:lnTo>
                      <a:pt x="15" y="457"/>
                    </a:lnTo>
                    <a:lnTo>
                      <a:pt x="18" y="470"/>
                    </a:lnTo>
                    <a:lnTo>
                      <a:pt x="12" y="478"/>
                    </a:lnTo>
                    <a:lnTo>
                      <a:pt x="13" y="478"/>
                    </a:lnTo>
                    <a:lnTo>
                      <a:pt x="17" y="482"/>
                    </a:lnTo>
                    <a:lnTo>
                      <a:pt x="21" y="476"/>
                    </a:lnTo>
                    <a:lnTo>
                      <a:pt x="23" y="472"/>
                    </a:lnTo>
                    <a:lnTo>
                      <a:pt x="22" y="459"/>
                    </a:lnTo>
                    <a:lnTo>
                      <a:pt x="40" y="443"/>
                    </a:lnTo>
                    <a:lnTo>
                      <a:pt x="43" y="447"/>
                    </a:lnTo>
                    <a:lnTo>
                      <a:pt x="47" y="451"/>
                    </a:lnTo>
                    <a:lnTo>
                      <a:pt x="47" y="452"/>
                    </a:lnTo>
                    <a:lnTo>
                      <a:pt x="46" y="446"/>
                    </a:lnTo>
                    <a:lnTo>
                      <a:pt x="44" y="440"/>
                    </a:lnTo>
                    <a:lnTo>
                      <a:pt x="44" y="439"/>
                    </a:lnTo>
                    <a:lnTo>
                      <a:pt x="44" y="425"/>
                    </a:lnTo>
                    <a:lnTo>
                      <a:pt x="51" y="426"/>
                    </a:lnTo>
                    <a:lnTo>
                      <a:pt x="61" y="427"/>
                    </a:lnTo>
                    <a:lnTo>
                      <a:pt x="65" y="432"/>
                    </a:lnTo>
                    <a:lnTo>
                      <a:pt x="67" y="434"/>
                    </a:lnTo>
                    <a:lnTo>
                      <a:pt x="68" y="429"/>
                    </a:lnTo>
                    <a:lnTo>
                      <a:pt x="65" y="425"/>
                    </a:lnTo>
                    <a:lnTo>
                      <a:pt x="64" y="421"/>
                    </a:lnTo>
                    <a:lnTo>
                      <a:pt x="64" y="419"/>
                    </a:lnTo>
                    <a:lnTo>
                      <a:pt x="53" y="417"/>
                    </a:lnTo>
                    <a:lnTo>
                      <a:pt x="51" y="414"/>
                    </a:lnTo>
                    <a:lnTo>
                      <a:pt x="48" y="409"/>
                    </a:lnTo>
                    <a:lnTo>
                      <a:pt x="48" y="406"/>
                    </a:lnTo>
                    <a:lnTo>
                      <a:pt x="47" y="404"/>
                    </a:lnTo>
                    <a:lnTo>
                      <a:pt x="57" y="392"/>
                    </a:lnTo>
                    <a:lnTo>
                      <a:pt x="60" y="393"/>
                    </a:lnTo>
                    <a:lnTo>
                      <a:pt x="63" y="393"/>
                    </a:lnTo>
                    <a:lnTo>
                      <a:pt x="69" y="402"/>
                    </a:lnTo>
                    <a:lnTo>
                      <a:pt x="70" y="400"/>
                    </a:lnTo>
                    <a:lnTo>
                      <a:pt x="67" y="389"/>
                    </a:lnTo>
                    <a:lnTo>
                      <a:pt x="61" y="385"/>
                    </a:lnTo>
                    <a:lnTo>
                      <a:pt x="61" y="379"/>
                    </a:lnTo>
                    <a:lnTo>
                      <a:pt x="61" y="377"/>
                    </a:lnTo>
                    <a:lnTo>
                      <a:pt x="63" y="377"/>
                    </a:lnTo>
                    <a:lnTo>
                      <a:pt x="68" y="385"/>
                    </a:lnTo>
                    <a:lnTo>
                      <a:pt x="72" y="389"/>
                    </a:lnTo>
                    <a:lnTo>
                      <a:pt x="76" y="392"/>
                    </a:lnTo>
                    <a:close/>
                    <a:moveTo>
                      <a:pt x="178" y="387"/>
                    </a:moveTo>
                    <a:lnTo>
                      <a:pt x="163" y="402"/>
                    </a:lnTo>
                    <a:lnTo>
                      <a:pt x="156" y="409"/>
                    </a:lnTo>
                    <a:lnTo>
                      <a:pt x="156" y="410"/>
                    </a:lnTo>
                    <a:lnTo>
                      <a:pt x="154" y="408"/>
                    </a:lnTo>
                    <a:lnTo>
                      <a:pt x="154" y="406"/>
                    </a:lnTo>
                    <a:lnTo>
                      <a:pt x="153" y="405"/>
                    </a:lnTo>
                    <a:lnTo>
                      <a:pt x="148" y="393"/>
                    </a:lnTo>
                    <a:lnTo>
                      <a:pt x="142" y="380"/>
                    </a:lnTo>
                    <a:lnTo>
                      <a:pt x="144" y="379"/>
                    </a:lnTo>
                    <a:lnTo>
                      <a:pt x="146" y="375"/>
                    </a:lnTo>
                    <a:lnTo>
                      <a:pt x="157" y="388"/>
                    </a:lnTo>
                    <a:lnTo>
                      <a:pt x="158" y="388"/>
                    </a:lnTo>
                    <a:lnTo>
                      <a:pt x="161" y="388"/>
                    </a:lnTo>
                    <a:lnTo>
                      <a:pt x="156" y="379"/>
                    </a:lnTo>
                    <a:lnTo>
                      <a:pt x="153" y="375"/>
                    </a:lnTo>
                    <a:lnTo>
                      <a:pt x="167" y="375"/>
                    </a:lnTo>
                    <a:lnTo>
                      <a:pt x="175" y="383"/>
                    </a:lnTo>
                    <a:lnTo>
                      <a:pt x="178" y="387"/>
                    </a:lnTo>
                    <a:close/>
                    <a:moveTo>
                      <a:pt x="110" y="370"/>
                    </a:moveTo>
                    <a:lnTo>
                      <a:pt x="103" y="375"/>
                    </a:lnTo>
                    <a:lnTo>
                      <a:pt x="99" y="367"/>
                    </a:lnTo>
                    <a:lnTo>
                      <a:pt x="107" y="363"/>
                    </a:lnTo>
                    <a:lnTo>
                      <a:pt x="110" y="370"/>
                    </a:lnTo>
                    <a:close/>
                    <a:moveTo>
                      <a:pt x="78" y="364"/>
                    </a:moveTo>
                    <a:lnTo>
                      <a:pt x="90" y="368"/>
                    </a:lnTo>
                    <a:lnTo>
                      <a:pt x="95" y="364"/>
                    </a:lnTo>
                    <a:lnTo>
                      <a:pt x="98" y="372"/>
                    </a:lnTo>
                    <a:lnTo>
                      <a:pt x="98" y="374"/>
                    </a:lnTo>
                    <a:lnTo>
                      <a:pt x="98" y="379"/>
                    </a:lnTo>
                    <a:lnTo>
                      <a:pt x="99" y="383"/>
                    </a:lnTo>
                    <a:lnTo>
                      <a:pt x="91" y="388"/>
                    </a:lnTo>
                    <a:lnTo>
                      <a:pt x="84" y="387"/>
                    </a:lnTo>
                    <a:lnTo>
                      <a:pt x="82" y="387"/>
                    </a:lnTo>
                    <a:lnTo>
                      <a:pt x="81" y="387"/>
                    </a:lnTo>
                    <a:lnTo>
                      <a:pt x="77" y="381"/>
                    </a:lnTo>
                    <a:lnTo>
                      <a:pt x="74" y="377"/>
                    </a:lnTo>
                    <a:lnTo>
                      <a:pt x="73" y="376"/>
                    </a:lnTo>
                    <a:lnTo>
                      <a:pt x="72" y="375"/>
                    </a:lnTo>
                    <a:lnTo>
                      <a:pt x="70" y="374"/>
                    </a:lnTo>
                    <a:lnTo>
                      <a:pt x="68" y="372"/>
                    </a:lnTo>
                    <a:lnTo>
                      <a:pt x="63" y="367"/>
                    </a:lnTo>
                    <a:lnTo>
                      <a:pt x="65" y="358"/>
                    </a:lnTo>
                    <a:lnTo>
                      <a:pt x="68" y="359"/>
                    </a:lnTo>
                    <a:lnTo>
                      <a:pt x="73" y="360"/>
                    </a:lnTo>
                    <a:lnTo>
                      <a:pt x="78" y="364"/>
                    </a:lnTo>
                    <a:close/>
                    <a:moveTo>
                      <a:pt x="93" y="359"/>
                    </a:moveTo>
                    <a:lnTo>
                      <a:pt x="91" y="359"/>
                    </a:lnTo>
                    <a:lnTo>
                      <a:pt x="80" y="358"/>
                    </a:lnTo>
                    <a:lnTo>
                      <a:pt x="78" y="358"/>
                    </a:lnTo>
                    <a:lnTo>
                      <a:pt x="82" y="350"/>
                    </a:lnTo>
                    <a:lnTo>
                      <a:pt x="90" y="345"/>
                    </a:lnTo>
                    <a:lnTo>
                      <a:pt x="90" y="349"/>
                    </a:lnTo>
                    <a:lnTo>
                      <a:pt x="89" y="353"/>
                    </a:lnTo>
                    <a:lnTo>
                      <a:pt x="89" y="354"/>
                    </a:lnTo>
                    <a:lnTo>
                      <a:pt x="91" y="355"/>
                    </a:lnTo>
                    <a:lnTo>
                      <a:pt x="91" y="358"/>
                    </a:lnTo>
                    <a:lnTo>
                      <a:pt x="93" y="359"/>
                    </a:lnTo>
                    <a:close/>
                    <a:moveTo>
                      <a:pt x="180" y="338"/>
                    </a:moveTo>
                    <a:lnTo>
                      <a:pt x="170" y="357"/>
                    </a:lnTo>
                    <a:lnTo>
                      <a:pt x="169" y="357"/>
                    </a:lnTo>
                    <a:lnTo>
                      <a:pt x="165" y="355"/>
                    </a:lnTo>
                    <a:lnTo>
                      <a:pt x="166" y="334"/>
                    </a:lnTo>
                    <a:lnTo>
                      <a:pt x="180" y="328"/>
                    </a:lnTo>
                    <a:lnTo>
                      <a:pt x="184" y="330"/>
                    </a:lnTo>
                    <a:lnTo>
                      <a:pt x="180" y="338"/>
                    </a:lnTo>
                    <a:close/>
                    <a:moveTo>
                      <a:pt x="207" y="218"/>
                    </a:moveTo>
                    <a:lnTo>
                      <a:pt x="203" y="230"/>
                    </a:lnTo>
                    <a:lnTo>
                      <a:pt x="208" y="231"/>
                    </a:lnTo>
                    <a:lnTo>
                      <a:pt x="217" y="218"/>
                    </a:lnTo>
                    <a:lnTo>
                      <a:pt x="224" y="223"/>
                    </a:lnTo>
                    <a:lnTo>
                      <a:pt x="221" y="228"/>
                    </a:lnTo>
                    <a:lnTo>
                      <a:pt x="220" y="230"/>
                    </a:lnTo>
                    <a:lnTo>
                      <a:pt x="214" y="239"/>
                    </a:lnTo>
                    <a:lnTo>
                      <a:pt x="218" y="241"/>
                    </a:lnTo>
                    <a:lnTo>
                      <a:pt x="224" y="233"/>
                    </a:lnTo>
                    <a:lnTo>
                      <a:pt x="226" y="237"/>
                    </a:lnTo>
                    <a:lnTo>
                      <a:pt x="228" y="250"/>
                    </a:lnTo>
                    <a:lnTo>
                      <a:pt x="229" y="253"/>
                    </a:lnTo>
                    <a:lnTo>
                      <a:pt x="230" y="254"/>
                    </a:lnTo>
                    <a:lnTo>
                      <a:pt x="229" y="256"/>
                    </a:lnTo>
                    <a:lnTo>
                      <a:pt x="225" y="258"/>
                    </a:lnTo>
                    <a:lnTo>
                      <a:pt x="217" y="261"/>
                    </a:lnTo>
                    <a:lnTo>
                      <a:pt x="211" y="266"/>
                    </a:lnTo>
                    <a:lnTo>
                      <a:pt x="212" y="269"/>
                    </a:lnTo>
                    <a:lnTo>
                      <a:pt x="217" y="279"/>
                    </a:lnTo>
                    <a:lnTo>
                      <a:pt x="218" y="286"/>
                    </a:lnTo>
                    <a:lnTo>
                      <a:pt x="212" y="292"/>
                    </a:lnTo>
                    <a:lnTo>
                      <a:pt x="224" y="300"/>
                    </a:lnTo>
                    <a:lnTo>
                      <a:pt x="211" y="309"/>
                    </a:lnTo>
                    <a:lnTo>
                      <a:pt x="207" y="311"/>
                    </a:lnTo>
                    <a:lnTo>
                      <a:pt x="199" y="308"/>
                    </a:lnTo>
                    <a:lnTo>
                      <a:pt x="180" y="312"/>
                    </a:lnTo>
                    <a:lnTo>
                      <a:pt x="176" y="313"/>
                    </a:lnTo>
                    <a:lnTo>
                      <a:pt x="180" y="302"/>
                    </a:lnTo>
                    <a:lnTo>
                      <a:pt x="180" y="298"/>
                    </a:lnTo>
                    <a:lnTo>
                      <a:pt x="170" y="300"/>
                    </a:lnTo>
                    <a:lnTo>
                      <a:pt x="170" y="302"/>
                    </a:lnTo>
                    <a:lnTo>
                      <a:pt x="170" y="305"/>
                    </a:lnTo>
                    <a:lnTo>
                      <a:pt x="169" y="311"/>
                    </a:lnTo>
                    <a:lnTo>
                      <a:pt x="149" y="330"/>
                    </a:lnTo>
                    <a:lnTo>
                      <a:pt x="149" y="332"/>
                    </a:lnTo>
                    <a:lnTo>
                      <a:pt x="153" y="346"/>
                    </a:lnTo>
                    <a:lnTo>
                      <a:pt x="146" y="349"/>
                    </a:lnTo>
                    <a:lnTo>
                      <a:pt x="136" y="353"/>
                    </a:lnTo>
                    <a:lnTo>
                      <a:pt x="136" y="333"/>
                    </a:lnTo>
                    <a:lnTo>
                      <a:pt x="125" y="336"/>
                    </a:lnTo>
                    <a:lnTo>
                      <a:pt x="112" y="338"/>
                    </a:lnTo>
                    <a:lnTo>
                      <a:pt x="111" y="322"/>
                    </a:lnTo>
                    <a:lnTo>
                      <a:pt x="131" y="317"/>
                    </a:lnTo>
                    <a:lnTo>
                      <a:pt x="136" y="315"/>
                    </a:lnTo>
                    <a:lnTo>
                      <a:pt x="136" y="308"/>
                    </a:lnTo>
                    <a:lnTo>
                      <a:pt x="136" y="304"/>
                    </a:lnTo>
                    <a:lnTo>
                      <a:pt x="125" y="302"/>
                    </a:lnTo>
                    <a:lnTo>
                      <a:pt x="120" y="299"/>
                    </a:lnTo>
                    <a:lnTo>
                      <a:pt x="120" y="298"/>
                    </a:lnTo>
                    <a:lnTo>
                      <a:pt x="120" y="294"/>
                    </a:lnTo>
                    <a:lnTo>
                      <a:pt x="131" y="291"/>
                    </a:lnTo>
                    <a:lnTo>
                      <a:pt x="139" y="295"/>
                    </a:lnTo>
                    <a:lnTo>
                      <a:pt x="140" y="294"/>
                    </a:lnTo>
                    <a:lnTo>
                      <a:pt x="142" y="292"/>
                    </a:lnTo>
                    <a:lnTo>
                      <a:pt x="144" y="292"/>
                    </a:lnTo>
                    <a:lnTo>
                      <a:pt x="142" y="292"/>
                    </a:lnTo>
                    <a:lnTo>
                      <a:pt x="142" y="291"/>
                    </a:lnTo>
                    <a:lnTo>
                      <a:pt x="141" y="286"/>
                    </a:lnTo>
                    <a:lnTo>
                      <a:pt x="148" y="279"/>
                    </a:lnTo>
                    <a:lnTo>
                      <a:pt x="145" y="277"/>
                    </a:lnTo>
                    <a:lnTo>
                      <a:pt x="140" y="278"/>
                    </a:lnTo>
                    <a:lnTo>
                      <a:pt x="139" y="279"/>
                    </a:lnTo>
                    <a:lnTo>
                      <a:pt x="136" y="285"/>
                    </a:lnTo>
                    <a:lnTo>
                      <a:pt x="133" y="283"/>
                    </a:lnTo>
                    <a:lnTo>
                      <a:pt x="129" y="282"/>
                    </a:lnTo>
                    <a:lnTo>
                      <a:pt x="127" y="281"/>
                    </a:lnTo>
                    <a:lnTo>
                      <a:pt x="120" y="271"/>
                    </a:lnTo>
                    <a:lnTo>
                      <a:pt x="131" y="268"/>
                    </a:lnTo>
                    <a:lnTo>
                      <a:pt x="135" y="268"/>
                    </a:lnTo>
                    <a:lnTo>
                      <a:pt x="141" y="271"/>
                    </a:lnTo>
                    <a:lnTo>
                      <a:pt x="141" y="268"/>
                    </a:lnTo>
                    <a:lnTo>
                      <a:pt x="139" y="265"/>
                    </a:lnTo>
                    <a:lnTo>
                      <a:pt x="137" y="264"/>
                    </a:lnTo>
                    <a:lnTo>
                      <a:pt x="133" y="261"/>
                    </a:lnTo>
                    <a:lnTo>
                      <a:pt x="133" y="260"/>
                    </a:lnTo>
                    <a:lnTo>
                      <a:pt x="135" y="260"/>
                    </a:lnTo>
                    <a:lnTo>
                      <a:pt x="139" y="260"/>
                    </a:lnTo>
                    <a:lnTo>
                      <a:pt x="141" y="260"/>
                    </a:lnTo>
                    <a:lnTo>
                      <a:pt x="142" y="257"/>
                    </a:lnTo>
                    <a:lnTo>
                      <a:pt x="137" y="256"/>
                    </a:lnTo>
                    <a:lnTo>
                      <a:pt x="132" y="254"/>
                    </a:lnTo>
                    <a:lnTo>
                      <a:pt x="128" y="258"/>
                    </a:lnTo>
                    <a:lnTo>
                      <a:pt x="125" y="258"/>
                    </a:lnTo>
                    <a:lnTo>
                      <a:pt x="116" y="260"/>
                    </a:lnTo>
                    <a:lnTo>
                      <a:pt x="123" y="248"/>
                    </a:lnTo>
                    <a:lnTo>
                      <a:pt x="128" y="249"/>
                    </a:lnTo>
                    <a:lnTo>
                      <a:pt x="137" y="250"/>
                    </a:lnTo>
                    <a:lnTo>
                      <a:pt x="140" y="248"/>
                    </a:lnTo>
                    <a:lnTo>
                      <a:pt x="142" y="244"/>
                    </a:lnTo>
                    <a:lnTo>
                      <a:pt x="149" y="243"/>
                    </a:lnTo>
                    <a:lnTo>
                      <a:pt x="154" y="244"/>
                    </a:lnTo>
                    <a:lnTo>
                      <a:pt x="154" y="245"/>
                    </a:lnTo>
                    <a:lnTo>
                      <a:pt x="154" y="248"/>
                    </a:lnTo>
                    <a:lnTo>
                      <a:pt x="157" y="249"/>
                    </a:lnTo>
                    <a:lnTo>
                      <a:pt x="158" y="250"/>
                    </a:lnTo>
                    <a:lnTo>
                      <a:pt x="166" y="257"/>
                    </a:lnTo>
                    <a:lnTo>
                      <a:pt x="167" y="249"/>
                    </a:lnTo>
                    <a:lnTo>
                      <a:pt x="157" y="247"/>
                    </a:lnTo>
                    <a:lnTo>
                      <a:pt x="157" y="245"/>
                    </a:lnTo>
                    <a:lnTo>
                      <a:pt x="161" y="243"/>
                    </a:lnTo>
                    <a:lnTo>
                      <a:pt x="171" y="240"/>
                    </a:lnTo>
                    <a:lnTo>
                      <a:pt x="173" y="240"/>
                    </a:lnTo>
                    <a:lnTo>
                      <a:pt x="175" y="241"/>
                    </a:lnTo>
                    <a:lnTo>
                      <a:pt x="175" y="237"/>
                    </a:lnTo>
                    <a:lnTo>
                      <a:pt x="171" y="235"/>
                    </a:lnTo>
                    <a:lnTo>
                      <a:pt x="170" y="235"/>
                    </a:lnTo>
                    <a:lnTo>
                      <a:pt x="169" y="235"/>
                    </a:lnTo>
                    <a:lnTo>
                      <a:pt x="165" y="237"/>
                    </a:lnTo>
                    <a:lnTo>
                      <a:pt x="161" y="237"/>
                    </a:lnTo>
                    <a:lnTo>
                      <a:pt x="154" y="236"/>
                    </a:lnTo>
                    <a:lnTo>
                      <a:pt x="152" y="233"/>
                    </a:lnTo>
                    <a:lnTo>
                      <a:pt x="149" y="227"/>
                    </a:lnTo>
                    <a:lnTo>
                      <a:pt x="148" y="220"/>
                    </a:lnTo>
                    <a:lnTo>
                      <a:pt x="150" y="223"/>
                    </a:lnTo>
                    <a:lnTo>
                      <a:pt x="158" y="228"/>
                    </a:lnTo>
                    <a:lnTo>
                      <a:pt x="162" y="224"/>
                    </a:lnTo>
                    <a:lnTo>
                      <a:pt x="158" y="214"/>
                    </a:lnTo>
                    <a:lnTo>
                      <a:pt x="159" y="210"/>
                    </a:lnTo>
                    <a:lnTo>
                      <a:pt x="167" y="214"/>
                    </a:lnTo>
                    <a:lnTo>
                      <a:pt x="174" y="219"/>
                    </a:lnTo>
                    <a:lnTo>
                      <a:pt x="176" y="224"/>
                    </a:lnTo>
                    <a:lnTo>
                      <a:pt x="180" y="224"/>
                    </a:lnTo>
                    <a:lnTo>
                      <a:pt x="182" y="224"/>
                    </a:lnTo>
                    <a:lnTo>
                      <a:pt x="180" y="223"/>
                    </a:lnTo>
                    <a:lnTo>
                      <a:pt x="167" y="206"/>
                    </a:lnTo>
                    <a:lnTo>
                      <a:pt x="173" y="198"/>
                    </a:lnTo>
                    <a:lnTo>
                      <a:pt x="174" y="198"/>
                    </a:lnTo>
                    <a:lnTo>
                      <a:pt x="180" y="202"/>
                    </a:lnTo>
                    <a:lnTo>
                      <a:pt x="182" y="203"/>
                    </a:lnTo>
                    <a:lnTo>
                      <a:pt x="184" y="214"/>
                    </a:lnTo>
                    <a:lnTo>
                      <a:pt x="188" y="218"/>
                    </a:lnTo>
                    <a:lnTo>
                      <a:pt x="187" y="194"/>
                    </a:lnTo>
                    <a:lnTo>
                      <a:pt x="203" y="205"/>
                    </a:lnTo>
                    <a:lnTo>
                      <a:pt x="208" y="205"/>
                    </a:lnTo>
                    <a:lnTo>
                      <a:pt x="211" y="206"/>
                    </a:lnTo>
                    <a:lnTo>
                      <a:pt x="207" y="218"/>
                    </a:lnTo>
                    <a:close/>
                    <a:moveTo>
                      <a:pt x="307" y="173"/>
                    </a:moveTo>
                    <a:lnTo>
                      <a:pt x="303" y="178"/>
                    </a:lnTo>
                    <a:lnTo>
                      <a:pt x="301" y="167"/>
                    </a:lnTo>
                    <a:lnTo>
                      <a:pt x="301" y="164"/>
                    </a:lnTo>
                    <a:lnTo>
                      <a:pt x="302" y="163"/>
                    </a:lnTo>
                    <a:lnTo>
                      <a:pt x="311" y="155"/>
                    </a:lnTo>
                    <a:lnTo>
                      <a:pt x="311" y="160"/>
                    </a:lnTo>
                    <a:lnTo>
                      <a:pt x="310" y="164"/>
                    </a:lnTo>
                    <a:lnTo>
                      <a:pt x="307" y="173"/>
                    </a:lnTo>
                    <a:close/>
                    <a:moveTo>
                      <a:pt x="297" y="159"/>
                    </a:moveTo>
                    <a:lnTo>
                      <a:pt x="289" y="169"/>
                    </a:lnTo>
                    <a:lnTo>
                      <a:pt x="285" y="177"/>
                    </a:lnTo>
                    <a:lnTo>
                      <a:pt x="292" y="184"/>
                    </a:lnTo>
                    <a:lnTo>
                      <a:pt x="292" y="185"/>
                    </a:lnTo>
                    <a:lnTo>
                      <a:pt x="289" y="192"/>
                    </a:lnTo>
                    <a:lnTo>
                      <a:pt x="288" y="193"/>
                    </a:lnTo>
                    <a:lnTo>
                      <a:pt x="286" y="196"/>
                    </a:lnTo>
                    <a:lnTo>
                      <a:pt x="265" y="202"/>
                    </a:lnTo>
                    <a:lnTo>
                      <a:pt x="254" y="206"/>
                    </a:lnTo>
                    <a:lnTo>
                      <a:pt x="245" y="209"/>
                    </a:lnTo>
                    <a:lnTo>
                      <a:pt x="234" y="213"/>
                    </a:lnTo>
                    <a:lnTo>
                      <a:pt x="230" y="203"/>
                    </a:lnTo>
                    <a:lnTo>
                      <a:pt x="226" y="202"/>
                    </a:lnTo>
                    <a:lnTo>
                      <a:pt x="221" y="199"/>
                    </a:lnTo>
                    <a:lnTo>
                      <a:pt x="220" y="189"/>
                    </a:lnTo>
                    <a:lnTo>
                      <a:pt x="221" y="188"/>
                    </a:lnTo>
                    <a:lnTo>
                      <a:pt x="224" y="185"/>
                    </a:lnTo>
                    <a:lnTo>
                      <a:pt x="229" y="185"/>
                    </a:lnTo>
                    <a:lnTo>
                      <a:pt x="231" y="184"/>
                    </a:lnTo>
                    <a:lnTo>
                      <a:pt x="238" y="188"/>
                    </a:lnTo>
                    <a:lnTo>
                      <a:pt x="243" y="190"/>
                    </a:lnTo>
                    <a:lnTo>
                      <a:pt x="246" y="192"/>
                    </a:lnTo>
                    <a:lnTo>
                      <a:pt x="251" y="182"/>
                    </a:lnTo>
                    <a:lnTo>
                      <a:pt x="248" y="181"/>
                    </a:lnTo>
                    <a:lnTo>
                      <a:pt x="237" y="176"/>
                    </a:lnTo>
                    <a:lnTo>
                      <a:pt x="237" y="165"/>
                    </a:lnTo>
                    <a:lnTo>
                      <a:pt x="268" y="164"/>
                    </a:lnTo>
                    <a:lnTo>
                      <a:pt x="268" y="158"/>
                    </a:lnTo>
                    <a:lnTo>
                      <a:pt x="268" y="156"/>
                    </a:lnTo>
                    <a:lnTo>
                      <a:pt x="247" y="156"/>
                    </a:lnTo>
                    <a:lnTo>
                      <a:pt x="247" y="142"/>
                    </a:lnTo>
                    <a:lnTo>
                      <a:pt x="263" y="143"/>
                    </a:lnTo>
                    <a:lnTo>
                      <a:pt x="267" y="138"/>
                    </a:lnTo>
                    <a:lnTo>
                      <a:pt x="273" y="138"/>
                    </a:lnTo>
                    <a:lnTo>
                      <a:pt x="273" y="141"/>
                    </a:lnTo>
                    <a:lnTo>
                      <a:pt x="279" y="163"/>
                    </a:lnTo>
                    <a:lnTo>
                      <a:pt x="281" y="143"/>
                    </a:lnTo>
                    <a:lnTo>
                      <a:pt x="283" y="133"/>
                    </a:lnTo>
                    <a:lnTo>
                      <a:pt x="275" y="126"/>
                    </a:lnTo>
                    <a:lnTo>
                      <a:pt x="275" y="118"/>
                    </a:lnTo>
                    <a:lnTo>
                      <a:pt x="286" y="116"/>
                    </a:lnTo>
                    <a:lnTo>
                      <a:pt x="289" y="127"/>
                    </a:lnTo>
                    <a:lnTo>
                      <a:pt x="305" y="131"/>
                    </a:lnTo>
                    <a:lnTo>
                      <a:pt x="307" y="135"/>
                    </a:lnTo>
                    <a:lnTo>
                      <a:pt x="311" y="143"/>
                    </a:lnTo>
                    <a:lnTo>
                      <a:pt x="313" y="143"/>
                    </a:lnTo>
                    <a:lnTo>
                      <a:pt x="297" y="159"/>
                    </a:lnTo>
                    <a:close/>
                    <a:moveTo>
                      <a:pt x="463" y="116"/>
                    </a:moveTo>
                    <a:lnTo>
                      <a:pt x="446" y="124"/>
                    </a:lnTo>
                    <a:lnTo>
                      <a:pt x="445" y="114"/>
                    </a:lnTo>
                    <a:lnTo>
                      <a:pt x="447" y="105"/>
                    </a:lnTo>
                    <a:lnTo>
                      <a:pt x="449" y="96"/>
                    </a:lnTo>
                    <a:lnTo>
                      <a:pt x="461" y="93"/>
                    </a:lnTo>
                    <a:lnTo>
                      <a:pt x="463" y="96"/>
                    </a:lnTo>
                    <a:lnTo>
                      <a:pt x="458" y="104"/>
                    </a:lnTo>
                    <a:lnTo>
                      <a:pt x="462" y="113"/>
                    </a:lnTo>
                    <a:lnTo>
                      <a:pt x="463" y="116"/>
                    </a:lnTo>
                    <a:close/>
                    <a:moveTo>
                      <a:pt x="372" y="113"/>
                    </a:moveTo>
                    <a:lnTo>
                      <a:pt x="348" y="122"/>
                    </a:lnTo>
                    <a:lnTo>
                      <a:pt x="348" y="118"/>
                    </a:lnTo>
                    <a:lnTo>
                      <a:pt x="351" y="110"/>
                    </a:lnTo>
                    <a:lnTo>
                      <a:pt x="353" y="104"/>
                    </a:lnTo>
                    <a:lnTo>
                      <a:pt x="356" y="99"/>
                    </a:lnTo>
                    <a:lnTo>
                      <a:pt x="362" y="96"/>
                    </a:lnTo>
                    <a:lnTo>
                      <a:pt x="374" y="76"/>
                    </a:lnTo>
                    <a:lnTo>
                      <a:pt x="381" y="83"/>
                    </a:lnTo>
                    <a:lnTo>
                      <a:pt x="373" y="99"/>
                    </a:lnTo>
                    <a:lnTo>
                      <a:pt x="372" y="100"/>
                    </a:lnTo>
                    <a:lnTo>
                      <a:pt x="372" y="106"/>
                    </a:lnTo>
                    <a:lnTo>
                      <a:pt x="372" y="113"/>
                    </a:lnTo>
                    <a:close/>
                    <a:moveTo>
                      <a:pt x="387" y="71"/>
                    </a:moveTo>
                    <a:lnTo>
                      <a:pt x="391" y="72"/>
                    </a:lnTo>
                    <a:lnTo>
                      <a:pt x="392" y="71"/>
                    </a:lnTo>
                    <a:lnTo>
                      <a:pt x="394" y="72"/>
                    </a:lnTo>
                    <a:lnTo>
                      <a:pt x="392" y="75"/>
                    </a:lnTo>
                    <a:lnTo>
                      <a:pt x="390" y="75"/>
                    </a:lnTo>
                    <a:lnTo>
                      <a:pt x="389" y="76"/>
                    </a:lnTo>
                    <a:lnTo>
                      <a:pt x="382" y="72"/>
                    </a:lnTo>
                    <a:lnTo>
                      <a:pt x="382" y="70"/>
                    </a:lnTo>
                    <a:lnTo>
                      <a:pt x="385" y="69"/>
                    </a:lnTo>
                    <a:lnTo>
                      <a:pt x="387" y="70"/>
                    </a:lnTo>
                    <a:lnTo>
                      <a:pt x="387" y="71"/>
                    </a:lnTo>
                    <a:close/>
                    <a:moveTo>
                      <a:pt x="335" y="76"/>
                    </a:moveTo>
                    <a:lnTo>
                      <a:pt x="339" y="79"/>
                    </a:lnTo>
                    <a:lnTo>
                      <a:pt x="343" y="67"/>
                    </a:lnTo>
                    <a:lnTo>
                      <a:pt x="351" y="66"/>
                    </a:lnTo>
                    <a:lnTo>
                      <a:pt x="352" y="72"/>
                    </a:lnTo>
                    <a:lnTo>
                      <a:pt x="358" y="71"/>
                    </a:lnTo>
                    <a:lnTo>
                      <a:pt x="362" y="72"/>
                    </a:lnTo>
                    <a:lnTo>
                      <a:pt x="365" y="76"/>
                    </a:lnTo>
                    <a:lnTo>
                      <a:pt x="366" y="84"/>
                    </a:lnTo>
                    <a:lnTo>
                      <a:pt x="361" y="88"/>
                    </a:lnTo>
                    <a:lnTo>
                      <a:pt x="351" y="92"/>
                    </a:lnTo>
                    <a:lnTo>
                      <a:pt x="343" y="105"/>
                    </a:lnTo>
                    <a:lnTo>
                      <a:pt x="337" y="120"/>
                    </a:lnTo>
                    <a:lnTo>
                      <a:pt x="335" y="125"/>
                    </a:lnTo>
                    <a:lnTo>
                      <a:pt x="334" y="129"/>
                    </a:lnTo>
                    <a:lnTo>
                      <a:pt x="317" y="131"/>
                    </a:lnTo>
                    <a:lnTo>
                      <a:pt x="306" y="121"/>
                    </a:lnTo>
                    <a:lnTo>
                      <a:pt x="290" y="106"/>
                    </a:lnTo>
                    <a:lnTo>
                      <a:pt x="277" y="104"/>
                    </a:lnTo>
                    <a:lnTo>
                      <a:pt x="280" y="95"/>
                    </a:lnTo>
                    <a:lnTo>
                      <a:pt x="290" y="97"/>
                    </a:lnTo>
                    <a:lnTo>
                      <a:pt x="296" y="89"/>
                    </a:lnTo>
                    <a:lnTo>
                      <a:pt x="288" y="86"/>
                    </a:lnTo>
                    <a:lnTo>
                      <a:pt x="289" y="83"/>
                    </a:lnTo>
                    <a:lnTo>
                      <a:pt x="294" y="75"/>
                    </a:lnTo>
                    <a:lnTo>
                      <a:pt x="309" y="75"/>
                    </a:lnTo>
                    <a:lnTo>
                      <a:pt x="313" y="75"/>
                    </a:lnTo>
                    <a:lnTo>
                      <a:pt x="309" y="66"/>
                    </a:lnTo>
                    <a:lnTo>
                      <a:pt x="307" y="63"/>
                    </a:lnTo>
                    <a:lnTo>
                      <a:pt x="310" y="62"/>
                    </a:lnTo>
                    <a:lnTo>
                      <a:pt x="317" y="55"/>
                    </a:lnTo>
                    <a:lnTo>
                      <a:pt x="327" y="59"/>
                    </a:lnTo>
                    <a:lnTo>
                      <a:pt x="327" y="71"/>
                    </a:lnTo>
                    <a:lnTo>
                      <a:pt x="335" y="76"/>
                    </a:lnTo>
                    <a:close/>
                    <a:moveTo>
                      <a:pt x="300" y="65"/>
                    </a:moveTo>
                    <a:lnTo>
                      <a:pt x="286" y="74"/>
                    </a:lnTo>
                    <a:lnTo>
                      <a:pt x="281" y="78"/>
                    </a:lnTo>
                    <a:lnTo>
                      <a:pt x="276" y="86"/>
                    </a:lnTo>
                    <a:lnTo>
                      <a:pt x="272" y="80"/>
                    </a:lnTo>
                    <a:lnTo>
                      <a:pt x="271" y="79"/>
                    </a:lnTo>
                    <a:lnTo>
                      <a:pt x="269" y="79"/>
                    </a:lnTo>
                    <a:lnTo>
                      <a:pt x="275" y="62"/>
                    </a:lnTo>
                    <a:lnTo>
                      <a:pt x="277" y="54"/>
                    </a:lnTo>
                    <a:lnTo>
                      <a:pt x="281" y="55"/>
                    </a:lnTo>
                    <a:lnTo>
                      <a:pt x="283" y="65"/>
                    </a:lnTo>
                    <a:lnTo>
                      <a:pt x="286" y="65"/>
                    </a:lnTo>
                    <a:lnTo>
                      <a:pt x="293" y="54"/>
                    </a:lnTo>
                    <a:lnTo>
                      <a:pt x="296" y="54"/>
                    </a:lnTo>
                    <a:lnTo>
                      <a:pt x="300" y="65"/>
                    </a:lnTo>
                    <a:close/>
                    <a:moveTo>
                      <a:pt x="481" y="67"/>
                    </a:moveTo>
                    <a:lnTo>
                      <a:pt x="479" y="70"/>
                    </a:lnTo>
                    <a:lnTo>
                      <a:pt x="483" y="69"/>
                    </a:lnTo>
                    <a:lnTo>
                      <a:pt x="485" y="67"/>
                    </a:lnTo>
                    <a:lnTo>
                      <a:pt x="488" y="72"/>
                    </a:lnTo>
                    <a:lnTo>
                      <a:pt x="480" y="78"/>
                    </a:lnTo>
                    <a:lnTo>
                      <a:pt x="481" y="79"/>
                    </a:lnTo>
                    <a:lnTo>
                      <a:pt x="472" y="83"/>
                    </a:lnTo>
                    <a:lnTo>
                      <a:pt x="467" y="87"/>
                    </a:lnTo>
                    <a:lnTo>
                      <a:pt x="462" y="79"/>
                    </a:lnTo>
                    <a:lnTo>
                      <a:pt x="458" y="66"/>
                    </a:lnTo>
                    <a:lnTo>
                      <a:pt x="468" y="58"/>
                    </a:lnTo>
                    <a:lnTo>
                      <a:pt x="475" y="67"/>
                    </a:lnTo>
                    <a:lnTo>
                      <a:pt x="475" y="66"/>
                    </a:lnTo>
                    <a:lnTo>
                      <a:pt x="478" y="61"/>
                    </a:lnTo>
                    <a:lnTo>
                      <a:pt x="484" y="50"/>
                    </a:lnTo>
                    <a:lnTo>
                      <a:pt x="487" y="57"/>
                    </a:lnTo>
                    <a:lnTo>
                      <a:pt x="485" y="59"/>
                    </a:lnTo>
                    <a:lnTo>
                      <a:pt x="481" y="67"/>
                    </a:lnTo>
                    <a:close/>
                    <a:moveTo>
                      <a:pt x="353" y="42"/>
                    </a:moveTo>
                    <a:lnTo>
                      <a:pt x="353" y="52"/>
                    </a:lnTo>
                    <a:lnTo>
                      <a:pt x="334" y="46"/>
                    </a:lnTo>
                    <a:lnTo>
                      <a:pt x="337" y="34"/>
                    </a:lnTo>
                    <a:lnTo>
                      <a:pt x="353" y="42"/>
                    </a:lnTo>
                    <a:close/>
                    <a:moveTo>
                      <a:pt x="326" y="28"/>
                    </a:moveTo>
                    <a:lnTo>
                      <a:pt x="315" y="52"/>
                    </a:lnTo>
                    <a:lnTo>
                      <a:pt x="301" y="38"/>
                    </a:lnTo>
                    <a:lnTo>
                      <a:pt x="310" y="29"/>
                    </a:lnTo>
                    <a:lnTo>
                      <a:pt x="310" y="17"/>
                    </a:lnTo>
                    <a:lnTo>
                      <a:pt x="318" y="11"/>
                    </a:lnTo>
                    <a:lnTo>
                      <a:pt x="319" y="10"/>
                    </a:lnTo>
                    <a:lnTo>
                      <a:pt x="319" y="11"/>
                    </a:lnTo>
                    <a:lnTo>
                      <a:pt x="326" y="28"/>
                    </a:lnTo>
                    <a:close/>
                    <a:moveTo>
                      <a:pt x="455" y="40"/>
                    </a:moveTo>
                    <a:lnTo>
                      <a:pt x="459" y="52"/>
                    </a:lnTo>
                    <a:lnTo>
                      <a:pt x="450" y="58"/>
                    </a:lnTo>
                    <a:lnTo>
                      <a:pt x="445" y="62"/>
                    </a:lnTo>
                    <a:lnTo>
                      <a:pt x="444" y="52"/>
                    </a:lnTo>
                    <a:lnTo>
                      <a:pt x="440" y="48"/>
                    </a:lnTo>
                    <a:lnTo>
                      <a:pt x="434" y="57"/>
                    </a:lnTo>
                    <a:lnTo>
                      <a:pt x="433" y="59"/>
                    </a:lnTo>
                    <a:lnTo>
                      <a:pt x="430" y="57"/>
                    </a:lnTo>
                    <a:lnTo>
                      <a:pt x="428" y="54"/>
                    </a:lnTo>
                    <a:lnTo>
                      <a:pt x="425" y="52"/>
                    </a:lnTo>
                    <a:lnTo>
                      <a:pt x="425" y="38"/>
                    </a:lnTo>
                    <a:lnTo>
                      <a:pt x="425" y="36"/>
                    </a:lnTo>
                    <a:lnTo>
                      <a:pt x="425" y="27"/>
                    </a:lnTo>
                    <a:lnTo>
                      <a:pt x="434" y="17"/>
                    </a:lnTo>
                    <a:lnTo>
                      <a:pt x="436" y="11"/>
                    </a:lnTo>
                    <a:lnTo>
                      <a:pt x="436" y="10"/>
                    </a:lnTo>
                    <a:lnTo>
                      <a:pt x="451" y="8"/>
                    </a:lnTo>
                    <a:lnTo>
                      <a:pt x="455" y="11"/>
                    </a:lnTo>
                    <a:lnTo>
                      <a:pt x="461" y="15"/>
                    </a:lnTo>
                    <a:lnTo>
                      <a:pt x="455" y="40"/>
                    </a:lnTo>
                    <a:close/>
                    <a:moveTo>
                      <a:pt x="516" y="11"/>
                    </a:moveTo>
                    <a:lnTo>
                      <a:pt x="519" y="14"/>
                    </a:lnTo>
                    <a:lnTo>
                      <a:pt x="525" y="12"/>
                    </a:lnTo>
                    <a:lnTo>
                      <a:pt x="529" y="11"/>
                    </a:lnTo>
                    <a:lnTo>
                      <a:pt x="538" y="10"/>
                    </a:lnTo>
                    <a:lnTo>
                      <a:pt x="538" y="11"/>
                    </a:lnTo>
                    <a:lnTo>
                      <a:pt x="538" y="16"/>
                    </a:lnTo>
                    <a:lnTo>
                      <a:pt x="544" y="19"/>
                    </a:lnTo>
                    <a:lnTo>
                      <a:pt x="547" y="21"/>
                    </a:lnTo>
                    <a:lnTo>
                      <a:pt x="548" y="27"/>
                    </a:lnTo>
                    <a:lnTo>
                      <a:pt x="551" y="28"/>
                    </a:lnTo>
                    <a:lnTo>
                      <a:pt x="557" y="31"/>
                    </a:lnTo>
                    <a:lnTo>
                      <a:pt x="561" y="28"/>
                    </a:lnTo>
                    <a:lnTo>
                      <a:pt x="564" y="15"/>
                    </a:lnTo>
                    <a:lnTo>
                      <a:pt x="569" y="16"/>
                    </a:lnTo>
                    <a:lnTo>
                      <a:pt x="582" y="10"/>
                    </a:lnTo>
                    <a:lnTo>
                      <a:pt x="582" y="15"/>
                    </a:lnTo>
                    <a:lnTo>
                      <a:pt x="582" y="21"/>
                    </a:lnTo>
                    <a:lnTo>
                      <a:pt x="593" y="38"/>
                    </a:lnTo>
                    <a:lnTo>
                      <a:pt x="595" y="44"/>
                    </a:lnTo>
                    <a:lnTo>
                      <a:pt x="594" y="44"/>
                    </a:lnTo>
                    <a:lnTo>
                      <a:pt x="593" y="49"/>
                    </a:lnTo>
                    <a:lnTo>
                      <a:pt x="593" y="50"/>
                    </a:lnTo>
                    <a:lnTo>
                      <a:pt x="599" y="63"/>
                    </a:lnTo>
                    <a:lnTo>
                      <a:pt x="615" y="71"/>
                    </a:lnTo>
                    <a:lnTo>
                      <a:pt x="624" y="71"/>
                    </a:lnTo>
                    <a:lnTo>
                      <a:pt x="627" y="76"/>
                    </a:lnTo>
                    <a:lnTo>
                      <a:pt x="622" y="84"/>
                    </a:lnTo>
                    <a:lnTo>
                      <a:pt x="631" y="91"/>
                    </a:lnTo>
                    <a:lnTo>
                      <a:pt x="624" y="106"/>
                    </a:lnTo>
                    <a:lnTo>
                      <a:pt x="632" y="110"/>
                    </a:lnTo>
                    <a:lnTo>
                      <a:pt x="637" y="129"/>
                    </a:lnTo>
                    <a:lnTo>
                      <a:pt x="656" y="141"/>
                    </a:lnTo>
                    <a:lnTo>
                      <a:pt x="657" y="141"/>
                    </a:lnTo>
                    <a:lnTo>
                      <a:pt x="663" y="134"/>
                    </a:lnTo>
                    <a:lnTo>
                      <a:pt x="669" y="139"/>
                    </a:lnTo>
                    <a:lnTo>
                      <a:pt x="660" y="151"/>
                    </a:lnTo>
                    <a:lnTo>
                      <a:pt x="658" y="167"/>
                    </a:lnTo>
                    <a:lnTo>
                      <a:pt x="656" y="168"/>
                    </a:lnTo>
                    <a:lnTo>
                      <a:pt x="656" y="171"/>
                    </a:lnTo>
                    <a:lnTo>
                      <a:pt x="658" y="177"/>
                    </a:lnTo>
                    <a:lnTo>
                      <a:pt x="656" y="177"/>
                    </a:lnTo>
                    <a:lnTo>
                      <a:pt x="639" y="178"/>
                    </a:lnTo>
                    <a:lnTo>
                      <a:pt x="618" y="189"/>
                    </a:lnTo>
                    <a:lnTo>
                      <a:pt x="625" y="219"/>
                    </a:lnTo>
                    <a:lnTo>
                      <a:pt x="629" y="219"/>
                    </a:lnTo>
                    <a:lnTo>
                      <a:pt x="649" y="250"/>
                    </a:lnTo>
                    <a:lnTo>
                      <a:pt x="650" y="264"/>
                    </a:lnTo>
                    <a:lnTo>
                      <a:pt x="652" y="271"/>
                    </a:lnTo>
                    <a:lnTo>
                      <a:pt x="652" y="273"/>
                    </a:lnTo>
                    <a:lnTo>
                      <a:pt x="649" y="285"/>
                    </a:lnTo>
                    <a:lnTo>
                      <a:pt x="635" y="295"/>
                    </a:lnTo>
                    <a:lnTo>
                      <a:pt x="603" y="300"/>
                    </a:lnTo>
                    <a:lnTo>
                      <a:pt x="602" y="299"/>
                    </a:lnTo>
                    <a:lnTo>
                      <a:pt x="598" y="295"/>
                    </a:lnTo>
                    <a:lnTo>
                      <a:pt x="597" y="292"/>
                    </a:lnTo>
                    <a:lnTo>
                      <a:pt x="594" y="290"/>
                    </a:lnTo>
                    <a:lnTo>
                      <a:pt x="588" y="283"/>
                    </a:lnTo>
                    <a:lnTo>
                      <a:pt x="584" y="278"/>
                    </a:lnTo>
                    <a:lnTo>
                      <a:pt x="582" y="275"/>
                    </a:lnTo>
                    <a:lnTo>
                      <a:pt x="580" y="273"/>
                    </a:lnTo>
                    <a:lnTo>
                      <a:pt x="574" y="266"/>
                    </a:lnTo>
                    <a:lnTo>
                      <a:pt x="571" y="261"/>
                    </a:lnTo>
                    <a:lnTo>
                      <a:pt x="569" y="260"/>
                    </a:lnTo>
                    <a:lnTo>
                      <a:pt x="567" y="256"/>
                    </a:lnTo>
                    <a:lnTo>
                      <a:pt x="564" y="250"/>
                    </a:lnTo>
                    <a:lnTo>
                      <a:pt x="560" y="249"/>
                    </a:lnTo>
                    <a:lnTo>
                      <a:pt x="556" y="249"/>
                    </a:lnTo>
                    <a:lnTo>
                      <a:pt x="552" y="249"/>
                    </a:lnTo>
                    <a:lnTo>
                      <a:pt x="546" y="248"/>
                    </a:lnTo>
                    <a:lnTo>
                      <a:pt x="538" y="247"/>
                    </a:lnTo>
                    <a:lnTo>
                      <a:pt x="530" y="244"/>
                    </a:lnTo>
                    <a:lnTo>
                      <a:pt x="529" y="245"/>
                    </a:lnTo>
                    <a:lnTo>
                      <a:pt x="523" y="250"/>
                    </a:lnTo>
                    <a:lnTo>
                      <a:pt x="514" y="260"/>
                    </a:lnTo>
                    <a:lnTo>
                      <a:pt x="509" y="268"/>
                    </a:lnTo>
                    <a:lnTo>
                      <a:pt x="506" y="270"/>
                    </a:lnTo>
                    <a:lnTo>
                      <a:pt x="506" y="271"/>
                    </a:lnTo>
                    <a:lnTo>
                      <a:pt x="506" y="274"/>
                    </a:lnTo>
                    <a:lnTo>
                      <a:pt x="506" y="279"/>
                    </a:lnTo>
                    <a:lnTo>
                      <a:pt x="509" y="283"/>
                    </a:lnTo>
                    <a:lnTo>
                      <a:pt x="512" y="288"/>
                    </a:lnTo>
                    <a:lnTo>
                      <a:pt x="513" y="292"/>
                    </a:lnTo>
                    <a:lnTo>
                      <a:pt x="514" y="296"/>
                    </a:lnTo>
                    <a:lnTo>
                      <a:pt x="519" y="302"/>
                    </a:lnTo>
                    <a:lnTo>
                      <a:pt x="518" y="311"/>
                    </a:lnTo>
                    <a:lnTo>
                      <a:pt x="517" y="320"/>
                    </a:lnTo>
                    <a:lnTo>
                      <a:pt x="509" y="316"/>
                    </a:lnTo>
                    <a:lnTo>
                      <a:pt x="500" y="311"/>
                    </a:lnTo>
                    <a:lnTo>
                      <a:pt x="499" y="309"/>
                    </a:lnTo>
                    <a:lnTo>
                      <a:pt x="495" y="307"/>
                    </a:lnTo>
                    <a:lnTo>
                      <a:pt x="487" y="303"/>
                    </a:lnTo>
                    <a:lnTo>
                      <a:pt x="485" y="303"/>
                    </a:lnTo>
                    <a:lnTo>
                      <a:pt x="485" y="302"/>
                    </a:lnTo>
                    <a:lnTo>
                      <a:pt x="483" y="300"/>
                    </a:lnTo>
                    <a:lnTo>
                      <a:pt x="481" y="302"/>
                    </a:lnTo>
                    <a:lnTo>
                      <a:pt x="480" y="303"/>
                    </a:lnTo>
                    <a:lnTo>
                      <a:pt x="478" y="305"/>
                    </a:lnTo>
                    <a:lnTo>
                      <a:pt x="476" y="307"/>
                    </a:lnTo>
                    <a:lnTo>
                      <a:pt x="476" y="308"/>
                    </a:lnTo>
                    <a:lnTo>
                      <a:pt x="475" y="309"/>
                    </a:lnTo>
                    <a:lnTo>
                      <a:pt x="474" y="311"/>
                    </a:lnTo>
                    <a:lnTo>
                      <a:pt x="472" y="313"/>
                    </a:lnTo>
                    <a:lnTo>
                      <a:pt x="470" y="316"/>
                    </a:lnTo>
                    <a:lnTo>
                      <a:pt x="468" y="317"/>
                    </a:lnTo>
                    <a:lnTo>
                      <a:pt x="461" y="319"/>
                    </a:lnTo>
                    <a:lnTo>
                      <a:pt x="458" y="320"/>
                    </a:lnTo>
                    <a:lnTo>
                      <a:pt x="454" y="320"/>
                    </a:lnTo>
                    <a:lnTo>
                      <a:pt x="445" y="321"/>
                    </a:lnTo>
                    <a:lnTo>
                      <a:pt x="434" y="324"/>
                    </a:lnTo>
                    <a:lnTo>
                      <a:pt x="429" y="324"/>
                    </a:lnTo>
                    <a:lnTo>
                      <a:pt x="423" y="325"/>
                    </a:lnTo>
                    <a:lnTo>
                      <a:pt x="427" y="332"/>
                    </a:lnTo>
                    <a:lnTo>
                      <a:pt x="429" y="334"/>
                    </a:lnTo>
                    <a:lnTo>
                      <a:pt x="436" y="341"/>
                    </a:lnTo>
                    <a:lnTo>
                      <a:pt x="441" y="347"/>
                    </a:lnTo>
                    <a:lnTo>
                      <a:pt x="444" y="350"/>
                    </a:lnTo>
                    <a:lnTo>
                      <a:pt x="447" y="355"/>
                    </a:lnTo>
                    <a:lnTo>
                      <a:pt x="449" y="359"/>
                    </a:lnTo>
                    <a:lnTo>
                      <a:pt x="450" y="364"/>
                    </a:lnTo>
                    <a:lnTo>
                      <a:pt x="451" y="374"/>
                    </a:lnTo>
                    <a:lnTo>
                      <a:pt x="451" y="375"/>
                    </a:lnTo>
                    <a:lnTo>
                      <a:pt x="453" y="381"/>
                    </a:lnTo>
                    <a:lnTo>
                      <a:pt x="454" y="388"/>
                    </a:lnTo>
                    <a:lnTo>
                      <a:pt x="453" y="393"/>
                    </a:lnTo>
                    <a:lnTo>
                      <a:pt x="451" y="397"/>
                    </a:lnTo>
                    <a:lnTo>
                      <a:pt x="449" y="405"/>
                    </a:lnTo>
                    <a:lnTo>
                      <a:pt x="447" y="413"/>
                    </a:lnTo>
                    <a:lnTo>
                      <a:pt x="445" y="421"/>
                    </a:lnTo>
                    <a:lnTo>
                      <a:pt x="444" y="425"/>
                    </a:lnTo>
                    <a:lnTo>
                      <a:pt x="441" y="431"/>
                    </a:lnTo>
                    <a:lnTo>
                      <a:pt x="434" y="442"/>
                    </a:lnTo>
                    <a:lnTo>
                      <a:pt x="432" y="446"/>
                    </a:lnTo>
                    <a:lnTo>
                      <a:pt x="425" y="451"/>
                    </a:lnTo>
                    <a:lnTo>
                      <a:pt x="421" y="456"/>
                    </a:lnTo>
                    <a:lnTo>
                      <a:pt x="428" y="460"/>
                    </a:lnTo>
                    <a:lnTo>
                      <a:pt x="430" y="463"/>
                    </a:lnTo>
                    <a:lnTo>
                      <a:pt x="434" y="464"/>
                    </a:lnTo>
                    <a:lnTo>
                      <a:pt x="441" y="467"/>
                    </a:lnTo>
                    <a:lnTo>
                      <a:pt x="450" y="470"/>
                    </a:lnTo>
                    <a:lnTo>
                      <a:pt x="444" y="480"/>
                    </a:lnTo>
                    <a:lnTo>
                      <a:pt x="440" y="485"/>
                    </a:lnTo>
                    <a:lnTo>
                      <a:pt x="438" y="486"/>
                    </a:lnTo>
                    <a:lnTo>
                      <a:pt x="437" y="489"/>
                    </a:lnTo>
                    <a:lnTo>
                      <a:pt x="432" y="497"/>
                    </a:lnTo>
                    <a:lnTo>
                      <a:pt x="430" y="497"/>
                    </a:lnTo>
                    <a:lnTo>
                      <a:pt x="428" y="501"/>
                    </a:lnTo>
                    <a:lnTo>
                      <a:pt x="427" y="503"/>
                    </a:lnTo>
                    <a:lnTo>
                      <a:pt x="424" y="508"/>
                    </a:lnTo>
                    <a:lnTo>
                      <a:pt x="413" y="506"/>
                    </a:lnTo>
                    <a:lnTo>
                      <a:pt x="409" y="503"/>
                    </a:lnTo>
                    <a:lnTo>
                      <a:pt x="407" y="503"/>
                    </a:lnTo>
                    <a:lnTo>
                      <a:pt x="402" y="501"/>
                    </a:lnTo>
                    <a:lnTo>
                      <a:pt x="396" y="498"/>
                    </a:lnTo>
                    <a:lnTo>
                      <a:pt x="386" y="495"/>
                    </a:lnTo>
                    <a:lnTo>
                      <a:pt x="381" y="493"/>
                    </a:lnTo>
                    <a:lnTo>
                      <a:pt x="375" y="491"/>
                    </a:lnTo>
                    <a:lnTo>
                      <a:pt x="366" y="487"/>
                    </a:lnTo>
                    <a:lnTo>
                      <a:pt x="365" y="486"/>
                    </a:lnTo>
                    <a:lnTo>
                      <a:pt x="357" y="484"/>
                    </a:lnTo>
                    <a:lnTo>
                      <a:pt x="355" y="482"/>
                    </a:lnTo>
                    <a:lnTo>
                      <a:pt x="345" y="480"/>
                    </a:lnTo>
                    <a:lnTo>
                      <a:pt x="340" y="477"/>
                    </a:lnTo>
                    <a:lnTo>
                      <a:pt x="334" y="474"/>
                    </a:lnTo>
                    <a:lnTo>
                      <a:pt x="330" y="473"/>
                    </a:lnTo>
                    <a:lnTo>
                      <a:pt x="322" y="474"/>
                    </a:lnTo>
                    <a:lnTo>
                      <a:pt x="314" y="476"/>
                    </a:lnTo>
                    <a:lnTo>
                      <a:pt x="306" y="476"/>
                    </a:lnTo>
                    <a:lnTo>
                      <a:pt x="301" y="477"/>
                    </a:lnTo>
                    <a:lnTo>
                      <a:pt x="294" y="478"/>
                    </a:lnTo>
                    <a:lnTo>
                      <a:pt x="286" y="472"/>
                    </a:lnTo>
                    <a:lnTo>
                      <a:pt x="280" y="465"/>
                    </a:lnTo>
                    <a:lnTo>
                      <a:pt x="276" y="461"/>
                    </a:lnTo>
                    <a:lnTo>
                      <a:pt x="272" y="459"/>
                    </a:lnTo>
                    <a:lnTo>
                      <a:pt x="265" y="463"/>
                    </a:lnTo>
                    <a:lnTo>
                      <a:pt x="262" y="464"/>
                    </a:lnTo>
                    <a:lnTo>
                      <a:pt x="255" y="468"/>
                    </a:lnTo>
                    <a:lnTo>
                      <a:pt x="246" y="473"/>
                    </a:lnTo>
                    <a:lnTo>
                      <a:pt x="243" y="468"/>
                    </a:lnTo>
                    <a:lnTo>
                      <a:pt x="241" y="464"/>
                    </a:lnTo>
                    <a:lnTo>
                      <a:pt x="234" y="455"/>
                    </a:lnTo>
                    <a:lnTo>
                      <a:pt x="213" y="457"/>
                    </a:lnTo>
                    <a:lnTo>
                      <a:pt x="201" y="459"/>
                    </a:lnTo>
                    <a:lnTo>
                      <a:pt x="195" y="459"/>
                    </a:lnTo>
                    <a:lnTo>
                      <a:pt x="191" y="459"/>
                    </a:lnTo>
                    <a:lnTo>
                      <a:pt x="188" y="459"/>
                    </a:lnTo>
                    <a:lnTo>
                      <a:pt x="180" y="464"/>
                    </a:lnTo>
                    <a:lnTo>
                      <a:pt x="178" y="464"/>
                    </a:lnTo>
                    <a:lnTo>
                      <a:pt x="169" y="469"/>
                    </a:lnTo>
                    <a:lnTo>
                      <a:pt x="157" y="470"/>
                    </a:lnTo>
                    <a:lnTo>
                      <a:pt x="154" y="470"/>
                    </a:lnTo>
                    <a:lnTo>
                      <a:pt x="123" y="468"/>
                    </a:lnTo>
                    <a:lnTo>
                      <a:pt x="118" y="476"/>
                    </a:lnTo>
                    <a:lnTo>
                      <a:pt x="108" y="485"/>
                    </a:lnTo>
                    <a:lnTo>
                      <a:pt x="107" y="485"/>
                    </a:lnTo>
                    <a:lnTo>
                      <a:pt x="98" y="486"/>
                    </a:lnTo>
                    <a:lnTo>
                      <a:pt x="95" y="487"/>
                    </a:lnTo>
                    <a:lnTo>
                      <a:pt x="95" y="486"/>
                    </a:lnTo>
                    <a:lnTo>
                      <a:pt x="93" y="482"/>
                    </a:lnTo>
                    <a:lnTo>
                      <a:pt x="97" y="477"/>
                    </a:lnTo>
                    <a:lnTo>
                      <a:pt x="97" y="478"/>
                    </a:lnTo>
                    <a:lnTo>
                      <a:pt x="98" y="477"/>
                    </a:lnTo>
                    <a:lnTo>
                      <a:pt x="102" y="470"/>
                    </a:lnTo>
                    <a:lnTo>
                      <a:pt x="101" y="470"/>
                    </a:lnTo>
                    <a:lnTo>
                      <a:pt x="99" y="469"/>
                    </a:lnTo>
                    <a:lnTo>
                      <a:pt x="98" y="469"/>
                    </a:lnTo>
                    <a:lnTo>
                      <a:pt x="94" y="467"/>
                    </a:lnTo>
                    <a:lnTo>
                      <a:pt x="94" y="460"/>
                    </a:lnTo>
                    <a:lnTo>
                      <a:pt x="97" y="455"/>
                    </a:lnTo>
                    <a:lnTo>
                      <a:pt x="98" y="451"/>
                    </a:lnTo>
                    <a:lnTo>
                      <a:pt x="111" y="439"/>
                    </a:lnTo>
                    <a:lnTo>
                      <a:pt x="120" y="438"/>
                    </a:lnTo>
                    <a:lnTo>
                      <a:pt x="124" y="439"/>
                    </a:lnTo>
                    <a:lnTo>
                      <a:pt x="127" y="436"/>
                    </a:lnTo>
                    <a:lnTo>
                      <a:pt x="132" y="430"/>
                    </a:lnTo>
                    <a:lnTo>
                      <a:pt x="133" y="431"/>
                    </a:lnTo>
                    <a:lnTo>
                      <a:pt x="140" y="435"/>
                    </a:lnTo>
                    <a:lnTo>
                      <a:pt x="144" y="443"/>
                    </a:lnTo>
                    <a:lnTo>
                      <a:pt x="149" y="448"/>
                    </a:lnTo>
                    <a:lnTo>
                      <a:pt x="154" y="447"/>
                    </a:lnTo>
                    <a:lnTo>
                      <a:pt x="156" y="447"/>
                    </a:lnTo>
                    <a:lnTo>
                      <a:pt x="146" y="440"/>
                    </a:lnTo>
                    <a:lnTo>
                      <a:pt x="146" y="432"/>
                    </a:lnTo>
                    <a:lnTo>
                      <a:pt x="152" y="427"/>
                    </a:lnTo>
                    <a:lnTo>
                      <a:pt x="153" y="427"/>
                    </a:lnTo>
                    <a:lnTo>
                      <a:pt x="158" y="426"/>
                    </a:lnTo>
                    <a:lnTo>
                      <a:pt x="161" y="425"/>
                    </a:lnTo>
                    <a:lnTo>
                      <a:pt x="167" y="426"/>
                    </a:lnTo>
                    <a:lnTo>
                      <a:pt x="173" y="431"/>
                    </a:lnTo>
                    <a:lnTo>
                      <a:pt x="178" y="436"/>
                    </a:lnTo>
                    <a:lnTo>
                      <a:pt x="180" y="436"/>
                    </a:lnTo>
                    <a:lnTo>
                      <a:pt x="184" y="439"/>
                    </a:lnTo>
                    <a:lnTo>
                      <a:pt x="193" y="439"/>
                    </a:lnTo>
                    <a:lnTo>
                      <a:pt x="200" y="439"/>
                    </a:lnTo>
                    <a:lnTo>
                      <a:pt x="203" y="438"/>
                    </a:lnTo>
                    <a:lnTo>
                      <a:pt x="199" y="434"/>
                    </a:lnTo>
                    <a:lnTo>
                      <a:pt x="197" y="434"/>
                    </a:lnTo>
                    <a:lnTo>
                      <a:pt x="190" y="431"/>
                    </a:lnTo>
                    <a:lnTo>
                      <a:pt x="182" y="427"/>
                    </a:lnTo>
                    <a:lnTo>
                      <a:pt x="180" y="422"/>
                    </a:lnTo>
                    <a:lnTo>
                      <a:pt x="179" y="421"/>
                    </a:lnTo>
                    <a:lnTo>
                      <a:pt x="171" y="419"/>
                    </a:lnTo>
                    <a:lnTo>
                      <a:pt x="165" y="421"/>
                    </a:lnTo>
                    <a:lnTo>
                      <a:pt x="162" y="418"/>
                    </a:lnTo>
                    <a:lnTo>
                      <a:pt x="159" y="415"/>
                    </a:lnTo>
                    <a:lnTo>
                      <a:pt x="162" y="410"/>
                    </a:lnTo>
                    <a:lnTo>
                      <a:pt x="170" y="405"/>
                    </a:lnTo>
                    <a:lnTo>
                      <a:pt x="175" y="401"/>
                    </a:lnTo>
                    <a:lnTo>
                      <a:pt x="176" y="402"/>
                    </a:lnTo>
                    <a:lnTo>
                      <a:pt x="180" y="405"/>
                    </a:lnTo>
                    <a:lnTo>
                      <a:pt x="183" y="406"/>
                    </a:lnTo>
                    <a:lnTo>
                      <a:pt x="195" y="412"/>
                    </a:lnTo>
                    <a:lnTo>
                      <a:pt x="201" y="414"/>
                    </a:lnTo>
                    <a:lnTo>
                      <a:pt x="209" y="417"/>
                    </a:lnTo>
                    <a:lnTo>
                      <a:pt x="211" y="413"/>
                    </a:lnTo>
                    <a:lnTo>
                      <a:pt x="209" y="409"/>
                    </a:lnTo>
                    <a:lnTo>
                      <a:pt x="204" y="405"/>
                    </a:lnTo>
                    <a:lnTo>
                      <a:pt x="196" y="404"/>
                    </a:lnTo>
                    <a:lnTo>
                      <a:pt x="193" y="404"/>
                    </a:lnTo>
                    <a:lnTo>
                      <a:pt x="192" y="402"/>
                    </a:lnTo>
                    <a:lnTo>
                      <a:pt x="190" y="402"/>
                    </a:lnTo>
                    <a:lnTo>
                      <a:pt x="184" y="398"/>
                    </a:lnTo>
                    <a:lnTo>
                      <a:pt x="180" y="395"/>
                    </a:lnTo>
                    <a:lnTo>
                      <a:pt x="186" y="388"/>
                    </a:lnTo>
                    <a:lnTo>
                      <a:pt x="187" y="387"/>
                    </a:lnTo>
                    <a:lnTo>
                      <a:pt x="191" y="383"/>
                    </a:lnTo>
                    <a:lnTo>
                      <a:pt x="196" y="380"/>
                    </a:lnTo>
                    <a:lnTo>
                      <a:pt x="200" y="380"/>
                    </a:lnTo>
                    <a:lnTo>
                      <a:pt x="204" y="384"/>
                    </a:lnTo>
                    <a:lnTo>
                      <a:pt x="209" y="387"/>
                    </a:lnTo>
                    <a:lnTo>
                      <a:pt x="211" y="387"/>
                    </a:lnTo>
                    <a:lnTo>
                      <a:pt x="214" y="387"/>
                    </a:lnTo>
                    <a:lnTo>
                      <a:pt x="216" y="383"/>
                    </a:lnTo>
                    <a:lnTo>
                      <a:pt x="211" y="379"/>
                    </a:lnTo>
                    <a:lnTo>
                      <a:pt x="207" y="375"/>
                    </a:lnTo>
                    <a:lnTo>
                      <a:pt x="205" y="374"/>
                    </a:lnTo>
                    <a:lnTo>
                      <a:pt x="201" y="371"/>
                    </a:lnTo>
                    <a:lnTo>
                      <a:pt x="199" y="371"/>
                    </a:lnTo>
                    <a:lnTo>
                      <a:pt x="193" y="372"/>
                    </a:lnTo>
                    <a:lnTo>
                      <a:pt x="188" y="374"/>
                    </a:lnTo>
                    <a:lnTo>
                      <a:pt x="186" y="375"/>
                    </a:lnTo>
                    <a:lnTo>
                      <a:pt x="184" y="376"/>
                    </a:lnTo>
                    <a:lnTo>
                      <a:pt x="180" y="377"/>
                    </a:lnTo>
                    <a:lnTo>
                      <a:pt x="178" y="379"/>
                    </a:lnTo>
                    <a:lnTo>
                      <a:pt x="178" y="377"/>
                    </a:lnTo>
                    <a:lnTo>
                      <a:pt x="176" y="376"/>
                    </a:lnTo>
                    <a:lnTo>
                      <a:pt x="178" y="372"/>
                    </a:lnTo>
                    <a:lnTo>
                      <a:pt x="176" y="370"/>
                    </a:lnTo>
                    <a:lnTo>
                      <a:pt x="178" y="364"/>
                    </a:lnTo>
                    <a:lnTo>
                      <a:pt x="180" y="364"/>
                    </a:lnTo>
                    <a:lnTo>
                      <a:pt x="182" y="363"/>
                    </a:lnTo>
                    <a:lnTo>
                      <a:pt x="187" y="362"/>
                    </a:lnTo>
                    <a:lnTo>
                      <a:pt x="183" y="357"/>
                    </a:lnTo>
                    <a:lnTo>
                      <a:pt x="180" y="357"/>
                    </a:lnTo>
                    <a:lnTo>
                      <a:pt x="178" y="358"/>
                    </a:lnTo>
                    <a:lnTo>
                      <a:pt x="179" y="353"/>
                    </a:lnTo>
                    <a:lnTo>
                      <a:pt x="179" y="351"/>
                    </a:lnTo>
                    <a:lnTo>
                      <a:pt x="180" y="350"/>
                    </a:lnTo>
                    <a:lnTo>
                      <a:pt x="183" y="345"/>
                    </a:lnTo>
                    <a:lnTo>
                      <a:pt x="188" y="340"/>
                    </a:lnTo>
                    <a:lnTo>
                      <a:pt x="190" y="340"/>
                    </a:lnTo>
                    <a:lnTo>
                      <a:pt x="192" y="336"/>
                    </a:lnTo>
                    <a:lnTo>
                      <a:pt x="196" y="328"/>
                    </a:lnTo>
                    <a:lnTo>
                      <a:pt x="192" y="328"/>
                    </a:lnTo>
                    <a:lnTo>
                      <a:pt x="190" y="328"/>
                    </a:lnTo>
                    <a:lnTo>
                      <a:pt x="191" y="326"/>
                    </a:lnTo>
                    <a:lnTo>
                      <a:pt x="196" y="321"/>
                    </a:lnTo>
                    <a:lnTo>
                      <a:pt x="197" y="321"/>
                    </a:lnTo>
                    <a:lnTo>
                      <a:pt x="204" y="320"/>
                    </a:lnTo>
                    <a:lnTo>
                      <a:pt x="208" y="319"/>
                    </a:lnTo>
                    <a:lnTo>
                      <a:pt x="214" y="315"/>
                    </a:lnTo>
                    <a:lnTo>
                      <a:pt x="216" y="315"/>
                    </a:lnTo>
                    <a:lnTo>
                      <a:pt x="222" y="311"/>
                    </a:lnTo>
                    <a:lnTo>
                      <a:pt x="224" y="311"/>
                    </a:lnTo>
                    <a:lnTo>
                      <a:pt x="230" y="311"/>
                    </a:lnTo>
                    <a:lnTo>
                      <a:pt x="238" y="311"/>
                    </a:lnTo>
                    <a:lnTo>
                      <a:pt x="238" y="312"/>
                    </a:lnTo>
                    <a:lnTo>
                      <a:pt x="242" y="317"/>
                    </a:lnTo>
                    <a:lnTo>
                      <a:pt x="243" y="317"/>
                    </a:lnTo>
                    <a:lnTo>
                      <a:pt x="243" y="316"/>
                    </a:lnTo>
                    <a:lnTo>
                      <a:pt x="245" y="316"/>
                    </a:lnTo>
                    <a:lnTo>
                      <a:pt x="245" y="315"/>
                    </a:lnTo>
                    <a:lnTo>
                      <a:pt x="239" y="311"/>
                    </a:lnTo>
                    <a:lnTo>
                      <a:pt x="239" y="309"/>
                    </a:lnTo>
                    <a:lnTo>
                      <a:pt x="239" y="308"/>
                    </a:lnTo>
                    <a:lnTo>
                      <a:pt x="230" y="303"/>
                    </a:lnTo>
                    <a:lnTo>
                      <a:pt x="231" y="295"/>
                    </a:lnTo>
                    <a:lnTo>
                      <a:pt x="233" y="288"/>
                    </a:lnTo>
                    <a:lnTo>
                      <a:pt x="225" y="288"/>
                    </a:lnTo>
                    <a:lnTo>
                      <a:pt x="222" y="291"/>
                    </a:lnTo>
                    <a:lnTo>
                      <a:pt x="221" y="288"/>
                    </a:lnTo>
                    <a:lnTo>
                      <a:pt x="221" y="286"/>
                    </a:lnTo>
                    <a:lnTo>
                      <a:pt x="225" y="271"/>
                    </a:lnTo>
                    <a:lnTo>
                      <a:pt x="231" y="257"/>
                    </a:lnTo>
                    <a:lnTo>
                      <a:pt x="235" y="248"/>
                    </a:lnTo>
                    <a:lnTo>
                      <a:pt x="239" y="247"/>
                    </a:lnTo>
                    <a:lnTo>
                      <a:pt x="235" y="239"/>
                    </a:lnTo>
                    <a:lnTo>
                      <a:pt x="234" y="228"/>
                    </a:lnTo>
                    <a:lnTo>
                      <a:pt x="241" y="227"/>
                    </a:lnTo>
                    <a:lnTo>
                      <a:pt x="248" y="222"/>
                    </a:lnTo>
                    <a:lnTo>
                      <a:pt x="255" y="227"/>
                    </a:lnTo>
                    <a:lnTo>
                      <a:pt x="255" y="239"/>
                    </a:lnTo>
                    <a:lnTo>
                      <a:pt x="250" y="245"/>
                    </a:lnTo>
                    <a:lnTo>
                      <a:pt x="247" y="253"/>
                    </a:lnTo>
                    <a:lnTo>
                      <a:pt x="246" y="258"/>
                    </a:lnTo>
                    <a:lnTo>
                      <a:pt x="245" y="268"/>
                    </a:lnTo>
                    <a:lnTo>
                      <a:pt x="247" y="271"/>
                    </a:lnTo>
                    <a:lnTo>
                      <a:pt x="247" y="273"/>
                    </a:lnTo>
                    <a:lnTo>
                      <a:pt x="251" y="264"/>
                    </a:lnTo>
                    <a:lnTo>
                      <a:pt x="254" y="256"/>
                    </a:lnTo>
                    <a:lnTo>
                      <a:pt x="258" y="247"/>
                    </a:lnTo>
                    <a:lnTo>
                      <a:pt x="263" y="248"/>
                    </a:lnTo>
                    <a:lnTo>
                      <a:pt x="265" y="249"/>
                    </a:lnTo>
                    <a:lnTo>
                      <a:pt x="267" y="258"/>
                    </a:lnTo>
                    <a:lnTo>
                      <a:pt x="268" y="264"/>
                    </a:lnTo>
                    <a:lnTo>
                      <a:pt x="268" y="269"/>
                    </a:lnTo>
                    <a:lnTo>
                      <a:pt x="268" y="273"/>
                    </a:lnTo>
                    <a:lnTo>
                      <a:pt x="268" y="275"/>
                    </a:lnTo>
                    <a:lnTo>
                      <a:pt x="268" y="279"/>
                    </a:lnTo>
                    <a:lnTo>
                      <a:pt x="268" y="288"/>
                    </a:lnTo>
                    <a:lnTo>
                      <a:pt x="269" y="287"/>
                    </a:lnTo>
                    <a:lnTo>
                      <a:pt x="272" y="283"/>
                    </a:lnTo>
                    <a:lnTo>
                      <a:pt x="273" y="274"/>
                    </a:lnTo>
                    <a:lnTo>
                      <a:pt x="275" y="265"/>
                    </a:lnTo>
                    <a:lnTo>
                      <a:pt x="275" y="264"/>
                    </a:lnTo>
                    <a:lnTo>
                      <a:pt x="275" y="262"/>
                    </a:lnTo>
                    <a:lnTo>
                      <a:pt x="275" y="257"/>
                    </a:lnTo>
                    <a:lnTo>
                      <a:pt x="279" y="265"/>
                    </a:lnTo>
                    <a:lnTo>
                      <a:pt x="280" y="266"/>
                    </a:lnTo>
                    <a:lnTo>
                      <a:pt x="283" y="273"/>
                    </a:lnTo>
                    <a:lnTo>
                      <a:pt x="286" y="279"/>
                    </a:lnTo>
                    <a:lnTo>
                      <a:pt x="289" y="281"/>
                    </a:lnTo>
                    <a:lnTo>
                      <a:pt x="292" y="278"/>
                    </a:lnTo>
                    <a:lnTo>
                      <a:pt x="292" y="274"/>
                    </a:lnTo>
                    <a:lnTo>
                      <a:pt x="292" y="273"/>
                    </a:lnTo>
                    <a:lnTo>
                      <a:pt x="288" y="268"/>
                    </a:lnTo>
                    <a:lnTo>
                      <a:pt x="285" y="264"/>
                    </a:lnTo>
                    <a:lnTo>
                      <a:pt x="286" y="261"/>
                    </a:lnTo>
                    <a:lnTo>
                      <a:pt x="292" y="261"/>
                    </a:lnTo>
                    <a:lnTo>
                      <a:pt x="302" y="261"/>
                    </a:lnTo>
                    <a:lnTo>
                      <a:pt x="305" y="262"/>
                    </a:lnTo>
                    <a:lnTo>
                      <a:pt x="305" y="265"/>
                    </a:lnTo>
                    <a:lnTo>
                      <a:pt x="307" y="269"/>
                    </a:lnTo>
                    <a:lnTo>
                      <a:pt x="314" y="270"/>
                    </a:lnTo>
                    <a:lnTo>
                      <a:pt x="318" y="269"/>
                    </a:lnTo>
                    <a:lnTo>
                      <a:pt x="315" y="265"/>
                    </a:lnTo>
                    <a:lnTo>
                      <a:pt x="314" y="264"/>
                    </a:lnTo>
                    <a:lnTo>
                      <a:pt x="311" y="258"/>
                    </a:lnTo>
                    <a:lnTo>
                      <a:pt x="307" y="257"/>
                    </a:lnTo>
                    <a:lnTo>
                      <a:pt x="306" y="256"/>
                    </a:lnTo>
                    <a:lnTo>
                      <a:pt x="297" y="256"/>
                    </a:lnTo>
                    <a:lnTo>
                      <a:pt x="281" y="249"/>
                    </a:lnTo>
                    <a:lnTo>
                      <a:pt x="276" y="240"/>
                    </a:lnTo>
                    <a:lnTo>
                      <a:pt x="269" y="231"/>
                    </a:lnTo>
                    <a:lnTo>
                      <a:pt x="265" y="231"/>
                    </a:lnTo>
                    <a:lnTo>
                      <a:pt x="264" y="227"/>
                    </a:lnTo>
                    <a:lnTo>
                      <a:pt x="265" y="220"/>
                    </a:lnTo>
                    <a:lnTo>
                      <a:pt x="263" y="215"/>
                    </a:lnTo>
                    <a:lnTo>
                      <a:pt x="264" y="213"/>
                    </a:lnTo>
                    <a:lnTo>
                      <a:pt x="267" y="211"/>
                    </a:lnTo>
                    <a:lnTo>
                      <a:pt x="273" y="209"/>
                    </a:lnTo>
                    <a:lnTo>
                      <a:pt x="285" y="205"/>
                    </a:lnTo>
                    <a:lnTo>
                      <a:pt x="292" y="202"/>
                    </a:lnTo>
                    <a:lnTo>
                      <a:pt x="294" y="201"/>
                    </a:lnTo>
                    <a:lnTo>
                      <a:pt x="297" y="198"/>
                    </a:lnTo>
                    <a:lnTo>
                      <a:pt x="301" y="209"/>
                    </a:lnTo>
                    <a:lnTo>
                      <a:pt x="300" y="213"/>
                    </a:lnTo>
                    <a:lnTo>
                      <a:pt x="298" y="215"/>
                    </a:lnTo>
                    <a:lnTo>
                      <a:pt x="303" y="216"/>
                    </a:lnTo>
                    <a:lnTo>
                      <a:pt x="305" y="223"/>
                    </a:lnTo>
                    <a:lnTo>
                      <a:pt x="306" y="227"/>
                    </a:lnTo>
                    <a:lnTo>
                      <a:pt x="311" y="233"/>
                    </a:lnTo>
                    <a:lnTo>
                      <a:pt x="314" y="243"/>
                    </a:lnTo>
                    <a:lnTo>
                      <a:pt x="320" y="250"/>
                    </a:lnTo>
                    <a:lnTo>
                      <a:pt x="331" y="254"/>
                    </a:lnTo>
                    <a:lnTo>
                      <a:pt x="340" y="250"/>
                    </a:lnTo>
                    <a:lnTo>
                      <a:pt x="347" y="254"/>
                    </a:lnTo>
                    <a:lnTo>
                      <a:pt x="348" y="260"/>
                    </a:lnTo>
                    <a:lnTo>
                      <a:pt x="345" y="266"/>
                    </a:lnTo>
                    <a:lnTo>
                      <a:pt x="341" y="277"/>
                    </a:lnTo>
                    <a:lnTo>
                      <a:pt x="343" y="282"/>
                    </a:lnTo>
                    <a:lnTo>
                      <a:pt x="348" y="283"/>
                    </a:lnTo>
                    <a:lnTo>
                      <a:pt x="351" y="279"/>
                    </a:lnTo>
                    <a:lnTo>
                      <a:pt x="358" y="282"/>
                    </a:lnTo>
                    <a:lnTo>
                      <a:pt x="362" y="282"/>
                    </a:lnTo>
                    <a:lnTo>
                      <a:pt x="368" y="285"/>
                    </a:lnTo>
                    <a:lnTo>
                      <a:pt x="368" y="282"/>
                    </a:lnTo>
                    <a:lnTo>
                      <a:pt x="368" y="279"/>
                    </a:lnTo>
                    <a:lnTo>
                      <a:pt x="362" y="277"/>
                    </a:lnTo>
                    <a:lnTo>
                      <a:pt x="361" y="275"/>
                    </a:lnTo>
                    <a:lnTo>
                      <a:pt x="356" y="270"/>
                    </a:lnTo>
                    <a:lnTo>
                      <a:pt x="356" y="268"/>
                    </a:lnTo>
                    <a:lnTo>
                      <a:pt x="355" y="261"/>
                    </a:lnTo>
                    <a:lnTo>
                      <a:pt x="353" y="252"/>
                    </a:lnTo>
                    <a:lnTo>
                      <a:pt x="351" y="248"/>
                    </a:lnTo>
                    <a:lnTo>
                      <a:pt x="349" y="245"/>
                    </a:lnTo>
                    <a:lnTo>
                      <a:pt x="344" y="243"/>
                    </a:lnTo>
                    <a:lnTo>
                      <a:pt x="336" y="241"/>
                    </a:lnTo>
                    <a:lnTo>
                      <a:pt x="326" y="244"/>
                    </a:lnTo>
                    <a:lnTo>
                      <a:pt x="320" y="237"/>
                    </a:lnTo>
                    <a:lnTo>
                      <a:pt x="319" y="230"/>
                    </a:lnTo>
                    <a:lnTo>
                      <a:pt x="313" y="224"/>
                    </a:lnTo>
                    <a:lnTo>
                      <a:pt x="313" y="216"/>
                    </a:lnTo>
                    <a:lnTo>
                      <a:pt x="314" y="214"/>
                    </a:lnTo>
                    <a:lnTo>
                      <a:pt x="314" y="209"/>
                    </a:lnTo>
                    <a:lnTo>
                      <a:pt x="317" y="207"/>
                    </a:lnTo>
                    <a:lnTo>
                      <a:pt x="320" y="202"/>
                    </a:lnTo>
                    <a:lnTo>
                      <a:pt x="322" y="201"/>
                    </a:lnTo>
                    <a:lnTo>
                      <a:pt x="327" y="199"/>
                    </a:lnTo>
                    <a:lnTo>
                      <a:pt x="330" y="203"/>
                    </a:lnTo>
                    <a:lnTo>
                      <a:pt x="334" y="210"/>
                    </a:lnTo>
                    <a:lnTo>
                      <a:pt x="335" y="209"/>
                    </a:lnTo>
                    <a:lnTo>
                      <a:pt x="337" y="206"/>
                    </a:lnTo>
                    <a:lnTo>
                      <a:pt x="332" y="199"/>
                    </a:lnTo>
                    <a:lnTo>
                      <a:pt x="328" y="194"/>
                    </a:lnTo>
                    <a:lnTo>
                      <a:pt x="328" y="192"/>
                    </a:lnTo>
                    <a:lnTo>
                      <a:pt x="323" y="194"/>
                    </a:lnTo>
                    <a:lnTo>
                      <a:pt x="320" y="196"/>
                    </a:lnTo>
                    <a:lnTo>
                      <a:pt x="315" y="199"/>
                    </a:lnTo>
                    <a:lnTo>
                      <a:pt x="315" y="201"/>
                    </a:lnTo>
                    <a:lnTo>
                      <a:pt x="315" y="203"/>
                    </a:lnTo>
                    <a:lnTo>
                      <a:pt x="315" y="205"/>
                    </a:lnTo>
                    <a:lnTo>
                      <a:pt x="313" y="206"/>
                    </a:lnTo>
                    <a:lnTo>
                      <a:pt x="310" y="203"/>
                    </a:lnTo>
                    <a:lnTo>
                      <a:pt x="309" y="198"/>
                    </a:lnTo>
                    <a:lnTo>
                      <a:pt x="306" y="192"/>
                    </a:lnTo>
                    <a:lnTo>
                      <a:pt x="306" y="186"/>
                    </a:lnTo>
                    <a:lnTo>
                      <a:pt x="307" y="182"/>
                    </a:lnTo>
                    <a:lnTo>
                      <a:pt x="310" y="176"/>
                    </a:lnTo>
                    <a:lnTo>
                      <a:pt x="314" y="171"/>
                    </a:lnTo>
                    <a:lnTo>
                      <a:pt x="315" y="168"/>
                    </a:lnTo>
                    <a:lnTo>
                      <a:pt x="319" y="160"/>
                    </a:lnTo>
                    <a:lnTo>
                      <a:pt x="319" y="148"/>
                    </a:lnTo>
                    <a:lnTo>
                      <a:pt x="322" y="147"/>
                    </a:lnTo>
                    <a:lnTo>
                      <a:pt x="324" y="146"/>
                    </a:lnTo>
                    <a:lnTo>
                      <a:pt x="334" y="139"/>
                    </a:lnTo>
                    <a:lnTo>
                      <a:pt x="347" y="135"/>
                    </a:lnTo>
                    <a:lnTo>
                      <a:pt x="360" y="130"/>
                    </a:lnTo>
                    <a:lnTo>
                      <a:pt x="366" y="127"/>
                    </a:lnTo>
                    <a:lnTo>
                      <a:pt x="370" y="125"/>
                    </a:lnTo>
                    <a:lnTo>
                      <a:pt x="375" y="131"/>
                    </a:lnTo>
                    <a:lnTo>
                      <a:pt x="373" y="139"/>
                    </a:lnTo>
                    <a:lnTo>
                      <a:pt x="373" y="142"/>
                    </a:lnTo>
                    <a:lnTo>
                      <a:pt x="373" y="144"/>
                    </a:lnTo>
                    <a:lnTo>
                      <a:pt x="372" y="152"/>
                    </a:lnTo>
                    <a:lnTo>
                      <a:pt x="369" y="164"/>
                    </a:lnTo>
                    <a:lnTo>
                      <a:pt x="369" y="165"/>
                    </a:lnTo>
                    <a:lnTo>
                      <a:pt x="374" y="167"/>
                    </a:lnTo>
                    <a:lnTo>
                      <a:pt x="375" y="176"/>
                    </a:lnTo>
                    <a:lnTo>
                      <a:pt x="374" y="184"/>
                    </a:lnTo>
                    <a:lnTo>
                      <a:pt x="374" y="189"/>
                    </a:lnTo>
                    <a:lnTo>
                      <a:pt x="373" y="193"/>
                    </a:lnTo>
                    <a:lnTo>
                      <a:pt x="372" y="201"/>
                    </a:lnTo>
                    <a:lnTo>
                      <a:pt x="373" y="209"/>
                    </a:lnTo>
                    <a:lnTo>
                      <a:pt x="374" y="211"/>
                    </a:lnTo>
                    <a:lnTo>
                      <a:pt x="372" y="218"/>
                    </a:lnTo>
                    <a:lnTo>
                      <a:pt x="366" y="224"/>
                    </a:lnTo>
                    <a:lnTo>
                      <a:pt x="361" y="232"/>
                    </a:lnTo>
                    <a:lnTo>
                      <a:pt x="358" y="239"/>
                    </a:lnTo>
                    <a:lnTo>
                      <a:pt x="365" y="236"/>
                    </a:lnTo>
                    <a:lnTo>
                      <a:pt x="370" y="228"/>
                    </a:lnTo>
                    <a:lnTo>
                      <a:pt x="375" y="230"/>
                    </a:lnTo>
                    <a:lnTo>
                      <a:pt x="378" y="224"/>
                    </a:lnTo>
                    <a:lnTo>
                      <a:pt x="377" y="220"/>
                    </a:lnTo>
                    <a:lnTo>
                      <a:pt x="381" y="211"/>
                    </a:lnTo>
                    <a:lnTo>
                      <a:pt x="379" y="205"/>
                    </a:lnTo>
                    <a:lnTo>
                      <a:pt x="382" y="198"/>
                    </a:lnTo>
                    <a:lnTo>
                      <a:pt x="381" y="189"/>
                    </a:lnTo>
                    <a:lnTo>
                      <a:pt x="381" y="180"/>
                    </a:lnTo>
                    <a:lnTo>
                      <a:pt x="382" y="178"/>
                    </a:lnTo>
                    <a:lnTo>
                      <a:pt x="385" y="180"/>
                    </a:lnTo>
                    <a:lnTo>
                      <a:pt x="391" y="181"/>
                    </a:lnTo>
                    <a:lnTo>
                      <a:pt x="403" y="185"/>
                    </a:lnTo>
                    <a:lnTo>
                      <a:pt x="408" y="185"/>
                    </a:lnTo>
                    <a:lnTo>
                      <a:pt x="416" y="184"/>
                    </a:lnTo>
                    <a:lnTo>
                      <a:pt x="413" y="181"/>
                    </a:lnTo>
                    <a:lnTo>
                      <a:pt x="403" y="181"/>
                    </a:lnTo>
                    <a:lnTo>
                      <a:pt x="395" y="177"/>
                    </a:lnTo>
                    <a:lnTo>
                      <a:pt x="389" y="173"/>
                    </a:lnTo>
                    <a:lnTo>
                      <a:pt x="386" y="167"/>
                    </a:lnTo>
                    <a:lnTo>
                      <a:pt x="385" y="164"/>
                    </a:lnTo>
                    <a:lnTo>
                      <a:pt x="382" y="160"/>
                    </a:lnTo>
                    <a:lnTo>
                      <a:pt x="383" y="151"/>
                    </a:lnTo>
                    <a:lnTo>
                      <a:pt x="387" y="146"/>
                    </a:lnTo>
                    <a:lnTo>
                      <a:pt x="387" y="135"/>
                    </a:lnTo>
                    <a:lnTo>
                      <a:pt x="395" y="117"/>
                    </a:lnTo>
                    <a:lnTo>
                      <a:pt x="398" y="121"/>
                    </a:lnTo>
                    <a:lnTo>
                      <a:pt x="396" y="133"/>
                    </a:lnTo>
                    <a:lnTo>
                      <a:pt x="399" y="131"/>
                    </a:lnTo>
                    <a:lnTo>
                      <a:pt x="400" y="131"/>
                    </a:lnTo>
                    <a:lnTo>
                      <a:pt x="402" y="118"/>
                    </a:lnTo>
                    <a:lnTo>
                      <a:pt x="406" y="105"/>
                    </a:lnTo>
                    <a:lnTo>
                      <a:pt x="407" y="96"/>
                    </a:lnTo>
                    <a:lnTo>
                      <a:pt x="409" y="91"/>
                    </a:lnTo>
                    <a:lnTo>
                      <a:pt x="409" y="89"/>
                    </a:lnTo>
                    <a:lnTo>
                      <a:pt x="411" y="93"/>
                    </a:lnTo>
                    <a:lnTo>
                      <a:pt x="415" y="92"/>
                    </a:lnTo>
                    <a:lnTo>
                      <a:pt x="419" y="82"/>
                    </a:lnTo>
                    <a:lnTo>
                      <a:pt x="421" y="79"/>
                    </a:lnTo>
                    <a:lnTo>
                      <a:pt x="427" y="86"/>
                    </a:lnTo>
                    <a:lnTo>
                      <a:pt x="432" y="95"/>
                    </a:lnTo>
                    <a:lnTo>
                      <a:pt x="434" y="104"/>
                    </a:lnTo>
                    <a:lnTo>
                      <a:pt x="430" y="120"/>
                    </a:lnTo>
                    <a:lnTo>
                      <a:pt x="429" y="134"/>
                    </a:lnTo>
                    <a:lnTo>
                      <a:pt x="429" y="138"/>
                    </a:lnTo>
                    <a:lnTo>
                      <a:pt x="428" y="150"/>
                    </a:lnTo>
                    <a:lnTo>
                      <a:pt x="427" y="158"/>
                    </a:lnTo>
                    <a:lnTo>
                      <a:pt x="432" y="164"/>
                    </a:lnTo>
                    <a:lnTo>
                      <a:pt x="434" y="173"/>
                    </a:lnTo>
                    <a:lnTo>
                      <a:pt x="432" y="181"/>
                    </a:lnTo>
                    <a:lnTo>
                      <a:pt x="427" y="184"/>
                    </a:lnTo>
                    <a:lnTo>
                      <a:pt x="425" y="192"/>
                    </a:lnTo>
                    <a:lnTo>
                      <a:pt x="428" y="201"/>
                    </a:lnTo>
                    <a:lnTo>
                      <a:pt x="429" y="209"/>
                    </a:lnTo>
                    <a:lnTo>
                      <a:pt x="424" y="214"/>
                    </a:lnTo>
                    <a:lnTo>
                      <a:pt x="423" y="224"/>
                    </a:lnTo>
                    <a:lnTo>
                      <a:pt x="421" y="228"/>
                    </a:lnTo>
                    <a:lnTo>
                      <a:pt x="419" y="236"/>
                    </a:lnTo>
                    <a:lnTo>
                      <a:pt x="408" y="243"/>
                    </a:lnTo>
                    <a:lnTo>
                      <a:pt x="407" y="249"/>
                    </a:lnTo>
                    <a:lnTo>
                      <a:pt x="402" y="266"/>
                    </a:lnTo>
                    <a:lnTo>
                      <a:pt x="407" y="261"/>
                    </a:lnTo>
                    <a:lnTo>
                      <a:pt x="409" y="260"/>
                    </a:lnTo>
                    <a:lnTo>
                      <a:pt x="411" y="257"/>
                    </a:lnTo>
                    <a:lnTo>
                      <a:pt x="420" y="240"/>
                    </a:lnTo>
                    <a:lnTo>
                      <a:pt x="428" y="233"/>
                    </a:lnTo>
                    <a:lnTo>
                      <a:pt x="430" y="232"/>
                    </a:lnTo>
                    <a:lnTo>
                      <a:pt x="433" y="231"/>
                    </a:lnTo>
                    <a:lnTo>
                      <a:pt x="433" y="230"/>
                    </a:lnTo>
                    <a:lnTo>
                      <a:pt x="436" y="219"/>
                    </a:lnTo>
                    <a:lnTo>
                      <a:pt x="437" y="214"/>
                    </a:lnTo>
                    <a:lnTo>
                      <a:pt x="442" y="184"/>
                    </a:lnTo>
                    <a:lnTo>
                      <a:pt x="446" y="180"/>
                    </a:lnTo>
                    <a:lnTo>
                      <a:pt x="449" y="184"/>
                    </a:lnTo>
                    <a:lnTo>
                      <a:pt x="450" y="185"/>
                    </a:lnTo>
                    <a:lnTo>
                      <a:pt x="453" y="189"/>
                    </a:lnTo>
                    <a:lnTo>
                      <a:pt x="454" y="190"/>
                    </a:lnTo>
                    <a:lnTo>
                      <a:pt x="458" y="189"/>
                    </a:lnTo>
                    <a:lnTo>
                      <a:pt x="463" y="196"/>
                    </a:lnTo>
                    <a:lnTo>
                      <a:pt x="467" y="198"/>
                    </a:lnTo>
                    <a:lnTo>
                      <a:pt x="472" y="199"/>
                    </a:lnTo>
                    <a:lnTo>
                      <a:pt x="481" y="202"/>
                    </a:lnTo>
                    <a:lnTo>
                      <a:pt x="483" y="199"/>
                    </a:lnTo>
                    <a:lnTo>
                      <a:pt x="479" y="192"/>
                    </a:lnTo>
                    <a:lnTo>
                      <a:pt x="471" y="193"/>
                    </a:lnTo>
                    <a:lnTo>
                      <a:pt x="467" y="190"/>
                    </a:lnTo>
                    <a:lnTo>
                      <a:pt x="463" y="189"/>
                    </a:lnTo>
                    <a:lnTo>
                      <a:pt x="458" y="180"/>
                    </a:lnTo>
                    <a:lnTo>
                      <a:pt x="453" y="176"/>
                    </a:lnTo>
                    <a:lnTo>
                      <a:pt x="451" y="175"/>
                    </a:lnTo>
                    <a:lnTo>
                      <a:pt x="447" y="172"/>
                    </a:lnTo>
                    <a:lnTo>
                      <a:pt x="447" y="161"/>
                    </a:lnTo>
                    <a:lnTo>
                      <a:pt x="447" y="159"/>
                    </a:lnTo>
                    <a:lnTo>
                      <a:pt x="447" y="156"/>
                    </a:lnTo>
                    <a:lnTo>
                      <a:pt x="447" y="154"/>
                    </a:lnTo>
                    <a:lnTo>
                      <a:pt x="449" y="147"/>
                    </a:lnTo>
                    <a:lnTo>
                      <a:pt x="447" y="138"/>
                    </a:lnTo>
                    <a:lnTo>
                      <a:pt x="444" y="134"/>
                    </a:lnTo>
                    <a:lnTo>
                      <a:pt x="444" y="133"/>
                    </a:lnTo>
                    <a:lnTo>
                      <a:pt x="446" y="131"/>
                    </a:lnTo>
                    <a:lnTo>
                      <a:pt x="450" y="130"/>
                    </a:lnTo>
                    <a:lnTo>
                      <a:pt x="461" y="125"/>
                    </a:lnTo>
                    <a:lnTo>
                      <a:pt x="464" y="122"/>
                    </a:lnTo>
                    <a:lnTo>
                      <a:pt x="468" y="118"/>
                    </a:lnTo>
                    <a:lnTo>
                      <a:pt x="471" y="112"/>
                    </a:lnTo>
                    <a:lnTo>
                      <a:pt x="471" y="110"/>
                    </a:lnTo>
                    <a:lnTo>
                      <a:pt x="471" y="101"/>
                    </a:lnTo>
                    <a:lnTo>
                      <a:pt x="472" y="96"/>
                    </a:lnTo>
                    <a:lnTo>
                      <a:pt x="475" y="91"/>
                    </a:lnTo>
                    <a:lnTo>
                      <a:pt x="478" y="89"/>
                    </a:lnTo>
                    <a:lnTo>
                      <a:pt x="481" y="86"/>
                    </a:lnTo>
                    <a:lnTo>
                      <a:pt x="489" y="79"/>
                    </a:lnTo>
                    <a:lnTo>
                      <a:pt x="493" y="78"/>
                    </a:lnTo>
                    <a:lnTo>
                      <a:pt x="492" y="83"/>
                    </a:lnTo>
                    <a:lnTo>
                      <a:pt x="488" y="89"/>
                    </a:lnTo>
                    <a:lnTo>
                      <a:pt x="487" y="91"/>
                    </a:lnTo>
                    <a:lnTo>
                      <a:pt x="483" y="96"/>
                    </a:lnTo>
                    <a:lnTo>
                      <a:pt x="476" y="104"/>
                    </a:lnTo>
                    <a:lnTo>
                      <a:pt x="479" y="106"/>
                    </a:lnTo>
                    <a:lnTo>
                      <a:pt x="485" y="106"/>
                    </a:lnTo>
                    <a:lnTo>
                      <a:pt x="483" y="112"/>
                    </a:lnTo>
                    <a:lnTo>
                      <a:pt x="483" y="113"/>
                    </a:lnTo>
                    <a:lnTo>
                      <a:pt x="485" y="118"/>
                    </a:lnTo>
                    <a:lnTo>
                      <a:pt x="489" y="125"/>
                    </a:lnTo>
                    <a:lnTo>
                      <a:pt x="492" y="122"/>
                    </a:lnTo>
                    <a:lnTo>
                      <a:pt x="496" y="120"/>
                    </a:lnTo>
                    <a:lnTo>
                      <a:pt x="491" y="114"/>
                    </a:lnTo>
                    <a:lnTo>
                      <a:pt x="495" y="108"/>
                    </a:lnTo>
                    <a:lnTo>
                      <a:pt x="493" y="100"/>
                    </a:lnTo>
                    <a:lnTo>
                      <a:pt x="497" y="96"/>
                    </a:lnTo>
                    <a:lnTo>
                      <a:pt x="506" y="99"/>
                    </a:lnTo>
                    <a:lnTo>
                      <a:pt x="502" y="108"/>
                    </a:lnTo>
                    <a:lnTo>
                      <a:pt x="502" y="114"/>
                    </a:lnTo>
                    <a:lnTo>
                      <a:pt x="506" y="112"/>
                    </a:lnTo>
                    <a:lnTo>
                      <a:pt x="508" y="112"/>
                    </a:lnTo>
                    <a:lnTo>
                      <a:pt x="509" y="103"/>
                    </a:lnTo>
                    <a:lnTo>
                      <a:pt x="510" y="97"/>
                    </a:lnTo>
                    <a:lnTo>
                      <a:pt x="506" y="92"/>
                    </a:lnTo>
                    <a:lnTo>
                      <a:pt x="506" y="88"/>
                    </a:lnTo>
                    <a:lnTo>
                      <a:pt x="516" y="89"/>
                    </a:lnTo>
                    <a:lnTo>
                      <a:pt x="517" y="84"/>
                    </a:lnTo>
                    <a:lnTo>
                      <a:pt x="505" y="80"/>
                    </a:lnTo>
                    <a:lnTo>
                      <a:pt x="506" y="69"/>
                    </a:lnTo>
                    <a:lnTo>
                      <a:pt x="508" y="59"/>
                    </a:lnTo>
                    <a:lnTo>
                      <a:pt x="514" y="58"/>
                    </a:lnTo>
                    <a:lnTo>
                      <a:pt x="521" y="57"/>
                    </a:lnTo>
                    <a:lnTo>
                      <a:pt x="526" y="59"/>
                    </a:lnTo>
                    <a:lnTo>
                      <a:pt x="533" y="66"/>
                    </a:lnTo>
                    <a:lnTo>
                      <a:pt x="535" y="71"/>
                    </a:lnTo>
                    <a:lnTo>
                      <a:pt x="535" y="72"/>
                    </a:lnTo>
                    <a:lnTo>
                      <a:pt x="539" y="79"/>
                    </a:lnTo>
                    <a:lnTo>
                      <a:pt x="544" y="87"/>
                    </a:lnTo>
                    <a:lnTo>
                      <a:pt x="551" y="88"/>
                    </a:lnTo>
                    <a:lnTo>
                      <a:pt x="557" y="89"/>
                    </a:lnTo>
                    <a:lnTo>
                      <a:pt x="565" y="99"/>
                    </a:lnTo>
                    <a:lnTo>
                      <a:pt x="567" y="100"/>
                    </a:lnTo>
                    <a:lnTo>
                      <a:pt x="573" y="109"/>
                    </a:lnTo>
                    <a:lnTo>
                      <a:pt x="582" y="121"/>
                    </a:lnTo>
                    <a:lnTo>
                      <a:pt x="586" y="124"/>
                    </a:lnTo>
                    <a:lnTo>
                      <a:pt x="581" y="125"/>
                    </a:lnTo>
                    <a:lnTo>
                      <a:pt x="590" y="126"/>
                    </a:lnTo>
                    <a:lnTo>
                      <a:pt x="594" y="125"/>
                    </a:lnTo>
                    <a:lnTo>
                      <a:pt x="595" y="120"/>
                    </a:lnTo>
                    <a:lnTo>
                      <a:pt x="588" y="116"/>
                    </a:lnTo>
                    <a:lnTo>
                      <a:pt x="591" y="113"/>
                    </a:lnTo>
                    <a:lnTo>
                      <a:pt x="590" y="113"/>
                    </a:lnTo>
                    <a:lnTo>
                      <a:pt x="577" y="103"/>
                    </a:lnTo>
                    <a:lnTo>
                      <a:pt x="572" y="99"/>
                    </a:lnTo>
                    <a:lnTo>
                      <a:pt x="571" y="99"/>
                    </a:lnTo>
                    <a:lnTo>
                      <a:pt x="572" y="97"/>
                    </a:lnTo>
                    <a:lnTo>
                      <a:pt x="578" y="97"/>
                    </a:lnTo>
                    <a:lnTo>
                      <a:pt x="582" y="95"/>
                    </a:lnTo>
                    <a:lnTo>
                      <a:pt x="584" y="95"/>
                    </a:lnTo>
                    <a:lnTo>
                      <a:pt x="572" y="91"/>
                    </a:lnTo>
                    <a:lnTo>
                      <a:pt x="569" y="82"/>
                    </a:lnTo>
                    <a:lnTo>
                      <a:pt x="567" y="70"/>
                    </a:lnTo>
                    <a:lnTo>
                      <a:pt x="568" y="70"/>
                    </a:lnTo>
                    <a:lnTo>
                      <a:pt x="571" y="67"/>
                    </a:lnTo>
                    <a:lnTo>
                      <a:pt x="567" y="61"/>
                    </a:lnTo>
                    <a:lnTo>
                      <a:pt x="573" y="58"/>
                    </a:lnTo>
                    <a:lnTo>
                      <a:pt x="576" y="69"/>
                    </a:lnTo>
                    <a:lnTo>
                      <a:pt x="582" y="72"/>
                    </a:lnTo>
                    <a:lnTo>
                      <a:pt x="581" y="66"/>
                    </a:lnTo>
                    <a:lnTo>
                      <a:pt x="580" y="57"/>
                    </a:lnTo>
                    <a:lnTo>
                      <a:pt x="577" y="52"/>
                    </a:lnTo>
                    <a:lnTo>
                      <a:pt x="578" y="50"/>
                    </a:lnTo>
                    <a:lnTo>
                      <a:pt x="584" y="46"/>
                    </a:lnTo>
                    <a:lnTo>
                      <a:pt x="578" y="48"/>
                    </a:lnTo>
                    <a:lnTo>
                      <a:pt x="572" y="49"/>
                    </a:lnTo>
                    <a:lnTo>
                      <a:pt x="561" y="54"/>
                    </a:lnTo>
                    <a:lnTo>
                      <a:pt x="556" y="46"/>
                    </a:lnTo>
                    <a:lnTo>
                      <a:pt x="565" y="40"/>
                    </a:lnTo>
                    <a:lnTo>
                      <a:pt x="574" y="36"/>
                    </a:lnTo>
                    <a:lnTo>
                      <a:pt x="578" y="28"/>
                    </a:lnTo>
                    <a:lnTo>
                      <a:pt x="578" y="21"/>
                    </a:lnTo>
                    <a:lnTo>
                      <a:pt x="567" y="34"/>
                    </a:lnTo>
                    <a:lnTo>
                      <a:pt x="556" y="34"/>
                    </a:lnTo>
                    <a:lnTo>
                      <a:pt x="548" y="45"/>
                    </a:lnTo>
                    <a:lnTo>
                      <a:pt x="538" y="37"/>
                    </a:lnTo>
                    <a:lnTo>
                      <a:pt x="534" y="31"/>
                    </a:lnTo>
                    <a:lnTo>
                      <a:pt x="531" y="37"/>
                    </a:lnTo>
                    <a:lnTo>
                      <a:pt x="523" y="34"/>
                    </a:lnTo>
                    <a:lnTo>
                      <a:pt x="519" y="23"/>
                    </a:lnTo>
                    <a:lnTo>
                      <a:pt x="525" y="16"/>
                    </a:lnTo>
                    <a:lnTo>
                      <a:pt x="522" y="14"/>
                    </a:lnTo>
                    <a:lnTo>
                      <a:pt x="509" y="19"/>
                    </a:lnTo>
                    <a:lnTo>
                      <a:pt x="502" y="14"/>
                    </a:lnTo>
                    <a:lnTo>
                      <a:pt x="500" y="11"/>
                    </a:lnTo>
                    <a:lnTo>
                      <a:pt x="496" y="6"/>
                    </a:lnTo>
                    <a:lnTo>
                      <a:pt x="497" y="4"/>
                    </a:lnTo>
                    <a:lnTo>
                      <a:pt x="504" y="6"/>
                    </a:lnTo>
                    <a:lnTo>
                      <a:pt x="516" y="11"/>
                    </a:lnTo>
                    <a:close/>
                    <a:moveTo>
                      <a:pt x="368" y="32"/>
                    </a:moveTo>
                    <a:lnTo>
                      <a:pt x="372" y="33"/>
                    </a:lnTo>
                    <a:lnTo>
                      <a:pt x="374" y="23"/>
                    </a:lnTo>
                    <a:lnTo>
                      <a:pt x="381" y="25"/>
                    </a:lnTo>
                    <a:lnTo>
                      <a:pt x="381" y="33"/>
                    </a:lnTo>
                    <a:lnTo>
                      <a:pt x="396" y="48"/>
                    </a:lnTo>
                    <a:lnTo>
                      <a:pt x="386" y="61"/>
                    </a:lnTo>
                    <a:lnTo>
                      <a:pt x="386" y="62"/>
                    </a:lnTo>
                    <a:lnTo>
                      <a:pt x="377" y="61"/>
                    </a:lnTo>
                    <a:lnTo>
                      <a:pt x="369" y="61"/>
                    </a:lnTo>
                    <a:lnTo>
                      <a:pt x="356" y="28"/>
                    </a:lnTo>
                    <a:lnTo>
                      <a:pt x="345" y="20"/>
                    </a:lnTo>
                    <a:lnTo>
                      <a:pt x="347" y="11"/>
                    </a:lnTo>
                    <a:lnTo>
                      <a:pt x="347" y="10"/>
                    </a:lnTo>
                    <a:lnTo>
                      <a:pt x="353" y="0"/>
                    </a:lnTo>
                    <a:lnTo>
                      <a:pt x="358" y="6"/>
                    </a:lnTo>
                    <a:lnTo>
                      <a:pt x="358" y="11"/>
                    </a:lnTo>
                    <a:lnTo>
                      <a:pt x="358" y="14"/>
                    </a:lnTo>
                    <a:lnTo>
                      <a:pt x="366" y="21"/>
                    </a:lnTo>
                    <a:lnTo>
                      <a:pt x="368" y="32"/>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704" name="Freeform 1392"/>
              <p:cNvSpPr>
                <a:spLocks noEditPoints="1"/>
              </p:cNvSpPr>
              <p:nvPr/>
            </p:nvSpPr>
            <p:spPr bwMode="auto">
              <a:xfrm>
                <a:off x="5419264" y="620684"/>
                <a:ext cx="1439866" cy="1152526"/>
              </a:xfrm>
              <a:custGeom>
                <a:avLst/>
                <a:gdLst/>
                <a:ahLst/>
                <a:cxnLst>
                  <a:cxn ang="0">
                    <a:pos x="149" y="283"/>
                  </a:cxn>
                  <a:cxn ang="0">
                    <a:pos x="182" y="282"/>
                  </a:cxn>
                  <a:cxn ang="0">
                    <a:pos x="189" y="214"/>
                  </a:cxn>
                  <a:cxn ang="0">
                    <a:pos x="225" y="218"/>
                  </a:cxn>
                  <a:cxn ang="0">
                    <a:pos x="60" y="224"/>
                  </a:cxn>
                  <a:cxn ang="0">
                    <a:pos x="135" y="185"/>
                  </a:cxn>
                  <a:cxn ang="0">
                    <a:pos x="238" y="105"/>
                  </a:cxn>
                  <a:cxn ang="0">
                    <a:pos x="397" y="48"/>
                  </a:cxn>
                  <a:cxn ang="0">
                    <a:pos x="576" y="15"/>
                  </a:cxn>
                  <a:cxn ang="0">
                    <a:pos x="549" y="134"/>
                  </a:cxn>
                  <a:cxn ang="0">
                    <a:pos x="604" y="164"/>
                  </a:cxn>
                  <a:cxn ang="0">
                    <a:pos x="634" y="154"/>
                  </a:cxn>
                  <a:cxn ang="0">
                    <a:pos x="680" y="53"/>
                  </a:cxn>
                  <a:cxn ang="0">
                    <a:pos x="784" y="84"/>
                  </a:cxn>
                  <a:cxn ang="0">
                    <a:pos x="855" y="160"/>
                  </a:cxn>
                  <a:cxn ang="0">
                    <a:pos x="674" y="228"/>
                  </a:cxn>
                  <a:cxn ang="0">
                    <a:pos x="718" y="253"/>
                  </a:cxn>
                  <a:cxn ang="0">
                    <a:pos x="778" y="315"/>
                  </a:cxn>
                  <a:cxn ang="0">
                    <a:pos x="805" y="325"/>
                  </a:cxn>
                  <a:cxn ang="0">
                    <a:pos x="822" y="290"/>
                  </a:cxn>
                  <a:cxn ang="0">
                    <a:pos x="872" y="282"/>
                  </a:cxn>
                  <a:cxn ang="0">
                    <a:pos x="900" y="311"/>
                  </a:cxn>
                  <a:cxn ang="0">
                    <a:pos x="830" y="336"/>
                  </a:cxn>
                  <a:cxn ang="0">
                    <a:pos x="816" y="405"/>
                  </a:cxn>
                  <a:cxn ang="0">
                    <a:pos x="782" y="466"/>
                  </a:cxn>
                  <a:cxn ang="0">
                    <a:pos x="765" y="520"/>
                  </a:cxn>
                  <a:cxn ang="0">
                    <a:pos x="757" y="434"/>
                  </a:cxn>
                  <a:cxn ang="0">
                    <a:pos x="740" y="349"/>
                  </a:cxn>
                  <a:cxn ang="0">
                    <a:pos x="651" y="311"/>
                  </a:cxn>
                  <a:cxn ang="0">
                    <a:pos x="584" y="274"/>
                  </a:cxn>
                  <a:cxn ang="0">
                    <a:pos x="553" y="316"/>
                  </a:cxn>
                  <a:cxn ang="0">
                    <a:pos x="507" y="326"/>
                  </a:cxn>
                  <a:cxn ang="0">
                    <a:pos x="468" y="384"/>
                  </a:cxn>
                  <a:cxn ang="0">
                    <a:pos x="454" y="436"/>
                  </a:cxn>
                  <a:cxn ang="0">
                    <a:pos x="451" y="480"/>
                  </a:cxn>
                  <a:cxn ang="0">
                    <a:pos x="449" y="519"/>
                  </a:cxn>
                  <a:cxn ang="0">
                    <a:pos x="464" y="588"/>
                  </a:cxn>
                  <a:cxn ang="0">
                    <a:pos x="422" y="641"/>
                  </a:cxn>
                  <a:cxn ang="0">
                    <a:pos x="415" y="701"/>
                  </a:cxn>
                  <a:cxn ang="0">
                    <a:pos x="392" y="707"/>
                  </a:cxn>
                  <a:cxn ang="0">
                    <a:pos x="325" y="680"/>
                  </a:cxn>
                  <a:cxn ang="0">
                    <a:pos x="246" y="714"/>
                  </a:cxn>
                  <a:cxn ang="0">
                    <a:pos x="181" y="709"/>
                  </a:cxn>
                  <a:cxn ang="0">
                    <a:pos x="126" y="648"/>
                  </a:cxn>
                  <a:cxn ang="0">
                    <a:pos x="163" y="473"/>
                  </a:cxn>
                  <a:cxn ang="0">
                    <a:pos x="72" y="338"/>
                  </a:cxn>
                  <a:cxn ang="0">
                    <a:pos x="26" y="320"/>
                  </a:cxn>
                  <a:cxn ang="0">
                    <a:pos x="79" y="313"/>
                  </a:cxn>
                  <a:cxn ang="0">
                    <a:pos x="102" y="305"/>
                  </a:cxn>
                  <a:cxn ang="0">
                    <a:pos x="125" y="355"/>
                  </a:cxn>
                  <a:cxn ang="0">
                    <a:pos x="197" y="366"/>
                  </a:cxn>
                  <a:cxn ang="0">
                    <a:pos x="194" y="302"/>
                  </a:cxn>
                  <a:cxn ang="0">
                    <a:pos x="266" y="228"/>
                  </a:cxn>
                  <a:cxn ang="0">
                    <a:pos x="253" y="147"/>
                  </a:cxn>
                  <a:cxn ang="0">
                    <a:pos x="279" y="86"/>
                  </a:cxn>
                  <a:cxn ang="0">
                    <a:pos x="351" y="106"/>
                  </a:cxn>
                  <a:cxn ang="0">
                    <a:pos x="346" y="199"/>
                  </a:cxn>
                  <a:cxn ang="0">
                    <a:pos x="335" y="305"/>
                  </a:cxn>
                  <a:cxn ang="0">
                    <a:pos x="369" y="244"/>
                  </a:cxn>
                  <a:cxn ang="0">
                    <a:pos x="465" y="161"/>
                  </a:cxn>
                  <a:cxn ang="0">
                    <a:pos x="502" y="137"/>
                  </a:cxn>
                  <a:cxn ang="0">
                    <a:pos x="496" y="31"/>
                  </a:cxn>
                </a:cxnLst>
                <a:rect l="0" t="0" r="r" b="b"/>
                <a:pathLst>
                  <a:path w="907" h="726">
                    <a:moveTo>
                      <a:pt x="43" y="309"/>
                    </a:moveTo>
                    <a:lnTo>
                      <a:pt x="43" y="311"/>
                    </a:lnTo>
                    <a:lnTo>
                      <a:pt x="43" y="309"/>
                    </a:lnTo>
                    <a:lnTo>
                      <a:pt x="37" y="305"/>
                    </a:lnTo>
                    <a:lnTo>
                      <a:pt x="38" y="292"/>
                    </a:lnTo>
                    <a:lnTo>
                      <a:pt x="39" y="291"/>
                    </a:lnTo>
                    <a:lnTo>
                      <a:pt x="34" y="286"/>
                    </a:lnTo>
                    <a:lnTo>
                      <a:pt x="39" y="278"/>
                    </a:lnTo>
                    <a:lnTo>
                      <a:pt x="53" y="290"/>
                    </a:lnTo>
                    <a:lnTo>
                      <a:pt x="43" y="309"/>
                    </a:lnTo>
                    <a:close/>
                    <a:moveTo>
                      <a:pt x="804" y="283"/>
                    </a:moveTo>
                    <a:lnTo>
                      <a:pt x="801" y="288"/>
                    </a:lnTo>
                    <a:lnTo>
                      <a:pt x="809" y="287"/>
                    </a:lnTo>
                    <a:lnTo>
                      <a:pt x="812" y="294"/>
                    </a:lnTo>
                    <a:lnTo>
                      <a:pt x="794" y="311"/>
                    </a:lnTo>
                    <a:lnTo>
                      <a:pt x="795" y="312"/>
                    </a:lnTo>
                    <a:lnTo>
                      <a:pt x="784" y="313"/>
                    </a:lnTo>
                    <a:lnTo>
                      <a:pt x="791" y="296"/>
                    </a:lnTo>
                    <a:lnTo>
                      <a:pt x="786" y="275"/>
                    </a:lnTo>
                    <a:lnTo>
                      <a:pt x="800" y="273"/>
                    </a:lnTo>
                    <a:lnTo>
                      <a:pt x="804" y="283"/>
                    </a:lnTo>
                    <a:close/>
                    <a:moveTo>
                      <a:pt x="149" y="283"/>
                    </a:moveTo>
                    <a:lnTo>
                      <a:pt x="153" y="291"/>
                    </a:lnTo>
                    <a:lnTo>
                      <a:pt x="159" y="302"/>
                    </a:lnTo>
                    <a:lnTo>
                      <a:pt x="134" y="304"/>
                    </a:lnTo>
                    <a:lnTo>
                      <a:pt x="114" y="299"/>
                    </a:lnTo>
                    <a:lnTo>
                      <a:pt x="111" y="298"/>
                    </a:lnTo>
                    <a:lnTo>
                      <a:pt x="98" y="287"/>
                    </a:lnTo>
                    <a:lnTo>
                      <a:pt x="100" y="283"/>
                    </a:lnTo>
                    <a:lnTo>
                      <a:pt x="100" y="282"/>
                    </a:lnTo>
                    <a:lnTo>
                      <a:pt x="106" y="284"/>
                    </a:lnTo>
                    <a:lnTo>
                      <a:pt x="111" y="277"/>
                    </a:lnTo>
                    <a:lnTo>
                      <a:pt x="127" y="271"/>
                    </a:lnTo>
                    <a:lnTo>
                      <a:pt x="132" y="270"/>
                    </a:lnTo>
                    <a:lnTo>
                      <a:pt x="139" y="281"/>
                    </a:lnTo>
                    <a:lnTo>
                      <a:pt x="148" y="282"/>
                    </a:lnTo>
                    <a:lnTo>
                      <a:pt x="149" y="283"/>
                    </a:lnTo>
                    <a:close/>
                    <a:moveTo>
                      <a:pt x="203" y="227"/>
                    </a:moveTo>
                    <a:lnTo>
                      <a:pt x="206" y="243"/>
                    </a:lnTo>
                    <a:lnTo>
                      <a:pt x="203" y="245"/>
                    </a:lnTo>
                    <a:lnTo>
                      <a:pt x="193" y="258"/>
                    </a:lnTo>
                    <a:lnTo>
                      <a:pt x="180" y="274"/>
                    </a:lnTo>
                    <a:lnTo>
                      <a:pt x="185" y="279"/>
                    </a:lnTo>
                    <a:lnTo>
                      <a:pt x="182" y="282"/>
                    </a:lnTo>
                    <a:lnTo>
                      <a:pt x="172" y="292"/>
                    </a:lnTo>
                    <a:lnTo>
                      <a:pt x="163" y="287"/>
                    </a:lnTo>
                    <a:lnTo>
                      <a:pt x="166" y="262"/>
                    </a:lnTo>
                    <a:lnTo>
                      <a:pt x="159" y="270"/>
                    </a:lnTo>
                    <a:lnTo>
                      <a:pt x="153" y="275"/>
                    </a:lnTo>
                    <a:lnTo>
                      <a:pt x="146" y="270"/>
                    </a:lnTo>
                    <a:lnTo>
                      <a:pt x="146" y="264"/>
                    </a:lnTo>
                    <a:lnTo>
                      <a:pt x="146" y="262"/>
                    </a:lnTo>
                    <a:lnTo>
                      <a:pt x="146" y="261"/>
                    </a:lnTo>
                    <a:lnTo>
                      <a:pt x="140" y="252"/>
                    </a:lnTo>
                    <a:lnTo>
                      <a:pt x="143" y="245"/>
                    </a:lnTo>
                    <a:lnTo>
                      <a:pt x="152" y="237"/>
                    </a:lnTo>
                    <a:lnTo>
                      <a:pt x="156" y="233"/>
                    </a:lnTo>
                    <a:lnTo>
                      <a:pt x="159" y="235"/>
                    </a:lnTo>
                    <a:lnTo>
                      <a:pt x="163" y="237"/>
                    </a:lnTo>
                    <a:lnTo>
                      <a:pt x="165" y="233"/>
                    </a:lnTo>
                    <a:lnTo>
                      <a:pt x="165" y="232"/>
                    </a:lnTo>
                    <a:lnTo>
                      <a:pt x="160" y="226"/>
                    </a:lnTo>
                    <a:lnTo>
                      <a:pt x="164" y="220"/>
                    </a:lnTo>
                    <a:lnTo>
                      <a:pt x="170" y="232"/>
                    </a:lnTo>
                    <a:lnTo>
                      <a:pt x="173" y="222"/>
                    </a:lnTo>
                    <a:lnTo>
                      <a:pt x="189" y="214"/>
                    </a:lnTo>
                    <a:lnTo>
                      <a:pt x="177" y="202"/>
                    </a:lnTo>
                    <a:lnTo>
                      <a:pt x="190" y="198"/>
                    </a:lnTo>
                    <a:lnTo>
                      <a:pt x="197" y="214"/>
                    </a:lnTo>
                    <a:lnTo>
                      <a:pt x="195" y="223"/>
                    </a:lnTo>
                    <a:lnTo>
                      <a:pt x="202" y="227"/>
                    </a:lnTo>
                    <a:lnTo>
                      <a:pt x="203" y="227"/>
                    </a:lnTo>
                    <a:close/>
                    <a:moveTo>
                      <a:pt x="223" y="219"/>
                    </a:moveTo>
                    <a:lnTo>
                      <a:pt x="218" y="219"/>
                    </a:lnTo>
                    <a:lnTo>
                      <a:pt x="211" y="216"/>
                    </a:lnTo>
                    <a:lnTo>
                      <a:pt x="207" y="207"/>
                    </a:lnTo>
                    <a:lnTo>
                      <a:pt x="200" y="193"/>
                    </a:lnTo>
                    <a:lnTo>
                      <a:pt x="204" y="185"/>
                    </a:lnTo>
                    <a:lnTo>
                      <a:pt x="200" y="180"/>
                    </a:lnTo>
                    <a:lnTo>
                      <a:pt x="199" y="172"/>
                    </a:lnTo>
                    <a:lnTo>
                      <a:pt x="200" y="163"/>
                    </a:lnTo>
                    <a:lnTo>
                      <a:pt x="214" y="159"/>
                    </a:lnTo>
                    <a:lnTo>
                      <a:pt x="218" y="167"/>
                    </a:lnTo>
                    <a:lnTo>
                      <a:pt x="235" y="172"/>
                    </a:lnTo>
                    <a:lnTo>
                      <a:pt x="240" y="182"/>
                    </a:lnTo>
                    <a:lnTo>
                      <a:pt x="242" y="188"/>
                    </a:lnTo>
                    <a:lnTo>
                      <a:pt x="235" y="214"/>
                    </a:lnTo>
                    <a:lnTo>
                      <a:pt x="225" y="218"/>
                    </a:lnTo>
                    <a:lnTo>
                      <a:pt x="223" y="219"/>
                    </a:lnTo>
                    <a:close/>
                    <a:moveTo>
                      <a:pt x="168" y="138"/>
                    </a:moveTo>
                    <a:lnTo>
                      <a:pt x="185" y="154"/>
                    </a:lnTo>
                    <a:lnTo>
                      <a:pt x="176" y="160"/>
                    </a:lnTo>
                    <a:lnTo>
                      <a:pt x="159" y="195"/>
                    </a:lnTo>
                    <a:lnTo>
                      <a:pt x="147" y="219"/>
                    </a:lnTo>
                    <a:lnTo>
                      <a:pt x="139" y="220"/>
                    </a:lnTo>
                    <a:lnTo>
                      <a:pt x="142" y="228"/>
                    </a:lnTo>
                    <a:lnTo>
                      <a:pt x="126" y="233"/>
                    </a:lnTo>
                    <a:lnTo>
                      <a:pt x="123" y="235"/>
                    </a:lnTo>
                    <a:lnTo>
                      <a:pt x="117" y="230"/>
                    </a:lnTo>
                    <a:lnTo>
                      <a:pt x="113" y="240"/>
                    </a:lnTo>
                    <a:lnTo>
                      <a:pt x="92" y="247"/>
                    </a:lnTo>
                    <a:lnTo>
                      <a:pt x="87" y="240"/>
                    </a:lnTo>
                    <a:lnTo>
                      <a:pt x="85" y="248"/>
                    </a:lnTo>
                    <a:lnTo>
                      <a:pt x="75" y="252"/>
                    </a:lnTo>
                    <a:lnTo>
                      <a:pt x="74" y="240"/>
                    </a:lnTo>
                    <a:lnTo>
                      <a:pt x="84" y="220"/>
                    </a:lnTo>
                    <a:lnTo>
                      <a:pt x="81" y="216"/>
                    </a:lnTo>
                    <a:lnTo>
                      <a:pt x="74" y="218"/>
                    </a:lnTo>
                    <a:lnTo>
                      <a:pt x="71" y="223"/>
                    </a:lnTo>
                    <a:lnTo>
                      <a:pt x="60" y="224"/>
                    </a:lnTo>
                    <a:lnTo>
                      <a:pt x="59" y="215"/>
                    </a:lnTo>
                    <a:lnTo>
                      <a:pt x="55" y="211"/>
                    </a:lnTo>
                    <a:lnTo>
                      <a:pt x="55" y="205"/>
                    </a:lnTo>
                    <a:lnTo>
                      <a:pt x="72" y="209"/>
                    </a:lnTo>
                    <a:lnTo>
                      <a:pt x="76" y="206"/>
                    </a:lnTo>
                    <a:lnTo>
                      <a:pt x="76" y="199"/>
                    </a:lnTo>
                    <a:lnTo>
                      <a:pt x="80" y="197"/>
                    </a:lnTo>
                    <a:lnTo>
                      <a:pt x="87" y="202"/>
                    </a:lnTo>
                    <a:lnTo>
                      <a:pt x="91" y="186"/>
                    </a:lnTo>
                    <a:lnTo>
                      <a:pt x="98" y="193"/>
                    </a:lnTo>
                    <a:lnTo>
                      <a:pt x="104" y="185"/>
                    </a:lnTo>
                    <a:lnTo>
                      <a:pt x="113" y="192"/>
                    </a:lnTo>
                    <a:lnTo>
                      <a:pt x="109" y="203"/>
                    </a:lnTo>
                    <a:lnTo>
                      <a:pt x="119" y="205"/>
                    </a:lnTo>
                    <a:lnTo>
                      <a:pt x="127" y="199"/>
                    </a:lnTo>
                    <a:lnTo>
                      <a:pt x="122" y="192"/>
                    </a:lnTo>
                    <a:lnTo>
                      <a:pt x="122" y="184"/>
                    </a:lnTo>
                    <a:lnTo>
                      <a:pt x="115" y="176"/>
                    </a:lnTo>
                    <a:lnTo>
                      <a:pt x="122" y="169"/>
                    </a:lnTo>
                    <a:lnTo>
                      <a:pt x="122" y="171"/>
                    </a:lnTo>
                    <a:lnTo>
                      <a:pt x="134" y="177"/>
                    </a:lnTo>
                    <a:lnTo>
                      <a:pt x="135" y="185"/>
                    </a:lnTo>
                    <a:lnTo>
                      <a:pt x="140" y="189"/>
                    </a:lnTo>
                    <a:lnTo>
                      <a:pt x="155" y="173"/>
                    </a:lnTo>
                    <a:lnTo>
                      <a:pt x="143" y="161"/>
                    </a:lnTo>
                    <a:lnTo>
                      <a:pt x="149" y="154"/>
                    </a:lnTo>
                    <a:lnTo>
                      <a:pt x="155" y="158"/>
                    </a:lnTo>
                    <a:lnTo>
                      <a:pt x="157" y="151"/>
                    </a:lnTo>
                    <a:lnTo>
                      <a:pt x="159" y="151"/>
                    </a:lnTo>
                    <a:lnTo>
                      <a:pt x="164" y="152"/>
                    </a:lnTo>
                    <a:lnTo>
                      <a:pt x="168" y="138"/>
                    </a:lnTo>
                    <a:close/>
                    <a:moveTo>
                      <a:pt x="868" y="126"/>
                    </a:moveTo>
                    <a:lnTo>
                      <a:pt x="866" y="127"/>
                    </a:lnTo>
                    <a:lnTo>
                      <a:pt x="864" y="126"/>
                    </a:lnTo>
                    <a:lnTo>
                      <a:pt x="859" y="120"/>
                    </a:lnTo>
                    <a:lnTo>
                      <a:pt x="860" y="118"/>
                    </a:lnTo>
                    <a:lnTo>
                      <a:pt x="864" y="123"/>
                    </a:lnTo>
                    <a:lnTo>
                      <a:pt x="866" y="123"/>
                    </a:lnTo>
                    <a:lnTo>
                      <a:pt x="867" y="123"/>
                    </a:lnTo>
                    <a:lnTo>
                      <a:pt x="868" y="126"/>
                    </a:lnTo>
                    <a:close/>
                    <a:moveTo>
                      <a:pt x="224" y="96"/>
                    </a:moveTo>
                    <a:lnTo>
                      <a:pt x="224" y="101"/>
                    </a:lnTo>
                    <a:lnTo>
                      <a:pt x="236" y="99"/>
                    </a:lnTo>
                    <a:lnTo>
                      <a:pt x="238" y="105"/>
                    </a:lnTo>
                    <a:lnTo>
                      <a:pt x="229" y="109"/>
                    </a:lnTo>
                    <a:lnTo>
                      <a:pt x="225" y="116"/>
                    </a:lnTo>
                    <a:lnTo>
                      <a:pt x="211" y="108"/>
                    </a:lnTo>
                    <a:lnTo>
                      <a:pt x="216" y="101"/>
                    </a:lnTo>
                    <a:lnTo>
                      <a:pt x="208" y="95"/>
                    </a:lnTo>
                    <a:lnTo>
                      <a:pt x="214" y="87"/>
                    </a:lnTo>
                    <a:lnTo>
                      <a:pt x="221" y="86"/>
                    </a:lnTo>
                    <a:lnTo>
                      <a:pt x="232" y="91"/>
                    </a:lnTo>
                    <a:lnTo>
                      <a:pt x="224" y="96"/>
                    </a:lnTo>
                    <a:close/>
                    <a:moveTo>
                      <a:pt x="286" y="55"/>
                    </a:moveTo>
                    <a:lnTo>
                      <a:pt x="284" y="74"/>
                    </a:lnTo>
                    <a:lnTo>
                      <a:pt x="270" y="67"/>
                    </a:lnTo>
                    <a:lnTo>
                      <a:pt x="278" y="51"/>
                    </a:lnTo>
                    <a:lnTo>
                      <a:pt x="286" y="55"/>
                    </a:lnTo>
                    <a:close/>
                    <a:moveTo>
                      <a:pt x="364" y="23"/>
                    </a:moveTo>
                    <a:lnTo>
                      <a:pt x="364" y="36"/>
                    </a:lnTo>
                    <a:lnTo>
                      <a:pt x="381" y="32"/>
                    </a:lnTo>
                    <a:lnTo>
                      <a:pt x="386" y="36"/>
                    </a:lnTo>
                    <a:lnTo>
                      <a:pt x="376" y="48"/>
                    </a:lnTo>
                    <a:lnTo>
                      <a:pt x="388" y="61"/>
                    </a:lnTo>
                    <a:lnTo>
                      <a:pt x="394" y="55"/>
                    </a:lnTo>
                    <a:lnTo>
                      <a:pt x="397" y="48"/>
                    </a:lnTo>
                    <a:lnTo>
                      <a:pt x="403" y="46"/>
                    </a:lnTo>
                    <a:lnTo>
                      <a:pt x="403" y="59"/>
                    </a:lnTo>
                    <a:lnTo>
                      <a:pt x="388" y="74"/>
                    </a:lnTo>
                    <a:lnTo>
                      <a:pt x="386" y="74"/>
                    </a:lnTo>
                    <a:lnTo>
                      <a:pt x="365" y="72"/>
                    </a:lnTo>
                    <a:lnTo>
                      <a:pt x="365" y="78"/>
                    </a:lnTo>
                    <a:lnTo>
                      <a:pt x="365" y="80"/>
                    </a:lnTo>
                    <a:lnTo>
                      <a:pt x="355" y="88"/>
                    </a:lnTo>
                    <a:lnTo>
                      <a:pt x="339" y="74"/>
                    </a:lnTo>
                    <a:lnTo>
                      <a:pt x="348" y="66"/>
                    </a:lnTo>
                    <a:lnTo>
                      <a:pt x="346" y="63"/>
                    </a:lnTo>
                    <a:lnTo>
                      <a:pt x="326" y="70"/>
                    </a:lnTo>
                    <a:lnTo>
                      <a:pt x="326" y="68"/>
                    </a:lnTo>
                    <a:lnTo>
                      <a:pt x="324" y="50"/>
                    </a:lnTo>
                    <a:lnTo>
                      <a:pt x="348" y="45"/>
                    </a:lnTo>
                    <a:lnTo>
                      <a:pt x="358" y="50"/>
                    </a:lnTo>
                    <a:lnTo>
                      <a:pt x="360" y="44"/>
                    </a:lnTo>
                    <a:lnTo>
                      <a:pt x="342" y="31"/>
                    </a:lnTo>
                    <a:lnTo>
                      <a:pt x="346" y="25"/>
                    </a:lnTo>
                    <a:lnTo>
                      <a:pt x="364" y="23"/>
                    </a:lnTo>
                    <a:close/>
                    <a:moveTo>
                      <a:pt x="580" y="6"/>
                    </a:moveTo>
                    <a:lnTo>
                      <a:pt x="576" y="15"/>
                    </a:lnTo>
                    <a:lnTo>
                      <a:pt x="578" y="31"/>
                    </a:lnTo>
                    <a:lnTo>
                      <a:pt x="587" y="21"/>
                    </a:lnTo>
                    <a:lnTo>
                      <a:pt x="604" y="21"/>
                    </a:lnTo>
                    <a:lnTo>
                      <a:pt x="608" y="34"/>
                    </a:lnTo>
                    <a:lnTo>
                      <a:pt x="601" y="50"/>
                    </a:lnTo>
                    <a:lnTo>
                      <a:pt x="606" y="53"/>
                    </a:lnTo>
                    <a:lnTo>
                      <a:pt x="602" y="66"/>
                    </a:lnTo>
                    <a:lnTo>
                      <a:pt x="591" y="68"/>
                    </a:lnTo>
                    <a:lnTo>
                      <a:pt x="596" y="74"/>
                    </a:lnTo>
                    <a:lnTo>
                      <a:pt x="579" y="80"/>
                    </a:lnTo>
                    <a:lnTo>
                      <a:pt x="570" y="76"/>
                    </a:lnTo>
                    <a:lnTo>
                      <a:pt x="558" y="83"/>
                    </a:lnTo>
                    <a:lnTo>
                      <a:pt x="557" y="89"/>
                    </a:lnTo>
                    <a:lnTo>
                      <a:pt x="555" y="96"/>
                    </a:lnTo>
                    <a:lnTo>
                      <a:pt x="567" y="91"/>
                    </a:lnTo>
                    <a:lnTo>
                      <a:pt x="583" y="92"/>
                    </a:lnTo>
                    <a:lnTo>
                      <a:pt x="585" y="96"/>
                    </a:lnTo>
                    <a:lnTo>
                      <a:pt x="576" y="108"/>
                    </a:lnTo>
                    <a:lnTo>
                      <a:pt x="570" y="118"/>
                    </a:lnTo>
                    <a:lnTo>
                      <a:pt x="559" y="127"/>
                    </a:lnTo>
                    <a:lnTo>
                      <a:pt x="550" y="134"/>
                    </a:lnTo>
                    <a:lnTo>
                      <a:pt x="549" y="134"/>
                    </a:lnTo>
                    <a:lnTo>
                      <a:pt x="553" y="134"/>
                    </a:lnTo>
                    <a:lnTo>
                      <a:pt x="559" y="134"/>
                    </a:lnTo>
                    <a:lnTo>
                      <a:pt x="580" y="121"/>
                    </a:lnTo>
                    <a:lnTo>
                      <a:pt x="592" y="108"/>
                    </a:lnTo>
                    <a:lnTo>
                      <a:pt x="600" y="96"/>
                    </a:lnTo>
                    <a:lnTo>
                      <a:pt x="601" y="99"/>
                    </a:lnTo>
                    <a:lnTo>
                      <a:pt x="606" y="112"/>
                    </a:lnTo>
                    <a:lnTo>
                      <a:pt x="601" y="130"/>
                    </a:lnTo>
                    <a:lnTo>
                      <a:pt x="589" y="146"/>
                    </a:lnTo>
                    <a:lnTo>
                      <a:pt x="580" y="158"/>
                    </a:lnTo>
                    <a:lnTo>
                      <a:pt x="576" y="165"/>
                    </a:lnTo>
                    <a:lnTo>
                      <a:pt x="575" y="169"/>
                    </a:lnTo>
                    <a:lnTo>
                      <a:pt x="579" y="176"/>
                    </a:lnTo>
                    <a:lnTo>
                      <a:pt x="583" y="165"/>
                    </a:lnTo>
                    <a:lnTo>
                      <a:pt x="585" y="161"/>
                    </a:lnTo>
                    <a:lnTo>
                      <a:pt x="596" y="158"/>
                    </a:lnTo>
                    <a:lnTo>
                      <a:pt x="598" y="158"/>
                    </a:lnTo>
                    <a:lnTo>
                      <a:pt x="601" y="158"/>
                    </a:lnTo>
                    <a:lnTo>
                      <a:pt x="598" y="161"/>
                    </a:lnTo>
                    <a:lnTo>
                      <a:pt x="593" y="171"/>
                    </a:lnTo>
                    <a:lnTo>
                      <a:pt x="597" y="173"/>
                    </a:lnTo>
                    <a:lnTo>
                      <a:pt x="604" y="164"/>
                    </a:lnTo>
                    <a:lnTo>
                      <a:pt x="605" y="161"/>
                    </a:lnTo>
                    <a:lnTo>
                      <a:pt x="612" y="150"/>
                    </a:lnTo>
                    <a:lnTo>
                      <a:pt x="622" y="147"/>
                    </a:lnTo>
                    <a:lnTo>
                      <a:pt x="613" y="165"/>
                    </a:lnTo>
                    <a:lnTo>
                      <a:pt x="612" y="189"/>
                    </a:lnTo>
                    <a:lnTo>
                      <a:pt x="612" y="206"/>
                    </a:lnTo>
                    <a:lnTo>
                      <a:pt x="614" y="216"/>
                    </a:lnTo>
                    <a:lnTo>
                      <a:pt x="617" y="232"/>
                    </a:lnTo>
                    <a:lnTo>
                      <a:pt x="623" y="233"/>
                    </a:lnTo>
                    <a:lnTo>
                      <a:pt x="623" y="232"/>
                    </a:lnTo>
                    <a:lnTo>
                      <a:pt x="621" y="223"/>
                    </a:lnTo>
                    <a:lnTo>
                      <a:pt x="619" y="215"/>
                    </a:lnTo>
                    <a:lnTo>
                      <a:pt x="618" y="211"/>
                    </a:lnTo>
                    <a:lnTo>
                      <a:pt x="618" y="199"/>
                    </a:lnTo>
                    <a:lnTo>
                      <a:pt x="618" y="195"/>
                    </a:lnTo>
                    <a:lnTo>
                      <a:pt x="617" y="180"/>
                    </a:lnTo>
                    <a:lnTo>
                      <a:pt x="621" y="172"/>
                    </a:lnTo>
                    <a:lnTo>
                      <a:pt x="622" y="160"/>
                    </a:lnTo>
                    <a:lnTo>
                      <a:pt x="626" y="154"/>
                    </a:lnTo>
                    <a:lnTo>
                      <a:pt x="634" y="161"/>
                    </a:lnTo>
                    <a:lnTo>
                      <a:pt x="634" y="158"/>
                    </a:lnTo>
                    <a:lnTo>
                      <a:pt x="634" y="154"/>
                    </a:lnTo>
                    <a:lnTo>
                      <a:pt x="634" y="152"/>
                    </a:lnTo>
                    <a:lnTo>
                      <a:pt x="635" y="144"/>
                    </a:lnTo>
                    <a:lnTo>
                      <a:pt x="634" y="144"/>
                    </a:lnTo>
                    <a:lnTo>
                      <a:pt x="623" y="140"/>
                    </a:lnTo>
                    <a:lnTo>
                      <a:pt x="623" y="127"/>
                    </a:lnTo>
                    <a:lnTo>
                      <a:pt x="625" y="117"/>
                    </a:lnTo>
                    <a:lnTo>
                      <a:pt x="623" y="104"/>
                    </a:lnTo>
                    <a:lnTo>
                      <a:pt x="623" y="103"/>
                    </a:lnTo>
                    <a:lnTo>
                      <a:pt x="630" y="100"/>
                    </a:lnTo>
                    <a:lnTo>
                      <a:pt x="631" y="100"/>
                    </a:lnTo>
                    <a:lnTo>
                      <a:pt x="632" y="100"/>
                    </a:lnTo>
                    <a:lnTo>
                      <a:pt x="631" y="99"/>
                    </a:lnTo>
                    <a:lnTo>
                      <a:pt x="626" y="93"/>
                    </a:lnTo>
                    <a:lnTo>
                      <a:pt x="625" y="83"/>
                    </a:lnTo>
                    <a:lnTo>
                      <a:pt x="629" y="68"/>
                    </a:lnTo>
                    <a:lnTo>
                      <a:pt x="634" y="50"/>
                    </a:lnTo>
                    <a:lnTo>
                      <a:pt x="635" y="48"/>
                    </a:lnTo>
                    <a:lnTo>
                      <a:pt x="655" y="40"/>
                    </a:lnTo>
                    <a:lnTo>
                      <a:pt x="664" y="44"/>
                    </a:lnTo>
                    <a:lnTo>
                      <a:pt x="673" y="44"/>
                    </a:lnTo>
                    <a:lnTo>
                      <a:pt x="676" y="44"/>
                    </a:lnTo>
                    <a:lnTo>
                      <a:pt x="680" y="53"/>
                    </a:lnTo>
                    <a:lnTo>
                      <a:pt x="691" y="55"/>
                    </a:lnTo>
                    <a:lnTo>
                      <a:pt x="685" y="68"/>
                    </a:lnTo>
                    <a:lnTo>
                      <a:pt x="695" y="70"/>
                    </a:lnTo>
                    <a:lnTo>
                      <a:pt x="689" y="83"/>
                    </a:lnTo>
                    <a:lnTo>
                      <a:pt x="687" y="92"/>
                    </a:lnTo>
                    <a:lnTo>
                      <a:pt x="699" y="82"/>
                    </a:lnTo>
                    <a:lnTo>
                      <a:pt x="710" y="75"/>
                    </a:lnTo>
                    <a:lnTo>
                      <a:pt x="722" y="66"/>
                    </a:lnTo>
                    <a:lnTo>
                      <a:pt x="727" y="65"/>
                    </a:lnTo>
                    <a:lnTo>
                      <a:pt x="729" y="63"/>
                    </a:lnTo>
                    <a:lnTo>
                      <a:pt x="733" y="75"/>
                    </a:lnTo>
                    <a:lnTo>
                      <a:pt x="727" y="96"/>
                    </a:lnTo>
                    <a:lnTo>
                      <a:pt x="737" y="89"/>
                    </a:lnTo>
                    <a:lnTo>
                      <a:pt x="740" y="82"/>
                    </a:lnTo>
                    <a:lnTo>
                      <a:pt x="746" y="71"/>
                    </a:lnTo>
                    <a:lnTo>
                      <a:pt x="748" y="63"/>
                    </a:lnTo>
                    <a:lnTo>
                      <a:pt x="761" y="66"/>
                    </a:lnTo>
                    <a:lnTo>
                      <a:pt x="769" y="68"/>
                    </a:lnTo>
                    <a:lnTo>
                      <a:pt x="762" y="76"/>
                    </a:lnTo>
                    <a:lnTo>
                      <a:pt x="771" y="76"/>
                    </a:lnTo>
                    <a:lnTo>
                      <a:pt x="779" y="80"/>
                    </a:lnTo>
                    <a:lnTo>
                      <a:pt x="784" y="84"/>
                    </a:lnTo>
                    <a:lnTo>
                      <a:pt x="778" y="95"/>
                    </a:lnTo>
                    <a:lnTo>
                      <a:pt x="770" y="103"/>
                    </a:lnTo>
                    <a:lnTo>
                      <a:pt x="762" y="108"/>
                    </a:lnTo>
                    <a:lnTo>
                      <a:pt x="767" y="112"/>
                    </a:lnTo>
                    <a:lnTo>
                      <a:pt x="771" y="113"/>
                    </a:lnTo>
                    <a:lnTo>
                      <a:pt x="795" y="100"/>
                    </a:lnTo>
                    <a:lnTo>
                      <a:pt x="809" y="93"/>
                    </a:lnTo>
                    <a:lnTo>
                      <a:pt x="813" y="100"/>
                    </a:lnTo>
                    <a:lnTo>
                      <a:pt x="813" y="104"/>
                    </a:lnTo>
                    <a:lnTo>
                      <a:pt x="822" y="105"/>
                    </a:lnTo>
                    <a:lnTo>
                      <a:pt x="826" y="109"/>
                    </a:lnTo>
                    <a:lnTo>
                      <a:pt x="830" y="120"/>
                    </a:lnTo>
                    <a:lnTo>
                      <a:pt x="837" y="118"/>
                    </a:lnTo>
                    <a:lnTo>
                      <a:pt x="847" y="109"/>
                    </a:lnTo>
                    <a:lnTo>
                      <a:pt x="855" y="118"/>
                    </a:lnTo>
                    <a:lnTo>
                      <a:pt x="858" y="126"/>
                    </a:lnTo>
                    <a:lnTo>
                      <a:pt x="860" y="131"/>
                    </a:lnTo>
                    <a:lnTo>
                      <a:pt x="862" y="135"/>
                    </a:lnTo>
                    <a:lnTo>
                      <a:pt x="866" y="146"/>
                    </a:lnTo>
                    <a:lnTo>
                      <a:pt x="867" y="150"/>
                    </a:lnTo>
                    <a:lnTo>
                      <a:pt x="860" y="158"/>
                    </a:lnTo>
                    <a:lnTo>
                      <a:pt x="855" y="160"/>
                    </a:lnTo>
                    <a:lnTo>
                      <a:pt x="839" y="168"/>
                    </a:lnTo>
                    <a:lnTo>
                      <a:pt x="824" y="176"/>
                    </a:lnTo>
                    <a:lnTo>
                      <a:pt x="824" y="186"/>
                    </a:lnTo>
                    <a:lnTo>
                      <a:pt x="822" y="186"/>
                    </a:lnTo>
                    <a:lnTo>
                      <a:pt x="813" y="192"/>
                    </a:lnTo>
                    <a:lnTo>
                      <a:pt x="816" y="201"/>
                    </a:lnTo>
                    <a:lnTo>
                      <a:pt x="811" y="210"/>
                    </a:lnTo>
                    <a:lnTo>
                      <a:pt x="804" y="215"/>
                    </a:lnTo>
                    <a:lnTo>
                      <a:pt x="797" y="220"/>
                    </a:lnTo>
                    <a:lnTo>
                      <a:pt x="804" y="226"/>
                    </a:lnTo>
                    <a:lnTo>
                      <a:pt x="791" y="230"/>
                    </a:lnTo>
                    <a:lnTo>
                      <a:pt x="771" y="237"/>
                    </a:lnTo>
                    <a:lnTo>
                      <a:pt x="767" y="236"/>
                    </a:lnTo>
                    <a:lnTo>
                      <a:pt x="752" y="236"/>
                    </a:lnTo>
                    <a:lnTo>
                      <a:pt x="735" y="235"/>
                    </a:lnTo>
                    <a:lnTo>
                      <a:pt x="733" y="235"/>
                    </a:lnTo>
                    <a:lnTo>
                      <a:pt x="720" y="233"/>
                    </a:lnTo>
                    <a:lnTo>
                      <a:pt x="716" y="233"/>
                    </a:lnTo>
                    <a:lnTo>
                      <a:pt x="714" y="233"/>
                    </a:lnTo>
                    <a:lnTo>
                      <a:pt x="706" y="233"/>
                    </a:lnTo>
                    <a:lnTo>
                      <a:pt x="687" y="232"/>
                    </a:lnTo>
                    <a:lnTo>
                      <a:pt x="674" y="228"/>
                    </a:lnTo>
                    <a:lnTo>
                      <a:pt x="672" y="227"/>
                    </a:lnTo>
                    <a:lnTo>
                      <a:pt x="670" y="228"/>
                    </a:lnTo>
                    <a:lnTo>
                      <a:pt x="664" y="230"/>
                    </a:lnTo>
                    <a:lnTo>
                      <a:pt x="663" y="230"/>
                    </a:lnTo>
                    <a:lnTo>
                      <a:pt x="657" y="232"/>
                    </a:lnTo>
                    <a:lnTo>
                      <a:pt x="660" y="236"/>
                    </a:lnTo>
                    <a:lnTo>
                      <a:pt x="663" y="235"/>
                    </a:lnTo>
                    <a:lnTo>
                      <a:pt x="669" y="233"/>
                    </a:lnTo>
                    <a:lnTo>
                      <a:pt x="674" y="232"/>
                    </a:lnTo>
                    <a:lnTo>
                      <a:pt x="670" y="240"/>
                    </a:lnTo>
                    <a:lnTo>
                      <a:pt x="664" y="245"/>
                    </a:lnTo>
                    <a:lnTo>
                      <a:pt x="667" y="249"/>
                    </a:lnTo>
                    <a:lnTo>
                      <a:pt x="672" y="250"/>
                    </a:lnTo>
                    <a:lnTo>
                      <a:pt x="680" y="245"/>
                    </a:lnTo>
                    <a:lnTo>
                      <a:pt x="685" y="245"/>
                    </a:lnTo>
                    <a:lnTo>
                      <a:pt x="686" y="248"/>
                    </a:lnTo>
                    <a:lnTo>
                      <a:pt x="680" y="250"/>
                    </a:lnTo>
                    <a:lnTo>
                      <a:pt x="684" y="253"/>
                    </a:lnTo>
                    <a:lnTo>
                      <a:pt x="689" y="252"/>
                    </a:lnTo>
                    <a:lnTo>
                      <a:pt x="699" y="252"/>
                    </a:lnTo>
                    <a:lnTo>
                      <a:pt x="710" y="252"/>
                    </a:lnTo>
                    <a:lnTo>
                      <a:pt x="718" y="253"/>
                    </a:lnTo>
                    <a:lnTo>
                      <a:pt x="720" y="260"/>
                    </a:lnTo>
                    <a:lnTo>
                      <a:pt x="731" y="258"/>
                    </a:lnTo>
                    <a:lnTo>
                      <a:pt x="736" y="258"/>
                    </a:lnTo>
                    <a:lnTo>
                      <a:pt x="745" y="257"/>
                    </a:lnTo>
                    <a:lnTo>
                      <a:pt x="754" y="260"/>
                    </a:lnTo>
                    <a:lnTo>
                      <a:pt x="765" y="264"/>
                    </a:lnTo>
                    <a:lnTo>
                      <a:pt x="758" y="273"/>
                    </a:lnTo>
                    <a:lnTo>
                      <a:pt x="750" y="282"/>
                    </a:lnTo>
                    <a:lnTo>
                      <a:pt x="749" y="288"/>
                    </a:lnTo>
                    <a:lnTo>
                      <a:pt x="749" y="290"/>
                    </a:lnTo>
                    <a:lnTo>
                      <a:pt x="749" y="298"/>
                    </a:lnTo>
                    <a:lnTo>
                      <a:pt x="754" y="296"/>
                    </a:lnTo>
                    <a:lnTo>
                      <a:pt x="756" y="295"/>
                    </a:lnTo>
                    <a:lnTo>
                      <a:pt x="759" y="279"/>
                    </a:lnTo>
                    <a:lnTo>
                      <a:pt x="767" y="277"/>
                    </a:lnTo>
                    <a:lnTo>
                      <a:pt x="774" y="277"/>
                    </a:lnTo>
                    <a:lnTo>
                      <a:pt x="780" y="281"/>
                    </a:lnTo>
                    <a:lnTo>
                      <a:pt x="783" y="292"/>
                    </a:lnTo>
                    <a:lnTo>
                      <a:pt x="782" y="302"/>
                    </a:lnTo>
                    <a:lnTo>
                      <a:pt x="780" y="305"/>
                    </a:lnTo>
                    <a:lnTo>
                      <a:pt x="779" y="309"/>
                    </a:lnTo>
                    <a:lnTo>
                      <a:pt x="778" y="315"/>
                    </a:lnTo>
                    <a:lnTo>
                      <a:pt x="775" y="325"/>
                    </a:lnTo>
                    <a:lnTo>
                      <a:pt x="774" y="329"/>
                    </a:lnTo>
                    <a:lnTo>
                      <a:pt x="773" y="330"/>
                    </a:lnTo>
                    <a:lnTo>
                      <a:pt x="767" y="333"/>
                    </a:lnTo>
                    <a:lnTo>
                      <a:pt x="762" y="337"/>
                    </a:lnTo>
                    <a:lnTo>
                      <a:pt x="769" y="338"/>
                    </a:lnTo>
                    <a:lnTo>
                      <a:pt x="770" y="338"/>
                    </a:lnTo>
                    <a:lnTo>
                      <a:pt x="771" y="346"/>
                    </a:lnTo>
                    <a:lnTo>
                      <a:pt x="771" y="347"/>
                    </a:lnTo>
                    <a:lnTo>
                      <a:pt x="775" y="343"/>
                    </a:lnTo>
                    <a:lnTo>
                      <a:pt x="778" y="339"/>
                    </a:lnTo>
                    <a:lnTo>
                      <a:pt x="780" y="333"/>
                    </a:lnTo>
                    <a:lnTo>
                      <a:pt x="783" y="326"/>
                    </a:lnTo>
                    <a:lnTo>
                      <a:pt x="788" y="319"/>
                    </a:lnTo>
                    <a:lnTo>
                      <a:pt x="796" y="319"/>
                    </a:lnTo>
                    <a:lnTo>
                      <a:pt x="801" y="319"/>
                    </a:lnTo>
                    <a:lnTo>
                      <a:pt x="805" y="313"/>
                    </a:lnTo>
                    <a:lnTo>
                      <a:pt x="812" y="305"/>
                    </a:lnTo>
                    <a:lnTo>
                      <a:pt x="816" y="304"/>
                    </a:lnTo>
                    <a:lnTo>
                      <a:pt x="812" y="316"/>
                    </a:lnTo>
                    <a:lnTo>
                      <a:pt x="809" y="319"/>
                    </a:lnTo>
                    <a:lnTo>
                      <a:pt x="805" y="325"/>
                    </a:lnTo>
                    <a:lnTo>
                      <a:pt x="804" y="326"/>
                    </a:lnTo>
                    <a:lnTo>
                      <a:pt x="805" y="333"/>
                    </a:lnTo>
                    <a:lnTo>
                      <a:pt x="808" y="342"/>
                    </a:lnTo>
                    <a:lnTo>
                      <a:pt x="812" y="351"/>
                    </a:lnTo>
                    <a:lnTo>
                      <a:pt x="816" y="347"/>
                    </a:lnTo>
                    <a:lnTo>
                      <a:pt x="812" y="337"/>
                    </a:lnTo>
                    <a:lnTo>
                      <a:pt x="812" y="333"/>
                    </a:lnTo>
                    <a:lnTo>
                      <a:pt x="811" y="329"/>
                    </a:lnTo>
                    <a:lnTo>
                      <a:pt x="812" y="326"/>
                    </a:lnTo>
                    <a:lnTo>
                      <a:pt x="812" y="325"/>
                    </a:lnTo>
                    <a:lnTo>
                      <a:pt x="817" y="315"/>
                    </a:lnTo>
                    <a:lnTo>
                      <a:pt x="824" y="325"/>
                    </a:lnTo>
                    <a:lnTo>
                      <a:pt x="826" y="329"/>
                    </a:lnTo>
                    <a:lnTo>
                      <a:pt x="826" y="326"/>
                    </a:lnTo>
                    <a:lnTo>
                      <a:pt x="826" y="320"/>
                    </a:lnTo>
                    <a:lnTo>
                      <a:pt x="826" y="319"/>
                    </a:lnTo>
                    <a:lnTo>
                      <a:pt x="825" y="313"/>
                    </a:lnTo>
                    <a:lnTo>
                      <a:pt x="821" y="305"/>
                    </a:lnTo>
                    <a:lnTo>
                      <a:pt x="822" y="304"/>
                    </a:lnTo>
                    <a:lnTo>
                      <a:pt x="828" y="302"/>
                    </a:lnTo>
                    <a:lnTo>
                      <a:pt x="828" y="300"/>
                    </a:lnTo>
                    <a:lnTo>
                      <a:pt x="822" y="290"/>
                    </a:lnTo>
                    <a:lnTo>
                      <a:pt x="817" y="281"/>
                    </a:lnTo>
                    <a:lnTo>
                      <a:pt x="820" y="274"/>
                    </a:lnTo>
                    <a:lnTo>
                      <a:pt x="831" y="274"/>
                    </a:lnTo>
                    <a:lnTo>
                      <a:pt x="829" y="283"/>
                    </a:lnTo>
                    <a:lnTo>
                      <a:pt x="837" y="282"/>
                    </a:lnTo>
                    <a:lnTo>
                      <a:pt x="843" y="292"/>
                    </a:lnTo>
                    <a:lnTo>
                      <a:pt x="847" y="303"/>
                    </a:lnTo>
                    <a:lnTo>
                      <a:pt x="848" y="308"/>
                    </a:lnTo>
                    <a:lnTo>
                      <a:pt x="848" y="312"/>
                    </a:lnTo>
                    <a:lnTo>
                      <a:pt x="847" y="320"/>
                    </a:lnTo>
                    <a:lnTo>
                      <a:pt x="843" y="324"/>
                    </a:lnTo>
                    <a:lnTo>
                      <a:pt x="850" y="325"/>
                    </a:lnTo>
                    <a:lnTo>
                      <a:pt x="856" y="319"/>
                    </a:lnTo>
                    <a:lnTo>
                      <a:pt x="854" y="312"/>
                    </a:lnTo>
                    <a:lnTo>
                      <a:pt x="852" y="305"/>
                    </a:lnTo>
                    <a:lnTo>
                      <a:pt x="852" y="304"/>
                    </a:lnTo>
                    <a:lnTo>
                      <a:pt x="848" y="296"/>
                    </a:lnTo>
                    <a:lnTo>
                      <a:pt x="846" y="286"/>
                    </a:lnTo>
                    <a:lnTo>
                      <a:pt x="852" y="281"/>
                    </a:lnTo>
                    <a:lnTo>
                      <a:pt x="860" y="283"/>
                    </a:lnTo>
                    <a:lnTo>
                      <a:pt x="862" y="281"/>
                    </a:lnTo>
                    <a:lnTo>
                      <a:pt x="872" y="282"/>
                    </a:lnTo>
                    <a:lnTo>
                      <a:pt x="873" y="282"/>
                    </a:lnTo>
                    <a:lnTo>
                      <a:pt x="871" y="294"/>
                    </a:lnTo>
                    <a:lnTo>
                      <a:pt x="880" y="283"/>
                    </a:lnTo>
                    <a:lnTo>
                      <a:pt x="883" y="283"/>
                    </a:lnTo>
                    <a:lnTo>
                      <a:pt x="884" y="284"/>
                    </a:lnTo>
                    <a:lnTo>
                      <a:pt x="886" y="287"/>
                    </a:lnTo>
                    <a:lnTo>
                      <a:pt x="886" y="288"/>
                    </a:lnTo>
                    <a:lnTo>
                      <a:pt x="888" y="290"/>
                    </a:lnTo>
                    <a:lnTo>
                      <a:pt x="888" y="291"/>
                    </a:lnTo>
                    <a:lnTo>
                      <a:pt x="889" y="290"/>
                    </a:lnTo>
                    <a:lnTo>
                      <a:pt x="890" y="294"/>
                    </a:lnTo>
                    <a:lnTo>
                      <a:pt x="892" y="294"/>
                    </a:lnTo>
                    <a:lnTo>
                      <a:pt x="893" y="299"/>
                    </a:lnTo>
                    <a:lnTo>
                      <a:pt x="892" y="300"/>
                    </a:lnTo>
                    <a:lnTo>
                      <a:pt x="894" y="303"/>
                    </a:lnTo>
                    <a:lnTo>
                      <a:pt x="896" y="304"/>
                    </a:lnTo>
                    <a:lnTo>
                      <a:pt x="900" y="307"/>
                    </a:lnTo>
                    <a:lnTo>
                      <a:pt x="900" y="305"/>
                    </a:lnTo>
                    <a:lnTo>
                      <a:pt x="901" y="307"/>
                    </a:lnTo>
                    <a:lnTo>
                      <a:pt x="901" y="309"/>
                    </a:lnTo>
                    <a:lnTo>
                      <a:pt x="900" y="309"/>
                    </a:lnTo>
                    <a:lnTo>
                      <a:pt x="900" y="311"/>
                    </a:lnTo>
                    <a:lnTo>
                      <a:pt x="902" y="316"/>
                    </a:lnTo>
                    <a:lnTo>
                      <a:pt x="905" y="320"/>
                    </a:lnTo>
                    <a:lnTo>
                      <a:pt x="906" y="328"/>
                    </a:lnTo>
                    <a:lnTo>
                      <a:pt x="906" y="329"/>
                    </a:lnTo>
                    <a:lnTo>
                      <a:pt x="907" y="333"/>
                    </a:lnTo>
                    <a:lnTo>
                      <a:pt x="907" y="334"/>
                    </a:lnTo>
                    <a:lnTo>
                      <a:pt x="907" y="338"/>
                    </a:lnTo>
                    <a:lnTo>
                      <a:pt x="900" y="350"/>
                    </a:lnTo>
                    <a:lnTo>
                      <a:pt x="893" y="350"/>
                    </a:lnTo>
                    <a:lnTo>
                      <a:pt x="890" y="350"/>
                    </a:lnTo>
                    <a:lnTo>
                      <a:pt x="888" y="350"/>
                    </a:lnTo>
                    <a:lnTo>
                      <a:pt x="881" y="351"/>
                    </a:lnTo>
                    <a:lnTo>
                      <a:pt x="872" y="354"/>
                    </a:lnTo>
                    <a:lnTo>
                      <a:pt x="859" y="343"/>
                    </a:lnTo>
                    <a:lnTo>
                      <a:pt x="854" y="339"/>
                    </a:lnTo>
                    <a:lnTo>
                      <a:pt x="841" y="333"/>
                    </a:lnTo>
                    <a:lnTo>
                      <a:pt x="839" y="332"/>
                    </a:lnTo>
                    <a:lnTo>
                      <a:pt x="830" y="329"/>
                    </a:lnTo>
                    <a:lnTo>
                      <a:pt x="828" y="332"/>
                    </a:lnTo>
                    <a:lnTo>
                      <a:pt x="825" y="333"/>
                    </a:lnTo>
                    <a:lnTo>
                      <a:pt x="826" y="337"/>
                    </a:lnTo>
                    <a:lnTo>
                      <a:pt x="830" y="336"/>
                    </a:lnTo>
                    <a:lnTo>
                      <a:pt x="834" y="345"/>
                    </a:lnTo>
                    <a:lnTo>
                      <a:pt x="835" y="346"/>
                    </a:lnTo>
                    <a:lnTo>
                      <a:pt x="838" y="351"/>
                    </a:lnTo>
                    <a:lnTo>
                      <a:pt x="841" y="354"/>
                    </a:lnTo>
                    <a:lnTo>
                      <a:pt x="841" y="358"/>
                    </a:lnTo>
                    <a:lnTo>
                      <a:pt x="841" y="359"/>
                    </a:lnTo>
                    <a:lnTo>
                      <a:pt x="841" y="362"/>
                    </a:lnTo>
                    <a:lnTo>
                      <a:pt x="838" y="367"/>
                    </a:lnTo>
                    <a:lnTo>
                      <a:pt x="838" y="368"/>
                    </a:lnTo>
                    <a:lnTo>
                      <a:pt x="838" y="370"/>
                    </a:lnTo>
                    <a:lnTo>
                      <a:pt x="838" y="372"/>
                    </a:lnTo>
                    <a:lnTo>
                      <a:pt x="839" y="379"/>
                    </a:lnTo>
                    <a:lnTo>
                      <a:pt x="841" y="381"/>
                    </a:lnTo>
                    <a:lnTo>
                      <a:pt x="837" y="392"/>
                    </a:lnTo>
                    <a:lnTo>
                      <a:pt x="834" y="397"/>
                    </a:lnTo>
                    <a:lnTo>
                      <a:pt x="829" y="401"/>
                    </a:lnTo>
                    <a:lnTo>
                      <a:pt x="828" y="402"/>
                    </a:lnTo>
                    <a:lnTo>
                      <a:pt x="828" y="401"/>
                    </a:lnTo>
                    <a:lnTo>
                      <a:pt x="825" y="400"/>
                    </a:lnTo>
                    <a:lnTo>
                      <a:pt x="820" y="398"/>
                    </a:lnTo>
                    <a:lnTo>
                      <a:pt x="820" y="400"/>
                    </a:lnTo>
                    <a:lnTo>
                      <a:pt x="816" y="405"/>
                    </a:lnTo>
                    <a:lnTo>
                      <a:pt x="814" y="408"/>
                    </a:lnTo>
                    <a:lnTo>
                      <a:pt x="809" y="410"/>
                    </a:lnTo>
                    <a:lnTo>
                      <a:pt x="809" y="411"/>
                    </a:lnTo>
                    <a:lnTo>
                      <a:pt x="809" y="413"/>
                    </a:lnTo>
                    <a:lnTo>
                      <a:pt x="809" y="415"/>
                    </a:lnTo>
                    <a:lnTo>
                      <a:pt x="809" y="418"/>
                    </a:lnTo>
                    <a:lnTo>
                      <a:pt x="800" y="432"/>
                    </a:lnTo>
                    <a:lnTo>
                      <a:pt x="797" y="434"/>
                    </a:lnTo>
                    <a:lnTo>
                      <a:pt x="796" y="432"/>
                    </a:lnTo>
                    <a:lnTo>
                      <a:pt x="795" y="431"/>
                    </a:lnTo>
                    <a:lnTo>
                      <a:pt x="792" y="434"/>
                    </a:lnTo>
                    <a:lnTo>
                      <a:pt x="786" y="436"/>
                    </a:lnTo>
                    <a:lnTo>
                      <a:pt x="784" y="435"/>
                    </a:lnTo>
                    <a:lnTo>
                      <a:pt x="779" y="440"/>
                    </a:lnTo>
                    <a:lnTo>
                      <a:pt x="775" y="444"/>
                    </a:lnTo>
                    <a:lnTo>
                      <a:pt x="776" y="455"/>
                    </a:lnTo>
                    <a:lnTo>
                      <a:pt x="779" y="457"/>
                    </a:lnTo>
                    <a:lnTo>
                      <a:pt x="779" y="459"/>
                    </a:lnTo>
                    <a:lnTo>
                      <a:pt x="782" y="460"/>
                    </a:lnTo>
                    <a:lnTo>
                      <a:pt x="782" y="461"/>
                    </a:lnTo>
                    <a:lnTo>
                      <a:pt x="783" y="466"/>
                    </a:lnTo>
                    <a:lnTo>
                      <a:pt x="782" y="466"/>
                    </a:lnTo>
                    <a:lnTo>
                      <a:pt x="782" y="468"/>
                    </a:lnTo>
                    <a:lnTo>
                      <a:pt x="782" y="472"/>
                    </a:lnTo>
                    <a:lnTo>
                      <a:pt x="783" y="476"/>
                    </a:lnTo>
                    <a:lnTo>
                      <a:pt x="783" y="477"/>
                    </a:lnTo>
                    <a:lnTo>
                      <a:pt x="782" y="478"/>
                    </a:lnTo>
                    <a:lnTo>
                      <a:pt x="782" y="480"/>
                    </a:lnTo>
                    <a:lnTo>
                      <a:pt x="780" y="481"/>
                    </a:lnTo>
                    <a:lnTo>
                      <a:pt x="782" y="482"/>
                    </a:lnTo>
                    <a:lnTo>
                      <a:pt x="780" y="487"/>
                    </a:lnTo>
                    <a:lnTo>
                      <a:pt x="782" y="491"/>
                    </a:lnTo>
                    <a:lnTo>
                      <a:pt x="782" y="493"/>
                    </a:lnTo>
                    <a:lnTo>
                      <a:pt x="783" y="493"/>
                    </a:lnTo>
                    <a:lnTo>
                      <a:pt x="778" y="507"/>
                    </a:lnTo>
                    <a:lnTo>
                      <a:pt x="776" y="508"/>
                    </a:lnTo>
                    <a:lnTo>
                      <a:pt x="774" y="515"/>
                    </a:lnTo>
                    <a:lnTo>
                      <a:pt x="773" y="518"/>
                    </a:lnTo>
                    <a:lnTo>
                      <a:pt x="771" y="523"/>
                    </a:lnTo>
                    <a:lnTo>
                      <a:pt x="770" y="524"/>
                    </a:lnTo>
                    <a:lnTo>
                      <a:pt x="769" y="523"/>
                    </a:lnTo>
                    <a:lnTo>
                      <a:pt x="769" y="521"/>
                    </a:lnTo>
                    <a:lnTo>
                      <a:pt x="767" y="520"/>
                    </a:lnTo>
                    <a:lnTo>
                      <a:pt x="765" y="520"/>
                    </a:lnTo>
                    <a:lnTo>
                      <a:pt x="765" y="519"/>
                    </a:lnTo>
                    <a:lnTo>
                      <a:pt x="763" y="519"/>
                    </a:lnTo>
                    <a:lnTo>
                      <a:pt x="762" y="519"/>
                    </a:lnTo>
                    <a:lnTo>
                      <a:pt x="761" y="518"/>
                    </a:lnTo>
                    <a:lnTo>
                      <a:pt x="759" y="516"/>
                    </a:lnTo>
                    <a:lnTo>
                      <a:pt x="757" y="516"/>
                    </a:lnTo>
                    <a:lnTo>
                      <a:pt x="752" y="512"/>
                    </a:lnTo>
                    <a:lnTo>
                      <a:pt x="749" y="511"/>
                    </a:lnTo>
                    <a:lnTo>
                      <a:pt x="746" y="508"/>
                    </a:lnTo>
                    <a:lnTo>
                      <a:pt x="742" y="503"/>
                    </a:lnTo>
                    <a:lnTo>
                      <a:pt x="742" y="500"/>
                    </a:lnTo>
                    <a:lnTo>
                      <a:pt x="741" y="490"/>
                    </a:lnTo>
                    <a:lnTo>
                      <a:pt x="741" y="486"/>
                    </a:lnTo>
                    <a:lnTo>
                      <a:pt x="740" y="482"/>
                    </a:lnTo>
                    <a:lnTo>
                      <a:pt x="739" y="477"/>
                    </a:lnTo>
                    <a:lnTo>
                      <a:pt x="739" y="473"/>
                    </a:lnTo>
                    <a:lnTo>
                      <a:pt x="742" y="465"/>
                    </a:lnTo>
                    <a:lnTo>
                      <a:pt x="745" y="460"/>
                    </a:lnTo>
                    <a:lnTo>
                      <a:pt x="749" y="451"/>
                    </a:lnTo>
                    <a:lnTo>
                      <a:pt x="753" y="442"/>
                    </a:lnTo>
                    <a:lnTo>
                      <a:pt x="756" y="435"/>
                    </a:lnTo>
                    <a:lnTo>
                      <a:pt x="757" y="434"/>
                    </a:lnTo>
                    <a:lnTo>
                      <a:pt x="759" y="428"/>
                    </a:lnTo>
                    <a:lnTo>
                      <a:pt x="763" y="419"/>
                    </a:lnTo>
                    <a:lnTo>
                      <a:pt x="765" y="410"/>
                    </a:lnTo>
                    <a:lnTo>
                      <a:pt x="766" y="408"/>
                    </a:lnTo>
                    <a:lnTo>
                      <a:pt x="767" y="405"/>
                    </a:lnTo>
                    <a:lnTo>
                      <a:pt x="769" y="396"/>
                    </a:lnTo>
                    <a:lnTo>
                      <a:pt x="766" y="392"/>
                    </a:lnTo>
                    <a:lnTo>
                      <a:pt x="762" y="385"/>
                    </a:lnTo>
                    <a:lnTo>
                      <a:pt x="761" y="385"/>
                    </a:lnTo>
                    <a:lnTo>
                      <a:pt x="759" y="381"/>
                    </a:lnTo>
                    <a:lnTo>
                      <a:pt x="758" y="380"/>
                    </a:lnTo>
                    <a:lnTo>
                      <a:pt x="757" y="377"/>
                    </a:lnTo>
                    <a:lnTo>
                      <a:pt x="753" y="372"/>
                    </a:lnTo>
                    <a:lnTo>
                      <a:pt x="752" y="370"/>
                    </a:lnTo>
                    <a:lnTo>
                      <a:pt x="749" y="366"/>
                    </a:lnTo>
                    <a:lnTo>
                      <a:pt x="748" y="366"/>
                    </a:lnTo>
                    <a:lnTo>
                      <a:pt x="748" y="363"/>
                    </a:lnTo>
                    <a:lnTo>
                      <a:pt x="745" y="360"/>
                    </a:lnTo>
                    <a:lnTo>
                      <a:pt x="744" y="358"/>
                    </a:lnTo>
                    <a:lnTo>
                      <a:pt x="741" y="354"/>
                    </a:lnTo>
                    <a:lnTo>
                      <a:pt x="740" y="351"/>
                    </a:lnTo>
                    <a:lnTo>
                      <a:pt x="740" y="349"/>
                    </a:lnTo>
                    <a:lnTo>
                      <a:pt x="737" y="345"/>
                    </a:lnTo>
                    <a:lnTo>
                      <a:pt x="735" y="343"/>
                    </a:lnTo>
                    <a:lnTo>
                      <a:pt x="727" y="342"/>
                    </a:lnTo>
                    <a:lnTo>
                      <a:pt x="723" y="342"/>
                    </a:lnTo>
                    <a:lnTo>
                      <a:pt x="715" y="341"/>
                    </a:lnTo>
                    <a:lnTo>
                      <a:pt x="714" y="339"/>
                    </a:lnTo>
                    <a:lnTo>
                      <a:pt x="704" y="337"/>
                    </a:lnTo>
                    <a:lnTo>
                      <a:pt x="701" y="337"/>
                    </a:lnTo>
                    <a:lnTo>
                      <a:pt x="693" y="334"/>
                    </a:lnTo>
                    <a:lnTo>
                      <a:pt x="687" y="333"/>
                    </a:lnTo>
                    <a:lnTo>
                      <a:pt x="686" y="333"/>
                    </a:lnTo>
                    <a:lnTo>
                      <a:pt x="684" y="333"/>
                    </a:lnTo>
                    <a:lnTo>
                      <a:pt x="676" y="330"/>
                    </a:lnTo>
                    <a:lnTo>
                      <a:pt x="673" y="329"/>
                    </a:lnTo>
                    <a:lnTo>
                      <a:pt x="668" y="329"/>
                    </a:lnTo>
                    <a:lnTo>
                      <a:pt x="664" y="328"/>
                    </a:lnTo>
                    <a:lnTo>
                      <a:pt x="661" y="326"/>
                    </a:lnTo>
                    <a:lnTo>
                      <a:pt x="656" y="321"/>
                    </a:lnTo>
                    <a:lnTo>
                      <a:pt x="656" y="317"/>
                    </a:lnTo>
                    <a:lnTo>
                      <a:pt x="656" y="316"/>
                    </a:lnTo>
                    <a:lnTo>
                      <a:pt x="655" y="313"/>
                    </a:lnTo>
                    <a:lnTo>
                      <a:pt x="651" y="311"/>
                    </a:lnTo>
                    <a:lnTo>
                      <a:pt x="647" y="309"/>
                    </a:lnTo>
                    <a:lnTo>
                      <a:pt x="646" y="309"/>
                    </a:lnTo>
                    <a:lnTo>
                      <a:pt x="636" y="305"/>
                    </a:lnTo>
                    <a:lnTo>
                      <a:pt x="634" y="304"/>
                    </a:lnTo>
                    <a:lnTo>
                      <a:pt x="630" y="300"/>
                    </a:lnTo>
                    <a:lnTo>
                      <a:pt x="625" y="295"/>
                    </a:lnTo>
                    <a:lnTo>
                      <a:pt x="621" y="291"/>
                    </a:lnTo>
                    <a:lnTo>
                      <a:pt x="619" y="290"/>
                    </a:lnTo>
                    <a:lnTo>
                      <a:pt x="619" y="288"/>
                    </a:lnTo>
                    <a:lnTo>
                      <a:pt x="618" y="288"/>
                    </a:lnTo>
                    <a:lnTo>
                      <a:pt x="615" y="284"/>
                    </a:lnTo>
                    <a:lnTo>
                      <a:pt x="614" y="282"/>
                    </a:lnTo>
                    <a:lnTo>
                      <a:pt x="613" y="275"/>
                    </a:lnTo>
                    <a:lnTo>
                      <a:pt x="612" y="274"/>
                    </a:lnTo>
                    <a:lnTo>
                      <a:pt x="610" y="269"/>
                    </a:lnTo>
                    <a:lnTo>
                      <a:pt x="609" y="266"/>
                    </a:lnTo>
                    <a:lnTo>
                      <a:pt x="608" y="266"/>
                    </a:lnTo>
                    <a:lnTo>
                      <a:pt x="596" y="273"/>
                    </a:lnTo>
                    <a:lnTo>
                      <a:pt x="592" y="277"/>
                    </a:lnTo>
                    <a:lnTo>
                      <a:pt x="591" y="277"/>
                    </a:lnTo>
                    <a:lnTo>
                      <a:pt x="587" y="274"/>
                    </a:lnTo>
                    <a:lnTo>
                      <a:pt x="584" y="274"/>
                    </a:lnTo>
                    <a:lnTo>
                      <a:pt x="584" y="275"/>
                    </a:lnTo>
                    <a:lnTo>
                      <a:pt x="579" y="277"/>
                    </a:lnTo>
                    <a:lnTo>
                      <a:pt x="576" y="281"/>
                    </a:lnTo>
                    <a:lnTo>
                      <a:pt x="575" y="281"/>
                    </a:lnTo>
                    <a:lnTo>
                      <a:pt x="575" y="290"/>
                    </a:lnTo>
                    <a:lnTo>
                      <a:pt x="574" y="291"/>
                    </a:lnTo>
                    <a:lnTo>
                      <a:pt x="570" y="292"/>
                    </a:lnTo>
                    <a:lnTo>
                      <a:pt x="570" y="294"/>
                    </a:lnTo>
                    <a:lnTo>
                      <a:pt x="566" y="294"/>
                    </a:lnTo>
                    <a:lnTo>
                      <a:pt x="566" y="295"/>
                    </a:lnTo>
                    <a:lnTo>
                      <a:pt x="560" y="303"/>
                    </a:lnTo>
                    <a:lnTo>
                      <a:pt x="558" y="304"/>
                    </a:lnTo>
                    <a:lnTo>
                      <a:pt x="557" y="304"/>
                    </a:lnTo>
                    <a:lnTo>
                      <a:pt x="555" y="305"/>
                    </a:lnTo>
                    <a:lnTo>
                      <a:pt x="555" y="307"/>
                    </a:lnTo>
                    <a:lnTo>
                      <a:pt x="554" y="308"/>
                    </a:lnTo>
                    <a:lnTo>
                      <a:pt x="557" y="311"/>
                    </a:lnTo>
                    <a:lnTo>
                      <a:pt x="558" y="312"/>
                    </a:lnTo>
                    <a:lnTo>
                      <a:pt x="558" y="313"/>
                    </a:lnTo>
                    <a:lnTo>
                      <a:pt x="557" y="313"/>
                    </a:lnTo>
                    <a:lnTo>
                      <a:pt x="557" y="315"/>
                    </a:lnTo>
                    <a:lnTo>
                      <a:pt x="553" y="316"/>
                    </a:lnTo>
                    <a:lnTo>
                      <a:pt x="547" y="321"/>
                    </a:lnTo>
                    <a:lnTo>
                      <a:pt x="543" y="322"/>
                    </a:lnTo>
                    <a:lnTo>
                      <a:pt x="542" y="325"/>
                    </a:lnTo>
                    <a:lnTo>
                      <a:pt x="542" y="326"/>
                    </a:lnTo>
                    <a:lnTo>
                      <a:pt x="540" y="326"/>
                    </a:lnTo>
                    <a:lnTo>
                      <a:pt x="540" y="328"/>
                    </a:lnTo>
                    <a:lnTo>
                      <a:pt x="538" y="328"/>
                    </a:lnTo>
                    <a:lnTo>
                      <a:pt x="537" y="329"/>
                    </a:lnTo>
                    <a:lnTo>
                      <a:pt x="537" y="330"/>
                    </a:lnTo>
                    <a:lnTo>
                      <a:pt x="536" y="329"/>
                    </a:lnTo>
                    <a:lnTo>
                      <a:pt x="534" y="328"/>
                    </a:lnTo>
                    <a:lnTo>
                      <a:pt x="530" y="324"/>
                    </a:lnTo>
                    <a:lnTo>
                      <a:pt x="529" y="324"/>
                    </a:lnTo>
                    <a:lnTo>
                      <a:pt x="528" y="324"/>
                    </a:lnTo>
                    <a:lnTo>
                      <a:pt x="526" y="324"/>
                    </a:lnTo>
                    <a:lnTo>
                      <a:pt x="525" y="325"/>
                    </a:lnTo>
                    <a:lnTo>
                      <a:pt x="523" y="326"/>
                    </a:lnTo>
                    <a:lnTo>
                      <a:pt x="521" y="326"/>
                    </a:lnTo>
                    <a:lnTo>
                      <a:pt x="519" y="325"/>
                    </a:lnTo>
                    <a:lnTo>
                      <a:pt x="517" y="320"/>
                    </a:lnTo>
                    <a:lnTo>
                      <a:pt x="512" y="321"/>
                    </a:lnTo>
                    <a:lnTo>
                      <a:pt x="507" y="326"/>
                    </a:lnTo>
                    <a:lnTo>
                      <a:pt x="506" y="326"/>
                    </a:lnTo>
                    <a:lnTo>
                      <a:pt x="502" y="322"/>
                    </a:lnTo>
                    <a:lnTo>
                      <a:pt x="491" y="329"/>
                    </a:lnTo>
                    <a:lnTo>
                      <a:pt x="488" y="329"/>
                    </a:lnTo>
                    <a:lnTo>
                      <a:pt x="486" y="330"/>
                    </a:lnTo>
                    <a:lnTo>
                      <a:pt x="483" y="332"/>
                    </a:lnTo>
                    <a:lnTo>
                      <a:pt x="483" y="333"/>
                    </a:lnTo>
                    <a:lnTo>
                      <a:pt x="483" y="338"/>
                    </a:lnTo>
                    <a:lnTo>
                      <a:pt x="483" y="339"/>
                    </a:lnTo>
                    <a:lnTo>
                      <a:pt x="481" y="343"/>
                    </a:lnTo>
                    <a:lnTo>
                      <a:pt x="482" y="346"/>
                    </a:lnTo>
                    <a:lnTo>
                      <a:pt x="482" y="349"/>
                    </a:lnTo>
                    <a:lnTo>
                      <a:pt x="481" y="355"/>
                    </a:lnTo>
                    <a:lnTo>
                      <a:pt x="471" y="367"/>
                    </a:lnTo>
                    <a:lnTo>
                      <a:pt x="470" y="367"/>
                    </a:lnTo>
                    <a:lnTo>
                      <a:pt x="470" y="368"/>
                    </a:lnTo>
                    <a:lnTo>
                      <a:pt x="470" y="370"/>
                    </a:lnTo>
                    <a:lnTo>
                      <a:pt x="471" y="374"/>
                    </a:lnTo>
                    <a:lnTo>
                      <a:pt x="470" y="375"/>
                    </a:lnTo>
                    <a:lnTo>
                      <a:pt x="469" y="379"/>
                    </a:lnTo>
                    <a:lnTo>
                      <a:pt x="468" y="379"/>
                    </a:lnTo>
                    <a:lnTo>
                      <a:pt x="468" y="384"/>
                    </a:lnTo>
                    <a:lnTo>
                      <a:pt x="465" y="385"/>
                    </a:lnTo>
                    <a:lnTo>
                      <a:pt x="464" y="388"/>
                    </a:lnTo>
                    <a:lnTo>
                      <a:pt x="464" y="391"/>
                    </a:lnTo>
                    <a:lnTo>
                      <a:pt x="461" y="393"/>
                    </a:lnTo>
                    <a:lnTo>
                      <a:pt x="457" y="396"/>
                    </a:lnTo>
                    <a:lnTo>
                      <a:pt x="454" y="396"/>
                    </a:lnTo>
                    <a:lnTo>
                      <a:pt x="453" y="396"/>
                    </a:lnTo>
                    <a:lnTo>
                      <a:pt x="453" y="397"/>
                    </a:lnTo>
                    <a:lnTo>
                      <a:pt x="452" y="397"/>
                    </a:lnTo>
                    <a:lnTo>
                      <a:pt x="449" y="404"/>
                    </a:lnTo>
                    <a:lnTo>
                      <a:pt x="449" y="405"/>
                    </a:lnTo>
                    <a:lnTo>
                      <a:pt x="449" y="408"/>
                    </a:lnTo>
                    <a:lnTo>
                      <a:pt x="445" y="413"/>
                    </a:lnTo>
                    <a:lnTo>
                      <a:pt x="447" y="415"/>
                    </a:lnTo>
                    <a:lnTo>
                      <a:pt x="448" y="415"/>
                    </a:lnTo>
                    <a:lnTo>
                      <a:pt x="449" y="415"/>
                    </a:lnTo>
                    <a:lnTo>
                      <a:pt x="452" y="417"/>
                    </a:lnTo>
                    <a:lnTo>
                      <a:pt x="453" y="423"/>
                    </a:lnTo>
                    <a:lnTo>
                      <a:pt x="453" y="425"/>
                    </a:lnTo>
                    <a:lnTo>
                      <a:pt x="454" y="426"/>
                    </a:lnTo>
                    <a:lnTo>
                      <a:pt x="456" y="426"/>
                    </a:lnTo>
                    <a:lnTo>
                      <a:pt x="454" y="436"/>
                    </a:lnTo>
                    <a:lnTo>
                      <a:pt x="449" y="443"/>
                    </a:lnTo>
                    <a:lnTo>
                      <a:pt x="447" y="444"/>
                    </a:lnTo>
                    <a:lnTo>
                      <a:pt x="447" y="447"/>
                    </a:lnTo>
                    <a:lnTo>
                      <a:pt x="448" y="448"/>
                    </a:lnTo>
                    <a:lnTo>
                      <a:pt x="449" y="448"/>
                    </a:lnTo>
                    <a:lnTo>
                      <a:pt x="451" y="451"/>
                    </a:lnTo>
                    <a:lnTo>
                      <a:pt x="451" y="452"/>
                    </a:lnTo>
                    <a:lnTo>
                      <a:pt x="451" y="453"/>
                    </a:lnTo>
                    <a:lnTo>
                      <a:pt x="449" y="460"/>
                    </a:lnTo>
                    <a:lnTo>
                      <a:pt x="451" y="460"/>
                    </a:lnTo>
                    <a:lnTo>
                      <a:pt x="451" y="461"/>
                    </a:lnTo>
                    <a:lnTo>
                      <a:pt x="452" y="464"/>
                    </a:lnTo>
                    <a:lnTo>
                      <a:pt x="449" y="465"/>
                    </a:lnTo>
                    <a:lnTo>
                      <a:pt x="449" y="466"/>
                    </a:lnTo>
                    <a:lnTo>
                      <a:pt x="449" y="469"/>
                    </a:lnTo>
                    <a:lnTo>
                      <a:pt x="449" y="472"/>
                    </a:lnTo>
                    <a:lnTo>
                      <a:pt x="449" y="473"/>
                    </a:lnTo>
                    <a:lnTo>
                      <a:pt x="448" y="476"/>
                    </a:lnTo>
                    <a:lnTo>
                      <a:pt x="449" y="477"/>
                    </a:lnTo>
                    <a:lnTo>
                      <a:pt x="448" y="478"/>
                    </a:lnTo>
                    <a:lnTo>
                      <a:pt x="448" y="480"/>
                    </a:lnTo>
                    <a:lnTo>
                      <a:pt x="451" y="480"/>
                    </a:lnTo>
                    <a:lnTo>
                      <a:pt x="451" y="481"/>
                    </a:lnTo>
                    <a:lnTo>
                      <a:pt x="449" y="482"/>
                    </a:lnTo>
                    <a:lnTo>
                      <a:pt x="451" y="482"/>
                    </a:lnTo>
                    <a:lnTo>
                      <a:pt x="452" y="482"/>
                    </a:lnTo>
                    <a:lnTo>
                      <a:pt x="453" y="483"/>
                    </a:lnTo>
                    <a:lnTo>
                      <a:pt x="454" y="485"/>
                    </a:lnTo>
                    <a:lnTo>
                      <a:pt x="453" y="486"/>
                    </a:lnTo>
                    <a:lnTo>
                      <a:pt x="452" y="490"/>
                    </a:lnTo>
                    <a:lnTo>
                      <a:pt x="452" y="491"/>
                    </a:lnTo>
                    <a:lnTo>
                      <a:pt x="453" y="494"/>
                    </a:lnTo>
                    <a:lnTo>
                      <a:pt x="451" y="495"/>
                    </a:lnTo>
                    <a:lnTo>
                      <a:pt x="451" y="497"/>
                    </a:lnTo>
                    <a:lnTo>
                      <a:pt x="449" y="499"/>
                    </a:lnTo>
                    <a:lnTo>
                      <a:pt x="448" y="500"/>
                    </a:lnTo>
                    <a:lnTo>
                      <a:pt x="449" y="504"/>
                    </a:lnTo>
                    <a:lnTo>
                      <a:pt x="448" y="508"/>
                    </a:lnTo>
                    <a:lnTo>
                      <a:pt x="448" y="510"/>
                    </a:lnTo>
                    <a:lnTo>
                      <a:pt x="449" y="510"/>
                    </a:lnTo>
                    <a:lnTo>
                      <a:pt x="448" y="512"/>
                    </a:lnTo>
                    <a:lnTo>
                      <a:pt x="449" y="515"/>
                    </a:lnTo>
                    <a:lnTo>
                      <a:pt x="449" y="518"/>
                    </a:lnTo>
                    <a:lnTo>
                      <a:pt x="449" y="519"/>
                    </a:lnTo>
                    <a:lnTo>
                      <a:pt x="449" y="523"/>
                    </a:lnTo>
                    <a:lnTo>
                      <a:pt x="447" y="524"/>
                    </a:lnTo>
                    <a:lnTo>
                      <a:pt x="451" y="535"/>
                    </a:lnTo>
                    <a:lnTo>
                      <a:pt x="449" y="537"/>
                    </a:lnTo>
                    <a:lnTo>
                      <a:pt x="449" y="540"/>
                    </a:lnTo>
                    <a:lnTo>
                      <a:pt x="453" y="548"/>
                    </a:lnTo>
                    <a:lnTo>
                      <a:pt x="453" y="549"/>
                    </a:lnTo>
                    <a:lnTo>
                      <a:pt x="456" y="554"/>
                    </a:lnTo>
                    <a:lnTo>
                      <a:pt x="456" y="559"/>
                    </a:lnTo>
                    <a:lnTo>
                      <a:pt x="456" y="562"/>
                    </a:lnTo>
                    <a:lnTo>
                      <a:pt x="457" y="563"/>
                    </a:lnTo>
                    <a:lnTo>
                      <a:pt x="457" y="569"/>
                    </a:lnTo>
                    <a:lnTo>
                      <a:pt x="457" y="570"/>
                    </a:lnTo>
                    <a:lnTo>
                      <a:pt x="458" y="570"/>
                    </a:lnTo>
                    <a:lnTo>
                      <a:pt x="461" y="575"/>
                    </a:lnTo>
                    <a:lnTo>
                      <a:pt x="461" y="578"/>
                    </a:lnTo>
                    <a:lnTo>
                      <a:pt x="462" y="582"/>
                    </a:lnTo>
                    <a:lnTo>
                      <a:pt x="464" y="582"/>
                    </a:lnTo>
                    <a:lnTo>
                      <a:pt x="465" y="583"/>
                    </a:lnTo>
                    <a:lnTo>
                      <a:pt x="465" y="584"/>
                    </a:lnTo>
                    <a:lnTo>
                      <a:pt x="465" y="587"/>
                    </a:lnTo>
                    <a:lnTo>
                      <a:pt x="464" y="588"/>
                    </a:lnTo>
                    <a:lnTo>
                      <a:pt x="464" y="590"/>
                    </a:lnTo>
                    <a:lnTo>
                      <a:pt x="462" y="590"/>
                    </a:lnTo>
                    <a:lnTo>
                      <a:pt x="461" y="596"/>
                    </a:lnTo>
                    <a:lnTo>
                      <a:pt x="461" y="599"/>
                    </a:lnTo>
                    <a:lnTo>
                      <a:pt x="460" y="604"/>
                    </a:lnTo>
                    <a:lnTo>
                      <a:pt x="458" y="614"/>
                    </a:lnTo>
                    <a:lnTo>
                      <a:pt x="458" y="616"/>
                    </a:lnTo>
                    <a:lnTo>
                      <a:pt x="457" y="617"/>
                    </a:lnTo>
                    <a:lnTo>
                      <a:pt x="457" y="618"/>
                    </a:lnTo>
                    <a:lnTo>
                      <a:pt x="457" y="620"/>
                    </a:lnTo>
                    <a:lnTo>
                      <a:pt x="454" y="622"/>
                    </a:lnTo>
                    <a:lnTo>
                      <a:pt x="453" y="622"/>
                    </a:lnTo>
                    <a:lnTo>
                      <a:pt x="452" y="622"/>
                    </a:lnTo>
                    <a:lnTo>
                      <a:pt x="448" y="624"/>
                    </a:lnTo>
                    <a:lnTo>
                      <a:pt x="443" y="620"/>
                    </a:lnTo>
                    <a:lnTo>
                      <a:pt x="436" y="624"/>
                    </a:lnTo>
                    <a:lnTo>
                      <a:pt x="435" y="625"/>
                    </a:lnTo>
                    <a:lnTo>
                      <a:pt x="435" y="626"/>
                    </a:lnTo>
                    <a:lnTo>
                      <a:pt x="432" y="629"/>
                    </a:lnTo>
                    <a:lnTo>
                      <a:pt x="426" y="635"/>
                    </a:lnTo>
                    <a:lnTo>
                      <a:pt x="424" y="637"/>
                    </a:lnTo>
                    <a:lnTo>
                      <a:pt x="422" y="641"/>
                    </a:lnTo>
                    <a:lnTo>
                      <a:pt x="422" y="642"/>
                    </a:lnTo>
                    <a:lnTo>
                      <a:pt x="422" y="644"/>
                    </a:lnTo>
                    <a:lnTo>
                      <a:pt x="422" y="646"/>
                    </a:lnTo>
                    <a:lnTo>
                      <a:pt x="419" y="648"/>
                    </a:lnTo>
                    <a:lnTo>
                      <a:pt x="416" y="652"/>
                    </a:lnTo>
                    <a:lnTo>
                      <a:pt x="415" y="665"/>
                    </a:lnTo>
                    <a:lnTo>
                      <a:pt x="416" y="671"/>
                    </a:lnTo>
                    <a:lnTo>
                      <a:pt x="416" y="672"/>
                    </a:lnTo>
                    <a:lnTo>
                      <a:pt x="418" y="675"/>
                    </a:lnTo>
                    <a:lnTo>
                      <a:pt x="416" y="677"/>
                    </a:lnTo>
                    <a:lnTo>
                      <a:pt x="416" y="679"/>
                    </a:lnTo>
                    <a:lnTo>
                      <a:pt x="416" y="681"/>
                    </a:lnTo>
                    <a:lnTo>
                      <a:pt x="416" y="685"/>
                    </a:lnTo>
                    <a:lnTo>
                      <a:pt x="418" y="685"/>
                    </a:lnTo>
                    <a:lnTo>
                      <a:pt x="418" y="686"/>
                    </a:lnTo>
                    <a:lnTo>
                      <a:pt x="418" y="688"/>
                    </a:lnTo>
                    <a:lnTo>
                      <a:pt x="418" y="689"/>
                    </a:lnTo>
                    <a:lnTo>
                      <a:pt x="419" y="694"/>
                    </a:lnTo>
                    <a:lnTo>
                      <a:pt x="416" y="697"/>
                    </a:lnTo>
                    <a:lnTo>
                      <a:pt x="416" y="698"/>
                    </a:lnTo>
                    <a:lnTo>
                      <a:pt x="416" y="699"/>
                    </a:lnTo>
                    <a:lnTo>
                      <a:pt x="415" y="701"/>
                    </a:lnTo>
                    <a:lnTo>
                      <a:pt x="415" y="699"/>
                    </a:lnTo>
                    <a:lnTo>
                      <a:pt x="414" y="699"/>
                    </a:lnTo>
                    <a:lnTo>
                      <a:pt x="411" y="701"/>
                    </a:lnTo>
                    <a:lnTo>
                      <a:pt x="411" y="702"/>
                    </a:lnTo>
                    <a:lnTo>
                      <a:pt x="410" y="703"/>
                    </a:lnTo>
                    <a:lnTo>
                      <a:pt x="409" y="703"/>
                    </a:lnTo>
                    <a:lnTo>
                      <a:pt x="407" y="703"/>
                    </a:lnTo>
                    <a:lnTo>
                      <a:pt x="407" y="702"/>
                    </a:lnTo>
                    <a:lnTo>
                      <a:pt x="407" y="703"/>
                    </a:lnTo>
                    <a:lnTo>
                      <a:pt x="406" y="703"/>
                    </a:lnTo>
                    <a:lnTo>
                      <a:pt x="405" y="703"/>
                    </a:lnTo>
                    <a:lnTo>
                      <a:pt x="403" y="705"/>
                    </a:lnTo>
                    <a:lnTo>
                      <a:pt x="403" y="706"/>
                    </a:lnTo>
                    <a:lnTo>
                      <a:pt x="402" y="706"/>
                    </a:lnTo>
                    <a:lnTo>
                      <a:pt x="402" y="707"/>
                    </a:lnTo>
                    <a:lnTo>
                      <a:pt x="402" y="713"/>
                    </a:lnTo>
                    <a:lnTo>
                      <a:pt x="402" y="714"/>
                    </a:lnTo>
                    <a:lnTo>
                      <a:pt x="402" y="717"/>
                    </a:lnTo>
                    <a:lnTo>
                      <a:pt x="402" y="720"/>
                    </a:lnTo>
                    <a:lnTo>
                      <a:pt x="398" y="719"/>
                    </a:lnTo>
                    <a:lnTo>
                      <a:pt x="394" y="711"/>
                    </a:lnTo>
                    <a:lnTo>
                      <a:pt x="392" y="707"/>
                    </a:lnTo>
                    <a:lnTo>
                      <a:pt x="390" y="705"/>
                    </a:lnTo>
                    <a:lnTo>
                      <a:pt x="389" y="703"/>
                    </a:lnTo>
                    <a:lnTo>
                      <a:pt x="389" y="702"/>
                    </a:lnTo>
                    <a:lnTo>
                      <a:pt x="388" y="701"/>
                    </a:lnTo>
                    <a:lnTo>
                      <a:pt x="381" y="697"/>
                    </a:lnTo>
                    <a:lnTo>
                      <a:pt x="379" y="697"/>
                    </a:lnTo>
                    <a:lnTo>
                      <a:pt x="376" y="694"/>
                    </a:lnTo>
                    <a:lnTo>
                      <a:pt x="371" y="692"/>
                    </a:lnTo>
                    <a:lnTo>
                      <a:pt x="369" y="692"/>
                    </a:lnTo>
                    <a:lnTo>
                      <a:pt x="365" y="690"/>
                    </a:lnTo>
                    <a:lnTo>
                      <a:pt x="359" y="689"/>
                    </a:lnTo>
                    <a:lnTo>
                      <a:pt x="358" y="689"/>
                    </a:lnTo>
                    <a:lnTo>
                      <a:pt x="355" y="689"/>
                    </a:lnTo>
                    <a:lnTo>
                      <a:pt x="351" y="689"/>
                    </a:lnTo>
                    <a:lnTo>
                      <a:pt x="348" y="688"/>
                    </a:lnTo>
                    <a:lnTo>
                      <a:pt x="341" y="686"/>
                    </a:lnTo>
                    <a:lnTo>
                      <a:pt x="338" y="686"/>
                    </a:lnTo>
                    <a:lnTo>
                      <a:pt x="335" y="685"/>
                    </a:lnTo>
                    <a:lnTo>
                      <a:pt x="333" y="685"/>
                    </a:lnTo>
                    <a:lnTo>
                      <a:pt x="330" y="682"/>
                    </a:lnTo>
                    <a:lnTo>
                      <a:pt x="329" y="681"/>
                    </a:lnTo>
                    <a:lnTo>
                      <a:pt x="325" y="680"/>
                    </a:lnTo>
                    <a:lnTo>
                      <a:pt x="322" y="680"/>
                    </a:lnTo>
                    <a:lnTo>
                      <a:pt x="322" y="669"/>
                    </a:lnTo>
                    <a:lnTo>
                      <a:pt x="314" y="673"/>
                    </a:lnTo>
                    <a:lnTo>
                      <a:pt x="308" y="665"/>
                    </a:lnTo>
                    <a:lnTo>
                      <a:pt x="304" y="663"/>
                    </a:lnTo>
                    <a:lnTo>
                      <a:pt x="300" y="662"/>
                    </a:lnTo>
                    <a:lnTo>
                      <a:pt x="293" y="662"/>
                    </a:lnTo>
                    <a:lnTo>
                      <a:pt x="288" y="665"/>
                    </a:lnTo>
                    <a:lnTo>
                      <a:pt x="284" y="667"/>
                    </a:lnTo>
                    <a:lnTo>
                      <a:pt x="283" y="676"/>
                    </a:lnTo>
                    <a:lnTo>
                      <a:pt x="283" y="681"/>
                    </a:lnTo>
                    <a:lnTo>
                      <a:pt x="283" y="686"/>
                    </a:lnTo>
                    <a:lnTo>
                      <a:pt x="279" y="698"/>
                    </a:lnTo>
                    <a:lnTo>
                      <a:pt x="275" y="699"/>
                    </a:lnTo>
                    <a:lnTo>
                      <a:pt x="271" y="701"/>
                    </a:lnTo>
                    <a:lnTo>
                      <a:pt x="267" y="702"/>
                    </a:lnTo>
                    <a:lnTo>
                      <a:pt x="263" y="703"/>
                    </a:lnTo>
                    <a:lnTo>
                      <a:pt x="257" y="705"/>
                    </a:lnTo>
                    <a:lnTo>
                      <a:pt x="253" y="709"/>
                    </a:lnTo>
                    <a:lnTo>
                      <a:pt x="250" y="711"/>
                    </a:lnTo>
                    <a:lnTo>
                      <a:pt x="248" y="713"/>
                    </a:lnTo>
                    <a:lnTo>
                      <a:pt x="246" y="714"/>
                    </a:lnTo>
                    <a:lnTo>
                      <a:pt x="246" y="715"/>
                    </a:lnTo>
                    <a:lnTo>
                      <a:pt x="240" y="720"/>
                    </a:lnTo>
                    <a:lnTo>
                      <a:pt x="238" y="722"/>
                    </a:lnTo>
                    <a:lnTo>
                      <a:pt x="237" y="722"/>
                    </a:lnTo>
                    <a:lnTo>
                      <a:pt x="233" y="726"/>
                    </a:lnTo>
                    <a:lnTo>
                      <a:pt x="229" y="722"/>
                    </a:lnTo>
                    <a:lnTo>
                      <a:pt x="225" y="718"/>
                    </a:lnTo>
                    <a:lnTo>
                      <a:pt x="221" y="714"/>
                    </a:lnTo>
                    <a:lnTo>
                      <a:pt x="221" y="713"/>
                    </a:lnTo>
                    <a:lnTo>
                      <a:pt x="220" y="713"/>
                    </a:lnTo>
                    <a:lnTo>
                      <a:pt x="219" y="711"/>
                    </a:lnTo>
                    <a:lnTo>
                      <a:pt x="216" y="711"/>
                    </a:lnTo>
                    <a:lnTo>
                      <a:pt x="211" y="713"/>
                    </a:lnTo>
                    <a:lnTo>
                      <a:pt x="203" y="714"/>
                    </a:lnTo>
                    <a:lnTo>
                      <a:pt x="197" y="715"/>
                    </a:lnTo>
                    <a:lnTo>
                      <a:pt x="190" y="713"/>
                    </a:lnTo>
                    <a:lnTo>
                      <a:pt x="189" y="711"/>
                    </a:lnTo>
                    <a:lnTo>
                      <a:pt x="187" y="711"/>
                    </a:lnTo>
                    <a:lnTo>
                      <a:pt x="186" y="710"/>
                    </a:lnTo>
                    <a:lnTo>
                      <a:pt x="185" y="710"/>
                    </a:lnTo>
                    <a:lnTo>
                      <a:pt x="183" y="710"/>
                    </a:lnTo>
                    <a:lnTo>
                      <a:pt x="181" y="709"/>
                    </a:lnTo>
                    <a:lnTo>
                      <a:pt x="180" y="707"/>
                    </a:lnTo>
                    <a:lnTo>
                      <a:pt x="176" y="707"/>
                    </a:lnTo>
                    <a:lnTo>
                      <a:pt x="174" y="706"/>
                    </a:lnTo>
                    <a:lnTo>
                      <a:pt x="169" y="702"/>
                    </a:lnTo>
                    <a:lnTo>
                      <a:pt x="165" y="705"/>
                    </a:lnTo>
                    <a:lnTo>
                      <a:pt x="160" y="709"/>
                    </a:lnTo>
                    <a:lnTo>
                      <a:pt x="159" y="709"/>
                    </a:lnTo>
                    <a:lnTo>
                      <a:pt x="157" y="710"/>
                    </a:lnTo>
                    <a:lnTo>
                      <a:pt x="155" y="713"/>
                    </a:lnTo>
                    <a:lnTo>
                      <a:pt x="153" y="706"/>
                    </a:lnTo>
                    <a:lnTo>
                      <a:pt x="152" y="703"/>
                    </a:lnTo>
                    <a:lnTo>
                      <a:pt x="149" y="694"/>
                    </a:lnTo>
                    <a:lnTo>
                      <a:pt x="149" y="689"/>
                    </a:lnTo>
                    <a:lnTo>
                      <a:pt x="148" y="684"/>
                    </a:lnTo>
                    <a:lnTo>
                      <a:pt x="147" y="684"/>
                    </a:lnTo>
                    <a:lnTo>
                      <a:pt x="139" y="672"/>
                    </a:lnTo>
                    <a:lnTo>
                      <a:pt x="138" y="671"/>
                    </a:lnTo>
                    <a:lnTo>
                      <a:pt x="130" y="660"/>
                    </a:lnTo>
                    <a:lnTo>
                      <a:pt x="130" y="658"/>
                    </a:lnTo>
                    <a:lnTo>
                      <a:pt x="130" y="656"/>
                    </a:lnTo>
                    <a:lnTo>
                      <a:pt x="127" y="651"/>
                    </a:lnTo>
                    <a:lnTo>
                      <a:pt x="126" y="648"/>
                    </a:lnTo>
                    <a:lnTo>
                      <a:pt x="118" y="638"/>
                    </a:lnTo>
                    <a:lnTo>
                      <a:pt x="117" y="637"/>
                    </a:lnTo>
                    <a:lnTo>
                      <a:pt x="114" y="633"/>
                    </a:lnTo>
                    <a:lnTo>
                      <a:pt x="110" y="629"/>
                    </a:lnTo>
                    <a:lnTo>
                      <a:pt x="109" y="626"/>
                    </a:lnTo>
                    <a:lnTo>
                      <a:pt x="106" y="622"/>
                    </a:lnTo>
                    <a:lnTo>
                      <a:pt x="138" y="617"/>
                    </a:lnTo>
                    <a:lnTo>
                      <a:pt x="152" y="607"/>
                    </a:lnTo>
                    <a:lnTo>
                      <a:pt x="155" y="595"/>
                    </a:lnTo>
                    <a:lnTo>
                      <a:pt x="155" y="593"/>
                    </a:lnTo>
                    <a:lnTo>
                      <a:pt x="153" y="586"/>
                    </a:lnTo>
                    <a:lnTo>
                      <a:pt x="152" y="572"/>
                    </a:lnTo>
                    <a:lnTo>
                      <a:pt x="132" y="541"/>
                    </a:lnTo>
                    <a:lnTo>
                      <a:pt x="128" y="541"/>
                    </a:lnTo>
                    <a:lnTo>
                      <a:pt x="121" y="511"/>
                    </a:lnTo>
                    <a:lnTo>
                      <a:pt x="142" y="500"/>
                    </a:lnTo>
                    <a:lnTo>
                      <a:pt x="159" y="499"/>
                    </a:lnTo>
                    <a:lnTo>
                      <a:pt x="161" y="499"/>
                    </a:lnTo>
                    <a:lnTo>
                      <a:pt x="159" y="493"/>
                    </a:lnTo>
                    <a:lnTo>
                      <a:pt x="159" y="490"/>
                    </a:lnTo>
                    <a:lnTo>
                      <a:pt x="161" y="489"/>
                    </a:lnTo>
                    <a:lnTo>
                      <a:pt x="163" y="473"/>
                    </a:lnTo>
                    <a:lnTo>
                      <a:pt x="172" y="461"/>
                    </a:lnTo>
                    <a:lnTo>
                      <a:pt x="166" y="456"/>
                    </a:lnTo>
                    <a:lnTo>
                      <a:pt x="160" y="463"/>
                    </a:lnTo>
                    <a:lnTo>
                      <a:pt x="159" y="463"/>
                    </a:lnTo>
                    <a:lnTo>
                      <a:pt x="140" y="451"/>
                    </a:lnTo>
                    <a:lnTo>
                      <a:pt x="135" y="432"/>
                    </a:lnTo>
                    <a:lnTo>
                      <a:pt x="127" y="428"/>
                    </a:lnTo>
                    <a:lnTo>
                      <a:pt x="134" y="413"/>
                    </a:lnTo>
                    <a:lnTo>
                      <a:pt x="125" y="406"/>
                    </a:lnTo>
                    <a:lnTo>
                      <a:pt x="130" y="398"/>
                    </a:lnTo>
                    <a:lnTo>
                      <a:pt x="127" y="393"/>
                    </a:lnTo>
                    <a:lnTo>
                      <a:pt x="118" y="393"/>
                    </a:lnTo>
                    <a:lnTo>
                      <a:pt x="102" y="385"/>
                    </a:lnTo>
                    <a:lnTo>
                      <a:pt x="96" y="372"/>
                    </a:lnTo>
                    <a:lnTo>
                      <a:pt x="96" y="371"/>
                    </a:lnTo>
                    <a:lnTo>
                      <a:pt x="97" y="366"/>
                    </a:lnTo>
                    <a:lnTo>
                      <a:pt x="98" y="366"/>
                    </a:lnTo>
                    <a:lnTo>
                      <a:pt x="96" y="360"/>
                    </a:lnTo>
                    <a:lnTo>
                      <a:pt x="85" y="343"/>
                    </a:lnTo>
                    <a:lnTo>
                      <a:pt x="85" y="337"/>
                    </a:lnTo>
                    <a:lnTo>
                      <a:pt x="85" y="332"/>
                    </a:lnTo>
                    <a:lnTo>
                      <a:pt x="72" y="338"/>
                    </a:lnTo>
                    <a:lnTo>
                      <a:pt x="67" y="337"/>
                    </a:lnTo>
                    <a:lnTo>
                      <a:pt x="64" y="350"/>
                    </a:lnTo>
                    <a:lnTo>
                      <a:pt x="60" y="353"/>
                    </a:lnTo>
                    <a:lnTo>
                      <a:pt x="54" y="350"/>
                    </a:lnTo>
                    <a:lnTo>
                      <a:pt x="51" y="349"/>
                    </a:lnTo>
                    <a:lnTo>
                      <a:pt x="50" y="343"/>
                    </a:lnTo>
                    <a:lnTo>
                      <a:pt x="47" y="341"/>
                    </a:lnTo>
                    <a:lnTo>
                      <a:pt x="41" y="338"/>
                    </a:lnTo>
                    <a:lnTo>
                      <a:pt x="41" y="333"/>
                    </a:lnTo>
                    <a:lnTo>
                      <a:pt x="41" y="332"/>
                    </a:lnTo>
                    <a:lnTo>
                      <a:pt x="32" y="333"/>
                    </a:lnTo>
                    <a:lnTo>
                      <a:pt x="28" y="334"/>
                    </a:lnTo>
                    <a:lnTo>
                      <a:pt x="22" y="336"/>
                    </a:lnTo>
                    <a:lnTo>
                      <a:pt x="19" y="333"/>
                    </a:lnTo>
                    <a:lnTo>
                      <a:pt x="7" y="328"/>
                    </a:lnTo>
                    <a:lnTo>
                      <a:pt x="0" y="326"/>
                    </a:lnTo>
                    <a:lnTo>
                      <a:pt x="5" y="321"/>
                    </a:lnTo>
                    <a:lnTo>
                      <a:pt x="13" y="315"/>
                    </a:lnTo>
                    <a:lnTo>
                      <a:pt x="19" y="312"/>
                    </a:lnTo>
                    <a:lnTo>
                      <a:pt x="20" y="325"/>
                    </a:lnTo>
                    <a:lnTo>
                      <a:pt x="28" y="332"/>
                    </a:lnTo>
                    <a:lnTo>
                      <a:pt x="26" y="320"/>
                    </a:lnTo>
                    <a:lnTo>
                      <a:pt x="26" y="317"/>
                    </a:lnTo>
                    <a:lnTo>
                      <a:pt x="24" y="305"/>
                    </a:lnTo>
                    <a:lnTo>
                      <a:pt x="25" y="299"/>
                    </a:lnTo>
                    <a:lnTo>
                      <a:pt x="30" y="300"/>
                    </a:lnTo>
                    <a:lnTo>
                      <a:pt x="36" y="312"/>
                    </a:lnTo>
                    <a:lnTo>
                      <a:pt x="47" y="322"/>
                    </a:lnTo>
                    <a:lnTo>
                      <a:pt x="54" y="328"/>
                    </a:lnTo>
                    <a:lnTo>
                      <a:pt x="55" y="333"/>
                    </a:lnTo>
                    <a:lnTo>
                      <a:pt x="58" y="337"/>
                    </a:lnTo>
                    <a:lnTo>
                      <a:pt x="62" y="343"/>
                    </a:lnTo>
                    <a:lnTo>
                      <a:pt x="63" y="337"/>
                    </a:lnTo>
                    <a:lnTo>
                      <a:pt x="60" y="333"/>
                    </a:lnTo>
                    <a:lnTo>
                      <a:pt x="59" y="329"/>
                    </a:lnTo>
                    <a:lnTo>
                      <a:pt x="58" y="322"/>
                    </a:lnTo>
                    <a:lnTo>
                      <a:pt x="53" y="317"/>
                    </a:lnTo>
                    <a:lnTo>
                      <a:pt x="54" y="309"/>
                    </a:lnTo>
                    <a:lnTo>
                      <a:pt x="59" y="299"/>
                    </a:lnTo>
                    <a:lnTo>
                      <a:pt x="68" y="294"/>
                    </a:lnTo>
                    <a:lnTo>
                      <a:pt x="70" y="299"/>
                    </a:lnTo>
                    <a:lnTo>
                      <a:pt x="76" y="295"/>
                    </a:lnTo>
                    <a:lnTo>
                      <a:pt x="77" y="304"/>
                    </a:lnTo>
                    <a:lnTo>
                      <a:pt x="79" y="313"/>
                    </a:lnTo>
                    <a:lnTo>
                      <a:pt x="81" y="312"/>
                    </a:lnTo>
                    <a:lnTo>
                      <a:pt x="83" y="302"/>
                    </a:lnTo>
                    <a:lnTo>
                      <a:pt x="96" y="302"/>
                    </a:lnTo>
                    <a:lnTo>
                      <a:pt x="94" y="311"/>
                    </a:lnTo>
                    <a:lnTo>
                      <a:pt x="94" y="319"/>
                    </a:lnTo>
                    <a:lnTo>
                      <a:pt x="96" y="330"/>
                    </a:lnTo>
                    <a:lnTo>
                      <a:pt x="96" y="333"/>
                    </a:lnTo>
                    <a:lnTo>
                      <a:pt x="96" y="336"/>
                    </a:lnTo>
                    <a:lnTo>
                      <a:pt x="91" y="339"/>
                    </a:lnTo>
                    <a:lnTo>
                      <a:pt x="94" y="342"/>
                    </a:lnTo>
                    <a:lnTo>
                      <a:pt x="106" y="338"/>
                    </a:lnTo>
                    <a:lnTo>
                      <a:pt x="118" y="339"/>
                    </a:lnTo>
                    <a:lnTo>
                      <a:pt x="121" y="341"/>
                    </a:lnTo>
                    <a:lnTo>
                      <a:pt x="123" y="339"/>
                    </a:lnTo>
                    <a:lnTo>
                      <a:pt x="125" y="338"/>
                    </a:lnTo>
                    <a:lnTo>
                      <a:pt x="113" y="334"/>
                    </a:lnTo>
                    <a:lnTo>
                      <a:pt x="109" y="333"/>
                    </a:lnTo>
                    <a:lnTo>
                      <a:pt x="101" y="332"/>
                    </a:lnTo>
                    <a:lnTo>
                      <a:pt x="102" y="321"/>
                    </a:lnTo>
                    <a:lnTo>
                      <a:pt x="102" y="311"/>
                    </a:lnTo>
                    <a:lnTo>
                      <a:pt x="102" y="309"/>
                    </a:lnTo>
                    <a:lnTo>
                      <a:pt x="102" y="305"/>
                    </a:lnTo>
                    <a:lnTo>
                      <a:pt x="110" y="305"/>
                    </a:lnTo>
                    <a:lnTo>
                      <a:pt x="111" y="305"/>
                    </a:lnTo>
                    <a:lnTo>
                      <a:pt x="126" y="313"/>
                    </a:lnTo>
                    <a:lnTo>
                      <a:pt x="134" y="313"/>
                    </a:lnTo>
                    <a:lnTo>
                      <a:pt x="146" y="315"/>
                    </a:lnTo>
                    <a:lnTo>
                      <a:pt x="157" y="315"/>
                    </a:lnTo>
                    <a:lnTo>
                      <a:pt x="156" y="324"/>
                    </a:lnTo>
                    <a:lnTo>
                      <a:pt x="156" y="326"/>
                    </a:lnTo>
                    <a:lnTo>
                      <a:pt x="151" y="333"/>
                    </a:lnTo>
                    <a:lnTo>
                      <a:pt x="148" y="336"/>
                    </a:lnTo>
                    <a:lnTo>
                      <a:pt x="146" y="338"/>
                    </a:lnTo>
                    <a:lnTo>
                      <a:pt x="139" y="343"/>
                    </a:lnTo>
                    <a:lnTo>
                      <a:pt x="135" y="345"/>
                    </a:lnTo>
                    <a:lnTo>
                      <a:pt x="131" y="347"/>
                    </a:lnTo>
                    <a:lnTo>
                      <a:pt x="126" y="349"/>
                    </a:lnTo>
                    <a:lnTo>
                      <a:pt x="123" y="350"/>
                    </a:lnTo>
                    <a:lnTo>
                      <a:pt x="114" y="355"/>
                    </a:lnTo>
                    <a:lnTo>
                      <a:pt x="113" y="356"/>
                    </a:lnTo>
                    <a:lnTo>
                      <a:pt x="105" y="362"/>
                    </a:lnTo>
                    <a:lnTo>
                      <a:pt x="105" y="367"/>
                    </a:lnTo>
                    <a:lnTo>
                      <a:pt x="115" y="358"/>
                    </a:lnTo>
                    <a:lnTo>
                      <a:pt x="125" y="355"/>
                    </a:lnTo>
                    <a:lnTo>
                      <a:pt x="136" y="351"/>
                    </a:lnTo>
                    <a:lnTo>
                      <a:pt x="144" y="346"/>
                    </a:lnTo>
                    <a:lnTo>
                      <a:pt x="149" y="345"/>
                    </a:lnTo>
                    <a:lnTo>
                      <a:pt x="159" y="338"/>
                    </a:lnTo>
                    <a:lnTo>
                      <a:pt x="160" y="336"/>
                    </a:lnTo>
                    <a:lnTo>
                      <a:pt x="161" y="333"/>
                    </a:lnTo>
                    <a:lnTo>
                      <a:pt x="161" y="332"/>
                    </a:lnTo>
                    <a:lnTo>
                      <a:pt x="163" y="333"/>
                    </a:lnTo>
                    <a:lnTo>
                      <a:pt x="166" y="334"/>
                    </a:lnTo>
                    <a:lnTo>
                      <a:pt x="166" y="342"/>
                    </a:lnTo>
                    <a:lnTo>
                      <a:pt x="166" y="350"/>
                    </a:lnTo>
                    <a:lnTo>
                      <a:pt x="165" y="356"/>
                    </a:lnTo>
                    <a:lnTo>
                      <a:pt x="172" y="362"/>
                    </a:lnTo>
                    <a:lnTo>
                      <a:pt x="176" y="358"/>
                    </a:lnTo>
                    <a:lnTo>
                      <a:pt x="180" y="366"/>
                    </a:lnTo>
                    <a:lnTo>
                      <a:pt x="180" y="372"/>
                    </a:lnTo>
                    <a:lnTo>
                      <a:pt x="176" y="377"/>
                    </a:lnTo>
                    <a:lnTo>
                      <a:pt x="174" y="379"/>
                    </a:lnTo>
                    <a:lnTo>
                      <a:pt x="172" y="387"/>
                    </a:lnTo>
                    <a:lnTo>
                      <a:pt x="181" y="381"/>
                    </a:lnTo>
                    <a:lnTo>
                      <a:pt x="190" y="374"/>
                    </a:lnTo>
                    <a:lnTo>
                      <a:pt x="197" y="366"/>
                    </a:lnTo>
                    <a:lnTo>
                      <a:pt x="204" y="368"/>
                    </a:lnTo>
                    <a:lnTo>
                      <a:pt x="206" y="368"/>
                    </a:lnTo>
                    <a:lnTo>
                      <a:pt x="210" y="368"/>
                    </a:lnTo>
                    <a:lnTo>
                      <a:pt x="215" y="358"/>
                    </a:lnTo>
                    <a:lnTo>
                      <a:pt x="214" y="353"/>
                    </a:lnTo>
                    <a:lnTo>
                      <a:pt x="200" y="356"/>
                    </a:lnTo>
                    <a:lnTo>
                      <a:pt x="199" y="355"/>
                    </a:lnTo>
                    <a:lnTo>
                      <a:pt x="186" y="350"/>
                    </a:lnTo>
                    <a:lnTo>
                      <a:pt x="183" y="346"/>
                    </a:lnTo>
                    <a:lnTo>
                      <a:pt x="180" y="342"/>
                    </a:lnTo>
                    <a:lnTo>
                      <a:pt x="189" y="337"/>
                    </a:lnTo>
                    <a:lnTo>
                      <a:pt x="198" y="336"/>
                    </a:lnTo>
                    <a:lnTo>
                      <a:pt x="198" y="333"/>
                    </a:lnTo>
                    <a:lnTo>
                      <a:pt x="199" y="330"/>
                    </a:lnTo>
                    <a:lnTo>
                      <a:pt x="190" y="324"/>
                    </a:lnTo>
                    <a:lnTo>
                      <a:pt x="189" y="321"/>
                    </a:lnTo>
                    <a:lnTo>
                      <a:pt x="187" y="317"/>
                    </a:lnTo>
                    <a:lnTo>
                      <a:pt x="191" y="315"/>
                    </a:lnTo>
                    <a:lnTo>
                      <a:pt x="182" y="313"/>
                    </a:lnTo>
                    <a:lnTo>
                      <a:pt x="180" y="308"/>
                    </a:lnTo>
                    <a:lnTo>
                      <a:pt x="186" y="304"/>
                    </a:lnTo>
                    <a:lnTo>
                      <a:pt x="194" y="302"/>
                    </a:lnTo>
                    <a:lnTo>
                      <a:pt x="195" y="300"/>
                    </a:lnTo>
                    <a:lnTo>
                      <a:pt x="200" y="298"/>
                    </a:lnTo>
                    <a:lnTo>
                      <a:pt x="199" y="296"/>
                    </a:lnTo>
                    <a:lnTo>
                      <a:pt x="187" y="299"/>
                    </a:lnTo>
                    <a:lnTo>
                      <a:pt x="182" y="298"/>
                    </a:lnTo>
                    <a:lnTo>
                      <a:pt x="197" y="287"/>
                    </a:lnTo>
                    <a:lnTo>
                      <a:pt x="207" y="286"/>
                    </a:lnTo>
                    <a:lnTo>
                      <a:pt x="211" y="281"/>
                    </a:lnTo>
                    <a:lnTo>
                      <a:pt x="210" y="281"/>
                    </a:lnTo>
                    <a:lnTo>
                      <a:pt x="203" y="279"/>
                    </a:lnTo>
                    <a:lnTo>
                      <a:pt x="202" y="278"/>
                    </a:lnTo>
                    <a:lnTo>
                      <a:pt x="198" y="274"/>
                    </a:lnTo>
                    <a:lnTo>
                      <a:pt x="199" y="271"/>
                    </a:lnTo>
                    <a:lnTo>
                      <a:pt x="203" y="265"/>
                    </a:lnTo>
                    <a:lnTo>
                      <a:pt x="204" y="262"/>
                    </a:lnTo>
                    <a:lnTo>
                      <a:pt x="214" y="250"/>
                    </a:lnTo>
                    <a:lnTo>
                      <a:pt x="224" y="235"/>
                    </a:lnTo>
                    <a:lnTo>
                      <a:pt x="233" y="224"/>
                    </a:lnTo>
                    <a:lnTo>
                      <a:pt x="236" y="223"/>
                    </a:lnTo>
                    <a:lnTo>
                      <a:pt x="242" y="220"/>
                    </a:lnTo>
                    <a:lnTo>
                      <a:pt x="257" y="223"/>
                    </a:lnTo>
                    <a:lnTo>
                      <a:pt x="266" y="228"/>
                    </a:lnTo>
                    <a:lnTo>
                      <a:pt x="269" y="230"/>
                    </a:lnTo>
                    <a:lnTo>
                      <a:pt x="271" y="231"/>
                    </a:lnTo>
                    <a:lnTo>
                      <a:pt x="270" y="227"/>
                    </a:lnTo>
                    <a:lnTo>
                      <a:pt x="270" y="223"/>
                    </a:lnTo>
                    <a:lnTo>
                      <a:pt x="265" y="216"/>
                    </a:lnTo>
                    <a:lnTo>
                      <a:pt x="257" y="214"/>
                    </a:lnTo>
                    <a:lnTo>
                      <a:pt x="250" y="212"/>
                    </a:lnTo>
                    <a:lnTo>
                      <a:pt x="250" y="202"/>
                    </a:lnTo>
                    <a:lnTo>
                      <a:pt x="254" y="193"/>
                    </a:lnTo>
                    <a:lnTo>
                      <a:pt x="258" y="178"/>
                    </a:lnTo>
                    <a:lnTo>
                      <a:pt x="261" y="168"/>
                    </a:lnTo>
                    <a:lnTo>
                      <a:pt x="272" y="171"/>
                    </a:lnTo>
                    <a:lnTo>
                      <a:pt x="283" y="178"/>
                    </a:lnTo>
                    <a:lnTo>
                      <a:pt x="291" y="185"/>
                    </a:lnTo>
                    <a:lnTo>
                      <a:pt x="296" y="180"/>
                    </a:lnTo>
                    <a:lnTo>
                      <a:pt x="292" y="173"/>
                    </a:lnTo>
                    <a:lnTo>
                      <a:pt x="288" y="167"/>
                    </a:lnTo>
                    <a:lnTo>
                      <a:pt x="286" y="161"/>
                    </a:lnTo>
                    <a:lnTo>
                      <a:pt x="276" y="154"/>
                    </a:lnTo>
                    <a:lnTo>
                      <a:pt x="272" y="150"/>
                    </a:lnTo>
                    <a:lnTo>
                      <a:pt x="262" y="150"/>
                    </a:lnTo>
                    <a:lnTo>
                      <a:pt x="253" y="147"/>
                    </a:lnTo>
                    <a:lnTo>
                      <a:pt x="250" y="134"/>
                    </a:lnTo>
                    <a:lnTo>
                      <a:pt x="249" y="127"/>
                    </a:lnTo>
                    <a:lnTo>
                      <a:pt x="257" y="121"/>
                    </a:lnTo>
                    <a:lnTo>
                      <a:pt x="265" y="129"/>
                    </a:lnTo>
                    <a:lnTo>
                      <a:pt x="271" y="134"/>
                    </a:lnTo>
                    <a:lnTo>
                      <a:pt x="282" y="140"/>
                    </a:lnTo>
                    <a:lnTo>
                      <a:pt x="282" y="142"/>
                    </a:lnTo>
                    <a:lnTo>
                      <a:pt x="282" y="140"/>
                    </a:lnTo>
                    <a:lnTo>
                      <a:pt x="283" y="131"/>
                    </a:lnTo>
                    <a:lnTo>
                      <a:pt x="275" y="125"/>
                    </a:lnTo>
                    <a:lnTo>
                      <a:pt x="274" y="118"/>
                    </a:lnTo>
                    <a:lnTo>
                      <a:pt x="284" y="118"/>
                    </a:lnTo>
                    <a:lnTo>
                      <a:pt x="286" y="114"/>
                    </a:lnTo>
                    <a:lnTo>
                      <a:pt x="272" y="109"/>
                    </a:lnTo>
                    <a:lnTo>
                      <a:pt x="271" y="93"/>
                    </a:lnTo>
                    <a:lnTo>
                      <a:pt x="274" y="88"/>
                    </a:lnTo>
                    <a:lnTo>
                      <a:pt x="270" y="82"/>
                    </a:lnTo>
                    <a:lnTo>
                      <a:pt x="271" y="78"/>
                    </a:lnTo>
                    <a:lnTo>
                      <a:pt x="276" y="79"/>
                    </a:lnTo>
                    <a:lnTo>
                      <a:pt x="279" y="83"/>
                    </a:lnTo>
                    <a:lnTo>
                      <a:pt x="279" y="84"/>
                    </a:lnTo>
                    <a:lnTo>
                      <a:pt x="279" y="86"/>
                    </a:lnTo>
                    <a:lnTo>
                      <a:pt x="287" y="86"/>
                    </a:lnTo>
                    <a:lnTo>
                      <a:pt x="290" y="95"/>
                    </a:lnTo>
                    <a:lnTo>
                      <a:pt x="295" y="103"/>
                    </a:lnTo>
                    <a:lnTo>
                      <a:pt x="303" y="100"/>
                    </a:lnTo>
                    <a:lnTo>
                      <a:pt x="305" y="87"/>
                    </a:lnTo>
                    <a:lnTo>
                      <a:pt x="309" y="92"/>
                    </a:lnTo>
                    <a:lnTo>
                      <a:pt x="305" y="110"/>
                    </a:lnTo>
                    <a:lnTo>
                      <a:pt x="312" y="113"/>
                    </a:lnTo>
                    <a:lnTo>
                      <a:pt x="314" y="97"/>
                    </a:lnTo>
                    <a:lnTo>
                      <a:pt x="322" y="100"/>
                    </a:lnTo>
                    <a:lnTo>
                      <a:pt x="330" y="113"/>
                    </a:lnTo>
                    <a:lnTo>
                      <a:pt x="334" y="126"/>
                    </a:lnTo>
                    <a:lnTo>
                      <a:pt x="341" y="121"/>
                    </a:lnTo>
                    <a:lnTo>
                      <a:pt x="344" y="112"/>
                    </a:lnTo>
                    <a:lnTo>
                      <a:pt x="341" y="103"/>
                    </a:lnTo>
                    <a:lnTo>
                      <a:pt x="337" y="88"/>
                    </a:lnTo>
                    <a:lnTo>
                      <a:pt x="334" y="80"/>
                    </a:lnTo>
                    <a:lnTo>
                      <a:pt x="341" y="82"/>
                    </a:lnTo>
                    <a:lnTo>
                      <a:pt x="348" y="88"/>
                    </a:lnTo>
                    <a:lnTo>
                      <a:pt x="351" y="92"/>
                    </a:lnTo>
                    <a:lnTo>
                      <a:pt x="354" y="96"/>
                    </a:lnTo>
                    <a:lnTo>
                      <a:pt x="351" y="106"/>
                    </a:lnTo>
                    <a:lnTo>
                      <a:pt x="355" y="106"/>
                    </a:lnTo>
                    <a:lnTo>
                      <a:pt x="360" y="96"/>
                    </a:lnTo>
                    <a:lnTo>
                      <a:pt x="367" y="92"/>
                    </a:lnTo>
                    <a:lnTo>
                      <a:pt x="368" y="95"/>
                    </a:lnTo>
                    <a:lnTo>
                      <a:pt x="372" y="100"/>
                    </a:lnTo>
                    <a:lnTo>
                      <a:pt x="376" y="100"/>
                    </a:lnTo>
                    <a:lnTo>
                      <a:pt x="381" y="92"/>
                    </a:lnTo>
                    <a:lnTo>
                      <a:pt x="386" y="95"/>
                    </a:lnTo>
                    <a:lnTo>
                      <a:pt x="388" y="101"/>
                    </a:lnTo>
                    <a:lnTo>
                      <a:pt x="381" y="113"/>
                    </a:lnTo>
                    <a:lnTo>
                      <a:pt x="380" y="121"/>
                    </a:lnTo>
                    <a:lnTo>
                      <a:pt x="368" y="126"/>
                    </a:lnTo>
                    <a:lnTo>
                      <a:pt x="371" y="134"/>
                    </a:lnTo>
                    <a:lnTo>
                      <a:pt x="375" y="133"/>
                    </a:lnTo>
                    <a:lnTo>
                      <a:pt x="371" y="142"/>
                    </a:lnTo>
                    <a:lnTo>
                      <a:pt x="368" y="146"/>
                    </a:lnTo>
                    <a:lnTo>
                      <a:pt x="358" y="156"/>
                    </a:lnTo>
                    <a:lnTo>
                      <a:pt x="351" y="173"/>
                    </a:lnTo>
                    <a:lnTo>
                      <a:pt x="346" y="184"/>
                    </a:lnTo>
                    <a:lnTo>
                      <a:pt x="337" y="197"/>
                    </a:lnTo>
                    <a:lnTo>
                      <a:pt x="330" y="206"/>
                    </a:lnTo>
                    <a:lnTo>
                      <a:pt x="346" y="199"/>
                    </a:lnTo>
                    <a:lnTo>
                      <a:pt x="346" y="207"/>
                    </a:lnTo>
                    <a:lnTo>
                      <a:pt x="335" y="210"/>
                    </a:lnTo>
                    <a:lnTo>
                      <a:pt x="335" y="211"/>
                    </a:lnTo>
                    <a:lnTo>
                      <a:pt x="337" y="215"/>
                    </a:lnTo>
                    <a:lnTo>
                      <a:pt x="346" y="212"/>
                    </a:lnTo>
                    <a:lnTo>
                      <a:pt x="347" y="212"/>
                    </a:lnTo>
                    <a:lnTo>
                      <a:pt x="348" y="214"/>
                    </a:lnTo>
                    <a:lnTo>
                      <a:pt x="348" y="218"/>
                    </a:lnTo>
                    <a:lnTo>
                      <a:pt x="350" y="220"/>
                    </a:lnTo>
                    <a:lnTo>
                      <a:pt x="348" y="227"/>
                    </a:lnTo>
                    <a:lnTo>
                      <a:pt x="354" y="232"/>
                    </a:lnTo>
                    <a:lnTo>
                      <a:pt x="344" y="235"/>
                    </a:lnTo>
                    <a:lnTo>
                      <a:pt x="339" y="245"/>
                    </a:lnTo>
                    <a:lnTo>
                      <a:pt x="339" y="254"/>
                    </a:lnTo>
                    <a:lnTo>
                      <a:pt x="341" y="253"/>
                    </a:lnTo>
                    <a:lnTo>
                      <a:pt x="351" y="250"/>
                    </a:lnTo>
                    <a:lnTo>
                      <a:pt x="348" y="264"/>
                    </a:lnTo>
                    <a:lnTo>
                      <a:pt x="343" y="270"/>
                    </a:lnTo>
                    <a:lnTo>
                      <a:pt x="333" y="279"/>
                    </a:lnTo>
                    <a:lnTo>
                      <a:pt x="334" y="294"/>
                    </a:lnTo>
                    <a:lnTo>
                      <a:pt x="335" y="299"/>
                    </a:lnTo>
                    <a:lnTo>
                      <a:pt x="335" y="305"/>
                    </a:lnTo>
                    <a:lnTo>
                      <a:pt x="339" y="316"/>
                    </a:lnTo>
                    <a:lnTo>
                      <a:pt x="343" y="322"/>
                    </a:lnTo>
                    <a:lnTo>
                      <a:pt x="348" y="322"/>
                    </a:lnTo>
                    <a:lnTo>
                      <a:pt x="347" y="317"/>
                    </a:lnTo>
                    <a:lnTo>
                      <a:pt x="343" y="312"/>
                    </a:lnTo>
                    <a:lnTo>
                      <a:pt x="343" y="300"/>
                    </a:lnTo>
                    <a:lnTo>
                      <a:pt x="348" y="300"/>
                    </a:lnTo>
                    <a:lnTo>
                      <a:pt x="355" y="302"/>
                    </a:lnTo>
                    <a:lnTo>
                      <a:pt x="350" y="313"/>
                    </a:lnTo>
                    <a:lnTo>
                      <a:pt x="350" y="315"/>
                    </a:lnTo>
                    <a:lnTo>
                      <a:pt x="358" y="316"/>
                    </a:lnTo>
                    <a:lnTo>
                      <a:pt x="359" y="316"/>
                    </a:lnTo>
                    <a:lnTo>
                      <a:pt x="360" y="316"/>
                    </a:lnTo>
                    <a:lnTo>
                      <a:pt x="364" y="303"/>
                    </a:lnTo>
                    <a:lnTo>
                      <a:pt x="367" y="284"/>
                    </a:lnTo>
                    <a:lnTo>
                      <a:pt x="375" y="274"/>
                    </a:lnTo>
                    <a:lnTo>
                      <a:pt x="376" y="271"/>
                    </a:lnTo>
                    <a:lnTo>
                      <a:pt x="381" y="260"/>
                    </a:lnTo>
                    <a:lnTo>
                      <a:pt x="384" y="253"/>
                    </a:lnTo>
                    <a:lnTo>
                      <a:pt x="385" y="249"/>
                    </a:lnTo>
                    <a:lnTo>
                      <a:pt x="373" y="249"/>
                    </a:lnTo>
                    <a:lnTo>
                      <a:pt x="369" y="244"/>
                    </a:lnTo>
                    <a:lnTo>
                      <a:pt x="375" y="233"/>
                    </a:lnTo>
                    <a:lnTo>
                      <a:pt x="380" y="223"/>
                    </a:lnTo>
                    <a:lnTo>
                      <a:pt x="392" y="195"/>
                    </a:lnTo>
                    <a:lnTo>
                      <a:pt x="407" y="165"/>
                    </a:lnTo>
                    <a:lnTo>
                      <a:pt x="409" y="151"/>
                    </a:lnTo>
                    <a:lnTo>
                      <a:pt x="410" y="137"/>
                    </a:lnTo>
                    <a:lnTo>
                      <a:pt x="419" y="112"/>
                    </a:lnTo>
                    <a:lnTo>
                      <a:pt x="432" y="82"/>
                    </a:lnTo>
                    <a:lnTo>
                      <a:pt x="447" y="59"/>
                    </a:lnTo>
                    <a:lnTo>
                      <a:pt x="451" y="62"/>
                    </a:lnTo>
                    <a:lnTo>
                      <a:pt x="454" y="65"/>
                    </a:lnTo>
                    <a:lnTo>
                      <a:pt x="454" y="92"/>
                    </a:lnTo>
                    <a:lnTo>
                      <a:pt x="461" y="92"/>
                    </a:lnTo>
                    <a:lnTo>
                      <a:pt x="462" y="117"/>
                    </a:lnTo>
                    <a:lnTo>
                      <a:pt x="456" y="127"/>
                    </a:lnTo>
                    <a:lnTo>
                      <a:pt x="437" y="144"/>
                    </a:lnTo>
                    <a:lnTo>
                      <a:pt x="435" y="148"/>
                    </a:lnTo>
                    <a:lnTo>
                      <a:pt x="436" y="147"/>
                    </a:lnTo>
                    <a:lnTo>
                      <a:pt x="451" y="142"/>
                    </a:lnTo>
                    <a:lnTo>
                      <a:pt x="464" y="143"/>
                    </a:lnTo>
                    <a:lnTo>
                      <a:pt x="465" y="160"/>
                    </a:lnTo>
                    <a:lnTo>
                      <a:pt x="465" y="161"/>
                    </a:lnTo>
                    <a:lnTo>
                      <a:pt x="465" y="173"/>
                    </a:lnTo>
                    <a:lnTo>
                      <a:pt x="465" y="192"/>
                    </a:lnTo>
                    <a:lnTo>
                      <a:pt x="465" y="214"/>
                    </a:lnTo>
                    <a:lnTo>
                      <a:pt x="465" y="222"/>
                    </a:lnTo>
                    <a:lnTo>
                      <a:pt x="471" y="212"/>
                    </a:lnTo>
                    <a:lnTo>
                      <a:pt x="474" y="202"/>
                    </a:lnTo>
                    <a:lnTo>
                      <a:pt x="475" y="202"/>
                    </a:lnTo>
                    <a:lnTo>
                      <a:pt x="482" y="201"/>
                    </a:lnTo>
                    <a:lnTo>
                      <a:pt x="486" y="185"/>
                    </a:lnTo>
                    <a:lnTo>
                      <a:pt x="492" y="185"/>
                    </a:lnTo>
                    <a:lnTo>
                      <a:pt x="500" y="185"/>
                    </a:lnTo>
                    <a:lnTo>
                      <a:pt x="508" y="178"/>
                    </a:lnTo>
                    <a:lnTo>
                      <a:pt x="495" y="164"/>
                    </a:lnTo>
                    <a:lnTo>
                      <a:pt x="499" y="158"/>
                    </a:lnTo>
                    <a:lnTo>
                      <a:pt x="494" y="158"/>
                    </a:lnTo>
                    <a:lnTo>
                      <a:pt x="500" y="144"/>
                    </a:lnTo>
                    <a:lnTo>
                      <a:pt x="503" y="144"/>
                    </a:lnTo>
                    <a:lnTo>
                      <a:pt x="516" y="148"/>
                    </a:lnTo>
                    <a:lnTo>
                      <a:pt x="519" y="148"/>
                    </a:lnTo>
                    <a:lnTo>
                      <a:pt x="519" y="146"/>
                    </a:lnTo>
                    <a:lnTo>
                      <a:pt x="517" y="143"/>
                    </a:lnTo>
                    <a:lnTo>
                      <a:pt x="502" y="137"/>
                    </a:lnTo>
                    <a:lnTo>
                      <a:pt x="503" y="133"/>
                    </a:lnTo>
                    <a:lnTo>
                      <a:pt x="506" y="127"/>
                    </a:lnTo>
                    <a:lnTo>
                      <a:pt x="507" y="125"/>
                    </a:lnTo>
                    <a:lnTo>
                      <a:pt x="496" y="121"/>
                    </a:lnTo>
                    <a:lnTo>
                      <a:pt x="499" y="108"/>
                    </a:lnTo>
                    <a:lnTo>
                      <a:pt x="516" y="109"/>
                    </a:lnTo>
                    <a:lnTo>
                      <a:pt x="519" y="103"/>
                    </a:lnTo>
                    <a:lnTo>
                      <a:pt x="512" y="100"/>
                    </a:lnTo>
                    <a:lnTo>
                      <a:pt x="511" y="87"/>
                    </a:lnTo>
                    <a:lnTo>
                      <a:pt x="526" y="87"/>
                    </a:lnTo>
                    <a:lnTo>
                      <a:pt x="546" y="87"/>
                    </a:lnTo>
                    <a:lnTo>
                      <a:pt x="536" y="82"/>
                    </a:lnTo>
                    <a:lnTo>
                      <a:pt x="525" y="78"/>
                    </a:lnTo>
                    <a:lnTo>
                      <a:pt x="524" y="71"/>
                    </a:lnTo>
                    <a:lnTo>
                      <a:pt x="516" y="58"/>
                    </a:lnTo>
                    <a:lnTo>
                      <a:pt x="504" y="68"/>
                    </a:lnTo>
                    <a:lnTo>
                      <a:pt x="492" y="59"/>
                    </a:lnTo>
                    <a:lnTo>
                      <a:pt x="491" y="49"/>
                    </a:lnTo>
                    <a:lnTo>
                      <a:pt x="507" y="54"/>
                    </a:lnTo>
                    <a:lnTo>
                      <a:pt x="503" y="44"/>
                    </a:lnTo>
                    <a:lnTo>
                      <a:pt x="495" y="38"/>
                    </a:lnTo>
                    <a:lnTo>
                      <a:pt x="496" y="31"/>
                    </a:lnTo>
                    <a:lnTo>
                      <a:pt x="516" y="33"/>
                    </a:lnTo>
                    <a:lnTo>
                      <a:pt x="525" y="49"/>
                    </a:lnTo>
                    <a:lnTo>
                      <a:pt x="526" y="29"/>
                    </a:lnTo>
                    <a:lnTo>
                      <a:pt x="517" y="21"/>
                    </a:lnTo>
                    <a:lnTo>
                      <a:pt x="517" y="10"/>
                    </a:lnTo>
                    <a:lnTo>
                      <a:pt x="521" y="7"/>
                    </a:lnTo>
                    <a:lnTo>
                      <a:pt x="524" y="2"/>
                    </a:lnTo>
                    <a:lnTo>
                      <a:pt x="525" y="2"/>
                    </a:lnTo>
                    <a:lnTo>
                      <a:pt x="536" y="4"/>
                    </a:lnTo>
                    <a:lnTo>
                      <a:pt x="533" y="17"/>
                    </a:lnTo>
                    <a:lnTo>
                      <a:pt x="541" y="14"/>
                    </a:lnTo>
                    <a:lnTo>
                      <a:pt x="543" y="17"/>
                    </a:lnTo>
                    <a:lnTo>
                      <a:pt x="546" y="20"/>
                    </a:lnTo>
                    <a:lnTo>
                      <a:pt x="558" y="7"/>
                    </a:lnTo>
                    <a:lnTo>
                      <a:pt x="563" y="12"/>
                    </a:lnTo>
                    <a:lnTo>
                      <a:pt x="571" y="2"/>
                    </a:lnTo>
                    <a:lnTo>
                      <a:pt x="571" y="0"/>
                    </a:lnTo>
                    <a:lnTo>
                      <a:pt x="580" y="4"/>
                    </a:lnTo>
                    <a:lnTo>
                      <a:pt x="580" y="6"/>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grpSp>
        <p:sp>
          <p:nvSpPr>
            <p:cNvPr id="2055" name="Freeform 1393"/>
            <p:cNvSpPr>
              <a:spLocks/>
            </p:cNvSpPr>
            <p:nvPr/>
          </p:nvSpPr>
          <p:spPr bwMode="auto">
            <a:xfrm>
              <a:off x="3589338" y="5400675"/>
              <a:ext cx="95250" cy="134938"/>
            </a:xfrm>
            <a:custGeom>
              <a:avLst/>
              <a:gdLst>
                <a:gd name="T0" fmla="*/ 42863 w 60"/>
                <a:gd name="T1" fmla="*/ 0 h 85"/>
                <a:gd name="T2" fmla="*/ 47625 w 60"/>
                <a:gd name="T3" fmla="*/ 4763 h 85"/>
                <a:gd name="T4" fmla="*/ 60325 w 60"/>
                <a:gd name="T5" fmla="*/ 11113 h 85"/>
                <a:gd name="T6" fmla="*/ 60325 w 60"/>
                <a:gd name="T7" fmla="*/ 17463 h 85"/>
                <a:gd name="T8" fmla="*/ 61913 w 60"/>
                <a:gd name="T9" fmla="*/ 23813 h 85"/>
                <a:gd name="T10" fmla="*/ 68263 w 60"/>
                <a:gd name="T11" fmla="*/ 31750 h 85"/>
                <a:gd name="T12" fmla="*/ 69850 w 60"/>
                <a:gd name="T13" fmla="*/ 42863 h 85"/>
                <a:gd name="T14" fmla="*/ 69850 w 60"/>
                <a:gd name="T15" fmla="*/ 42863 h 85"/>
                <a:gd name="T16" fmla="*/ 69850 w 60"/>
                <a:gd name="T17" fmla="*/ 47625 h 85"/>
                <a:gd name="T18" fmla="*/ 74613 w 60"/>
                <a:gd name="T19" fmla="*/ 58738 h 85"/>
                <a:gd name="T20" fmla="*/ 87313 w 60"/>
                <a:gd name="T21" fmla="*/ 66675 h 85"/>
                <a:gd name="T22" fmla="*/ 90488 w 60"/>
                <a:gd name="T23" fmla="*/ 69850 h 85"/>
                <a:gd name="T24" fmla="*/ 93663 w 60"/>
                <a:gd name="T25" fmla="*/ 71438 h 85"/>
                <a:gd name="T26" fmla="*/ 95250 w 60"/>
                <a:gd name="T27" fmla="*/ 80963 h 85"/>
                <a:gd name="T28" fmla="*/ 95250 w 60"/>
                <a:gd name="T29" fmla="*/ 80963 h 85"/>
                <a:gd name="T30" fmla="*/ 93663 w 60"/>
                <a:gd name="T31" fmla="*/ 84138 h 85"/>
                <a:gd name="T32" fmla="*/ 90488 w 60"/>
                <a:gd name="T33" fmla="*/ 85725 h 85"/>
                <a:gd name="T34" fmla="*/ 90488 w 60"/>
                <a:gd name="T35" fmla="*/ 85725 h 85"/>
                <a:gd name="T36" fmla="*/ 90488 w 60"/>
                <a:gd name="T37" fmla="*/ 90488 h 85"/>
                <a:gd name="T38" fmla="*/ 88900 w 60"/>
                <a:gd name="T39" fmla="*/ 93663 h 85"/>
                <a:gd name="T40" fmla="*/ 85725 w 60"/>
                <a:gd name="T41" fmla="*/ 107950 h 85"/>
                <a:gd name="T42" fmla="*/ 88900 w 60"/>
                <a:gd name="T43" fmla="*/ 130175 h 85"/>
                <a:gd name="T44" fmla="*/ 88900 w 60"/>
                <a:gd name="T45" fmla="*/ 131763 h 85"/>
                <a:gd name="T46" fmla="*/ 79375 w 60"/>
                <a:gd name="T47" fmla="*/ 134938 h 85"/>
                <a:gd name="T48" fmla="*/ 69850 w 60"/>
                <a:gd name="T49" fmla="*/ 134938 h 85"/>
                <a:gd name="T50" fmla="*/ 69850 w 60"/>
                <a:gd name="T51" fmla="*/ 134938 h 85"/>
                <a:gd name="T52" fmla="*/ 66675 w 60"/>
                <a:gd name="T53" fmla="*/ 134938 h 85"/>
                <a:gd name="T54" fmla="*/ 60325 w 60"/>
                <a:gd name="T55" fmla="*/ 131763 h 85"/>
                <a:gd name="T56" fmla="*/ 55563 w 60"/>
                <a:gd name="T57" fmla="*/ 130175 h 85"/>
                <a:gd name="T58" fmla="*/ 55563 w 60"/>
                <a:gd name="T59" fmla="*/ 130175 h 85"/>
                <a:gd name="T60" fmla="*/ 52388 w 60"/>
                <a:gd name="T61" fmla="*/ 127000 h 85"/>
                <a:gd name="T62" fmla="*/ 53975 w 60"/>
                <a:gd name="T63" fmla="*/ 123825 h 85"/>
                <a:gd name="T64" fmla="*/ 55563 w 60"/>
                <a:gd name="T65" fmla="*/ 117475 h 85"/>
                <a:gd name="T66" fmla="*/ 52388 w 60"/>
                <a:gd name="T67" fmla="*/ 106363 h 85"/>
                <a:gd name="T68" fmla="*/ 52388 w 60"/>
                <a:gd name="T69" fmla="*/ 100013 h 85"/>
                <a:gd name="T70" fmla="*/ 41275 w 60"/>
                <a:gd name="T71" fmla="*/ 96838 h 85"/>
                <a:gd name="T72" fmla="*/ 36513 w 60"/>
                <a:gd name="T73" fmla="*/ 93663 h 85"/>
                <a:gd name="T74" fmla="*/ 34925 w 60"/>
                <a:gd name="T75" fmla="*/ 92075 h 85"/>
                <a:gd name="T76" fmla="*/ 28575 w 60"/>
                <a:gd name="T77" fmla="*/ 98425 h 85"/>
                <a:gd name="T78" fmla="*/ 28575 w 60"/>
                <a:gd name="T79" fmla="*/ 92075 h 85"/>
                <a:gd name="T80" fmla="*/ 26988 w 60"/>
                <a:gd name="T81" fmla="*/ 90488 h 85"/>
                <a:gd name="T82" fmla="*/ 26988 w 60"/>
                <a:gd name="T83" fmla="*/ 90488 h 85"/>
                <a:gd name="T84" fmla="*/ 26988 w 60"/>
                <a:gd name="T85" fmla="*/ 87313 h 85"/>
                <a:gd name="T86" fmla="*/ 28575 w 60"/>
                <a:gd name="T87" fmla="*/ 79375 h 85"/>
                <a:gd name="T88" fmla="*/ 20638 w 60"/>
                <a:gd name="T89" fmla="*/ 66675 h 85"/>
                <a:gd name="T90" fmla="*/ 19050 w 60"/>
                <a:gd name="T91" fmla="*/ 63500 h 85"/>
                <a:gd name="T92" fmla="*/ 0 w 60"/>
                <a:gd name="T93" fmla="*/ 46038 h 85"/>
                <a:gd name="T94" fmla="*/ 25400 w 60"/>
                <a:gd name="T95" fmla="*/ 23813 h 85"/>
                <a:gd name="T96" fmla="*/ 20638 w 60"/>
                <a:gd name="T97" fmla="*/ 6350 h 85"/>
                <a:gd name="T98" fmla="*/ 26988 w 60"/>
                <a:gd name="T99" fmla="*/ 0 h 85"/>
                <a:gd name="T100" fmla="*/ 42863 w 60"/>
                <a:gd name="T101" fmla="*/ 0 h 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
                <a:gd name="T154" fmla="*/ 0 h 85"/>
                <a:gd name="T155" fmla="*/ 60 w 60"/>
                <a:gd name="T156" fmla="*/ 85 h 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 h="85">
                  <a:moveTo>
                    <a:pt x="27" y="0"/>
                  </a:moveTo>
                  <a:lnTo>
                    <a:pt x="30" y="3"/>
                  </a:lnTo>
                  <a:lnTo>
                    <a:pt x="38" y="7"/>
                  </a:lnTo>
                  <a:lnTo>
                    <a:pt x="38" y="11"/>
                  </a:lnTo>
                  <a:lnTo>
                    <a:pt x="39" y="15"/>
                  </a:lnTo>
                  <a:lnTo>
                    <a:pt x="43" y="20"/>
                  </a:lnTo>
                  <a:lnTo>
                    <a:pt x="44" y="27"/>
                  </a:lnTo>
                  <a:lnTo>
                    <a:pt x="44" y="30"/>
                  </a:lnTo>
                  <a:lnTo>
                    <a:pt x="47" y="37"/>
                  </a:lnTo>
                  <a:lnTo>
                    <a:pt x="55" y="42"/>
                  </a:lnTo>
                  <a:lnTo>
                    <a:pt x="57" y="44"/>
                  </a:lnTo>
                  <a:lnTo>
                    <a:pt x="59" y="45"/>
                  </a:lnTo>
                  <a:lnTo>
                    <a:pt x="60" y="51"/>
                  </a:lnTo>
                  <a:lnTo>
                    <a:pt x="59" y="53"/>
                  </a:lnTo>
                  <a:lnTo>
                    <a:pt x="57" y="54"/>
                  </a:lnTo>
                  <a:lnTo>
                    <a:pt x="57" y="57"/>
                  </a:lnTo>
                  <a:lnTo>
                    <a:pt x="56" y="59"/>
                  </a:lnTo>
                  <a:lnTo>
                    <a:pt x="54" y="68"/>
                  </a:lnTo>
                  <a:lnTo>
                    <a:pt x="56" y="82"/>
                  </a:lnTo>
                  <a:lnTo>
                    <a:pt x="56" y="83"/>
                  </a:lnTo>
                  <a:lnTo>
                    <a:pt x="50" y="85"/>
                  </a:lnTo>
                  <a:lnTo>
                    <a:pt x="44" y="85"/>
                  </a:lnTo>
                  <a:lnTo>
                    <a:pt x="42" y="85"/>
                  </a:lnTo>
                  <a:lnTo>
                    <a:pt x="38" y="83"/>
                  </a:lnTo>
                  <a:lnTo>
                    <a:pt x="35" y="82"/>
                  </a:lnTo>
                  <a:lnTo>
                    <a:pt x="33" y="80"/>
                  </a:lnTo>
                  <a:lnTo>
                    <a:pt x="34" y="78"/>
                  </a:lnTo>
                  <a:lnTo>
                    <a:pt x="35" y="74"/>
                  </a:lnTo>
                  <a:lnTo>
                    <a:pt x="33" y="67"/>
                  </a:lnTo>
                  <a:lnTo>
                    <a:pt x="33" y="63"/>
                  </a:lnTo>
                  <a:lnTo>
                    <a:pt x="26" y="61"/>
                  </a:lnTo>
                  <a:lnTo>
                    <a:pt x="23" y="59"/>
                  </a:lnTo>
                  <a:lnTo>
                    <a:pt x="22" y="58"/>
                  </a:lnTo>
                  <a:lnTo>
                    <a:pt x="18" y="62"/>
                  </a:lnTo>
                  <a:lnTo>
                    <a:pt x="18" y="58"/>
                  </a:lnTo>
                  <a:lnTo>
                    <a:pt x="17" y="57"/>
                  </a:lnTo>
                  <a:lnTo>
                    <a:pt x="17" y="55"/>
                  </a:lnTo>
                  <a:lnTo>
                    <a:pt x="18" y="50"/>
                  </a:lnTo>
                  <a:lnTo>
                    <a:pt x="13" y="42"/>
                  </a:lnTo>
                  <a:lnTo>
                    <a:pt x="12" y="40"/>
                  </a:lnTo>
                  <a:lnTo>
                    <a:pt x="0" y="29"/>
                  </a:lnTo>
                  <a:lnTo>
                    <a:pt x="16" y="15"/>
                  </a:lnTo>
                  <a:lnTo>
                    <a:pt x="13" y="4"/>
                  </a:lnTo>
                  <a:lnTo>
                    <a:pt x="17" y="0"/>
                  </a:lnTo>
                  <a:lnTo>
                    <a:pt x="27" y="0"/>
                  </a:lnTo>
                </a:path>
              </a:pathLst>
            </a:custGeom>
            <a:noFill/>
            <a:ln w="4">
              <a:solidFill>
                <a:srgbClr val="9C9C9C"/>
              </a:solidFill>
              <a:prstDash val="solid"/>
              <a:round/>
              <a:headEnd/>
              <a:tailEnd/>
            </a:ln>
          </p:spPr>
          <p:txBody>
            <a:bodyPr/>
            <a:lstStyle/>
            <a:p>
              <a:endParaRPr lang="nb-NO" dirty="0"/>
            </a:p>
          </p:txBody>
        </p:sp>
        <p:sp>
          <p:nvSpPr>
            <p:cNvPr id="2056" name="Freeform 1394"/>
            <p:cNvSpPr>
              <a:spLocks noEditPoints="1"/>
            </p:cNvSpPr>
            <p:nvPr/>
          </p:nvSpPr>
          <p:spPr bwMode="auto">
            <a:xfrm>
              <a:off x="3594100" y="5559425"/>
              <a:ext cx="296863" cy="379413"/>
            </a:xfrm>
            <a:custGeom>
              <a:avLst/>
              <a:gdLst>
                <a:gd name="T0" fmla="*/ 96838 w 187"/>
                <a:gd name="T1" fmla="*/ 288925 h 239"/>
                <a:gd name="T2" fmla="*/ 77788 w 187"/>
                <a:gd name="T3" fmla="*/ 314325 h 239"/>
                <a:gd name="T4" fmla="*/ 76200 w 187"/>
                <a:gd name="T5" fmla="*/ 296863 h 239"/>
                <a:gd name="T6" fmla="*/ 68263 w 187"/>
                <a:gd name="T7" fmla="*/ 304800 h 239"/>
                <a:gd name="T8" fmla="*/ 65088 w 187"/>
                <a:gd name="T9" fmla="*/ 277813 h 239"/>
                <a:gd name="T10" fmla="*/ 15875 w 187"/>
                <a:gd name="T11" fmla="*/ 122238 h 239"/>
                <a:gd name="T12" fmla="*/ 276225 w 187"/>
                <a:gd name="T13" fmla="*/ 60325 h 239"/>
                <a:gd name="T14" fmla="*/ 257175 w 187"/>
                <a:gd name="T15" fmla="*/ 61913 h 239"/>
                <a:gd name="T16" fmla="*/ 242888 w 187"/>
                <a:gd name="T17" fmla="*/ 73025 h 239"/>
                <a:gd name="T18" fmla="*/ 246063 w 187"/>
                <a:gd name="T19" fmla="*/ 115888 h 239"/>
                <a:gd name="T20" fmla="*/ 252413 w 187"/>
                <a:gd name="T21" fmla="*/ 163513 h 239"/>
                <a:gd name="T22" fmla="*/ 260350 w 187"/>
                <a:gd name="T23" fmla="*/ 201613 h 239"/>
                <a:gd name="T24" fmla="*/ 257175 w 187"/>
                <a:gd name="T25" fmla="*/ 234950 h 239"/>
                <a:gd name="T26" fmla="*/ 250825 w 187"/>
                <a:gd name="T27" fmla="*/ 250825 h 239"/>
                <a:gd name="T28" fmla="*/ 249238 w 187"/>
                <a:gd name="T29" fmla="*/ 265113 h 239"/>
                <a:gd name="T30" fmla="*/ 244475 w 187"/>
                <a:gd name="T31" fmla="*/ 282575 h 239"/>
                <a:gd name="T32" fmla="*/ 246063 w 187"/>
                <a:gd name="T33" fmla="*/ 295275 h 239"/>
                <a:gd name="T34" fmla="*/ 230188 w 187"/>
                <a:gd name="T35" fmla="*/ 325438 h 239"/>
                <a:gd name="T36" fmla="*/ 225425 w 187"/>
                <a:gd name="T37" fmla="*/ 336550 h 239"/>
                <a:gd name="T38" fmla="*/ 222250 w 187"/>
                <a:gd name="T39" fmla="*/ 357188 h 239"/>
                <a:gd name="T40" fmla="*/ 211138 w 187"/>
                <a:gd name="T41" fmla="*/ 368300 h 239"/>
                <a:gd name="T42" fmla="*/ 206375 w 187"/>
                <a:gd name="T43" fmla="*/ 371475 h 239"/>
                <a:gd name="T44" fmla="*/ 198438 w 187"/>
                <a:gd name="T45" fmla="*/ 376238 h 239"/>
                <a:gd name="T46" fmla="*/ 190500 w 187"/>
                <a:gd name="T47" fmla="*/ 379413 h 239"/>
                <a:gd name="T48" fmla="*/ 185738 w 187"/>
                <a:gd name="T49" fmla="*/ 377825 h 239"/>
                <a:gd name="T50" fmla="*/ 173038 w 187"/>
                <a:gd name="T51" fmla="*/ 373063 h 239"/>
                <a:gd name="T52" fmla="*/ 176213 w 187"/>
                <a:gd name="T53" fmla="*/ 346075 h 239"/>
                <a:gd name="T54" fmla="*/ 176213 w 187"/>
                <a:gd name="T55" fmla="*/ 331788 h 239"/>
                <a:gd name="T56" fmla="*/ 179388 w 187"/>
                <a:gd name="T57" fmla="*/ 328613 h 239"/>
                <a:gd name="T58" fmla="*/ 163513 w 187"/>
                <a:gd name="T59" fmla="*/ 280988 h 239"/>
                <a:gd name="T60" fmla="*/ 134938 w 187"/>
                <a:gd name="T61" fmla="*/ 282575 h 239"/>
                <a:gd name="T62" fmla="*/ 123825 w 187"/>
                <a:gd name="T63" fmla="*/ 274638 h 239"/>
                <a:gd name="T64" fmla="*/ 122238 w 187"/>
                <a:gd name="T65" fmla="*/ 242888 h 239"/>
                <a:gd name="T66" fmla="*/ 92075 w 187"/>
                <a:gd name="T67" fmla="*/ 269875 h 239"/>
                <a:gd name="T68" fmla="*/ 63500 w 187"/>
                <a:gd name="T69" fmla="*/ 263525 h 239"/>
                <a:gd name="T70" fmla="*/ 55563 w 187"/>
                <a:gd name="T71" fmla="*/ 241300 h 239"/>
                <a:gd name="T72" fmla="*/ 38100 w 187"/>
                <a:gd name="T73" fmla="*/ 236538 h 239"/>
                <a:gd name="T74" fmla="*/ 31750 w 187"/>
                <a:gd name="T75" fmla="*/ 193675 h 239"/>
                <a:gd name="T76" fmla="*/ 17463 w 187"/>
                <a:gd name="T77" fmla="*/ 188913 h 239"/>
                <a:gd name="T78" fmla="*/ 11113 w 187"/>
                <a:gd name="T79" fmla="*/ 150813 h 239"/>
                <a:gd name="T80" fmla="*/ 22225 w 187"/>
                <a:gd name="T81" fmla="*/ 122238 h 239"/>
                <a:gd name="T82" fmla="*/ 30163 w 187"/>
                <a:gd name="T83" fmla="*/ 120650 h 239"/>
                <a:gd name="T84" fmla="*/ 55563 w 187"/>
                <a:gd name="T85" fmla="*/ 82550 h 239"/>
                <a:gd name="T86" fmla="*/ 63500 w 187"/>
                <a:gd name="T87" fmla="*/ 68263 h 239"/>
                <a:gd name="T88" fmla="*/ 77788 w 187"/>
                <a:gd name="T89" fmla="*/ 55563 h 239"/>
                <a:gd name="T90" fmla="*/ 84138 w 187"/>
                <a:gd name="T91" fmla="*/ 34925 h 239"/>
                <a:gd name="T92" fmla="*/ 123825 w 187"/>
                <a:gd name="T93" fmla="*/ 28575 h 239"/>
                <a:gd name="T94" fmla="*/ 150813 w 187"/>
                <a:gd name="T95" fmla="*/ 1588 h 239"/>
                <a:gd name="T96" fmla="*/ 176213 w 187"/>
                <a:gd name="T97" fmla="*/ 36513 h 239"/>
                <a:gd name="T98" fmla="*/ 196850 w 187"/>
                <a:gd name="T99" fmla="*/ 79375 h 239"/>
                <a:gd name="T100" fmla="*/ 219075 w 187"/>
                <a:gd name="T101" fmla="*/ 55563 h 239"/>
                <a:gd name="T102" fmla="*/ 265113 w 187"/>
                <a:gd name="T103" fmla="*/ 1588 h 239"/>
                <a:gd name="T104" fmla="*/ 292100 w 187"/>
                <a:gd name="T105" fmla="*/ 15875 h 239"/>
                <a:gd name="T106" fmla="*/ 293688 w 187"/>
                <a:gd name="T107" fmla="*/ 36513 h 2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7"/>
                <a:gd name="T163" fmla="*/ 0 h 239"/>
                <a:gd name="T164" fmla="*/ 187 w 187"/>
                <a:gd name="T165" fmla="*/ 239 h 2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7" h="239">
                  <a:moveTo>
                    <a:pt x="54" y="179"/>
                  </a:moveTo>
                  <a:lnTo>
                    <a:pt x="56" y="184"/>
                  </a:lnTo>
                  <a:lnTo>
                    <a:pt x="58" y="183"/>
                  </a:lnTo>
                  <a:lnTo>
                    <a:pt x="60" y="181"/>
                  </a:lnTo>
                  <a:lnTo>
                    <a:pt x="61" y="182"/>
                  </a:lnTo>
                  <a:lnTo>
                    <a:pt x="62" y="183"/>
                  </a:lnTo>
                  <a:lnTo>
                    <a:pt x="61" y="184"/>
                  </a:lnTo>
                  <a:lnTo>
                    <a:pt x="57" y="190"/>
                  </a:lnTo>
                  <a:lnTo>
                    <a:pt x="56" y="194"/>
                  </a:lnTo>
                  <a:lnTo>
                    <a:pt x="53" y="198"/>
                  </a:lnTo>
                  <a:lnTo>
                    <a:pt x="49" y="198"/>
                  </a:lnTo>
                  <a:lnTo>
                    <a:pt x="49" y="196"/>
                  </a:lnTo>
                  <a:lnTo>
                    <a:pt x="48" y="195"/>
                  </a:lnTo>
                  <a:lnTo>
                    <a:pt x="48" y="194"/>
                  </a:lnTo>
                  <a:lnTo>
                    <a:pt x="48" y="188"/>
                  </a:lnTo>
                  <a:lnTo>
                    <a:pt x="48" y="187"/>
                  </a:lnTo>
                  <a:lnTo>
                    <a:pt x="48" y="182"/>
                  </a:lnTo>
                  <a:lnTo>
                    <a:pt x="53" y="179"/>
                  </a:lnTo>
                  <a:lnTo>
                    <a:pt x="54" y="178"/>
                  </a:lnTo>
                  <a:lnTo>
                    <a:pt x="54" y="179"/>
                  </a:lnTo>
                  <a:moveTo>
                    <a:pt x="43" y="181"/>
                  </a:moveTo>
                  <a:lnTo>
                    <a:pt x="44" y="194"/>
                  </a:lnTo>
                  <a:lnTo>
                    <a:pt x="43" y="192"/>
                  </a:lnTo>
                  <a:lnTo>
                    <a:pt x="28" y="182"/>
                  </a:lnTo>
                  <a:lnTo>
                    <a:pt x="28" y="174"/>
                  </a:lnTo>
                  <a:lnTo>
                    <a:pt x="31" y="169"/>
                  </a:lnTo>
                  <a:lnTo>
                    <a:pt x="41" y="175"/>
                  </a:lnTo>
                  <a:lnTo>
                    <a:pt x="43" y="181"/>
                  </a:lnTo>
                  <a:moveTo>
                    <a:pt x="7" y="86"/>
                  </a:moveTo>
                  <a:lnTo>
                    <a:pt x="0" y="89"/>
                  </a:lnTo>
                  <a:lnTo>
                    <a:pt x="3" y="77"/>
                  </a:lnTo>
                  <a:lnTo>
                    <a:pt x="9" y="67"/>
                  </a:lnTo>
                  <a:lnTo>
                    <a:pt x="11" y="71"/>
                  </a:lnTo>
                  <a:lnTo>
                    <a:pt x="10" y="77"/>
                  </a:lnTo>
                  <a:lnTo>
                    <a:pt x="7" y="86"/>
                  </a:lnTo>
                  <a:moveTo>
                    <a:pt x="178" y="29"/>
                  </a:moveTo>
                  <a:lnTo>
                    <a:pt x="176" y="31"/>
                  </a:lnTo>
                  <a:lnTo>
                    <a:pt x="176" y="34"/>
                  </a:lnTo>
                  <a:lnTo>
                    <a:pt x="175" y="37"/>
                  </a:lnTo>
                  <a:lnTo>
                    <a:pt x="174" y="38"/>
                  </a:lnTo>
                  <a:lnTo>
                    <a:pt x="172" y="38"/>
                  </a:lnTo>
                  <a:lnTo>
                    <a:pt x="171" y="38"/>
                  </a:lnTo>
                  <a:lnTo>
                    <a:pt x="167" y="38"/>
                  </a:lnTo>
                  <a:lnTo>
                    <a:pt x="164" y="38"/>
                  </a:lnTo>
                  <a:lnTo>
                    <a:pt x="163" y="38"/>
                  </a:lnTo>
                  <a:lnTo>
                    <a:pt x="162" y="39"/>
                  </a:lnTo>
                  <a:lnTo>
                    <a:pt x="161" y="39"/>
                  </a:lnTo>
                  <a:lnTo>
                    <a:pt x="158" y="42"/>
                  </a:lnTo>
                  <a:lnTo>
                    <a:pt x="155" y="43"/>
                  </a:lnTo>
                  <a:lnTo>
                    <a:pt x="154" y="43"/>
                  </a:lnTo>
                  <a:lnTo>
                    <a:pt x="153" y="46"/>
                  </a:lnTo>
                  <a:lnTo>
                    <a:pt x="151" y="47"/>
                  </a:lnTo>
                  <a:lnTo>
                    <a:pt x="151" y="50"/>
                  </a:lnTo>
                  <a:lnTo>
                    <a:pt x="150" y="52"/>
                  </a:lnTo>
                  <a:lnTo>
                    <a:pt x="151" y="56"/>
                  </a:lnTo>
                  <a:lnTo>
                    <a:pt x="151" y="59"/>
                  </a:lnTo>
                  <a:lnTo>
                    <a:pt x="153" y="65"/>
                  </a:lnTo>
                  <a:lnTo>
                    <a:pt x="155" y="73"/>
                  </a:lnTo>
                  <a:lnTo>
                    <a:pt x="157" y="77"/>
                  </a:lnTo>
                  <a:lnTo>
                    <a:pt x="157" y="78"/>
                  </a:lnTo>
                  <a:lnTo>
                    <a:pt x="158" y="81"/>
                  </a:lnTo>
                  <a:lnTo>
                    <a:pt x="158" y="88"/>
                  </a:lnTo>
                  <a:lnTo>
                    <a:pt x="158" y="95"/>
                  </a:lnTo>
                  <a:lnTo>
                    <a:pt x="159" y="99"/>
                  </a:lnTo>
                  <a:lnTo>
                    <a:pt x="159" y="103"/>
                  </a:lnTo>
                  <a:lnTo>
                    <a:pt x="161" y="106"/>
                  </a:lnTo>
                  <a:lnTo>
                    <a:pt x="162" y="110"/>
                  </a:lnTo>
                  <a:lnTo>
                    <a:pt x="161" y="110"/>
                  </a:lnTo>
                  <a:lnTo>
                    <a:pt x="163" y="115"/>
                  </a:lnTo>
                  <a:lnTo>
                    <a:pt x="164" y="118"/>
                  </a:lnTo>
                  <a:lnTo>
                    <a:pt x="164" y="120"/>
                  </a:lnTo>
                  <a:lnTo>
                    <a:pt x="164" y="127"/>
                  </a:lnTo>
                  <a:lnTo>
                    <a:pt x="164" y="128"/>
                  </a:lnTo>
                  <a:lnTo>
                    <a:pt x="164" y="129"/>
                  </a:lnTo>
                  <a:lnTo>
                    <a:pt x="164" y="139"/>
                  </a:lnTo>
                  <a:lnTo>
                    <a:pt x="164" y="145"/>
                  </a:lnTo>
                  <a:lnTo>
                    <a:pt x="164" y="146"/>
                  </a:lnTo>
                  <a:lnTo>
                    <a:pt x="162" y="148"/>
                  </a:lnTo>
                  <a:lnTo>
                    <a:pt x="162" y="149"/>
                  </a:lnTo>
                  <a:lnTo>
                    <a:pt x="161" y="149"/>
                  </a:lnTo>
                  <a:lnTo>
                    <a:pt x="158" y="153"/>
                  </a:lnTo>
                  <a:lnTo>
                    <a:pt x="158" y="156"/>
                  </a:lnTo>
                  <a:lnTo>
                    <a:pt x="158" y="157"/>
                  </a:lnTo>
                  <a:lnTo>
                    <a:pt x="158" y="158"/>
                  </a:lnTo>
                  <a:lnTo>
                    <a:pt x="157" y="162"/>
                  </a:lnTo>
                  <a:lnTo>
                    <a:pt x="157" y="163"/>
                  </a:lnTo>
                  <a:lnTo>
                    <a:pt x="157" y="165"/>
                  </a:lnTo>
                  <a:lnTo>
                    <a:pt x="157" y="166"/>
                  </a:lnTo>
                  <a:lnTo>
                    <a:pt x="157" y="167"/>
                  </a:lnTo>
                  <a:lnTo>
                    <a:pt x="157" y="170"/>
                  </a:lnTo>
                  <a:lnTo>
                    <a:pt x="157" y="171"/>
                  </a:lnTo>
                  <a:lnTo>
                    <a:pt x="157" y="173"/>
                  </a:lnTo>
                  <a:lnTo>
                    <a:pt x="155" y="175"/>
                  </a:lnTo>
                  <a:lnTo>
                    <a:pt x="155" y="177"/>
                  </a:lnTo>
                  <a:lnTo>
                    <a:pt x="154" y="178"/>
                  </a:lnTo>
                  <a:lnTo>
                    <a:pt x="155" y="178"/>
                  </a:lnTo>
                  <a:lnTo>
                    <a:pt x="155" y="181"/>
                  </a:lnTo>
                  <a:lnTo>
                    <a:pt x="157" y="182"/>
                  </a:lnTo>
                  <a:lnTo>
                    <a:pt x="155" y="184"/>
                  </a:lnTo>
                  <a:lnTo>
                    <a:pt x="155" y="186"/>
                  </a:lnTo>
                  <a:lnTo>
                    <a:pt x="153" y="190"/>
                  </a:lnTo>
                  <a:lnTo>
                    <a:pt x="151" y="191"/>
                  </a:lnTo>
                  <a:lnTo>
                    <a:pt x="150" y="195"/>
                  </a:lnTo>
                  <a:lnTo>
                    <a:pt x="147" y="198"/>
                  </a:lnTo>
                  <a:lnTo>
                    <a:pt x="146" y="199"/>
                  </a:lnTo>
                  <a:lnTo>
                    <a:pt x="145" y="204"/>
                  </a:lnTo>
                  <a:lnTo>
                    <a:pt x="145" y="205"/>
                  </a:lnTo>
                  <a:lnTo>
                    <a:pt x="144" y="208"/>
                  </a:lnTo>
                  <a:lnTo>
                    <a:pt x="144" y="209"/>
                  </a:lnTo>
                  <a:lnTo>
                    <a:pt x="142" y="211"/>
                  </a:lnTo>
                  <a:lnTo>
                    <a:pt x="142" y="212"/>
                  </a:lnTo>
                  <a:lnTo>
                    <a:pt x="144" y="213"/>
                  </a:lnTo>
                  <a:lnTo>
                    <a:pt x="142" y="215"/>
                  </a:lnTo>
                  <a:lnTo>
                    <a:pt x="142" y="220"/>
                  </a:lnTo>
                  <a:lnTo>
                    <a:pt x="141" y="221"/>
                  </a:lnTo>
                  <a:lnTo>
                    <a:pt x="140" y="224"/>
                  </a:lnTo>
                  <a:lnTo>
                    <a:pt x="140" y="225"/>
                  </a:lnTo>
                  <a:lnTo>
                    <a:pt x="138" y="225"/>
                  </a:lnTo>
                  <a:lnTo>
                    <a:pt x="137" y="226"/>
                  </a:lnTo>
                  <a:lnTo>
                    <a:pt x="137" y="233"/>
                  </a:lnTo>
                  <a:lnTo>
                    <a:pt x="133" y="232"/>
                  </a:lnTo>
                  <a:lnTo>
                    <a:pt x="133" y="233"/>
                  </a:lnTo>
                  <a:lnTo>
                    <a:pt x="132" y="233"/>
                  </a:lnTo>
                  <a:lnTo>
                    <a:pt x="130" y="234"/>
                  </a:lnTo>
                  <a:lnTo>
                    <a:pt x="129" y="234"/>
                  </a:lnTo>
                  <a:lnTo>
                    <a:pt x="128" y="235"/>
                  </a:lnTo>
                  <a:lnTo>
                    <a:pt x="128" y="237"/>
                  </a:lnTo>
                  <a:lnTo>
                    <a:pt x="128" y="235"/>
                  </a:lnTo>
                  <a:lnTo>
                    <a:pt x="126" y="235"/>
                  </a:lnTo>
                  <a:lnTo>
                    <a:pt x="126" y="234"/>
                  </a:lnTo>
                  <a:lnTo>
                    <a:pt x="125" y="237"/>
                  </a:lnTo>
                  <a:lnTo>
                    <a:pt x="124" y="234"/>
                  </a:lnTo>
                  <a:lnTo>
                    <a:pt x="123" y="234"/>
                  </a:lnTo>
                  <a:lnTo>
                    <a:pt x="121" y="235"/>
                  </a:lnTo>
                  <a:lnTo>
                    <a:pt x="121" y="237"/>
                  </a:lnTo>
                  <a:lnTo>
                    <a:pt x="120" y="238"/>
                  </a:lnTo>
                  <a:lnTo>
                    <a:pt x="120" y="239"/>
                  </a:lnTo>
                  <a:lnTo>
                    <a:pt x="119" y="239"/>
                  </a:lnTo>
                  <a:lnTo>
                    <a:pt x="117" y="238"/>
                  </a:lnTo>
                  <a:lnTo>
                    <a:pt x="115" y="235"/>
                  </a:lnTo>
                  <a:lnTo>
                    <a:pt x="113" y="235"/>
                  </a:lnTo>
                  <a:lnTo>
                    <a:pt x="109" y="235"/>
                  </a:lnTo>
                  <a:lnTo>
                    <a:pt x="109" y="229"/>
                  </a:lnTo>
                  <a:lnTo>
                    <a:pt x="111" y="224"/>
                  </a:lnTo>
                  <a:lnTo>
                    <a:pt x="111" y="222"/>
                  </a:lnTo>
                  <a:lnTo>
                    <a:pt x="111" y="221"/>
                  </a:lnTo>
                  <a:lnTo>
                    <a:pt x="111" y="218"/>
                  </a:lnTo>
                  <a:lnTo>
                    <a:pt x="111" y="213"/>
                  </a:lnTo>
                  <a:lnTo>
                    <a:pt x="111" y="212"/>
                  </a:lnTo>
                  <a:lnTo>
                    <a:pt x="111" y="211"/>
                  </a:lnTo>
                  <a:lnTo>
                    <a:pt x="111" y="209"/>
                  </a:lnTo>
                  <a:lnTo>
                    <a:pt x="112" y="211"/>
                  </a:lnTo>
                  <a:lnTo>
                    <a:pt x="113" y="211"/>
                  </a:lnTo>
                  <a:lnTo>
                    <a:pt x="115" y="209"/>
                  </a:lnTo>
                  <a:lnTo>
                    <a:pt x="113" y="208"/>
                  </a:lnTo>
                  <a:lnTo>
                    <a:pt x="113" y="207"/>
                  </a:lnTo>
                  <a:lnTo>
                    <a:pt x="111" y="201"/>
                  </a:lnTo>
                  <a:lnTo>
                    <a:pt x="108" y="195"/>
                  </a:lnTo>
                  <a:lnTo>
                    <a:pt x="107" y="194"/>
                  </a:lnTo>
                  <a:lnTo>
                    <a:pt x="107" y="192"/>
                  </a:lnTo>
                  <a:lnTo>
                    <a:pt x="106" y="187"/>
                  </a:lnTo>
                  <a:lnTo>
                    <a:pt x="103" y="179"/>
                  </a:lnTo>
                  <a:lnTo>
                    <a:pt x="103" y="177"/>
                  </a:lnTo>
                  <a:lnTo>
                    <a:pt x="103" y="175"/>
                  </a:lnTo>
                  <a:lnTo>
                    <a:pt x="96" y="174"/>
                  </a:lnTo>
                  <a:lnTo>
                    <a:pt x="92" y="175"/>
                  </a:lnTo>
                  <a:lnTo>
                    <a:pt x="90" y="177"/>
                  </a:lnTo>
                  <a:lnTo>
                    <a:pt x="85" y="178"/>
                  </a:lnTo>
                  <a:lnTo>
                    <a:pt x="83" y="178"/>
                  </a:lnTo>
                  <a:lnTo>
                    <a:pt x="82" y="181"/>
                  </a:lnTo>
                  <a:lnTo>
                    <a:pt x="79" y="181"/>
                  </a:lnTo>
                  <a:lnTo>
                    <a:pt x="78" y="179"/>
                  </a:lnTo>
                  <a:lnTo>
                    <a:pt x="78" y="173"/>
                  </a:lnTo>
                  <a:lnTo>
                    <a:pt x="74" y="170"/>
                  </a:lnTo>
                  <a:lnTo>
                    <a:pt x="75" y="161"/>
                  </a:lnTo>
                  <a:lnTo>
                    <a:pt x="75" y="158"/>
                  </a:lnTo>
                  <a:lnTo>
                    <a:pt x="77" y="154"/>
                  </a:lnTo>
                  <a:lnTo>
                    <a:pt x="77" y="153"/>
                  </a:lnTo>
                  <a:lnTo>
                    <a:pt x="72" y="153"/>
                  </a:lnTo>
                  <a:lnTo>
                    <a:pt x="73" y="161"/>
                  </a:lnTo>
                  <a:lnTo>
                    <a:pt x="70" y="162"/>
                  </a:lnTo>
                  <a:lnTo>
                    <a:pt x="66" y="163"/>
                  </a:lnTo>
                  <a:lnTo>
                    <a:pt x="66" y="165"/>
                  </a:lnTo>
                  <a:lnTo>
                    <a:pt x="61" y="171"/>
                  </a:lnTo>
                  <a:lnTo>
                    <a:pt x="58" y="170"/>
                  </a:lnTo>
                  <a:lnTo>
                    <a:pt x="56" y="166"/>
                  </a:lnTo>
                  <a:lnTo>
                    <a:pt x="54" y="165"/>
                  </a:lnTo>
                  <a:lnTo>
                    <a:pt x="53" y="158"/>
                  </a:lnTo>
                  <a:lnTo>
                    <a:pt x="51" y="156"/>
                  </a:lnTo>
                  <a:lnTo>
                    <a:pt x="47" y="156"/>
                  </a:lnTo>
                  <a:lnTo>
                    <a:pt x="43" y="163"/>
                  </a:lnTo>
                  <a:lnTo>
                    <a:pt x="40" y="166"/>
                  </a:lnTo>
                  <a:lnTo>
                    <a:pt x="37" y="165"/>
                  </a:lnTo>
                  <a:lnTo>
                    <a:pt x="39" y="160"/>
                  </a:lnTo>
                  <a:lnTo>
                    <a:pt x="37" y="154"/>
                  </a:lnTo>
                  <a:lnTo>
                    <a:pt x="37" y="150"/>
                  </a:lnTo>
                  <a:lnTo>
                    <a:pt x="36" y="150"/>
                  </a:lnTo>
                  <a:lnTo>
                    <a:pt x="35" y="152"/>
                  </a:lnTo>
                  <a:lnTo>
                    <a:pt x="34" y="153"/>
                  </a:lnTo>
                  <a:lnTo>
                    <a:pt x="32" y="157"/>
                  </a:lnTo>
                  <a:lnTo>
                    <a:pt x="28" y="158"/>
                  </a:lnTo>
                  <a:lnTo>
                    <a:pt x="27" y="156"/>
                  </a:lnTo>
                  <a:lnTo>
                    <a:pt x="24" y="154"/>
                  </a:lnTo>
                  <a:lnTo>
                    <a:pt x="24" y="150"/>
                  </a:lnTo>
                  <a:lnTo>
                    <a:pt x="24" y="149"/>
                  </a:lnTo>
                  <a:lnTo>
                    <a:pt x="22" y="143"/>
                  </a:lnTo>
                  <a:lnTo>
                    <a:pt x="15" y="140"/>
                  </a:lnTo>
                  <a:lnTo>
                    <a:pt x="15" y="132"/>
                  </a:lnTo>
                  <a:lnTo>
                    <a:pt x="17" y="129"/>
                  </a:lnTo>
                  <a:lnTo>
                    <a:pt x="19" y="124"/>
                  </a:lnTo>
                  <a:lnTo>
                    <a:pt x="20" y="122"/>
                  </a:lnTo>
                  <a:lnTo>
                    <a:pt x="26" y="116"/>
                  </a:lnTo>
                  <a:lnTo>
                    <a:pt x="22" y="116"/>
                  </a:lnTo>
                  <a:lnTo>
                    <a:pt x="20" y="116"/>
                  </a:lnTo>
                  <a:lnTo>
                    <a:pt x="19" y="114"/>
                  </a:lnTo>
                  <a:lnTo>
                    <a:pt x="18" y="111"/>
                  </a:lnTo>
                  <a:lnTo>
                    <a:pt x="17" y="112"/>
                  </a:lnTo>
                  <a:lnTo>
                    <a:pt x="11" y="119"/>
                  </a:lnTo>
                  <a:lnTo>
                    <a:pt x="10" y="120"/>
                  </a:lnTo>
                  <a:lnTo>
                    <a:pt x="9" y="118"/>
                  </a:lnTo>
                  <a:lnTo>
                    <a:pt x="7" y="110"/>
                  </a:lnTo>
                  <a:lnTo>
                    <a:pt x="7" y="98"/>
                  </a:lnTo>
                  <a:lnTo>
                    <a:pt x="7" y="95"/>
                  </a:lnTo>
                  <a:lnTo>
                    <a:pt x="9" y="90"/>
                  </a:lnTo>
                  <a:lnTo>
                    <a:pt x="10" y="89"/>
                  </a:lnTo>
                  <a:lnTo>
                    <a:pt x="11" y="86"/>
                  </a:lnTo>
                  <a:lnTo>
                    <a:pt x="11" y="85"/>
                  </a:lnTo>
                  <a:lnTo>
                    <a:pt x="14" y="77"/>
                  </a:lnTo>
                  <a:lnTo>
                    <a:pt x="15" y="74"/>
                  </a:lnTo>
                  <a:lnTo>
                    <a:pt x="15" y="73"/>
                  </a:lnTo>
                  <a:lnTo>
                    <a:pt x="15" y="71"/>
                  </a:lnTo>
                  <a:lnTo>
                    <a:pt x="17" y="71"/>
                  </a:lnTo>
                  <a:lnTo>
                    <a:pt x="19" y="76"/>
                  </a:lnTo>
                  <a:lnTo>
                    <a:pt x="22" y="73"/>
                  </a:lnTo>
                  <a:lnTo>
                    <a:pt x="27" y="71"/>
                  </a:lnTo>
                  <a:lnTo>
                    <a:pt x="27" y="63"/>
                  </a:lnTo>
                  <a:lnTo>
                    <a:pt x="28" y="61"/>
                  </a:lnTo>
                  <a:lnTo>
                    <a:pt x="28" y="57"/>
                  </a:lnTo>
                  <a:lnTo>
                    <a:pt x="28" y="54"/>
                  </a:lnTo>
                  <a:lnTo>
                    <a:pt x="35" y="52"/>
                  </a:lnTo>
                  <a:lnTo>
                    <a:pt x="36" y="52"/>
                  </a:lnTo>
                  <a:lnTo>
                    <a:pt x="37" y="48"/>
                  </a:lnTo>
                  <a:lnTo>
                    <a:pt x="36" y="48"/>
                  </a:lnTo>
                  <a:lnTo>
                    <a:pt x="39" y="44"/>
                  </a:lnTo>
                  <a:lnTo>
                    <a:pt x="40" y="44"/>
                  </a:lnTo>
                  <a:lnTo>
                    <a:pt x="40" y="43"/>
                  </a:lnTo>
                  <a:lnTo>
                    <a:pt x="40" y="42"/>
                  </a:lnTo>
                  <a:lnTo>
                    <a:pt x="43" y="40"/>
                  </a:lnTo>
                  <a:lnTo>
                    <a:pt x="43" y="39"/>
                  </a:lnTo>
                  <a:lnTo>
                    <a:pt x="43" y="38"/>
                  </a:lnTo>
                  <a:lnTo>
                    <a:pt x="48" y="37"/>
                  </a:lnTo>
                  <a:lnTo>
                    <a:pt x="49" y="35"/>
                  </a:lnTo>
                  <a:lnTo>
                    <a:pt x="51" y="34"/>
                  </a:lnTo>
                  <a:lnTo>
                    <a:pt x="52" y="30"/>
                  </a:lnTo>
                  <a:lnTo>
                    <a:pt x="53" y="34"/>
                  </a:lnTo>
                  <a:lnTo>
                    <a:pt x="54" y="31"/>
                  </a:lnTo>
                  <a:lnTo>
                    <a:pt x="56" y="27"/>
                  </a:lnTo>
                  <a:lnTo>
                    <a:pt x="54" y="26"/>
                  </a:lnTo>
                  <a:lnTo>
                    <a:pt x="53" y="22"/>
                  </a:lnTo>
                  <a:lnTo>
                    <a:pt x="58" y="17"/>
                  </a:lnTo>
                  <a:lnTo>
                    <a:pt x="65" y="21"/>
                  </a:lnTo>
                  <a:lnTo>
                    <a:pt x="69" y="18"/>
                  </a:lnTo>
                  <a:lnTo>
                    <a:pt x="74" y="18"/>
                  </a:lnTo>
                  <a:lnTo>
                    <a:pt x="74" y="21"/>
                  </a:lnTo>
                  <a:lnTo>
                    <a:pt x="78" y="18"/>
                  </a:lnTo>
                  <a:lnTo>
                    <a:pt x="79" y="23"/>
                  </a:lnTo>
                  <a:lnTo>
                    <a:pt x="87" y="23"/>
                  </a:lnTo>
                  <a:lnTo>
                    <a:pt x="90" y="23"/>
                  </a:lnTo>
                  <a:lnTo>
                    <a:pt x="92" y="4"/>
                  </a:lnTo>
                  <a:lnTo>
                    <a:pt x="94" y="2"/>
                  </a:lnTo>
                  <a:lnTo>
                    <a:pt x="95" y="1"/>
                  </a:lnTo>
                  <a:lnTo>
                    <a:pt x="98" y="2"/>
                  </a:lnTo>
                  <a:lnTo>
                    <a:pt x="100" y="4"/>
                  </a:lnTo>
                  <a:lnTo>
                    <a:pt x="107" y="6"/>
                  </a:lnTo>
                  <a:lnTo>
                    <a:pt x="108" y="21"/>
                  </a:lnTo>
                  <a:lnTo>
                    <a:pt x="111" y="23"/>
                  </a:lnTo>
                  <a:lnTo>
                    <a:pt x="113" y="25"/>
                  </a:lnTo>
                  <a:lnTo>
                    <a:pt x="123" y="33"/>
                  </a:lnTo>
                  <a:lnTo>
                    <a:pt x="126" y="42"/>
                  </a:lnTo>
                  <a:lnTo>
                    <a:pt x="123" y="42"/>
                  </a:lnTo>
                  <a:lnTo>
                    <a:pt x="123" y="48"/>
                  </a:lnTo>
                  <a:lnTo>
                    <a:pt x="124" y="50"/>
                  </a:lnTo>
                  <a:lnTo>
                    <a:pt x="128" y="47"/>
                  </a:lnTo>
                  <a:lnTo>
                    <a:pt x="132" y="43"/>
                  </a:lnTo>
                  <a:lnTo>
                    <a:pt x="130" y="38"/>
                  </a:lnTo>
                  <a:lnTo>
                    <a:pt x="132" y="38"/>
                  </a:lnTo>
                  <a:lnTo>
                    <a:pt x="136" y="37"/>
                  </a:lnTo>
                  <a:lnTo>
                    <a:pt x="138" y="35"/>
                  </a:lnTo>
                  <a:lnTo>
                    <a:pt x="142" y="29"/>
                  </a:lnTo>
                  <a:lnTo>
                    <a:pt x="146" y="30"/>
                  </a:lnTo>
                  <a:lnTo>
                    <a:pt x="150" y="22"/>
                  </a:lnTo>
                  <a:lnTo>
                    <a:pt x="154" y="18"/>
                  </a:lnTo>
                  <a:lnTo>
                    <a:pt x="151" y="12"/>
                  </a:lnTo>
                  <a:lnTo>
                    <a:pt x="161" y="8"/>
                  </a:lnTo>
                  <a:lnTo>
                    <a:pt x="167" y="1"/>
                  </a:lnTo>
                  <a:lnTo>
                    <a:pt x="185" y="0"/>
                  </a:lnTo>
                  <a:lnTo>
                    <a:pt x="184" y="1"/>
                  </a:lnTo>
                  <a:lnTo>
                    <a:pt x="185" y="5"/>
                  </a:lnTo>
                  <a:lnTo>
                    <a:pt x="185" y="8"/>
                  </a:lnTo>
                  <a:lnTo>
                    <a:pt x="185" y="9"/>
                  </a:lnTo>
                  <a:lnTo>
                    <a:pt x="184" y="10"/>
                  </a:lnTo>
                  <a:lnTo>
                    <a:pt x="184" y="12"/>
                  </a:lnTo>
                  <a:lnTo>
                    <a:pt x="185" y="14"/>
                  </a:lnTo>
                  <a:lnTo>
                    <a:pt x="185" y="17"/>
                  </a:lnTo>
                  <a:lnTo>
                    <a:pt x="185" y="21"/>
                  </a:lnTo>
                  <a:lnTo>
                    <a:pt x="185" y="23"/>
                  </a:lnTo>
                  <a:lnTo>
                    <a:pt x="185" y="25"/>
                  </a:lnTo>
                  <a:lnTo>
                    <a:pt x="187" y="25"/>
                  </a:lnTo>
                  <a:lnTo>
                    <a:pt x="185" y="26"/>
                  </a:lnTo>
                  <a:lnTo>
                    <a:pt x="184" y="26"/>
                  </a:lnTo>
                  <a:lnTo>
                    <a:pt x="179" y="26"/>
                  </a:lnTo>
                  <a:lnTo>
                    <a:pt x="178" y="29"/>
                  </a:lnTo>
                </a:path>
              </a:pathLst>
            </a:custGeom>
            <a:noFill/>
            <a:ln w="4">
              <a:solidFill>
                <a:srgbClr val="9C9C9C"/>
              </a:solidFill>
              <a:prstDash val="solid"/>
              <a:round/>
              <a:headEnd/>
              <a:tailEnd/>
            </a:ln>
          </p:spPr>
          <p:txBody>
            <a:bodyPr/>
            <a:lstStyle/>
            <a:p>
              <a:endParaRPr lang="nb-NO" dirty="0"/>
            </a:p>
          </p:txBody>
        </p:sp>
        <p:grpSp>
          <p:nvGrpSpPr>
            <p:cNvPr id="5" name="Gruppe 3089"/>
            <p:cNvGrpSpPr/>
            <p:nvPr/>
          </p:nvGrpSpPr>
          <p:grpSpPr>
            <a:xfrm>
              <a:off x="2633196" y="4321148"/>
              <a:ext cx="1474790" cy="1911351"/>
              <a:chOff x="2633196" y="4321148"/>
              <a:chExt cx="1474790" cy="1911351"/>
            </a:xfr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l="100000" t="100000"/>
              </a:path>
              <a:tileRect r="-100000" b="-100000"/>
            </a:gradFill>
          </p:grpSpPr>
          <p:sp>
            <p:nvSpPr>
              <p:cNvPr id="14686" name="Freeform 1374"/>
              <p:cNvSpPr>
                <a:spLocks/>
              </p:cNvSpPr>
              <p:nvPr/>
            </p:nvSpPr>
            <p:spPr bwMode="auto">
              <a:xfrm>
                <a:off x="3588873" y="5400649"/>
                <a:ext cx="95250" cy="134938"/>
              </a:xfrm>
              <a:custGeom>
                <a:avLst/>
                <a:gdLst/>
                <a:ahLst/>
                <a:cxnLst>
                  <a:cxn ang="0">
                    <a:pos x="27" y="0"/>
                  </a:cxn>
                  <a:cxn ang="0">
                    <a:pos x="30" y="3"/>
                  </a:cxn>
                  <a:cxn ang="0">
                    <a:pos x="38" y="7"/>
                  </a:cxn>
                  <a:cxn ang="0">
                    <a:pos x="38" y="11"/>
                  </a:cxn>
                  <a:cxn ang="0">
                    <a:pos x="39" y="15"/>
                  </a:cxn>
                  <a:cxn ang="0">
                    <a:pos x="43" y="20"/>
                  </a:cxn>
                  <a:cxn ang="0">
                    <a:pos x="44" y="27"/>
                  </a:cxn>
                  <a:cxn ang="0">
                    <a:pos x="44" y="27"/>
                  </a:cxn>
                  <a:cxn ang="0">
                    <a:pos x="44" y="30"/>
                  </a:cxn>
                  <a:cxn ang="0">
                    <a:pos x="47" y="37"/>
                  </a:cxn>
                  <a:cxn ang="0">
                    <a:pos x="55" y="42"/>
                  </a:cxn>
                  <a:cxn ang="0">
                    <a:pos x="57" y="44"/>
                  </a:cxn>
                  <a:cxn ang="0">
                    <a:pos x="59" y="45"/>
                  </a:cxn>
                  <a:cxn ang="0">
                    <a:pos x="60" y="51"/>
                  </a:cxn>
                  <a:cxn ang="0">
                    <a:pos x="60" y="51"/>
                  </a:cxn>
                  <a:cxn ang="0">
                    <a:pos x="59" y="53"/>
                  </a:cxn>
                  <a:cxn ang="0">
                    <a:pos x="57" y="54"/>
                  </a:cxn>
                  <a:cxn ang="0">
                    <a:pos x="57" y="54"/>
                  </a:cxn>
                  <a:cxn ang="0">
                    <a:pos x="57" y="57"/>
                  </a:cxn>
                  <a:cxn ang="0">
                    <a:pos x="56" y="59"/>
                  </a:cxn>
                  <a:cxn ang="0">
                    <a:pos x="54" y="68"/>
                  </a:cxn>
                  <a:cxn ang="0">
                    <a:pos x="56" y="82"/>
                  </a:cxn>
                  <a:cxn ang="0">
                    <a:pos x="56" y="83"/>
                  </a:cxn>
                  <a:cxn ang="0">
                    <a:pos x="50" y="85"/>
                  </a:cxn>
                  <a:cxn ang="0">
                    <a:pos x="44" y="85"/>
                  </a:cxn>
                  <a:cxn ang="0">
                    <a:pos x="44" y="85"/>
                  </a:cxn>
                  <a:cxn ang="0">
                    <a:pos x="42" y="85"/>
                  </a:cxn>
                  <a:cxn ang="0">
                    <a:pos x="38" y="83"/>
                  </a:cxn>
                  <a:cxn ang="0">
                    <a:pos x="35" y="82"/>
                  </a:cxn>
                  <a:cxn ang="0">
                    <a:pos x="35" y="82"/>
                  </a:cxn>
                  <a:cxn ang="0">
                    <a:pos x="33" y="80"/>
                  </a:cxn>
                  <a:cxn ang="0">
                    <a:pos x="34" y="78"/>
                  </a:cxn>
                  <a:cxn ang="0">
                    <a:pos x="35" y="74"/>
                  </a:cxn>
                  <a:cxn ang="0">
                    <a:pos x="33" y="67"/>
                  </a:cxn>
                  <a:cxn ang="0">
                    <a:pos x="33" y="63"/>
                  </a:cxn>
                  <a:cxn ang="0">
                    <a:pos x="26" y="61"/>
                  </a:cxn>
                  <a:cxn ang="0">
                    <a:pos x="23" y="59"/>
                  </a:cxn>
                  <a:cxn ang="0">
                    <a:pos x="22" y="58"/>
                  </a:cxn>
                  <a:cxn ang="0">
                    <a:pos x="18" y="62"/>
                  </a:cxn>
                  <a:cxn ang="0">
                    <a:pos x="18" y="58"/>
                  </a:cxn>
                  <a:cxn ang="0">
                    <a:pos x="17" y="57"/>
                  </a:cxn>
                  <a:cxn ang="0">
                    <a:pos x="17" y="57"/>
                  </a:cxn>
                  <a:cxn ang="0">
                    <a:pos x="17" y="55"/>
                  </a:cxn>
                  <a:cxn ang="0">
                    <a:pos x="18" y="50"/>
                  </a:cxn>
                  <a:cxn ang="0">
                    <a:pos x="13" y="42"/>
                  </a:cxn>
                  <a:cxn ang="0">
                    <a:pos x="12" y="40"/>
                  </a:cxn>
                  <a:cxn ang="0">
                    <a:pos x="0" y="29"/>
                  </a:cxn>
                  <a:cxn ang="0">
                    <a:pos x="16" y="15"/>
                  </a:cxn>
                  <a:cxn ang="0">
                    <a:pos x="13" y="4"/>
                  </a:cxn>
                  <a:cxn ang="0">
                    <a:pos x="17" y="0"/>
                  </a:cxn>
                  <a:cxn ang="0">
                    <a:pos x="27" y="0"/>
                  </a:cxn>
                </a:cxnLst>
                <a:rect l="0" t="0" r="r" b="b"/>
                <a:pathLst>
                  <a:path w="60" h="85">
                    <a:moveTo>
                      <a:pt x="27" y="0"/>
                    </a:moveTo>
                    <a:lnTo>
                      <a:pt x="30" y="3"/>
                    </a:lnTo>
                    <a:lnTo>
                      <a:pt x="38" y="7"/>
                    </a:lnTo>
                    <a:lnTo>
                      <a:pt x="38" y="11"/>
                    </a:lnTo>
                    <a:lnTo>
                      <a:pt x="39" y="15"/>
                    </a:lnTo>
                    <a:lnTo>
                      <a:pt x="43" y="20"/>
                    </a:lnTo>
                    <a:lnTo>
                      <a:pt x="44" y="27"/>
                    </a:lnTo>
                    <a:lnTo>
                      <a:pt x="44" y="27"/>
                    </a:lnTo>
                    <a:lnTo>
                      <a:pt x="44" y="30"/>
                    </a:lnTo>
                    <a:lnTo>
                      <a:pt x="47" y="37"/>
                    </a:lnTo>
                    <a:lnTo>
                      <a:pt x="55" y="42"/>
                    </a:lnTo>
                    <a:lnTo>
                      <a:pt x="57" y="44"/>
                    </a:lnTo>
                    <a:lnTo>
                      <a:pt x="59" y="45"/>
                    </a:lnTo>
                    <a:lnTo>
                      <a:pt x="60" y="51"/>
                    </a:lnTo>
                    <a:lnTo>
                      <a:pt x="60" y="51"/>
                    </a:lnTo>
                    <a:lnTo>
                      <a:pt x="59" y="53"/>
                    </a:lnTo>
                    <a:lnTo>
                      <a:pt x="57" y="54"/>
                    </a:lnTo>
                    <a:lnTo>
                      <a:pt x="57" y="54"/>
                    </a:lnTo>
                    <a:lnTo>
                      <a:pt x="57" y="57"/>
                    </a:lnTo>
                    <a:lnTo>
                      <a:pt x="56" y="59"/>
                    </a:lnTo>
                    <a:lnTo>
                      <a:pt x="54" y="68"/>
                    </a:lnTo>
                    <a:lnTo>
                      <a:pt x="56" y="82"/>
                    </a:lnTo>
                    <a:lnTo>
                      <a:pt x="56" y="83"/>
                    </a:lnTo>
                    <a:lnTo>
                      <a:pt x="50" y="85"/>
                    </a:lnTo>
                    <a:lnTo>
                      <a:pt x="44" y="85"/>
                    </a:lnTo>
                    <a:lnTo>
                      <a:pt x="44" y="85"/>
                    </a:lnTo>
                    <a:lnTo>
                      <a:pt x="42" y="85"/>
                    </a:lnTo>
                    <a:lnTo>
                      <a:pt x="38" y="83"/>
                    </a:lnTo>
                    <a:lnTo>
                      <a:pt x="35" y="82"/>
                    </a:lnTo>
                    <a:lnTo>
                      <a:pt x="35" y="82"/>
                    </a:lnTo>
                    <a:lnTo>
                      <a:pt x="33" y="80"/>
                    </a:lnTo>
                    <a:lnTo>
                      <a:pt x="34" y="78"/>
                    </a:lnTo>
                    <a:lnTo>
                      <a:pt x="35" y="74"/>
                    </a:lnTo>
                    <a:lnTo>
                      <a:pt x="33" y="67"/>
                    </a:lnTo>
                    <a:lnTo>
                      <a:pt x="33" y="63"/>
                    </a:lnTo>
                    <a:lnTo>
                      <a:pt x="26" y="61"/>
                    </a:lnTo>
                    <a:lnTo>
                      <a:pt x="23" y="59"/>
                    </a:lnTo>
                    <a:lnTo>
                      <a:pt x="22" y="58"/>
                    </a:lnTo>
                    <a:lnTo>
                      <a:pt x="18" y="62"/>
                    </a:lnTo>
                    <a:lnTo>
                      <a:pt x="18" y="58"/>
                    </a:lnTo>
                    <a:lnTo>
                      <a:pt x="17" y="57"/>
                    </a:lnTo>
                    <a:lnTo>
                      <a:pt x="17" y="57"/>
                    </a:lnTo>
                    <a:lnTo>
                      <a:pt x="17" y="55"/>
                    </a:lnTo>
                    <a:lnTo>
                      <a:pt x="18" y="50"/>
                    </a:lnTo>
                    <a:lnTo>
                      <a:pt x="13" y="42"/>
                    </a:lnTo>
                    <a:lnTo>
                      <a:pt x="12" y="40"/>
                    </a:lnTo>
                    <a:lnTo>
                      <a:pt x="0" y="29"/>
                    </a:lnTo>
                    <a:lnTo>
                      <a:pt x="16" y="15"/>
                    </a:lnTo>
                    <a:lnTo>
                      <a:pt x="13" y="4"/>
                    </a:lnTo>
                    <a:lnTo>
                      <a:pt x="17" y="0"/>
                    </a:lnTo>
                    <a:lnTo>
                      <a:pt x="27" y="0"/>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87" name="Freeform 1375"/>
              <p:cNvSpPr>
                <a:spLocks noEditPoints="1"/>
              </p:cNvSpPr>
              <p:nvPr/>
            </p:nvSpPr>
            <p:spPr bwMode="auto">
              <a:xfrm>
                <a:off x="3593635" y="5559399"/>
                <a:ext cx="296863" cy="379413"/>
              </a:xfrm>
              <a:custGeom>
                <a:avLst/>
                <a:gdLst/>
                <a:ahLst/>
                <a:cxnLst>
                  <a:cxn ang="0">
                    <a:pos x="61" y="182"/>
                  </a:cxn>
                  <a:cxn ang="0">
                    <a:pos x="49" y="198"/>
                  </a:cxn>
                  <a:cxn ang="0">
                    <a:pos x="48" y="187"/>
                  </a:cxn>
                  <a:cxn ang="0">
                    <a:pos x="43" y="192"/>
                  </a:cxn>
                  <a:cxn ang="0">
                    <a:pos x="41" y="175"/>
                  </a:cxn>
                  <a:cxn ang="0">
                    <a:pos x="10" y="77"/>
                  </a:cxn>
                  <a:cxn ang="0">
                    <a:pos x="174" y="38"/>
                  </a:cxn>
                  <a:cxn ang="0">
                    <a:pos x="162" y="39"/>
                  </a:cxn>
                  <a:cxn ang="0">
                    <a:pos x="153" y="46"/>
                  </a:cxn>
                  <a:cxn ang="0">
                    <a:pos x="155" y="73"/>
                  </a:cxn>
                  <a:cxn ang="0">
                    <a:pos x="159" y="103"/>
                  </a:cxn>
                  <a:cxn ang="0">
                    <a:pos x="164" y="127"/>
                  </a:cxn>
                  <a:cxn ang="0">
                    <a:pos x="162" y="148"/>
                  </a:cxn>
                  <a:cxn ang="0">
                    <a:pos x="158" y="158"/>
                  </a:cxn>
                  <a:cxn ang="0">
                    <a:pos x="157" y="167"/>
                  </a:cxn>
                  <a:cxn ang="0">
                    <a:pos x="154" y="178"/>
                  </a:cxn>
                  <a:cxn ang="0">
                    <a:pos x="155" y="186"/>
                  </a:cxn>
                  <a:cxn ang="0">
                    <a:pos x="145" y="205"/>
                  </a:cxn>
                  <a:cxn ang="0">
                    <a:pos x="142" y="212"/>
                  </a:cxn>
                  <a:cxn ang="0">
                    <a:pos x="140" y="225"/>
                  </a:cxn>
                  <a:cxn ang="0">
                    <a:pos x="133" y="232"/>
                  </a:cxn>
                  <a:cxn ang="0">
                    <a:pos x="130" y="234"/>
                  </a:cxn>
                  <a:cxn ang="0">
                    <a:pos x="125" y="237"/>
                  </a:cxn>
                  <a:cxn ang="0">
                    <a:pos x="120" y="239"/>
                  </a:cxn>
                  <a:cxn ang="0">
                    <a:pos x="117" y="238"/>
                  </a:cxn>
                  <a:cxn ang="0">
                    <a:pos x="109" y="235"/>
                  </a:cxn>
                  <a:cxn ang="0">
                    <a:pos x="111" y="218"/>
                  </a:cxn>
                  <a:cxn ang="0">
                    <a:pos x="111" y="209"/>
                  </a:cxn>
                  <a:cxn ang="0">
                    <a:pos x="113" y="207"/>
                  </a:cxn>
                  <a:cxn ang="0">
                    <a:pos x="103" y="177"/>
                  </a:cxn>
                  <a:cxn ang="0">
                    <a:pos x="85" y="178"/>
                  </a:cxn>
                  <a:cxn ang="0">
                    <a:pos x="78" y="173"/>
                  </a:cxn>
                  <a:cxn ang="0">
                    <a:pos x="77" y="153"/>
                  </a:cxn>
                  <a:cxn ang="0">
                    <a:pos x="58" y="170"/>
                  </a:cxn>
                  <a:cxn ang="0">
                    <a:pos x="40" y="166"/>
                  </a:cxn>
                  <a:cxn ang="0">
                    <a:pos x="35" y="152"/>
                  </a:cxn>
                  <a:cxn ang="0">
                    <a:pos x="24" y="149"/>
                  </a:cxn>
                  <a:cxn ang="0">
                    <a:pos x="20" y="122"/>
                  </a:cxn>
                  <a:cxn ang="0">
                    <a:pos x="11" y="119"/>
                  </a:cxn>
                  <a:cxn ang="0">
                    <a:pos x="7" y="95"/>
                  </a:cxn>
                  <a:cxn ang="0">
                    <a:pos x="14" y="77"/>
                  </a:cxn>
                  <a:cxn ang="0">
                    <a:pos x="19" y="76"/>
                  </a:cxn>
                  <a:cxn ang="0">
                    <a:pos x="35" y="52"/>
                  </a:cxn>
                  <a:cxn ang="0">
                    <a:pos x="40" y="43"/>
                  </a:cxn>
                  <a:cxn ang="0">
                    <a:pos x="49" y="35"/>
                  </a:cxn>
                  <a:cxn ang="0">
                    <a:pos x="53" y="22"/>
                  </a:cxn>
                  <a:cxn ang="0">
                    <a:pos x="78" y="18"/>
                  </a:cxn>
                  <a:cxn ang="0">
                    <a:pos x="95" y="1"/>
                  </a:cxn>
                  <a:cxn ang="0">
                    <a:pos x="111" y="23"/>
                  </a:cxn>
                  <a:cxn ang="0">
                    <a:pos x="124" y="50"/>
                  </a:cxn>
                  <a:cxn ang="0">
                    <a:pos x="138" y="35"/>
                  </a:cxn>
                  <a:cxn ang="0">
                    <a:pos x="167" y="1"/>
                  </a:cxn>
                  <a:cxn ang="0">
                    <a:pos x="184" y="10"/>
                  </a:cxn>
                  <a:cxn ang="0">
                    <a:pos x="185" y="23"/>
                  </a:cxn>
                </a:cxnLst>
                <a:rect l="0" t="0" r="r" b="b"/>
                <a:pathLst>
                  <a:path w="187" h="239">
                    <a:moveTo>
                      <a:pt x="54" y="179"/>
                    </a:moveTo>
                    <a:lnTo>
                      <a:pt x="56" y="184"/>
                    </a:lnTo>
                    <a:lnTo>
                      <a:pt x="58" y="183"/>
                    </a:lnTo>
                    <a:lnTo>
                      <a:pt x="60" y="181"/>
                    </a:lnTo>
                    <a:lnTo>
                      <a:pt x="60" y="181"/>
                    </a:lnTo>
                    <a:lnTo>
                      <a:pt x="60" y="181"/>
                    </a:lnTo>
                    <a:lnTo>
                      <a:pt x="61" y="182"/>
                    </a:lnTo>
                    <a:lnTo>
                      <a:pt x="62" y="183"/>
                    </a:lnTo>
                    <a:lnTo>
                      <a:pt x="61" y="184"/>
                    </a:lnTo>
                    <a:lnTo>
                      <a:pt x="57" y="190"/>
                    </a:lnTo>
                    <a:lnTo>
                      <a:pt x="56" y="194"/>
                    </a:lnTo>
                    <a:lnTo>
                      <a:pt x="53" y="198"/>
                    </a:lnTo>
                    <a:lnTo>
                      <a:pt x="49" y="198"/>
                    </a:lnTo>
                    <a:lnTo>
                      <a:pt x="49" y="198"/>
                    </a:lnTo>
                    <a:lnTo>
                      <a:pt x="49" y="196"/>
                    </a:lnTo>
                    <a:lnTo>
                      <a:pt x="48" y="195"/>
                    </a:lnTo>
                    <a:lnTo>
                      <a:pt x="48" y="195"/>
                    </a:lnTo>
                    <a:lnTo>
                      <a:pt x="48" y="194"/>
                    </a:lnTo>
                    <a:lnTo>
                      <a:pt x="48" y="194"/>
                    </a:lnTo>
                    <a:lnTo>
                      <a:pt x="48" y="188"/>
                    </a:lnTo>
                    <a:lnTo>
                      <a:pt x="48" y="187"/>
                    </a:lnTo>
                    <a:lnTo>
                      <a:pt x="48" y="182"/>
                    </a:lnTo>
                    <a:lnTo>
                      <a:pt x="53" y="179"/>
                    </a:lnTo>
                    <a:lnTo>
                      <a:pt x="54" y="178"/>
                    </a:lnTo>
                    <a:lnTo>
                      <a:pt x="54" y="179"/>
                    </a:lnTo>
                    <a:close/>
                    <a:moveTo>
                      <a:pt x="43" y="181"/>
                    </a:moveTo>
                    <a:lnTo>
                      <a:pt x="44" y="194"/>
                    </a:lnTo>
                    <a:lnTo>
                      <a:pt x="43" y="192"/>
                    </a:lnTo>
                    <a:lnTo>
                      <a:pt x="43" y="192"/>
                    </a:lnTo>
                    <a:lnTo>
                      <a:pt x="28" y="182"/>
                    </a:lnTo>
                    <a:lnTo>
                      <a:pt x="28" y="174"/>
                    </a:lnTo>
                    <a:lnTo>
                      <a:pt x="28" y="174"/>
                    </a:lnTo>
                    <a:lnTo>
                      <a:pt x="28" y="174"/>
                    </a:lnTo>
                    <a:lnTo>
                      <a:pt x="31" y="169"/>
                    </a:lnTo>
                    <a:lnTo>
                      <a:pt x="41" y="175"/>
                    </a:lnTo>
                    <a:lnTo>
                      <a:pt x="43" y="181"/>
                    </a:lnTo>
                    <a:close/>
                    <a:moveTo>
                      <a:pt x="7" y="86"/>
                    </a:moveTo>
                    <a:lnTo>
                      <a:pt x="0" y="89"/>
                    </a:lnTo>
                    <a:lnTo>
                      <a:pt x="3" y="77"/>
                    </a:lnTo>
                    <a:lnTo>
                      <a:pt x="9" y="67"/>
                    </a:lnTo>
                    <a:lnTo>
                      <a:pt x="11" y="71"/>
                    </a:lnTo>
                    <a:lnTo>
                      <a:pt x="10" y="77"/>
                    </a:lnTo>
                    <a:lnTo>
                      <a:pt x="7" y="86"/>
                    </a:lnTo>
                    <a:close/>
                    <a:moveTo>
                      <a:pt x="178" y="29"/>
                    </a:moveTo>
                    <a:lnTo>
                      <a:pt x="176" y="31"/>
                    </a:lnTo>
                    <a:lnTo>
                      <a:pt x="176" y="34"/>
                    </a:lnTo>
                    <a:lnTo>
                      <a:pt x="175" y="37"/>
                    </a:lnTo>
                    <a:lnTo>
                      <a:pt x="174" y="38"/>
                    </a:lnTo>
                    <a:lnTo>
                      <a:pt x="174" y="38"/>
                    </a:lnTo>
                    <a:lnTo>
                      <a:pt x="172" y="38"/>
                    </a:lnTo>
                    <a:lnTo>
                      <a:pt x="171" y="38"/>
                    </a:lnTo>
                    <a:lnTo>
                      <a:pt x="167" y="38"/>
                    </a:lnTo>
                    <a:lnTo>
                      <a:pt x="164" y="38"/>
                    </a:lnTo>
                    <a:lnTo>
                      <a:pt x="164" y="38"/>
                    </a:lnTo>
                    <a:lnTo>
                      <a:pt x="163" y="38"/>
                    </a:lnTo>
                    <a:lnTo>
                      <a:pt x="162" y="39"/>
                    </a:lnTo>
                    <a:lnTo>
                      <a:pt x="162" y="39"/>
                    </a:lnTo>
                    <a:lnTo>
                      <a:pt x="161" y="39"/>
                    </a:lnTo>
                    <a:lnTo>
                      <a:pt x="158" y="42"/>
                    </a:lnTo>
                    <a:lnTo>
                      <a:pt x="155" y="43"/>
                    </a:lnTo>
                    <a:lnTo>
                      <a:pt x="155" y="43"/>
                    </a:lnTo>
                    <a:lnTo>
                      <a:pt x="154" y="43"/>
                    </a:lnTo>
                    <a:lnTo>
                      <a:pt x="153" y="46"/>
                    </a:lnTo>
                    <a:lnTo>
                      <a:pt x="151" y="47"/>
                    </a:lnTo>
                    <a:lnTo>
                      <a:pt x="151" y="50"/>
                    </a:lnTo>
                    <a:lnTo>
                      <a:pt x="150" y="52"/>
                    </a:lnTo>
                    <a:lnTo>
                      <a:pt x="151" y="56"/>
                    </a:lnTo>
                    <a:lnTo>
                      <a:pt x="151" y="59"/>
                    </a:lnTo>
                    <a:lnTo>
                      <a:pt x="153" y="65"/>
                    </a:lnTo>
                    <a:lnTo>
                      <a:pt x="155" y="73"/>
                    </a:lnTo>
                    <a:lnTo>
                      <a:pt x="157" y="77"/>
                    </a:lnTo>
                    <a:lnTo>
                      <a:pt x="157" y="78"/>
                    </a:lnTo>
                    <a:lnTo>
                      <a:pt x="158" y="81"/>
                    </a:lnTo>
                    <a:lnTo>
                      <a:pt x="158" y="88"/>
                    </a:lnTo>
                    <a:lnTo>
                      <a:pt x="158" y="95"/>
                    </a:lnTo>
                    <a:lnTo>
                      <a:pt x="159" y="99"/>
                    </a:lnTo>
                    <a:lnTo>
                      <a:pt x="159" y="103"/>
                    </a:lnTo>
                    <a:lnTo>
                      <a:pt x="161" y="106"/>
                    </a:lnTo>
                    <a:lnTo>
                      <a:pt x="162" y="110"/>
                    </a:lnTo>
                    <a:lnTo>
                      <a:pt x="161" y="110"/>
                    </a:lnTo>
                    <a:lnTo>
                      <a:pt x="163" y="115"/>
                    </a:lnTo>
                    <a:lnTo>
                      <a:pt x="164" y="118"/>
                    </a:lnTo>
                    <a:lnTo>
                      <a:pt x="164" y="120"/>
                    </a:lnTo>
                    <a:lnTo>
                      <a:pt x="164" y="127"/>
                    </a:lnTo>
                    <a:lnTo>
                      <a:pt x="164" y="128"/>
                    </a:lnTo>
                    <a:lnTo>
                      <a:pt x="164" y="129"/>
                    </a:lnTo>
                    <a:lnTo>
                      <a:pt x="164" y="139"/>
                    </a:lnTo>
                    <a:lnTo>
                      <a:pt x="164" y="145"/>
                    </a:lnTo>
                    <a:lnTo>
                      <a:pt x="164" y="145"/>
                    </a:lnTo>
                    <a:lnTo>
                      <a:pt x="164" y="146"/>
                    </a:lnTo>
                    <a:lnTo>
                      <a:pt x="162" y="148"/>
                    </a:lnTo>
                    <a:lnTo>
                      <a:pt x="162" y="149"/>
                    </a:lnTo>
                    <a:lnTo>
                      <a:pt x="161" y="149"/>
                    </a:lnTo>
                    <a:lnTo>
                      <a:pt x="158" y="153"/>
                    </a:lnTo>
                    <a:lnTo>
                      <a:pt x="158" y="156"/>
                    </a:lnTo>
                    <a:lnTo>
                      <a:pt x="158" y="157"/>
                    </a:lnTo>
                    <a:lnTo>
                      <a:pt x="158" y="157"/>
                    </a:lnTo>
                    <a:lnTo>
                      <a:pt x="158" y="158"/>
                    </a:lnTo>
                    <a:lnTo>
                      <a:pt x="157" y="162"/>
                    </a:lnTo>
                    <a:lnTo>
                      <a:pt x="157" y="163"/>
                    </a:lnTo>
                    <a:lnTo>
                      <a:pt x="157" y="165"/>
                    </a:lnTo>
                    <a:lnTo>
                      <a:pt x="157" y="166"/>
                    </a:lnTo>
                    <a:lnTo>
                      <a:pt x="157" y="166"/>
                    </a:lnTo>
                    <a:lnTo>
                      <a:pt x="157" y="166"/>
                    </a:lnTo>
                    <a:lnTo>
                      <a:pt x="157" y="167"/>
                    </a:lnTo>
                    <a:lnTo>
                      <a:pt x="157" y="170"/>
                    </a:lnTo>
                    <a:lnTo>
                      <a:pt x="157" y="171"/>
                    </a:lnTo>
                    <a:lnTo>
                      <a:pt x="157" y="173"/>
                    </a:lnTo>
                    <a:lnTo>
                      <a:pt x="155" y="175"/>
                    </a:lnTo>
                    <a:lnTo>
                      <a:pt x="155" y="177"/>
                    </a:lnTo>
                    <a:lnTo>
                      <a:pt x="154" y="178"/>
                    </a:lnTo>
                    <a:lnTo>
                      <a:pt x="154" y="178"/>
                    </a:lnTo>
                    <a:lnTo>
                      <a:pt x="154" y="178"/>
                    </a:lnTo>
                    <a:lnTo>
                      <a:pt x="154" y="178"/>
                    </a:lnTo>
                    <a:lnTo>
                      <a:pt x="155" y="178"/>
                    </a:lnTo>
                    <a:lnTo>
                      <a:pt x="155" y="181"/>
                    </a:lnTo>
                    <a:lnTo>
                      <a:pt x="157" y="182"/>
                    </a:lnTo>
                    <a:lnTo>
                      <a:pt x="155" y="184"/>
                    </a:lnTo>
                    <a:lnTo>
                      <a:pt x="155" y="186"/>
                    </a:lnTo>
                    <a:lnTo>
                      <a:pt x="153" y="190"/>
                    </a:lnTo>
                    <a:lnTo>
                      <a:pt x="151" y="191"/>
                    </a:lnTo>
                    <a:lnTo>
                      <a:pt x="150" y="195"/>
                    </a:lnTo>
                    <a:lnTo>
                      <a:pt x="147" y="198"/>
                    </a:lnTo>
                    <a:lnTo>
                      <a:pt x="146" y="199"/>
                    </a:lnTo>
                    <a:lnTo>
                      <a:pt x="145" y="204"/>
                    </a:lnTo>
                    <a:lnTo>
                      <a:pt x="145" y="205"/>
                    </a:lnTo>
                    <a:lnTo>
                      <a:pt x="144" y="208"/>
                    </a:lnTo>
                    <a:lnTo>
                      <a:pt x="144" y="209"/>
                    </a:lnTo>
                    <a:lnTo>
                      <a:pt x="142" y="211"/>
                    </a:lnTo>
                    <a:lnTo>
                      <a:pt x="142" y="211"/>
                    </a:lnTo>
                    <a:lnTo>
                      <a:pt x="142" y="211"/>
                    </a:lnTo>
                    <a:lnTo>
                      <a:pt x="142" y="212"/>
                    </a:lnTo>
                    <a:lnTo>
                      <a:pt x="142" y="212"/>
                    </a:lnTo>
                    <a:lnTo>
                      <a:pt x="144" y="213"/>
                    </a:lnTo>
                    <a:lnTo>
                      <a:pt x="142" y="215"/>
                    </a:lnTo>
                    <a:lnTo>
                      <a:pt x="142" y="215"/>
                    </a:lnTo>
                    <a:lnTo>
                      <a:pt x="142" y="220"/>
                    </a:lnTo>
                    <a:lnTo>
                      <a:pt x="141" y="221"/>
                    </a:lnTo>
                    <a:lnTo>
                      <a:pt x="140" y="224"/>
                    </a:lnTo>
                    <a:lnTo>
                      <a:pt x="140" y="225"/>
                    </a:lnTo>
                    <a:lnTo>
                      <a:pt x="140" y="225"/>
                    </a:lnTo>
                    <a:lnTo>
                      <a:pt x="138" y="225"/>
                    </a:lnTo>
                    <a:lnTo>
                      <a:pt x="138" y="225"/>
                    </a:lnTo>
                    <a:lnTo>
                      <a:pt x="137" y="226"/>
                    </a:lnTo>
                    <a:lnTo>
                      <a:pt x="137" y="226"/>
                    </a:lnTo>
                    <a:lnTo>
                      <a:pt x="137" y="233"/>
                    </a:lnTo>
                    <a:lnTo>
                      <a:pt x="133" y="232"/>
                    </a:lnTo>
                    <a:lnTo>
                      <a:pt x="133" y="232"/>
                    </a:lnTo>
                    <a:lnTo>
                      <a:pt x="133" y="233"/>
                    </a:lnTo>
                    <a:lnTo>
                      <a:pt x="133" y="233"/>
                    </a:lnTo>
                    <a:lnTo>
                      <a:pt x="132" y="233"/>
                    </a:lnTo>
                    <a:lnTo>
                      <a:pt x="132" y="233"/>
                    </a:lnTo>
                    <a:lnTo>
                      <a:pt x="130" y="234"/>
                    </a:lnTo>
                    <a:lnTo>
                      <a:pt x="130" y="234"/>
                    </a:lnTo>
                    <a:lnTo>
                      <a:pt x="129" y="234"/>
                    </a:lnTo>
                    <a:lnTo>
                      <a:pt x="128" y="235"/>
                    </a:lnTo>
                    <a:lnTo>
                      <a:pt x="128" y="237"/>
                    </a:lnTo>
                    <a:lnTo>
                      <a:pt x="128" y="235"/>
                    </a:lnTo>
                    <a:lnTo>
                      <a:pt x="126" y="235"/>
                    </a:lnTo>
                    <a:lnTo>
                      <a:pt x="126" y="234"/>
                    </a:lnTo>
                    <a:lnTo>
                      <a:pt x="125" y="237"/>
                    </a:lnTo>
                    <a:lnTo>
                      <a:pt x="125" y="237"/>
                    </a:lnTo>
                    <a:lnTo>
                      <a:pt x="124" y="234"/>
                    </a:lnTo>
                    <a:lnTo>
                      <a:pt x="123" y="234"/>
                    </a:lnTo>
                    <a:lnTo>
                      <a:pt x="121" y="235"/>
                    </a:lnTo>
                    <a:lnTo>
                      <a:pt x="121" y="237"/>
                    </a:lnTo>
                    <a:lnTo>
                      <a:pt x="120" y="238"/>
                    </a:lnTo>
                    <a:lnTo>
                      <a:pt x="120" y="239"/>
                    </a:lnTo>
                    <a:lnTo>
                      <a:pt x="120" y="239"/>
                    </a:lnTo>
                    <a:lnTo>
                      <a:pt x="120" y="239"/>
                    </a:lnTo>
                    <a:lnTo>
                      <a:pt x="120" y="239"/>
                    </a:lnTo>
                    <a:lnTo>
                      <a:pt x="120" y="239"/>
                    </a:lnTo>
                    <a:lnTo>
                      <a:pt x="119" y="239"/>
                    </a:lnTo>
                    <a:lnTo>
                      <a:pt x="117" y="238"/>
                    </a:lnTo>
                    <a:lnTo>
                      <a:pt x="117" y="238"/>
                    </a:lnTo>
                    <a:lnTo>
                      <a:pt x="115" y="235"/>
                    </a:lnTo>
                    <a:lnTo>
                      <a:pt x="115" y="235"/>
                    </a:lnTo>
                    <a:lnTo>
                      <a:pt x="115" y="235"/>
                    </a:lnTo>
                    <a:lnTo>
                      <a:pt x="115" y="235"/>
                    </a:lnTo>
                    <a:lnTo>
                      <a:pt x="113" y="235"/>
                    </a:lnTo>
                    <a:lnTo>
                      <a:pt x="113" y="235"/>
                    </a:lnTo>
                    <a:lnTo>
                      <a:pt x="109" y="235"/>
                    </a:lnTo>
                    <a:lnTo>
                      <a:pt x="109" y="235"/>
                    </a:lnTo>
                    <a:lnTo>
                      <a:pt x="109" y="235"/>
                    </a:lnTo>
                    <a:lnTo>
                      <a:pt x="109" y="229"/>
                    </a:lnTo>
                    <a:lnTo>
                      <a:pt x="111" y="224"/>
                    </a:lnTo>
                    <a:lnTo>
                      <a:pt x="111" y="222"/>
                    </a:lnTo>
                    <a:lnTo>
                      <a:pt x="111" y="221"/>
                    </a:lnTo>
                    <a:lnTo>
                      <a:pt x="111" y="218"/>
                    </a:lnTo>
                    <a:lnTo>
                      <a:pt x="111" y="213"/>
                    </a:lnTo>
                    <a:lnTo>
                      <a:pt x="111" y="212"/>
                    </a:lnTo>
                    <a:lnTo>
                      <a:pt x="111" y="211"/>
                    </a:lnTo>
                    <a:lnTo>
                      <a:pt x="111" y="211"/>
                    </a:lnTo>
                    <a:lnTo>
                      <a:pt x="111" y="209"/>
                    </a:lnTo>
                    <a:lnTo>
                      <a:pt x="111" y="209"/>
                    </a:lnTo>
                    <a:lnTo>
                      <a:pt x="111" y="209"/>
                    </a:lnTo>
                    <a:lnTo>
                      <a:pt x="111" y="209"/>
                    </a:lnTo>
                    <a:lnTo>
                      <a:pt x="111" y="209"/>
                    </a:lnTo>
                    <a:lnTo>
                      <a:pt x="112" y="211"/>
                    </a:lnTo>
                    <a:lnTo>
                      <a:pt x="113" y="211"/>
                    </a:lnTo>
                    <a:lnTo>
                      <a:pt x="115" y="209"/>
                    </a:lnTo>
                    <a:lnTo>
                      <a:pt x="113" y="208"/>
                    </a:lnTo>
                    <a:lnTo>
                      <a:pt x="113" y="207"/>
                    </a:lnTo>
                    <a:lnTo>
                      <a:pt x="111" y="201"/>
                    </a:lnTo>
                    <a:lnTo>
                      <a:pt x="108" y="195"/>
                    </a:lnTo>
                    <a:lnTo>
                      <a:pt x="107" y="194"/>
                    </a:lnTo>
                    <a:lnTo>
                      <a:pt x="107" y="192"/>
                    </a:lnTo>
                    <a:lnTo>
                      <a:pt x="106" y="187"/>
                    </a:lnTo>
                    <a:lnTo>
                      <a:pt x="103" y="179"/>
                    </a:lnTo>
                    <a:lnTo>
                      <a:pt x="103" y="177"/>
                    </a:lnTo>
                    <a:lnTo>
                      <a:pt x="103" y="175"/>
                    </a:lnTo>
                    <a:lnTo>
                      <a:pt x="103" y="175"/>
                    </a:lnTo>
                    <a:lnTo>
                      <a:pt x="103" y="175"/>
                    </a:lnTo>
                    <a:lnTo>
                      <a:pt x="96" y="174"/>
                    </a:lnTo>
                    <a:lnTo>
                      <a:pt x="92" y="175"/>
                    </a:lnTo>
                    <a:lnTo>
                      <a:pt x="90" y="177"/>
                    </a:lnTo>
                    <a:lnTo>
                      <a:pt x="85" y="178"/>
                    </a:lnTo>
                    <a:lnTo>
                      <a:pt x="85" y="178"/>
                    </a:lnTo>
                    <a:lnTo>
                      <a:pt x="83" y="178"/>
                    </a:lnTo>
                    <a:lnTo>
                      <a:pt x="82" y="181"/>
                    </a:lnTo>
                    <a:lnTo>
                      <a:pt x="82" y="181"/>
                    </a:lnTo>
                    <a:lnTo>
                      <a:pt x="79" y="181"/>
                    </a:lnTo>
                    <a:lnTo>
                      <a:pt x="78" y="179"/>
                    </a:lnTo>
                    <a:lnTo>
                      <a:pt x="78" y="173"/>
                    </a:lnTo>
                    <a:lnTo>
                      <a:pt x="78" y="173"/>
                    </a:lnTo>
                    <a:lnTo>
                      <a:pt x="74" y="170"/>
                    </a:lnTo>
                    <a:lnTo>
                      <a:pt x="75" y="161"/>
                    </a:lnTo>
                    <a:lnTo>
                      <a:pt x="75" y="158"/>
                    </a:lnTo>
                    <a:lnTo>
                      <a:pt x="77" y="154"/>
                    </a:lnTo>
                    <a:lnTo>
                      <a:pt x="77" y="153"/>
                    </a:lnTo>
                    <a:lnTo>
                      <a:pt x="77" y="153"/>
                    </a:lnTo>
                    <a:lnTo>
                      <a:pt x="72" y="153"/>
                    </a:lnTo>
                    <a:lnTo>
                      <a:pt x="73" y="161"/>
                    </a:lnTo>
                    <a:lnTo>
                      <a:pt x="70" y="162"/>
                    </a:lnTo>
                    <a:lnTo>
                      <a:pt x="66" y="163"/>
                    </a:lnTo>
                    <a:lnTo>
                      <a:pt x="66" y="165"/>
                    </a:lnTo>
                    <a:lnTo>
                      <a:pt x="61" y="171"/>
                    </a:lnTo>
                    <a:lnTo>
                      <a:pt x="58" y="170"/>
                    </a:lnTo>
                    <a:lnTo>
                      <a:pt x="56" y="166"/>
                    </a:lnTo>
                    <a:lnTo>
                      <a:pt x="54" y="165"/>
                    </a:lnTo>
                    <a:lnTo>
                      <a:pt x="53" y="158"/>
                    </a:lnTo>
                    <a:lnTo>
                      <a:pt x="51" y="156"/>
                    </a:lnTo>
                    <a:lnTo>
                      <a:pt x="47" y="156"/>
                    </a:lnTo>
                    <a:lnTo>
                      <a:pt x="43" y="163"/>
                    </a:lnTo>
                    <a:lnTo>
                      <a:pt x="40" y="166"/>
                    </a:lnTo>
                    <a:lnTo>
                      <a:pt x="37" y="165"/>
                    </a:lnTo>
                    <a:lnTo>
                      <a:pt x="39" y="160"/>
                    </a:lnTo>
                    <a:lnTo>
                      <a:pt x="37" y="154"/>
                    </a:lnTo>
                    <a:lnTo>
                      <a:pt x="37" y="150"/>
                    </a:lnTo>
                    <a:lnTo>
                      <a:pt x="37" y="150"/>
                    </a:lnTo>
                    <a:lnTo>
                      <a:pt x="36" y="150"/>
                    </a:lnTo>
                    <a:lnTo>
                      <a:pt x="35" y="152"/>
                    </a:lnTo>
                    <a:lnTo>
                      <a:pt x="34" y="153"/>
                    </a:lnTo>
                    <a:lnTo>
                      <a:pt x="32" y="157"/>
                    </a:lnTo>
                    <a:lnTo>
                      <a:pt x="28" y="158"/>
                    </a:lnTo>
                    <a:lnTo>
                      <a:pt x="27" y="156"/>
                    </a:lnTo>
                    <a:lnTo>
                      <a:pt x="24" y="154"/>
                    </a:lnTo>
                    <a:lnTo>
                      <a:pt x="24" y="150"/>
                    </a:lnTo>
                    <a:lnTo>
                      <a:pt x="24" y="149"/>
                    </a:lnTo>
                    <a:lnTo>
                      <a:pt x="22" y="143"/>
                    </a:lnTo>
                    <a:lnTo>
                      <a:pt x="15" y="140"/>
                    </a:lnTo>
                    <a:lnTo>
                      <a:pt x="15" y="132"/>
                    </a:lnTo>
                    <a:lnTo>
                      <a:pt x="17" y="129"/>
                    </a:lnTo>
                    <a:lnTo>
                      <a:pt x="19" y="124"/>
                    </a:lnTo>
                    <a:lnTo>
                      <a:pt x="19" y="124"/>
                    </a:lnTo>
                    <a:lnTo>
                      <a:pt x="20" y="122"/>
                    </a:lnTo>
                    <a:lnTo>
                      <a:pt x="26" y="116"/>
                    </a:lnTo>
                    <a:lnTo>
                      <a:pt x="22" y="116"/>
                    </a:lnTo>
                    <a:lnTo>
                      <a:pt x="20" y="116"/>
                    </a:lnTo>
                    <a:lnTo>
                      <a:pt x="19" y="114"/>
                    </a:lnTo>
                    <a:lnTo>
                      <a:pt x="18" y="111"/>
                    </a:lnTo>
                    <a:lnTo>
                      <a:pt x="17" y="112"/>
                    </a:lnTo>
                    <a:lnTo>
                      <a:pt x="11" y="119"/>
                    </a:lnTo>
                    <a:lnTo>
                      <a:pt x="11" y="119"/>
                    </a:lnTo>
                    <a:lnTo>
                      <a:pt x="10" y="120"/>
                    </a:lnTo>
                    <a:lnTo>
                      <a:pt x="9" y="118"/>
                    </a:lnTo>
                    <a:lnTo>
                      <a:pt x="9" y="118"/>
                    </a:lnTo>
                    <a:lnTo>
                      <a:pt x="7" y="110"/>
                    </a:lnTo>
                    <a:lnTo>
                      <a:pt x="7" y="98"/>
                    </a:lnTo>
                    <a:lnTo>
                      <a:pt x="7" y="95"/>
                    </a:lnTo>
                    <a:lnTo>
                      <a:pt x="9" y="90"/>
                    </a:lnTo>
                    <a:lnTo>
                      <a:pt x="9" y="90"/>
                    </a:lnTo>
                    <a:lnTo>
                      <a:pt x="10" y="89"/>
                    </a:lnTo>
                    <a:lnTo>
                      <a:pt x="11" y="86"/>
                    </a:lnTo>
                    <a:lnTo>
                      <a:pt x="11" y="86"/>
                    </a:lnTo>
                    <a:lnTo>
                      <a:pt x="11" y="85"/>
                    </a:lnTo>
                    <a:lnTo>
                      <a:pt x="14" y="77"/>
                    </a:lnTo>
                    <a:lnTo>
                      <a:pt x="15" y="74"/>
                    </a:lnTo>
                    <a:lnTo>
                      <a:pt x="15" y="73"/>
                    </a:lnTo>
                    <a:lnTo>
                      <a:pt x="15" y="71"/>
                    </a:lnTo>
                    <a:lnTo>
                      <a:pt x="15" y="71"/>
                    </a:lnTo>
                    <a:lnTo>
                      <a:pt x="17" y="71"/>
                    </a:lnTo>
                    <a:lnTo>
                      <a:pt x="19" y="76"/>
                    </a:lnTo>
                    <a:lnTo>
                      <a:pt x="19" y="76"/>
                    </a:lnTo>
                    <a:lnTo>
                      <a:pt x="22" y="73"/>
                    </a:lnTo>
                    <a:lnTo>
                      <a:pt x="27" y="71"/>
                    </a:lnTo>
                    <a:lnTo>
                      <a:pt x="27" y="63"/>
                    </a:lnTo>
                    <a:lnTo>
                      <a:pt x="28" y="61"/>
                    </a:lnTo>
                    <a:lnTo>
                      <a:pt x="28" y="57"/>
                    </a:lnTo>
                    <a:lnTo>
                      <a:pt x="28" y="54"/>
                    </a:lnTo>
                    <a:lnTo>
                      <a:pt x="35" y="52"/>
                    </a:lnTo>
                    <a:lnTo>
                      <a:pt x="36" y="52"/>
                    </a:lnTo>
                    <a:lnTo>
                      <a:pt x="37" y="48"/>
                    </a:lnTo>
                    <a:lnTo>
                      <a:pt x="36" y="48"/>
                    </a:lnTo>
                    <a:lnTo>
                      <a:pt x="39" y="44"/>
                    </a:lnTo>
                    <a:lnTo>
                      <a:pt x="40" y="44"/>
                    </a:lnTo>
                    <a:lnTo>
                      <a:pt x="40" y="44"/>
                    </a:lnTo>
                    <a:lnTo>
                      <a:pt x="40" y="43"/>
                    </a:lnTo>
                    <a:lnTo>
                      <a:pt x="40" y="42"/>
                    </a:lnTo>
                    <a:lnTo>
                      <a:pt x="43" y="40"/>
                    </a:lnTo>
                    <a:lnTo>
                      <a:pt x="43" y="39"/>
                    </a:lnTo>
                    <a:lnTo>
                      <a:pt x="43" y="39"/>
                    </a:lnTo>
                    <a:lnTo>
                      <a:pt x="43" y="38"/>
                    </a:lnTo>
                    <a:lnTo>
                      <a:pt x="48" y="37"/>
                    </a:lnTo>
                    <a:lnTo>
                      <a:pt x="49" y="35"/>
                    </a:lnTo>
                    <a:lnTo>
                      <a:pt x="51" y="34"/>
                    </a:lnTo>
                    <a:lnTo>
                      <a:pt x="52" y="30"/>
                    </a:lnTo>
                    <a:lnTo>
                      <a:pt x="53" y="34"/>
                    </a:lnTo>
                    <a:lnTo>
                      <a:pt x="54" y="31"/>
                    </a:lnTo>
                    <a:lnTo>
                      <a:pt x="56" y="27"/>
                    </a:lnTo>
                    <a:lnTo>
                      <a:pt x="54" y="26"/>
                    </a:lnTo>
                    <a:lnTo>
                      <a:pt x="53" y="22"/>
                    </a:lnTo>
                    <a:lnTo>
                      <a:pt x="58" y="17"/>
                    </a:lnTo>
                    <a:lnTo>
                      <a:pt x="65" y="21"/>
                    </a:lnTo>
                    <a:lnTo>
                      <a:pt x="65" y="21"/>
                    </a:lnTo>
                    <a:lnTo>
                      <a:pt x="69" y="18"/>
                    </a:lnTo>
                    <a:lnTo>
                      <a:pt x="74" y="18"/>
                    </a:lnTo>
                    <a:lnTo>
                      <a:pt x="74" y="21"/>
                    </a:lnTo>
                    <a:lnTo>
                      <a:pt x="78" y="18"/>
                    </a:lnTo>
                    <a:lnTo>
                      <a:pt x="79" y="23"/>
                    </a:lnTo>
                    <a:lnTo>
                      <a:pt x="87" y="23"/>
                    </a:lnTo>
                    <a:lnTo>
                      <a:pt x="87" y="23"/>
                    </a:lnTo>
                    <a:lnTo>
                      <a:pt x="90" y="23"/>
                    </a:lnTo>
                    <a:lnTo>
                      <a:pt x="92" y="4"/>
                    </a:lnTo>
                    <a:lnTo>
                      <a:pt x="94" y="2"/>
                    </a:lnTo>
                    <a:lnTo>
                      <a:pt x="95" y="1"/>
                    </a:lnTo>
                    <a:lnTo>
                      <a:pt x="98" y="2"/>
                    </a:lnTo>
                    <a:lnTo>
                      <a:pt x="100" y="4"/>
                    </a:lnTo>
                    <a:lnTo>
                      <a:pt x="100" y="4"/>
                    </a:lnTo>
                    <a:lnTo>
                      <a:pt x="100" y="4"/>
                    </a:lnTo>
                    <a:lnTo>
                      <a:pt x="107" y="6"/>
                    </a:lnTo>
                    <a:lnTo>
                      <a:pt x="108" y="21"/>
                    </a:lnTo>
                    <a:lnTo>
                      <a:pt x="111" y="23"/>
                    </a:lnTo>
                    <a:lnTo>
                      <a:pt x="113" y="25"/>
                    </a:lnTo>
                    <a:lnTo>
                      <a:pt x="123" y="33"/>
                    </a:lnTo>
                    <a:lnTo>
                      <a:pt x="126" y="42"/>
                    </a:lnTo>
                    <a:lnTo>
                      <a:pt x="123" y="42"/>
                    </a:lnTo>
                    <a:lnTo>
                      <a:pt x="123" y="42"/>
                    </a:lnTo>
                    <a:lnTo>
                      <a:pt x="123" y="48"/>
                    </a:lnTo>
                    <a:lnTo>
                      <a:pt x="124" y="50"/>
                    </a:lnTo>
                    <a:lnTo>
                      <a:pt x="128" y="47"/>
                    </a:lnTo>
                    <a:lnTo>
                      <a:pt x="132" y="43"/>
                    </a:lnTo>
                    <a:lnTo>
                      <a:pt x="132" y="43"/>
                    </a:lnTo>
                    <a:lnTo>
                      <a:pt x="130" y="38"/>
                    </a:lnTo>
                    <a:lnTo>
                      <a:pt x="132" y="38"/>
                    </a:lnTo>
                    <a:lnTo>
                      <a:pt x="136" y="37"/>
                    </a:lnTo>
                    <a:lnTo>
                      <a:pt x="138" y="35"/>
                    </a:lnTo>
                    <a:lnTo>
                      <a:pt x="142" y="29"/>
                    </a:lnTo>
                    <a:lnTo>
                      <a:pt x="146" y="30"/>
                    </a:lnTo>
                    <a:lnTo>
                      <a:pt x="150" y="22"/>
                    </a:lnTo>
                    <a:lnTo>
                      <a:pt x="154" y="18"/>
                    </a:lnTo>
                    <a:lnTo>
                      <a:pt x="151" y="12"/>
                    </a:lnTo>
                    <a:lnTo>
                      <a:pt x="161" y="8"/>
                    </a:lnTo>
                    <a:lnTo>
                      <a:pt x="167" y="1"/>
                    </a:lnTo>
                    <a:lnTo>
                      <a:pt x="167" y="1"/>
                    </a:lnTo>
                    <a:lnTo>
                      <a:pt x="185" y="0"/>
                    </a:lnTo>
                    <a:lnTo>
                      <a:pt x="184" y="1"/>
                    </a:lnTo>
                    <a:lnTo>
                      <a:pt x="185" y="5"/>
                    </a:lnTo>
                    <a:lnTo>
                      <a:pt x="185" y="8"/>
                    </a:lnTo>
                    <a:lnTo>
                      <a:pt x="185" y="9"/>
                    </a:lnTo>
                    <a:lnTo>
                      <a:pt x="184" y="10"/>
                    </a:lnTo>
                    <a:lnTo>
                      <a:pt x="184" y="12"/>
                    </a:lnTo>
                    <a:lnTo>
                      <a:pt x="184" y="12"/>
                    </a:lnTo>
                    <a:lnTo>
                      <a:pt x="185" y="14"/>
                    </a:lnTo>
                    <a:lnTo>
                      <a:pt x="185" y="17"/>
                    </a:lnTo>
                    <a:lnTo>
                      <a:pt x="185" y="17"/>
                    </a:lnTo>
                    <a:lnTo>
                      <a:pt x="185" y="21"/>
                    </a:lnTo>
                    <a:lnTo>
                      <a:pt x="185" y="23"/>
                    </a:lnTo>
                    <a:lnTo>
                      <a:pt x="185" y="25"/>
                    </a:lnTo>
                    <a:lnTo>
                      <a:pt x="187" y="25"/>
                    </a:lnTo>
                    <a:lnTo>
                      <a:pt x="185" y="26"/>
                    </a:lnTo>
                    <a:lnTo>
                      <a:pt x="184" y="26"/>
                    </a:lnTo>
                    <a:lnTo>
                      <a:pt x="179" y="26"/>
                    </a:lnTo>
                    <a:lnTo>
                      <a:pt x="178" y="29"/>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89" name="Freeform 1377"/>
              <p:cNvSpPr>
                <a:spLocks/>
              </p:cNvSpPr>
              <p:nvPr/>
            </p:nvSpPr>
            <p:spPr bwMode="auto">
              <a:xfrm>
                <a:off x="3474572" y="4321148"/>
                <a:ext cx="633414" cy="1217613"/>
              </a:xfrm>
              <a:custGeom>
                <a:avLst/>
                <a:gdLst/>
                <a:ahLst/>
                <a:cxnLst>
                  <a:cxn ang="0">
                    <a:pos x="334" y="138"/>
                  </a:cxn>
                  <a:cxn ang="0">
                    <a:pos x="330" y="161"/>
                  </a:cxn>
                  <a:cxn ang="0">
                    <a:pos x="326" y="186"/>
                  </a:cxn>
                  <a:cxn ang="0">
                    <a:pos x="319" y="221"/>
                  </a:cxn>
                  <a:cxn ang="0">
                    <a:pos x="314" y="250"/>
                  </a:cxn>
                  <a:cxn ang="0">
                    <a:pos x="321" y="284"/>
                  </a:cxn>
                  <a:cxn ang="0">
                    <a:pos x="338" y="303"/>
                  </a:cxn>
                  <a:cxn ang="0">
                    <a:pos x="357" y="312"/>
                  </a:cxn>
                  <a:cxn ang="0">
                    <a:pos x="381" y="343"/>
                  </a:cxn>
                  <a:cxn ang="0">
                    <a:pos x="398" y="378"/>
                  </a:cxn>
                  <a:cxn ang="0">
                    <a:pos x="393" y="400"/>
                  </a:cxn>
                  <a:cxn ang="0">
                    <a:pos x="376" y="432"/>
                  </a:cxn>
                  <a:cxn ang="0">
                    <a:pos x="369" y="450"/>
                  </a:cxn>
                  <a:cxn ang="0">
                    <a:pos x="361" y="451"/>
                  </a:cxn>
                  <a:cxn ang="0">
                    <a:pos x="334" y="451"/>
                  </a:cxn>
                  <a:cxn ang="0">
                    <a:pos x="314" y="462"/>
                  </a:cxn>
                  <a:cxn ang="0">
                    <a:pos x="326" y="492"/>
                  </a:cxn>
                  <a:cxn ang="0">
                    <a:pos x="328" y="518"/>
                  </a:cxn>
                  <a:cxn ang="0">
                    <a:pos x="340" y="547"/>
                  </a:cxn>
                  <a:cxn ang="0">
                    <a:pos x="353" y="580"/>
                  </a:cxn>
                  <a:cxn ang="0">
                    <a:pos x="357" y="611"/>
                  </a:cxn>
                  <a:cxn ang="0">
                    <a:pos x="347" y="637"/>
                  </a:cxn>
                  <a:cxn ang="0">
                    <a:pos x="342" y="654"/>
                  </a:cxn>
                  <a:cxn ang="0">
                    <a:pos x="344" y="684"/>
                  </a:cxn>
                  <a:cxn ang="0">
                    <a:pos x="336" y="709"/>
                  </a:cxn>
                  <a:cxn ang="0">
                    <a:pos x="321" y="730"/>
                  </a:cxn>
                  <a:cxn ang="0">
                    <a:pos x="302" y="746"/>
                  </a:cxn>
                  <a:cxn ang="0">
                    <a:pos x="284" y="755"/>
                  </a:cxn>
                  <a:cxn ang="0">
                    <a:pos x="270" y="752"/>
                  </a:cxn>
                  <a:cxn ang="0">
                    <a:pos x="262" y="755"/>
                  </a:cxn>
                  <a:cxn ang="0">
                    <a:pos x="255" y="759"/>
                  </a:cxn>
                  <a:cxn ang="0">
                    <a:pos x="249" y="767"/>
                  </a:cxn>
                  <a:cxn ang="0">
                    <a:pos x="245" y="733"/>
                  </a:cxn>
                  <a:cxn ang="0">
                    <a:pos x="234" y="695"/>
                  </a:cxn>
                  <a:cxn ang="0">
                    <a:pos x="219" y="670"/>
                  </a:cxn>
                  <a:cxn ang="0">
                    <a:pos x="191" y="599"/>
                  </a:cxn>
                  <a:cxn ang="0">
                    <a:pos x="169" y="559"/>
                  </a:cxn>
                  <a:cxn ang="0">
                    <a:pos x="110" y="463"/>
                  </a:cxn>
                  <a:cxn ang="0">
                    <a:pos x="115" y="408"/>
                  </a:cxn>
                  <a:cxn ang="0">
                    <a:pos x="124" y="332"/>
                  </a:cxn>
                  <a:cxn ang="0">
                    <a:pos x="122" y="263"/>
                  </a:cxn>
                  <a:cxn ang="0">
                    <a:pos x="61" y="252"/>
                  </a:cxn>
                  <a:cxn ang="0">
                    <a:pos x="56" y="206"/>
                  </a:cxn>
                  <a:cxn ang="0">
                    <a:pos x="46" y="210"/>
                  </a:cxn>
                  <a:cxn ang="0">
                    <a:pos x="33" y="170"/>
                  </a:cxn>
                  <a:cxn ang="0">
                    <a:pos x="21" y="145"/>
                  </a:cxn>
                  <a:cxn ang="0">
                    <a:pos x="9" y="121"/>
                  </a:cxn>
                  <a:cxn ang="0">
                    <a:pos x="35" y="83"/>
                  </a:cxn>
                  <a:cxn ang="0">
                    <a:pos x="68" y="18"/>
                  </a:cxn>
                  <a:cxn ang="0">
                    <a:pos x="133" y="10"/>
                  </a:cxn>
                  <a:cxn ang="0">
                    <a:pos x="198" y="15"/>
                  </a:cxn>
                  <a:cxn ang="0">
                    <a:pos x="215" y="52"/>
                  </a:cxn>
                  <a:cxn ang="0">
                    <a:pos x="246" y="95"/>
                  </a:cxn>
                  <a:cxn ang="0">
                    <a:pos x="272" y="93"/>
                  </a:cxn>
                  <a:cxn ang="0">
                    <a:pos x="331" y="110"/>
                  </a:cxn>
                </a:cxnLst>
                <a:rect l="0" t="0" r="r" b="b"/>
                <a:pathLst>
                  <a:path w="399" h="767">
                    <a:moveTo>
                      <a:pt x="331" y="110"/>
                    </a:moveTo>
                    <a:lnTo>
                      <a:pt x="332" y="112"/>
                    </a:lnTo>
                    <a:lnTo>
                      <a:pt x="334" y="119"/>
                    </a:lnTo>
                    <a:lnTo>
                      <a:pt x="335" y="123"/>
                    </a:lnTo>
                    <a:lnTo>
                      <a:pt x="336" y="127"/>
                    </a:lnTo>
                    <a:lnTo>
                      <a:pt x="335" y="134"/>
                    </a:lnTo>
                    <a:lnTo>
                      <a:pt x="334" y="138"/>
                    </a:lnTo>
                    <a:lnTo>
                      <a:pt x="334" y="145"/>
                    </a:lnTo>
                    <a:lnTo>
                      <a:pt x="334" y="145"/>
                    </a:lnTo>
                    <a:lnTo>
                      <a:pt x="332" y="151"/>
                    </a:lnTo>
                    <a:lnTo>
                      <a:pt x="332" y="153"/>
                    </a:lnTo>
                    <a:lnTo>
                      <a:pt x="331" y="159"/>
                    </a:lnTo>
                    <a:lnTo>
                      <a:pt x="331" y="159"/>
                    </a:lnTo>
                    <a:lnTo>
                      <a:pt x="330" y="161"/>
                    </a:lnTo>
                    <a:lnTo>
                      <a:pt x="330" y="163"/>
                    </a:lnTo>
                    <a:lnTo>
                      <a:pt x="327" y="174"/>
                    </a:lnTo>
                    <a:lnTo>
                      <a:pt x="327" y="174"/>
                    </a:lnTo>
                    <a:lnTo>
                      <a:pt x="327" y="178"/>
                    </a:lnTo>
                    <a:lnTo>
                      <a:pt x="327" y="180"/>
                    </a:lnTo>
                    <a:lnTo>
                      <a:pt x="326" y="186"/>
                    </a:lnTo>
                    <a:lnTo>
                      <a:pt x="326" y="186"/>
                    </a:lnTo>
                    <a:lnTo>
                      <a:pt x="325" y="192"/>
                    </a:lnTo>
                    <a:lnTo>
                      <a:pt x="323" y="196"/>
                    </a:lnTo>
                    <a:lnTo>
                      <a:pt x="323" y="199"/>
                    </a:lnTo>
                    <a:lnTo>
                      <a:pt x="323" y="203"/>
                    </a:lnTo>
                    <a:lnTo>
                      <a:pt x="321" y="210"/>
                    </a:lnTo>
                    <a:lnTo>
                      <a:pt x="321" y="214"/>
                    </a:lnTo>
                    <a:lnTo>
                      <a:pt x="319" y="221"/>
                    </a:lnTo>
                    <a:lnTo>
                      <a:pt x="319" y="225"/>
                    </a:lnTo>
                    <a:lnTo>
                      <a:pt x="318" y="229"/>
                    </a:lnTo>
                    <a:lnTo>
                      <a:pt x="318" y="231"/>
                    </a:lnTo>
                    <a:lnTo>
                      <a:pt x="317" y="235"/>
                    </a:lnTo>
                    <a:lnTo>
                      <a:pt x="315" y="240"/>
                    </a:lnTo>
                    <a:lnTo>
                      <a:pt x="315" y="243"/>
                    </a:lnTo>
                    <a:lnTo>
                      <a:pt x="314" y="250"/>
                    </a:lnTo>
                    <a:lnTo>
                      <a:pt x="313" y="259"/>
                    </a:lnTo>
                    <a:lnTo>
                      <a:pt x="311" y="261"/>
                    </a:lnTo>
                    <a:lnTo>
                      <a:pt x="311" y="264"/>
                    </a:lnTo>
                    <a:lnTo>
                      <a:pt x="310" y="269"/>
                    </a:lnTo>
                    <a:lnTo>
                      <a:pt x="315" y="277"/>
                    </a:lnTo>
                    <a:lnTo>
                      <a:pt x="315" y="277"/>
                    </a:lnTo>
                    <a:lnTo>
                      <a:pt x="321" y="284"/>
                    </a:lnTo>
                    <a:lnTo>
                      <a:pt x="321" y="284"/>
                    </a:lnTo>
                    <a:lnTo>
                      <a:pt x="323" y="288"/>
                    </a:lnTo>
                    <a:lnTo>
                      <a:pt x="327" y="293"/>
                    </a:lnTo>
                    <a:lnTo>
                      <a:pt x="331" y="297"/>
                    </a:lnTo>
                    <a:lnTo>
                      <a:pt x="334" y="299"/>
                    </a:lnTo>
                    <a:lnTo>
                      <a:pt x="335" y="299"/>
                    </a:lnTo>
                    <a:lnTo>
                      <a:pt x="338" y="303"/>
                    </a:lnTo>
                    <a:lnTo>
                      <a:pt x="340" y="307"/>
                    </a:lnTo>
                    <a:lnTo>
                      <a:pt x="340" y="309"/>
                    </a:lnTo>
                    <a:lnTo>
                      <a:pt x="344" y="314"/>
                    </a:lnTo>
                    <a:lnTo>
                      <a:pt x="347" y="312"/>
                    </a:lnTo>
                    <a:lnTo>
                      <a:pt x="351" y="312"/>
                    </a:lnTo>
                    <a:lnTo>
                      <a:pt x="353" y="312"/>
                    </a:lnTo>
                    <a:lnTo>
                      <a:pt x="357" y="312"/>
                    </a:lnTo>
                    <a:lnTo>
                      <a:pt x="363" y="312"/>
                    </a:lnTo>
                    <a:lnTo>
                      <a:pt x="366" y="319"/>
                    </a:lnTo>
                    <a:lnTo>
                      <a:pt x="369" y="323"/>
                    </a:lnTo>
                    <a:lnTo>
                      <a:pt x="370" y="324"/>
                    </a:lnTo>
                    <a:lnTo>
                      <a:pt x="373" y="330"/>
                    </a:lnTo>
                    <a:lnTo>
                      <a:pt x="377" y="335"/>
                    </a:lnTo>
                    <a:lnTo>
                      <a:pt x="381" y="343"/>
                    </a:lnTo>
                    <a:lnTo>
                      <a:pt x="382" y="343"/>
                    </a:lnTo>
                    <a:lnTo>
                      <a:pt x="383" y="347"/>
                    </a:lnTo>
                    <a:lnTo>
                      <a:pt x="387" y="350"/>
                    </a:lnTo>
                    <a:lnTo>
                      <a:pt x="391" y="357"/>
                    </a:lnTo>
                    <a:lnTo>
                      <a:pt x="395" y="365"/>
                    </a:lnTo>
                    <a:lnTo>
                      <a:pt x="399" y="370"/>
                    </a:lnTo>
                    <a:lnTo>
                      <a:pt x="398" y="378"/>
                    </a:lnTo>
                    <a:lnTo>
                      <a:pt x="397" y="381"/>
                    </a:lnTo>
                    <a:lnTo>
                      <a:pt x="397" y="383"/>
                    </a:lnTo>
                    <a:lnTo>
                      <a:pt x="395" y="388"/>
                    </a:lnTo>
                    <a:lnTo>
                      <a:pt x="394" y="394"/>
                    </a:lnTo>
                    <a:lnTo>
                      <a:pt x="394" y="394"/>
                    </a:lnTo>
                    <a:lnTo>
                      <a:pt x="394" y="396"/>
                    </a:lnTo>
                    <a:lnTo>
                      <a:pt x="393" y="400"/>
                    </a:lnTo>
                    <a:lnTo>
                      <a:pt x="390" y="407"/>
                    </a:lnTo>
                    <a:lnTo>
                      <a:pt x="387" y="412"/>
                    </a:lnTo>
                    <a:lnTo>
                      <a:pt x="385" y="416"/>
                    </a:lnTo>
                    <a:lnTo>
                      <a:pt x="382" y="419"/>
                    </a:lnTo>
                    <a:lnTo>
                      <a:pt x="381" y="421"/>
                    </a:lnTo>
                    <a:lnTo>
                      <a:pt x="377" y="426"/>
                    </a:lnTo>
                    <a:lnTo>
                      <a:pt x="376" y="432"/>
                    </a:lnTo>
                    <a:lnTo>
                      <a:pt x="374" y="437"/>
                    </a:lnTo>
                    <a:lnTo>
                      <a:pt x="373" y="443"/>
                    </a:lnTo>
                    <a:lnTo>
                      <a:pt x="373" y="447"/>
                    </a:lnTo>
                    <a:lnTo>
                      <a:pt x="372" y="449"/>
                    </a:lnTo>
                    <a:lnTo>
                      <a:pt x="370" y="449"/>
                    </a:lnTo>
                    <a:lnTo>
                      <a:pt x="370" y="450"/>
                    </a:lnTo>
                    <a:lnTo>
                      <a:pt x="369" y="450"/>
                    </a:lnTo>
                    <a:lnTo>
                      <a:pt x="369" y="450"/>
                    </a:lnTo>
                    <a:lnTo>
                      <a:pt x="364" y="451"/>
                    </a:lnTo>
                    <a:lnTo>
                      <a:pt x="363" y="451"/>
                    </a:lnTo>
                    <a:lnTo>
                      <a:pt x="363" y="451"/>
                    </a:lnTo>
                    <a:lnTo>
                      <a:pt x="361" y="451"/>
                    </a:lnTo>
                    <a:lnTo>
                      <a:pt x="361" y="451"/>
                    </a:lnTo>
                    <a:lnTo>
                      <a:pt x="361" y="451"/>
                    </a:lnTo>
                    <a:lnTo>
                      <a:pt x="361" y="451"/>
                    </a:lnTo>
                    <a:lnTo>
                      <a:pt x="361" y="451"/>
                    </a:lnTo>
                    <a:lnTo>
                      <a:pt x="355" y="450"/>
                    </a:lnTo>
                    <a:lnTo>
                      <a:pt x="347" y="450"/>
                    </a:lnTo>
                    <a:lnTo>
                      <a:pt x="342" y="450"/>
                    </a:lnTo>
                    <a:lnTo>
                      <a:pt x="335" y="451"/>
                    </a:lnTo>
                    <a:lnTo>
                      <a:pt x="334" y="451"/>
                    </a:lnTo>
                    <a:lnTo>
                      <a:pt x="328" y="454"/>
                    </a:lnTo>
                    <a:lnTo>
                      <a:pt x="322" y="455"/>
                    </a:lnTo>
                    <a:lnTo>
                      <a:pt x="317" y="456"/>
                    </a:lnTo>
                    <a:lnTo>
                      <a:pt x="317" y="456"/>
                    </a:lnTo>
                    <a:lnTo>
                      <a:pt x="315" y="456"/>
                    </a:lnTo>
                    <a:lnTo>
                      <a:pt x="313" y="458"/>
                    </a:lnTo>
                    <a:lnTo>
                      <a:pt x="314" y="462"/>
                    </a:lnTo>
                    <a:lnTo>
                      <a:pt x="317" y="467"/>
                    </a:lnTo>
                    <a:lnTo>
                      <a:pt x="318" y="472"/>
                    </a:lnTo>
                    <a:lnTo>
                      <a:pt x="321" y="477"/>
                    </a:lnTo>
                    <a:lnTo>
                      <a:pt x="322" y="483"/>
                    </a:lnTo>
                    <a:lnTo>
                      <a:pt x="323" y="487"/>
                    </a:lnTo>
                    <a:lnTo>
                      <a:pt x="325" y="489"/>
                    </a:lnTo>
                    <a:lnTo>
                      <a:pt x="326" y="492"/>
                    </a:lnTo>
                    <a:lnTo>
                      <a:pt x="326" y="492"/>
                    </a:lnTo>
                    <a:lnTo>
                      <a:pt x="326" y="494"/>
                    </a:lnTo>
                    <a:lnTo>
                      <a:pt x="326" y="501"/>
                    </a:lnTo>
                    <a:lnTo>
                      <a:pt x="326" y="504"/>
                    </a:lnTo>
                    <a:lnTo>
                      <a:pt x="326" y="505"/>
                    </a:lnTo>
                    <a:lnTo>
                      <a:pt x="327" y="510"/>
                    </a:lnTo>
                    <a:lnTo>
                      <a:pt x="328" y="518"/>
                    </a:lnTo>
                    <a:lnTo>
                      <a:pt x="330" y="523"/>
                    </a:lnTo>
                    <a:lnTo>
                      <a:pt x="331" y="527"/>
                    </a:lnTo>
                    <a:lnTo>
                      <a:pt x="332" y="532"/>
                    </a:lnTo>
                    <a:lnTo>
                      <a:pt x="332" y="534"/>
                    </a:lnTo>
                    <a:lnTo>
                      <a:pt x="334" y="536"/>
                    </a:lnTo>
                    <a:lnTo>
                      <a:pt x="336" y="540"/>
                    </a:lnTo>
                    <a:lnTo>
                      <a:pt x="340" y="547"/>
                    </a:lnTo>
                    <a:lnTo>
                      <a:pt x="343" y="551"/>
                    </a:lnTo>
                    <a:lnTo>
                      <a:pt x="347" y="557"/>
                    </a:lnTo>
                    <a:lnTo>
                      <a:pt x="347" y="563"/>
                    </a:lnTo>
                    <a:lnTo>
                      <a:pt x="347" y="569"/>
                    </a:lnTo>
                    <a:lnTo>
                      <a:pt x="348" y="573"/>
                    </a:lnTo>
                    <a:lnTo>
                      <a:pt x="351" y="576"/>
                    </a:lnTo>
                    <a:lnTo>
                      <a:pt x="353" y="580"/>
                    </a:lnTo>
                    <a:lnTo>
                      <a:pt x="355" y="582"/>
                    </a:lnTo>
                    <a:lnTo>
                      <a:pt x="356" y="589"/>
                    </a:lnTo>
                    <a:lnTo>
                      <a:pt x="357" y="593"/>
                    </a:lnTo>
                    <a:lnTo>
                      <a:pt x="357" y="598"/>
                    </a:lnTo>
                    <a:lnTo>
                      <a:pt x="357" y="602"/>
                    </a:lnTo>
                    <a:lnTo>
                      <a:pt x="357" y="604"/>
                    </a:lnTo>
                    <a:lnTo>
                      <a:pt x="357" y="611"/>
                    </a:lnTo>
                    <a:lnTo>
                      <a:pt x="356" y="615"/>
                    </a:lnTo>
                    <a:lnTo>
                      <a:pt x="356" y="621"/>
                    </a:lnTo>
                    <a:lnTo>
                      <a:pt x="353" y="627"/>
                    </a:lnTo>
                    <a:lnTo>
                      <a:pt x="351" y="631"/>
                    </a:lnTo>
                    <a:lnTo>
                      <a:pt x="348" y="636"/>
                    </a:lnTo>
                    <a:lnTo>
                      <a:pt x="348" y="636"/>
                    </a:lnTo>
                    <a:lnTo>
                      <a:pt x="347" y="637"/>
                    </a:lnTo>
                    <a:lnTo>
                      <a:pt x="347" y="637"/>
                    </a:lnTo>
                    <a:lnTo>
                      <a:pt x="344" y="640"/>
                    </a:lnTo>
                    <a:lnTo>
                      <a:pt x="342" y="642"/>
                    </a:lnTo>
                    <a:lnTo>
                      <a:pt x="342" y="646"/>
                    </a:lnTo>
                    <a:lnTo>
                      <a:pt x="342" y="649"/>
                    </a:lnTo>
                    <a:lnTo>
                      <a:pt x="342" y="654"/>
                    </a:lnTo>
                    <a:lnTo>
                      <a:pt x="342" y="654"/>
                    </a:lnTo>
                    <a:lnTo>
                      <a:pt x="342" y="655"/>
                    </a:lnTo>
                    <a:lnTo>
                      <a:pt x="343" y="661"/>
                    </a:lnTo>
                    <a:lnTo>
                      <a:pt x="343" y="661"/>
                    </a:lnTo>
                    <a:lnTo>
                      <a:pt x="343" y="665"/>
                    </a:lnTo>
                    <a:lnTo>
                      <a:pt x="344" y="669"/>
                    </a:lnTo>
                    <a:lnTo>
                      <a:pt x="345" y="676"/>
                    </a:lnTo>
                    <a:lnTo>
                      <a:pt x="344" y="684"/>
                    </a:lnTo>
                    <a:lnTo>
                      <a:pt x="343" y="688"/>
                    </a:lnTo>
                    <a:lnTo>
                      <a:pt x="342" y="692"/>
                    </a:lnTo>
                    <a:lnTo>
                      <a:pt x="340" y="699"/>
                    </a:lnTo>
                    <a:lnTo>
                      <a:pt x="340" y="701"/>
                    </a:lnTo>
                    <a:lnTo>
                      <a:pt x="339" y="701"/>
                    </a:lnTo>
                    <a:lnTo>
                      <a:pt x="339" y="703"/>
                    </a:lnTo>
                    <a:lnTo>
                      <a:pt x="336" y="709"/>
                    </a:lnTo>
                    <a:lnTo>
                      <a:pt x="334" y="714"/>
                    </a:lnTo>
                    <a:lnTo>
                      <a:pt x="332" y="717"/>
                    </a:lnTo>
                    <a:lnTo>
                      <a:pt x="328" y="721"/>
                    </a:lnTo>
                    <a:lnTo>
                      <a:pt x="325" y="724"/>
                    </a:lnTo>
                    <a:lnTo>
                      <a:pt x="322" y="727"/>
                    </a:lnTo>
                    <a:lnTo>
                      <a:pt x="322" y="727"/>
                    </a:lnTo>
                    <a:lnTo>
                      <a:pt x="321" y="730"/>
                    </a:lnTo>
                    <a:lnTo>
                      <a:pt x="319" y="733"/>
                    </a:lnTo>
                    <a:lnTo>
                      <a:pt x="317" y="737"/>
                    </a:lnTo>
                    <a:lnTo>
                      <a:pt x="314" y="738"/>
                    </a:lnTo>
                    <a:lnTo>
                      <a:pt x="309" y="742"/>
                    </a:lnTo>
                    <a:lnTo>
                      <a:pt x="304" y="745"/>
                    </a:lnTo>
                    <a:lnTo>
                      <a:pt x="304" y="745"/>
                    </a:lnTo>
                    <a:lnTo>
                      <a:pt x="302" y="746"/>
                    </a:lnTo>
                    <a:lnTo>
                      <a:pt x="298" y="750"/>
                    </a:lnTo>
                    <a:lnTo>
                      <a:pt x="296" y="752"/>
                    </a:lnTo>
                    <a:lnTo>
                      <a:pt x="294" y="755"/>
                    </a:lnTo>
                    <a:lnTo>
                      <a:pt x="293" y="755"/>
                    </a:lnTo>
                    <a:lnTo>
                      <a:pt x="292" y="756"/>
                    </a:lnTo>
                    <a:lnTo>
                      <a:pt x="288" y="754"/>
                    </a:lnTo>
                    <a:lnTo>
                      <a:pt x="284" y="755"/>
                    </a:lnTo>
                    <a:lnTo>
                      <a:pt x="277" y="756"/>
                    </a:lnTo>
                    <a:lnTo>
                      <a:pt x="276" y="755"/>
                    </a:lnTo>
                    <a:lnTo>
                      <a:pt x="276" y="755"/>
                    </a:lnTo>
                    <a:lnTo>
                      <a:pt x="275" y="755"/>
                    </a:lnTo>
                    <a:lnTo>
                      <a:pt x="275" y="755"/>
                    </a:lnTo>
                    <a:lnTo>
                      <a:pt x="273" y="754"/>
                    </a:lnTo>
                    <a:lnTo>
                      <a:pt x="270" y="752"/>
                    </a:lnTo>
                    <a:lnTo>
                      <a:pt x="270" y="752"/>
                    </a:lnTo>
                    <a:lnTo>
                      <a:pt x="268" y="751"/>
                    </a:lnTo>
                    <a:lnTo>
                      <a:pt x="268" y="751"/>
                    </a:lnTo>
                    <a:lnTo>
                      <a:pt x="263" y="754"/>
                    </a:lnTo>
                    <a:lnTo>
                      <a:pt x="263" y="754"/>
                    </a:lnTo>
                    <a:lnTo>
                      <a:pt x="262" y="755"/>
                    </a:lnTo>
                    <a:lnTo>
                      <a:pt x="262" y="755"/>
                    </a:lnTo>
                    <a:lnTo>
                      <a:pt x="260" y="756"/>
                    </a:lnTo>
                    <a:lnTo>
                      <a:pt x="260" y="756"/>
                    </a:lnTo>
                    <a:lnTo>
                      <a:pt x="260" y="758"/>
                    </a:lnTo>
                    <a:lnTo>
                      <a:pt x="259" y="759"/>
                    </a:lnTo>
                    <a:lnTo>
                      <a:pt x="259" y="759"/>
                    </a:lnTo>
                    <a:lnTo>
                      <a:pt x="258" y="759"/>
                    </a:lnTo>
                    <a:lnTo>
                      <a:pt x="255" y="759"/>
                    </a:lnTo>
                    <a:lnTo>
                      <a:pt x="255" y="759"/>
                    </a:lnTo>
                    <a:lnTo>
                      <a:pt x="255" y="760"/>
                    </a:lnTo>
                    <a:lnTo>
                      <a:pt x="255" y="760"/>
                    </a:lnTo>
                    <a:lnTo>
                      <a:pt x="255" y="762"/>
                    </a:lnTo>
                    <a:lnTo>
                      <a:pt x="255" y="763"/>
                    </a:lnTo>
                    <a:lnTo>
                      <a:pt x="253" y="764"/>
                    </a:lnTo>
                    <a:lnTo>
                      <a:pt x="249" y="767"/>
                    </a:lnTo>
                    <a:lnTo>
                      <a:pt x="249" y="767"/>
                    </a:lnTo>
                    <a:lnTo>
                      <a:pt x="247" y="759"/>
                    </a:lnTo>
                    <a:lnTo>
                      <a:pt x="246" y="754"/>
                    </a:lnTo>
                    <a:lnTo>
                      <a:pt x="246" y="752"/>
                    </a:lnTo>
                    <a:lnTo>
                      <a:pt x="245" y="745"/>
                    </a:lnTo>
                    <a:lnTo>
                      <a:pt x="247" y="743"/>
                    </a:lnTo>
                    <a:lnTo>
                      <a:pt x="245" y="733"/>
                    </a:lnTo>
                    <a:lnTo>
                      <a:pt x="251" y="720"/>
                    </a:lnTo>
                    <a:lnTo>
                      <a:pt x="249" y="718"/>
                    </a:lnTo>
                    <a:lnTo>
                      <a:pt x="249" y="710"/>
                    </a:lnTo>
                    <a:lnTo>
                      <a:pt x="245" y="712"/>
                    </a:lnTo>
                    <a:lnTo>
                      <a:pt x="241" y="699"/>
                    </a:lnTo>
                    <a:lnTo>
                      <a:pt x="236" y="696"/>
                    </a:lnTo>
                    <a:lnTo>
                      <a:pt x="234" y="695"/>
                    </a:lnTo>
                    <a:lnTo>
                      <a:pt x="220" y="680"/>
                    </a:lnTo>
                    <a:lnTo>
                      <a:pt x="220" y="678"/>
                    </a:lnTo>
                    <a:lnTo>
                      <a:pt x="220" y="678"/>
                    </a:lnTo>
                    <a:lnTo>
                      <a:pt x="219" y="676"/>
                    </a:lnTo>
                    <a:lnTo>
                      <a:pt x="217" y="676"/>
                    </a:lnTo>
                    <a:lnTo>
                      <a:pt x="219" y="671"/>
                    </a:lnTo>
                    <a:lnTo>
                      <a:pt x="219" y="670"/>
                    </a:lnTo>
                    <a:lnTo>
                      <a:pt x="220" y="665"/>
                    </a:lnTo>
                    <a:lnTo>
                      <a:pt x="221" y="657"/>
                    </a:lnTo>
                    <a:lnTo>
                      <a:pt x="222" y="655"/>
                    </a:lnTo>
                    <a:lnTo>
                      <a:pt x="222" y="652"/>
                    </a:lnTo>
                    <a:lnTo>
                      <a:pt x="212" y="644"/>
                    </a:lnTo>
                    <a:lnTo>
                      <a:pt x="200" y="628"/>
                    </a:lnTo>
                    <a:lnTo>
                      <a:pt x="191" y="599"/>
                    </a:lnTo>
                    <a:lnTo>
                      <a:pt x="183" y="593"/>
                    </a:lnTo>
                    <a:lnTo>
                      <a:pt x="179" y="589"/>
                    </a:lnTo>
                    <a:lnTo>
                      <a:pt x="179" y="589"/>
                    </a:lnTo>
                    <a:lnTo>
                      <a:pt x="178" y="587"/>
                    </a:lnTo>
                    <a:lnTo>
                      <a:pt x="175" y="586"/>
                    </a:lnTo>
                    <a:lnTo>
                      <a:pt x="177" y="570"/>
                    </a:lnTo>
                    <a:lnTo>
                      <a:pt x="169" y="559"/>
                    </a:lnTo>
                    <a:lnTo>
                      <a:pt x="156" y="540"/>
                    </a:lnTo>
                    <a:lnTo>
                      <a:pt x="133" y="518"/>
                    </a:lnTo>
                    <a:lnTo>
                      <a:pt x="119" y="511"/>
                    </a:lnTo>
                    <a:lnTo>
                      <a:pt x="114" y="498"/>
                    </a:lnTo>
                    <a:lnTo>
                      <a:pt x="118" y="485"/>
                    </a:lnTo>
                    <a:lnTo>
                      <a:pt x="112" y="470"/>
                    </a:lnTo>
                    <a:lnTo>
                      <a:pt x="110" y="463"/>
                    </a:lnTo>
                    <a:lnTo>
                      <a:pt x="88" y="441"/>
                    </a:lnTo>
                    <a:lnTo>
                      <a:pt x="85" y="433"/>
                    </a:lnTo>
                    <a:lnTo>
                      <a:pt x="89" y="432"/>
                    </a:lnTo>
                    <a:lnTo>
                      <a:pt x="92" y="432"/>
                    </a:lnTo>
                    <a:lnTo>
                      <a:pt x="92" y="430"/>
                    </a:lnTo>
                    <a:lnTo>
                      <a:pt x="102" y="428"/>
                    </a:lnTo>
                    <a:lnTo>
                      <a:pt x="115" y="408"/>
                    </a:lnTo>
                    <a:lnTo>
                      <a:pt x="126" y="391"/>
                    </a:lnTo>
                    <a:lnTo>
                      <a:pt x="127" y="388"/>
                    </a:lnTo>
                    <a:lnTo>
                      <a:pt x="140" y="382"/>
                    </a:lnTo>
                    <a:lnTo>
                      <a:pt x="141" y="382"/>
                    </a:lnTo>
                    <a:lnTo>
                      <a:pt x="140" y="381"/>
                    </a:lnTo>
                    <a:lnTo>
                      <a:pt x="128" y="341"/>
                    </a:lnTo>
                    <a:lnTo>
                      <a:pt x="124" y="332"/>
                    </a:lnTo>
                    <a:lnTo>
                      <a:pt x="123" y="326"/>
                    </a:lnTo>
                    <a:lnTo>
                      <a:pt x="127" y="319"/>
                    </a:lnTo>
                    <a:lnTo>
                      <a:pt x="127" y="318"/>
                    </a:lnTo>
                    <a:lnTo>
                      <a:pt x="122" y="292"/>
                    </a:lnTo>
                    <a:lnTo>
                      <a:pt x="122" y="292"/>
                    </a:lnTo>
                    <a:lnTo>
                      <a:pt x="122" y="281"/>
                    </a:lnTo>
                    <a:lnTo>
                      <a:pt x="122" y="263"/>
                    </a:lnTo>
                    <a:lnTo>
                      <a:pt x="115" y="254"/>
                    </a:lnTo>
                    <a:lnTo>
                      <a:pt x="103" y="259"/>
                    </a:lnTo>
                    <a:lnTo>
                      <a:pt x="102" y="260"/>
                    </a:lnTo>
                    <a:lnTo>
                      <a:pt x="92" y="272"/>
                    </a:lnTo>
                    <a:lnTo>
                      <a:pt x="78" y="259"/>
                    </a:lnTo>
                    <a:lnTo>
                      <a:pt x="65" y="254"/>
                    </a:lnTo>
                    <a:lnTo>
                      <a:pt x="61" y="252"/>
                    </a:lnTo>
                    <a:lnTo>
                      <a:pt x="50" y="247"/>
                    </a:lnTo>
                    <a:lnTo>
                      <a:pt x="59" y="226"/>
                    </a:lnTo>
                    <a:lnTo>
                      <a:pt x="65" y="214"/>
                    </a:lnTo>
                    <a:lnTo>
                      <a:pt x="65" y="213"/>
                    </a:lnTo>
                    <a:lnTo>
                      <a:pt x="61" y="210"/>
                    </a:lnTo>
                    <a:lnTo>
                      <a:pt x="60" y="209"/>
                    </a:lnTo>
                    <a:lnTo>
                      <a:pt x="56" y="206"/>
                    </a:lnTo>
                    <a:lnTo>
                      <a:pt x="54" y="205"/>
                    </a:lnTo>
                    <a:lnTo>
                      <a:pt x="48" y="205"/>
                    </a:lnTo>
                    <a:lnTo>
                      <a:pt x="47" y="204"/>
                    </a:lnTo>
                    <a:lnTo>
                      <a:pt x="47" y="208"/>
                    </a:lnTo>
                    <a:lnTo>
                      <a:pt x="47" y="210"/>
                    </a:lnTo>
                    <a:lnTo>
                      <a:pt x="47" y="212"/>
                    </a:lnTo>
                    <a:lnTo>
                      <a:pt x="46" y="210"/>
                    </a:lnTo>
                    <a:lnTo>
                      <a:pt x="46" y="210"/>
                    </a:lnTo>
                    <a:lnTo>
                      <a:pt x="26" y="204"/>
                    </a:lnTo>
                    <a:lnTo>
                      <a:pt x="30" y="192"/>
                    </a:lnTo>
                    <a:lnTo>
                      <a:pt x="29" y="178"/>
                    </a:lnTo>
                    <a:lnTo>
                      <a:pt x="27" y="176"/>
                    </a:lnTo>
                    <a:lnTo>
                      <a:pt x="27" y="175"/>
                    </a:lnTo>
                    <a:lnTo>
                      <a:pt x="33" y="170"/>
                    </a:lnTo>
                    <a:lnTo>
                      <a:pt x="33" y="168"/>
                    </a:lnTo>
                    <a:lnTo>
                      <a:pt x="39" y="167"/>
                    </a:lnTo>
                    <a:lnTo>
                      <a:pt x="39" y="165"/>
                    </a:lnTo>
                    <a:lnTo>
                      <a:pt x="38" y="162"/>
                    </a:lnTo>
                    <a:lnTo>
                      <a:pt x="35" y="159"/>
                    </a:lnTo>
                    <a:lnTo>
                      <a:pt x="25" y="149"/>
                    </a:lnTo>
                    <a:lnTo>
                      <a:pt x="21" y="145"/>
                    </a:lnTo>
                    <a:lnTo>
                      <a:pt x="8" y="140"/>
                    </a:lnTo>
                    <a:lnTo>
                      <a:pt x="1" y="129"/>
                    </a:lnTo>
                    <a:lnTo>
                      <a:pt x="0" y="128"/>
                    </a:lnTo>
                    <a:lnTo>
                      <a:pt x="0" y="128"/>
                    </a:lnTo>
                    <a:lnTo>
                      <a:pt x="8" y="124"/>
                    </a:lnTo>
                    <a:lnTo>
                      <a:pt x="9" y="123"/>
                    </a:lnTo>
                    <a:lnTo>
                      <a:pt x="9" y="121"/>
                    </a:lnTo>
                    <a:lnTo>
                      <a:pt x="12" y="119"/>
                    </a:lnTo>
                    <a:lnTo>
                      <a:pt x="18" y="110"/>
                    </a:lnTo>
                    <a:lnTo>
                      <a:pt x="18" y="110"/>
                    </a:lnTo>
                    <a:lnTo>
                      <a:pt x="27" y="102"/>
                    </a:lnTo>
                    <a:lnTo>
                      <a:pt x="37" y="91"/>
                    </a:lnTo>
                    <a:lnTo>
                      <a:pt x="33" y="87"/>
                    </a:lnTo>
                    <a:lnTo>
                      <a:pt x="35" y="83"/>
                    </a:lnTo>
                    <a:lnTo>
                      <a:pt x="42" y="89"/>
                    </a:lnTo>
                    <a:lnTo>
                      <a:pt x="47" y="86"/>
                    </a:lnTo>
                    <a:lnTo>
                      <a:pt x="50" y="74"/>
                    </a:lnTo>
                    <a:lnTo>
                      <a:pt x="68" y="68"/>
                    </a:lnTo>
                    <a:lnTo>
                      <a:pt x="60" y="32"/>
                    </a:lnTo>
                    <a:lnTo>
                      <a:pt x="64" y="26"/>
                    </a:lnTo>
                    <a:lnTo>
                      <a:pt x="68" y="18"/>
                    </a:lnTo>
                    <a:lnTo>
                      <a:pt x="76" y="6"/>
                    </a:lnTo>
                    <a:lnTo>
                      <a:pt x="78" y="1"/>
                    </a:lnTo>
                    <a:lnTo>
                      <a:pt x="78" y="0"/>
                    </a:lnTo>
                    <a:lnTo>
                      <a:pt x="80" y="0"/>
                    </a:lnTo>
                    <a:lnTo>
                      <a:pt x="92" y="0"/>
                    </a:lnTo>
                    <a:lnTo>
                      <a:pt x="101" y="0"/>
                    </a:lnTo>
                    <a:lnTo>
                      <a:pt x="133" y="10"/>
                    </a:lnTo>
                    <a:lnTo>
                      <a:pt x="143" y="7"/>
                    </a:lnTo>
                    <a:lnTo>
                      <a:pt x="150" y="17"/>
                    </a:lnTo>
                    <a:lnTo>
                      <a:pt x="158" y="7"/>
                    </a:lnTo>
                    <a:lnTo>
                      <a:pt x="174" y="4"/>
                    </a:lnTo>
                    <a:lnTo>
                      <a:pt x="196" y="14"/>
                    </a:lnTo>
                    <a:lnTo>
                      <a:pt x="198" y="15"/>
                    </a:lnTo>
                    <a:lnTo>
                      <a:pt x="198" y="15"/>
                    </a:lnTo>
                    <a:lnTo>
                      <a:pt x="201" y="19"/>
                    </a:lnTo>
                    <a:lnTo>
                      <a:pt x="203" y="23"/>
                    </a:lnTo>
                    <a:lnTo>
                      <a:pt x="205" y="35"/>
                    </a:lnTo>
                    <a:lnTo>
                      <a:pt x="205" y="38"/>
                    </a:lnTo>
                    <a:lnTo>
                      <a:pt x="211" y="40"/>
                    </a:lnTo>
                    <a:lnTo>
                      <a:pt x="212" y="49"/>
                    </a:lnTo>
                    <a:lnTo>
                      <a:pt x="215" y="52"/>
                    </a:lnTo>
                    <a:lnTo>
                      <a:pt x="215" y="52"/>
                    </a:lnTo>
                    <a:lnTo>
                      <a:pt x="219" y="53"/>
                    </a:lnTo>
                    <a:lnTo>
                      <a:pt x="221" y="55"/>
                    </a:lnTo>
                    <a:lnTo>
                      <a:pt x="221" y="56"/>
                    </a:lnTo>
                    <a:lnTo>
                      <a:pt x="233" y="69"/>
                    </a:lnTo>
                    <a:lnTo>
                      <a:pt x="238" y="76"/>
                    </a:lnTo>
                    <a:lnTo>
                      <a:pt x="246" y="95"/>
                    </a:lnTo>
                    <a:lnTo>
                      <a:pt x="253" y="94"/>
                    </a:lnTo>
                    <a:lnTo>
                      <a:pt x="259" y="93"/>
                    </a:lnTo>
                    <a:lnTo>
                      <a:pt x="260" y="93"/>
                    </a:lnTo>
                    <a:lnTo>
                      <a:pt x="262" y="100"/>
                    </a:lnTo>
                    <a:lnTo>
                      <a:pt x="266" y="102"/>
                    </a:lnTo>
                    <a:lnTo>
                      <a:pt x="267" y="100"/>
                    </a:lnTo>
                    <a:lnTo>
                      <a:pt x="272" y="93"/>
                    </a:lnTo>
                    <a:lnTo>
                      <a:pt x="281" y="95"/>
                    </a:lnTo>
                    <a:lnTo>
                      <a:pt x="289" y="98"/>
                    </a:lnTo>
                    <a:lnTo>
                      <a:pt x="297" y="100"/>
                    </a:lnTo>
                    <a:lnTo>
                      <a:pt x="298" y="102"/>
                    </a:lnTo>
                    <a:lnTo>
                      <a:pt x="306" y="104"/>
                    </a:lnTo>
                    <a:lnTo>
                      <a:pt x="317" y="115"/>
                    </a:lnTo>
                    <a:lnTo>
                      <a:pt x="331" y="110"/>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90" name="Freeform 1378"/>
              <p:cNvSpPr>
                <a:spLocks/>
              </p:cNvSpPr>
              <p:nvPr/>
            </p:nvSpPr>
            <p:spPr bwMode="auto">
              <a:xfrm>
                <a:off x="3026896" y="4425923"/>
                <a:ext cx="715964" cy="974725"/>
              </a:xfrm>
              <a:custGeom>
                <a:avLst/>
                <a:gdLst/>
                <a:ahLst/>
                <a:cxnLst>
                  <a:cxn ang="0">
                    <a:pos x="266" y="29"/>
                  </a:cxn>
                  <a:cxn ang="0">
                    <a:pos x="286" y="42"/>
                  </a:cxn>
                  <a:cxn ang="0">
                    <a:pos x="291" y="55"/>
                  </a:cxn>
                  <a:cxn ang="0">
                    <a:pos x="283" y="63"/>
                  </a:cxn>
                  <a:cxn ang="0">
                    <a:pos x="320" y="96"/>
                  </a:cxn>
                  <a:cxn ang="0">
                    <a:pos x="309" y="109"/>
                  </a:cxn>
                  <a:cxn ang="0">
                    <a:pos x="328" y="144"/>
                  </a:cxn>
                  <a:cxn ang="0">
                    <a:pos x="329" y="138"/>
                  </a:cxn>
                  <a:cxn ang="0">
                    <a:pos x="343" y="144"/>
                  </a:cxn>
                  <a:cxn ang="0">
                    <a:pos x="343" y="186"/>
                  </a:cxn>
                  <a:cxn ang="0">
                    <a:pos x="385" y="193"/>
                  </a:cxn>
                  <a:cxn ang="0">
                    <a:pos x="404" y="226"/>
                  </a:cxn>
                  <a:cxn ang="0">
                    <a:pos x="410" y="275"/>
                  </a:cxn>
                  <a:cxn ang="0">
                    <a:pos x="408" y="325"/>
                  </a:cxn>
                  <a:cxn ang="0">
                    <a:pos x="371" y="366"/>
                  </a:cxn>
                  <a:cxn ang="0">
                    <a:pos x="400" y="419"/>
                  </a:cxn>
                  <a:cxn ang="0">
                    <a:pos x="451" y="493"/>
                  </a:cxn>
                  <a:cxn ang="0">
                    <a:pos x="439" y="516"/>
                  </a:cxn>
                  <a:cxn ang="0">
                    <a:pos x="393" y="511"/>
                  </a:cxn>
                  <a:cxn ang="0">
                    <a:pos x="405" y="537"/>
                  </a:cxn>
                  <a:cxn ang="0">
                    <a:pos x="404" y="578"/>
                  </a:cxn>
                  <a:cxn ang="0">
                    <a:pos x="393" y="608"/>
                  </a:cxn>
                  <a:cxn ang="0">
                    <a:pos x="388" y="608"/>
                  </a:cxn>
                  <a:cxn ang="0">
                    <a:pos x="371" y="614"/>
                  </a:cxn>
                  <a:cxn ang="0">
                    <a:pos x="343" y="588"/>
                  </a:cxn>
                  <a:cxn ang="0">
                    <a:pos x="334" y="580"/>
                  </a:cxn>
                  <a:cxn ang="0">
                    <a:pos x="307" y="477"/>
                  </a:cxn>
                  <a:cxn ang="0">
                    <a:pos x="288" y="486"/>
                  </a:cxn>
                  <a:cxn ang="0">
                    <a:pos x="274" y="506"/>
                  </a:cxn>
                  <a:cxn ang="0">
                    <a:pos x="271" y="519"/>
                  </a:cxn>
                  <a:cxn ang="0">
                    <a:pos x="232" y="498"/>
                  </a:cxn>
                  <a:cxn ang="0">
                    <a:pos x="215" y="451"/>
                  </a:cxn>
                  <a:cxn ang="0">
                    <a:pos x="195" y="423"/>
                  </a:cxn>
                  <a:cxn ang="0">
                    <a:pos x="158" y="393"/>
                  </a:cxn>
                  <a:cxn ang="0">
                    <a:pos x="130" y="370"/>
                  </a:cxn>
                  <a:cxn ang="0">
                    <a:pos x="72" y="328"/>
                  </a:cxn>
                  <a:cxn ang="0">
                    <a:pos x="63" y="308"/>
                  </a:cxn>
                  <a:cxn ang="0">
                    <a:pos x="76" y="286"/>
                  </a:cxn>
                  <a:cxn ang="0">
                    <a:pos x="93" y="269"/>
                  </a:cxn>
                  <a:cxn ang="0">
                    <a:pos x="89" y="243"/>
                  </a:cxn>
                  <a:cxn ang="0">
                    <a:pos x="101" y="218"/>
                  </a:cxn>
                  <a:cxn ang="0">
                    <a:pos x="83" y="219"/>
                  </a:cxn>
                  <a:cxn ang="0">
                    <a:pos x="59" y="174"/>
                  </a:cxn>
                  <a:cxn ang="0">
                    <a:pos x="37" y="154"/>
                  </a:cxn>
                  <a:cxn ang="0">
                    <a:pos x="4" y="121"/>
                  </a:cxn>
                  <a:cxn ang="0">
                    <a:pos x="4" y="96"/>
                  </a:cxn>
                  <a:cxn ang="0">
                    <a:pos x="0" y="72"/>
                  </a:cxn>
                  <a:cxn ang="0">
                    <a:pos x="38" y="63"/>
                  </a:cxn>
                  <a:cxn ang="0">
                    <a:pos x="54" y="38"/>
                  </a:cxn>
                  <a:cxn ang="0">
                    <a:pos x="100" y="25"/>
                  </a:cxn>
                  <a:cxn ang="0">
                    <a:pos x="116" y="7"/>
                  </a:cxn>
                  <a:cxn ang="0">
                    <a:pos x="206" y="10"/>
                  </a:cxn>
                </a:cxnLst>
                <a:rect l="0" t="0" r="r" b="b"/>
                <a:pathLst>
                  <a:path w="451" h="614">
                    <a:moveTo>
                      <a:pt x="222" y="6"/>
                    </a:moveTo>
                    <a:lnTo>
                      <a:pt x="239" y="15"/>
                    </a:lnTo>
                    <a:lnTo>
                      <a:pt x="240" y="16"/>
                    </a:lnTo>
                    <a:lnTo>
                      <a:pt x="264" y="28"/>
                    </a:lnTo>
                    <a:lnTo>
                      <a:pt x="266" y="29"/>
                    </a:lnTo>
                    <a:lnTo>
                      <a:pt x="271" y="32"/>
                    </a:lnTo>
                    <a:lnTo>
                      <a:pt x="279" y="38"/>
                    </a:lnTo>
                    <a:lnTo>
                      <a:pt x="281" y="38"/>
                    </a:lnTo>
                    <a:lnTo>
                      <a:pt x="285" y="41"/>
                    </a:lnTo>
                    <a:lnTo>
                      <a:pt x="286" y="42"/>
                    </a:lnTo>
                    <a:lnTo>
                      <a:pt x="309" y="36"/>
                    </a:lnTo>
                    <a:lnTo>
                      <a:pt x="300" y="44"/>
                    </a:lnTo>
                    <a:lnTo>
                      <a:pt x="300" y="44"/>
                    </a:lnTo>
                    <a:lnTo>
                      <a:pt x="294" y="53"/>
                    </a:lnTo>
                    <a:lnTo>
                      <a:pt x="291" y="55"/>
                    </a:lnTo>
                    <a:lnTo>
                      <a:pt x="291" y="57"/>
                    </a:lnTo>
                    <a:lnTo>
                      <a:pt x="290" y="58"/>
                    </a:lnTo>
                    <a:lnTo>
                      <a:pt x="282" y="62"/>
                    </a:lnTo>
                    <a:lnTo>
                      <a:pt x="282" y="62"/>
                    </a:lnTo>
                    <a:lnTo>
                      <a:pt x="283" y="63"/>
                    </a:lnTo>
                    <a:lnTo>
                      <a:pt x="290" y="74"/>
                    </a:lnTo>
                    <a:lnTo>
                      <a:pt x="303" y="79"/>
                    </a:lnTo>
                    <a:lnTo>
                      <a:pt x="307" y="83"/>
                    </a:lnTo>
                    <a:lnTo>
                      <a:pt x="317" y="93"/>
                    </a:lnTo>
                    <a:lnTo>
                      <a:pt x="320" y="96"/>
                    </a:lnTo>
                    <a:lnTo>
                      <a:pt x="321" y="99"/>
                    </a:lnTo>
                    <a:lnTo>
                      <a:pt x="321" y="101"/>
                    </a:lnTo>
                    <a:lnTo>
                      <a:pt x="315" y="102"/>
                    </a:lnTo>
                    <a:lnTo>
                      <a:pt x="315" y="104"/>
                    </a:lnTo>
                    <a:lnTo>
                      <a:pt x="309" y="109"/>
                    </a:lnTo>
                    <a:lnTo>
                      <a:pt x="309" y="110"/>
                    </a:lnTo>
                    <a:lnTo>
                      <a:pt x="311" y="112"/>
                    </a:lnTo>
                    <a:lnTo>
                      <a:pt x="312" y="126"/>
                    </a:lnTo>
                    <a:lnTo>
                      <a:pt x="308" y="138"/>
                    </a:lnTo>
                    <a:lnTo>
                      <a:pt x="328" y="144"/>
                    </a:lnTo>
                    <a:lnTo>
                      <a:pt x="328" y="144"/>
                    </a:lnTo>
                    <a:lnTo>
                      <a:pt x="329" y="146"/>
                    </a:lnTo>
                    <a:lnTo>
                      <a:pt x="329" y="144"/>
                    </a:lnTo>
                    <a:lnTo>
                      <a:pt x="329" y="142"/>
                    </a:lnTo>
                    <a:lnTo>
                      <a:pt x="329" y="138"/>
                    </a:lnTo>
                    <a:lnTo>
                      <a:pt x="330" y="139"/>
                    </a:lnTo>
                    <a:lnTo>
                      <a:pt x="336" y="139"/>
                    </a:lnTo>
                    <a:lnTo>
                      <a:pt x="338" y="140"/>
                    </a:lnTo>
                    <a:lnTo>
                      <a:pt x="342" y="143"/>
                    </a:lnTo>
                    <a:lnTo>
                      <a:pt x="343" y="144"/>
                    </a:lnTo>
                    <a:lnTo>
                      <a:pt x="347" y="147"/>
                    </a:lnTo>
                    <a:lnTo>
                      <a:pt x="347" y="148"/>
                    </a:lnTo>
                    <a:lnTo>
                      <a:pt x="341" y="160"/>
                    </a:lnTo>
                    <a:lnTo>
                      <a:pt x="332" y="181"/>
                    </a:lnTo>
                    <a:lnTo>
                      <a:pt x="343" y="186"/>
                    </a:lnTo>
                    <a:lnTo>
                      <a:pt x="347" y="188"/>
                    </a:lnTo>
                    <a:lnTo>
                      <a:pt x="360" y="193"/>
                    </a:lnTo>
                    <a:lnTo>
                      <a:pt x="374" y="206"/>
                    </a:lnTo>
                    <a:lnTo>
                      <a:pt x="384" y="194"/>
                    </a:lnTo>
                    <a:lnTo>
                      <a:pt x="385" y="193"/>
                    </a:lnTo>
                    <a:lnTo>
                      <a:pt x="397" y="188"/>
                    </a:lnTo>
                    <a:lnTo>
                      <a:pt x="404" y="197"/>
                    </a:lnTo>
                    <a:lnTo>
                      <a:pt x="404" y="215"/>
                    </a:lnTo>
                    <a:lnTo>
                      <a:pt x="404" y="226"/>
                    </a:lnTo>
                    <a:lnTo>
                      <a:pt x="404" y="226"/>
                    </a:lnTo>
                    <a:lnTo>
                      <a:pt x="409" y="252"/>
                    </a:lnTo>
                    <a:lnTo>
                      <a:pt x="409" y="253"/>
                    </a:lnTo>
                    <a:lnTo>
                      <a:pt x="405" y="260"/>
                    </a:lnTo>
                    <a:lnTo>
                      <a:pt x="406" y="266"/>
                    </a:lnTo>
                    <a:lnTo>
                      <a:pt x="410" y="275"/>
                    </a:lnTo>
                    <a:lnTo>
                      <a:pt x="422" y="315"/>
                    </a:lnTo>
                    <a:lnTo>
                      <a:pt x="423" y="316"/>
                    </a:lnTo>
                    <a:lnTo>
                      <a:pt x="422" y="316"/>
                    </a:lnTo>
                    <a:lnTo>
                      <a:pt x="409" y="322"/>
                    </a:lnTo>
                    <a:lnTo>
                      <a:pt x="408" y="325"/>
                    </a:lnTo>
                    <a:lnTo>
                      <a:pt x="397" y="342"/>
                    </a:lnTo>
                    <a:lnTo>
                      <a:pt x="384" y="362"/>
                    </a:lnTo>
                    <a:lnTo>
                      <a:pt x="374" y="364"/>
                    </a:lnTo>
                    <a:lnTo>
                      <a:pt x="374" y="366"/>
                    </a:lnTo>
                    <a:lnTo>
                      <a:pt x="371" y="366"/>
                    </a:lnTo>
                    <a:lnTo>
                      <a:pt x="367" y="367"/>
                    </a:lnTo>
                    <a:lnTo>
                      <a:pt x="370" y="375"/>
                    </a:lnTo>
                    <a:lnTo>
                      <a:pt x="392" y="397"/>
                    </a:lnTo>
                    <a:lnTo>
                      <a:pt x="394" y="404"/>
                    </a:lnTo>
                    <a:lnTo>
                      <a:pt x="400" y="419"/>
                    </a:lnTo>
                    <a:lnTo>
                      <a:pt x="396" y="432"/>
                    </a:lnTo>
                    <a:lnTo>
                      <a:pt x="401" y="445"/>
                    </a:lnTo>
                    <a:lnTo>
                      <a:pt x="415" y="452"/>
                    </a:lnTo>
                    <a:lnTo>
                      <a:pt x="438" y="474"/>
                    </a:lnTo>
                    <a:lnTo>
                      <a:pt x="451" y="493"/>
                    </a:lnTo>
                    <a:lnTo>
                      <a:pt x="449" y="497"/>
                    </a:lnTo>
                    <a:lnTo>
                      <a:pt x="448" y="498"/>
                    </a:lnTo>
                    <a:lnTo>
                      <a:pt x="444" y="502"/>
                    </a:lnTo>
                    <a:lnTo>
                      <a:pt x="443" y="515"/>
                    </a:lnTo>
                    <a:lnTo>
                      <a:pt x="439" y="516"/>
                    </a:lnTo>
                    <a:lnTo>
                      <a:pt x="423" y="523"/>
                    </a:lnTo>
                    <a:lnTo>
                      <a:pt x="421" y="525"/>
                    </a:lnTo>
                    <a:lnTo>
                      <a:pt x="419" y="527"/>
                    </a:lnTo>
                    <a:lnTo>
                      <a:pt x="398" y="520"/>
                    </a:lnTo>
                    <a:lnTo>
                      <a:pt x="393" y="511"/>
                    </a:lnTo>
                    <a:lnTo>
                      <a:pt x="392" y="514"/>
                    </a:lnTo>
                    <a:lnTo>
                      <a:pt x="389" y="520"/>
                    </a:lnTo>
                    <a:lnTo>
                      <a:pt x="391" y="529"/>
                    </a:lnTo>
                    <a:lnTo>
                      <a:pt x="385" y="535"/>
                    </a:lnTo>
                    <a:lnTo>
                      <a:pt x="405" y="537"/>
                    </a:lnTo>
                    <a:lnTo>
                      <a:pt x="415" y="546"/>
                    </a:lnTo>
                    <a:lnTo>
                      <a:pt x="414" y="552"/>
                    </a:lnTo>
                    <a:lnTo>
                      <a:pt x="418" y="559"/>
                    </a:lnTo>
                    <a:lnTo>
                      <a:pt x="409" y="569"/>
                    </a:lnTo>
                    <a:lnTo>
                      <a:pt x="404" y="578"/>
                    </a:lnTo>
                    <a:lnTo>
                      <a:pt x="397" y="589"/>
                    </a:lnTo>
                    <a:lnTo>
                      <a:pt x="394" y="601"/>
                    </a:lnTo>
                    <a:lnTo>
                      <a:pt x="396" y="601"/>
                    </a:lnTo>
                    <a:lnTo>
                      <a:pt x="394" y="605"/>
                    </a:lnTo>
                    <a:lnTo>
                      <a:pt x="393" y="608"/>
                    </a:lnTo>
                    <a:lnTo>
                      <a:pt x="393" y="609"/>
                    </a:lnTo>
                    <a:lnTo>
                      <a:pt x="393" y="610"/>
                    </a:lnTo>
                    <a:lnTo>
                      <a:pt x="389" y="609"/>
                    </a:lnTo>
                    <a:lnTo>
                      <a:pt x="388" y="609"/>
                    </a:lnTo>
                    <a:lnTo>
                      <a:pt x="388" y="608"/>
                    </a:lnTo>
                    <a:lnTo>
                      <a:pt x="387" y="609"/>
                    </a:lnTo>
                    <a:lnTo>
                      <a:pt x="385" y="609"/>
                    </a:lnTo>
                    <a:lnTo>
                      <a:pt x="383" y="610"/>
                    </a:lnTo>
                    <a:lnTo>
                      <a:pt x="381" y="614"/>
                    </a:lnTo>
                    <a:lnTo>
                      <a:pt x="371" y="614"/>
                    </a:lnTo>
                    <a:lnTo>
                      <a:pt x="371" y="612"/>
                    </a:lnTo>
                    <a:lnTo>
                      <a:pt x="366" y="605"/>
                    </a:lnTo>
                    <a:lnTo>
                      <a:pt x="360" y="603"/>
                    </a:lnTo>
                    <a:lnTo>
                      <a:pt x="354" y="597"/>
                    </a:lnTo>
                    <a:lnTo>
                      <a:pt x="343" y="588"/>
                    </a:lnTo>
                    <a:lnTo>
                      <a:pt x="343" y="588"/>
                    </a:lnTo>
                    <a:lnTo>
                      <a:pt x="341" y="589"/>
                    </a:lnTo>
                    <a:lnTo>
                      <a:pt x="339" y="588"/>
                    </a:lnTo>
                    <a:lnTo>
                      <a:pt x="339" y="588"/>
                    </a:lnTo>
                    <a:lnTo>
                      <a:pt x="334" y="580"/>
                    </a:lnTo>
                    <a:lnTo>
                      <a:pt x="337" y="576"/>
                    </a:lnTo>
                    <a:lnTo>
                      <a:pt x="322" y="540"/>
                    </a:lnTo>
                    <a:lnTo>
                      <a:pt x="320" y="507"/>
                    </a:lnTo>
                    <a:lnTo>
                      <a:pt x="316" y="503"/>
                    </a:lnTo>
                    <a:lnTo>
                      <a:pt x="307" y="477"/>
                    </a:lnTo>
                    <a:lnTo>
                      <a:pt x="291" y="477"/>
                    </a:lnTo>
                    <a:lnTo>
                      <a:pt x="290" y="477"/>
                    </a:lnTo>
                    <a:lnTo>
                      <a:pt x="295" y="481"/>
                    </a:lnTo>
                    <a:lnTo>
                      <a:pt x="295" y="481"/>
                    </a:lnTo>
                    <a:lnTo>
                      <a:pt x="288" y="486"/>
                    </a:lnTo>
                    <a:lnTo>
                      <a:pt x="282" y="491"/>
                    </a:lnTo>
                    <a:lnTo>
                      <a:pt x="281" y="487"/>
                    </a:lnTo>
                    <a:lnTo>
                      <a:pt x="275" y="499"/>
                    </a:lnTo>
                    <a:lnTo>
                      <a:pt x="275" y="504"/>
                    </a:lnTo>
                    <a:lnTo>
                      <a:pt x="274" y="506"/>
                    </a:lnTo>
                    <a:lnTo>
                      <a:pt x="275" y="510"/>
                    </a:lnTo>
                    <a:lnTo>
                      <a:pt x="277" y="516"/>
                    </a:lnTo>
                    <a:lnTo>
                      <a:pt x="277" y="517"/>
                    </a:lnTo>
                    <a:lnTo>
                      <a:pt x="277" y="521"/>
                    </a:lnTo>
                    <a:lnTo>
                      <a:pt x="271" y="519"/>
                    </a:lnTo>
                    <a:lnTo>
                      <a:pt x="248" y="507"/>
                    </a:lnTo>
                    <a:lnTo>
                      <a:pt x="249" y="502"/>
                    </a:lnTo>
                    <a:lnTo>
                      <a:pt x="249" y="499"/>
                    </a:lnTo>
                    <a:lnTo>
                      <a:pt x="239" y="498"/>
                    </a:lnTo>
                    <a:lnTo>
                      <a:pt x="232" y="498"/>
                    </a:lnTo>
                    <a:lnTo>
                      <a:pt x="224" y="493"/>
                    </a:lnTo>
                    <a:lnTo>
                      <a:pt x="224" y="486"/>
                    </a:lnTo>
                    <a:lnTo>
                      <a:pt x="228" y="478"/>
                    </a:lnTo>
                    <a:lnTo>
                      <a:pt x="219" y="468"/>
                    </a:lnTo>
                    <a:lnTo>
                      <a:pt x="215" y="451"/>
                    </a:lnTo>
                    <a:lnTo>
                      <a:pt x="215" y="448"/>
                    </a:lnTo>
                    <a:lnTo>
                      <a:pt x="218" y="443"/>
                    </a:lnTo>
                    <a:lnTo>
                      <a:pt x="213" y="438"/>
                    </a:lnTo>
                    <a:lnTo>
                      <a:pt x="209" y="432"/>
                    </a:lnTo>
                    <a:lnTo>
                      <a:pt x="195" y="423"/>
                    </a:lnTo>
                    <a:lnTo>
                      <a:pt x="190" y="419"/>
                    </a:lnTo>
                    <a:lnTo>
                      <a:pt x="176" y="410"/>
                    </a:lnTo>
                    <a:lnTo>
                      <a:pt x="167" y="404"/>
                    </a:lnTo>
                    <a:lnTo>
                      <a:pt x="164" y="394"/>
                    </a:lnTo>
                    <a:lnTo>
                      <a:pt x="158" y="393"/>
                    </a:lnTo>
                    <a:lnTo>
                      <a:pt x="155" y="392"/>
                    </a:lnTo>
                    <a:lnTo>
                      <a:pt x="143" y="384"/>
                    </a:lnTo>
                    <a:lnTo>
                      <a:pt x="135" y="380"/>
                    </a:lnTo>
                    <a:lnTo>
                      <a:pt x="131" y="376"/>
                    </a:lnTo>
                    <a:lnTo>
                      <a:pt x="130" y="370"/>
                    </a:lnTo>
                    <a:lnTo>
                      <a:pt x="130" y="368"/>
                    </a:lnTo>
                    <a:lnTo>
                      <a:pt x="101" y="347"/>
                    </a:lnTo>
                    <a:lnTo>
                      <a:pt x="95" y="336"/>
                    </a:lnTo>
                    <a:lnTo>
                      <a:pt x="87" y="339"/>
                    </a:lnTo>
                    <a:lnTo>
                      <a:pt x="72" y="328"/>
                    </a:lnTo>
                    <a:lnTo>
                      <a:pt x="69" y="315"/>
                    </a:lnTo>
                    <a:lnTo>
                      <a:pt x="69" y="312"/>
                    </a:lnTo>
                    <a:lnTo>
                      <a:pt x="67" y="309"/>
                    </a:lnTo>
                    <a:lnTo>
                      <a:pt x="67" y="309"/>
                    </a:lnTo>
                    <a:lnTo>
                      <a:pt x="63" y="308"/>
                    </a:lnTo>
                    <a:lnTo>
                      <a:pt x="65" y="305"/>
                    </a:lnTo>
                    <a:lnTo>
                      <a:pt x="66" y="298"/>
                    </a:lnTo>
                    <a:lnTo>
                      <a:pt x="61" y="294"/>
                    </a:lnTo>
                    <a:lnTo>
                      <a:pt x="66" y="295"/>
                    </a:lnTo>
                    <a:lnTo>
                      <a:pt x="76" y="286"/>
                    </a:lnTo>
                    <a:lnTo>
                      <a:pt x="76" y="284"/>
                    </a:lnTo>
                    <a:lnTo>
                      <a:pt x="79" y="283"/>
                    </a:lnTo>
                    <a:lnTo>
                      <a:pt x="87" y="278"/>
                    </a:lnTo>
                    <a:lnTo>
                      <a:pt x="92" y="274"/>
                    </a:lnTo>
                    <a:lnTo>
                      <a:pt x="93" y="269"/>
                    </a:lnTo>
                    <a:lnTo>
                      <a:pt x="88" y="265"/>
                    </a:lnTo>
                    <a:lnTo>
                      <a:pt x="83" y="260"/>
                    </a:lnTo>
                    <a:lnTo>
                      <a:pt x="83" y="252"/>
                    </a:lnTo>
                    <a:lnTo>
                      <a:pt x="84" y="245"/>
                    </a:lnTo>
                    <a:lnTo>
                      <a:pt x="89" y="243"/>
                    </a:lnTo>
                    <a:lnTo>
                      <a:pt x="100" y="245"/>
                    </a:lnTo>
                    <a:lnTo>
                      <a:pt x="104" y="241"/>
                    </a:lnTo>
                    <a:lnTo>
                      <a:pt x="106" y="239"/>
                    </a:lnTo>
                    <a:lnTo>
                      <a:pt x="101" y="218"/>
                    </a:lnTo>
                    <a:lnTo>
                      <a:pt x="101" y="218"/>
                    </a:lnTo>
                    <a:lnTo>
                      <a:pt x="93" y="214"/>
                    </a:lnTo>
                    <a:lnTo>
                      <a:pt x="92" y="214"/>
                    </a:lnTo>
                    <a:lnTo>
                      <a:pt x="88" y="216"/>
                    </a:lnTo>
                    <a:lnTo>
                      <a:pt x="84" y="218"/>
                    </a:lnTo>
                    <a:lnTo>
                      <a:pt x="83" y="219"/>
                    </a:lnTo>
                    <a:lnTo>
                      <a:pt x="67" y="211"/>
                    </a:lnTo>
                    <a:lnTo>
                      <a:pt x="62" y="209"/>
                    </a:lnTo>
                    <a:lnTo>
                      <a:pt x="62" y="207"/>
                    </a:lnTo>
                    <a:lnTo>
                      <a:pt x="58" y="184"/>
                    </a:lnTo>
                    <a:lnTo>
                      <a:pt x="59" y="174"/>
                    </a:lnTo>
                    <a:lnTo>
                      <a:pt x="62" y="164"/>
                    </a:lnTo>
                    <a:lnTo>
                      <a:pt x="58" y="161"/>
                    </a:lnTo>
                    <a:lnTo>
                      <a:pt x="53" y="159"/>
                    </a:lnTo>
                    <a:lnTo>
                      <a:pt x="44" y="152"/>
                    </a:lnTo>
                    <a:lnTo>
                      <a:pt x="37" y="154"/>
                    </a:lnTo>
                    <a:lnTo>
                      <a:pt x="28" y="155"/>
                    </a:lnTo>
                    <a:lnTo>
                      <a:pt x="12" y="156"/>
                    </a:lnTo>
                    <a:lnTo>
                      <a:pt x="14" y="148"/>
                    </a:lnTo>
                    <a:lnTo>
                      <a:pt x="4" y="122"/>
                    </a:lnTo>
                    <a:lnTo>
                      <a:pt x="4" y="121"/>
                    </a:lnTo>
                    <a:lnTo>
                      <a:pt x="4" y="121"/>
                    </a:lnTo>
                    <a:lnTo>
                      <a:pt x="4" y="114"/>
                    </a:lnTo>
                    <a:lnTo>
                      <a:pt x="4" y="109"/>
                    </a:lnTo>
                    <a:lnTo>
                      <a:pt x="4" y="108"/>
                    </a:lnTo>
                    <a:lnTo>
                      <a:pt x="4" y="96"/>
                    </a:lnTo>
                    <a:lnTo>
                      <a:pt x="6" y="84"/>
                    </a:lnTo>
                    <a:lnTo>
                      <a:pt x="3" y="83"/>
                    </a:lnTo>
                    <a:lnTo>
                      <a:pt x="0" y="80"/>
                    </a:lnTo>
                    <a:lnTo>
                      <a:pt x="0" y="76"/>
                    </a:lnTo>
                    <a:lnTo>
                      <a:pt x="0" y="72"/>
                    </a:lnTo>
                    <a:lnTo>
                      <a:pt x="8" y="67"/>
                    </a:lnTo>
                    <a:lnTo>
                      <a:pt x="11" y="59"/>
                    </a:lnTo>
                    <a:lnTo>
                      <a:pt x="24" y="59"/>
                    </a:lnTo>
                    <a:lnTo>
                      <a:pt x="32" y="68"/>
                    </a:lnTo>
                    <a:lnTo>
                      <a:pt x="38" y="63"/>
                    </a:lnTo>
                    <a:lnTo>
                      <a:pt x="33" y="53"/>
                    </a:lnTo>
                    <a:lnTo>
                      <a:pt x="41" y="48"/>
                    </a:lnTo>
                    <a:lnTo>
                      <a:pt x="45" y="45"/>
                    </a:lnTo>
                    <a:lnTo>
                      <a:pt x="49" y="42"/>
                    </a:lnTo>
                    <a:lnTo>
                      <a:pt x="54" y="38"/>
                    </a:lnTo>
                    <a:lnTo>
                      <a:pt x="65" y="38"/>
                    </a:lnTo>
                    <a:lnTo>
                      <a:pt x="69" y="45"/>
                    </a:lnTo>
                    <a:lnTo>
                      <a:pt x="84" y="44"/>
                    </a:lnTo>
                    <a:lnTo>
                      <a:pt x="100" y="27"/>
                    </a:lnTo>
                    <a:lnTo>
                      <a:pt x="100" y="25"/>
                    </a:lnTo>
                    <a:lnTo>
                      <a:pt x="105" y="20"/>
                    </a:lnTo>
                    <a:lnTo>
                      <a:pt x="105" y="19"/>
                    </a:lnTo>
                    <a:lnTo>
                      <a:pt x="109" y="15"/>
                    </a:lnTo>
                    <a:lnTo>
                      <a:pt x="109" y="15"/>
                    </a:lnTo>
                    <a:lnTo>
                      <a:pt x="116" y="7"/>
                    </a:lnTo>
                    <a:lnTo>
                      <a:pt x="139" y="0"/>
                    </a:lnTo>
                    <a:lnTo>
                      <a:pt x="172" y="0"/>
                    </a:lnTo>
                    <a:lnTo>
                      <a:pt x="181" y="2"/>
                    </a:lnTo>
                    <a:lnTo>
                      <a:pt x="201" y="3"/>
                    </a:lnTo>
                    <a:lnTo>
                      <a:pt x="206" y="10"/>
                    </a:lnTo>
                    <a:lnTo>
                      <a:pt x="222" y="6"/>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91" name="Freeform 1379"/>
              <p:cNvSpPr>
                <a:spLocks/>
              </p:cNvSpPr>
              <p:nvPr/>
            </p:nvSpPr>
            <p:spPr bwMode="auto">
              <a:xfrm>
                <a:off x="2963396" y="4959323"/>
                <a:ext cx="652464" cy="730250"/>
              </a:xfrm>
              <a:custGeom>
                <a:avLst/>
                <a:gdLst/>
                <a:ahLst/>
                <a:cxnLst>
                  <a:cxn ang="0">
                    <a:pos x="394" y="307"/>
                  </a:cxn>
                  <a:cxn ang="0">
                    <a:pos x="379" y="316"/>
                  </a:cxn>
                  <a:cxn ang="0">
                    <a:pos x="376" y="336"/>
                  </a:cxn>
                  <a:cxn ang="0">
                    <a:pos x="373" y="343"/>
                  </a:cxn>
                  <a:cxn ang="0">
                    <a:pos x="370" y="350"/>
                  </a:cxn>
                  <a:cxn ang="0">
                    <a:pos x="373" y="358"/>
                  </a:cxn>
                  <a:cxn ang="0">
                    <a:pos x="379" y="369"/>
                  </a:cxn>
                  <a:cxn ang="0">
                    <a:pos x="391" y="370"/>
                  </a:cxn>
                  <a:cxn ang="0">
                    <a:pos x="393" y="387"/>
                  </a:cxn>
                  <a:cxn ang="0">
                    <a:pos x="398" y="399"/>
                  </a:cxn>
                  <a:cxn ang="0">
                    <a:pos x="403" y="426"/>
                  </a:cxn>
                  <a:cxn ang="0">
                    <a:pos x="376" y="437"/>
                  </a:cxn>
                  <a:cxn ang="0">
                    <a:pos x="378" y="422"/>
                  </a:cxn>
                  <a:cxn ang="0">
                    <a:pos x="379" y="408"/>
                  </a:cxn>
                  <a:cxn ang="0">
                    <a:pos x="369" y="387"/>
                  </a:cxn>
                  <a:cxn ang="0">
                    <a:pos x="364" y="380"/>
                  </a:cxn>
                  <a:cxn ang="0">
                    <a:pos x="355" y="377"/>
                  </a:cxn>
                  <a:cxn ang="0">
                    <a:pos x="352" y="380"/>
                  </a:cxn>
                  <a:cxn ang="0">
                    <a:pos x="362" y="397"/>
                  </a:cxn>
                  <a:cxn ang="0">
                    <a:pos x="352" y="397"/>
                  </a:cxn>
                  <a:cxn ang="0">
                    <a:pos x="338" y="395"/>
                  </a:cxn>
                  <a:cxn ang="0">
                    <a:pos x="322" y="396"/>
                  </a:cxn>
                  <a:cxn ang="0">
                    <a:pos x="323" y="442"/>
                  </a:cxn>
                  <a:cxn ang="0">
                    <a:pos x="318" y="450"/>
                  </a:cxn>
                  <a:cxn ang="0">
                    <a:pos x="285" y="449"/>
                  </a:cxn>
                  <a:cxn ang="0">
                    <a:pos x="271" y="460"/>
                  </a:cxn>
                  <a:cxn ang="0">
                    <a:pos x="251" y="438"/>
                  </a:cxn>
                  <a:cxn ang="0">
                    <a:pos x="249" y="418"/>
                  </a:cxn>
                  <a:cxn ang="0">
                    <a:pos x="234" y="382"/>
                  </a:cxn>
                  <a:cxn ang="0">
                    <a:pos x="217" y="344"/>
                  </a:cxn>
                  <a:cxn ang="0">
                    <a:pos x="218" y="318"/>
                  </a:cxn>
                  <a:cxn ang="0">
                    <a:pos x="196" y="295"/>
                  </a:cxn>
                  <a:cxn ang="0">
                    <a:pos x="165" y="244"/>
                  </a:cxn>
                  <a:cxn ang="0">
                    <a:pos x="84" y="236"/>
                  </a:cxn>
                  <a:cxn ang="0">
                    <a:pos x="21" y="244"/>
                  </a:cxn>
                  <a:cxn ang="0">
                    <a:pos x="30" y="201"/>
                  </a:cxn>
                  <a:cxn ang="0">
                    <a:pos x="44" y="142"/>
                  </a:cxn>
                  <a:cxn ang="0">
                    <a:pos x="35" y="111"/>
                  </a:cxn>
                  <a:cxn ang="0">
                    <a:pos x="10" y="100"/>
                  </a:cxn>
                  <a:cxn ang="0">
                    <a:pos x="35" y="81"/>
                  </a:cxn>
                  <a:cxn ang="0">
                    <a:pos x="56" y="57"/>
                  </a:cxn>
                  <a:cxn ang="0">
                    <a:pos x="81" y="45"/>
                  </a:cxn>
                  <a:cxn ang="0">
                    <a:pos x="120" y="31"/>
                  </a:cxn>
                  <a:cxn ang="0">
                    <a:pos x="122" y="7"/>
                  </a:cxn>
                  <a:cxn ang="0">
                    <a:pos x="170" y="32"/>
                  </a:cxn>
                  <a:cxn ang="0">
                    <a:pos x="183" y="48"/>
                  </a:cxn>
                  <a:cxn ang="0">
                    <a:pos x="207" y="68"/>
                  </a:cxn>
                  <a:cxn ang="0">
                    <a:pos x="249" y="96"/>
                  </a:cxn>
                  <a:cxn ang="0">
                    <a:pos x="255" y="115"/>
                  </a:cxn>
                  <a:cxn ang="0">
                    <a:pos x="264" y="157"/>
                  </a:cxn>
                  <a:cxn ang="0">
                    <a:pos x="289" y="166"/>
                  </a:cxn>
                  <a:cxn ang="0">
                    <a:pos x="317" y="181"/>
                  </a:cxn>
                  <a:cxn ang="0">
                    <a:pos x="315" y="168"/>
                  </a:cxn>
                  <a:cxn ang="0">
                    <a:pos x="328" y="150"/>
                  </a:cxn>
                  <a:cxn ang="0">
                    <a:pos x="331" y="141"/>
                  </a:cxn>
                  <a:cxn ang="0">
                    <a:pos x="362" y="204"/>
                  </a:cxn>
                  <a:cxn ang="0">
                    <a:pos x="379" y="252"/>
                  </a:cxn>
                  <a:cxn ang="0">
                    <a:pos x="394" y="261"/>
                  </a:cxn>
                  <a:cxn ang="0">
                    <a:pos x="411" y="278"/>
                  </a:cxn>
                </a:cxnLst>
                <a:rect l="0" t="0" r="r" b="b"/>
                <a:pathLst>
                  <a:path w="411" h="460">
                    <a:moveTo>
                      <a:pt x="411" y="278"/>
                    </a:moveTo>
                    <a:lnTo>
                      <a:pt x="407" y="282"/>
                    </a:lnTo>
                    <a:lnTo>
                      <a:pt x="410" y="293"/>
                    </a:lnTo>
                    <a:lnTo>
                      <a:pt x="394" y="307"/>
                    </a:lnTo>
                    <a:lnTo>
                      <a:pt x="393" y="303"/>
                    </a:lnTo>
                    <a:lnTo>
                      <a:pt x="387" y="303"/>
                    </a:lnTo>
                    <a:lnTo>
                      <a:pt x="385" y="312"/>
                    </a:lnTo>
                    <a:lnTo>
                      <a:pt x="379" y="316"/>
                    </a:lnTo>
                    <a:lnTo>
                      <a:pt x="376" y="322"/>
                    </a:lnTo>
                    <a:lnTo>
                      <a:pt x="374" y="322"/>
                    </a:lnTo>
                    <a:lnTo>
                      <a:pt x="376" y="336"/>
                    </a:lnTo>
                    <a:lnTo>
                      <a:pt x="376" y="336"/>
                    </a:lnTo>
                    <a:lnTo>
                      <a:pt x="376" y="339"/>
                    </a:lnTo>
                    <a:lnTo>
                      <a:pt x="374" y="340"/>
                    </a:lnTo>
                    <a:lnTo>
                      <a:pt x="373" y="341"/>
                    </a:lnTo>
                    <a:lnTo>
                      <a:pt x="373" y="343"/>
                    </a:lnTo>
                    <a:lnTo>
                      <a:pt x="370" y="345"/>
                    </a:lnTo>
                    <a:lnTo>
                      <a:pt x="370" y="348"/>
                    </a:lnTo>
                    <a:lnTo>
                      <a:pt x="370" y="349"/>
                    </a:lnTo>
                    <a:lnTo>
                      <a:pt x="370" y="350"/>
                    </a:lnTo>
                    <a:lnTo>
                      <a:pt x="372" y="352"/>
                    </a:lnTo>
                    <a:lnTo>
                      <a:pt x="372" y="353"/>
                    </a:lnTo>
                    <a:lnTo>
                      <a:pt x="373" y="356"/>
                    </a:lnTo>
                    <a:lnTo>
                      <a:pt x="373" y="358"/>
                    </a:lnTo>
                    <a:lnTo>
                      <a:pt x="373" y="358"/>
                    </a:lnTo>
                    <a:lnTo>
                      <a:pt x="370" y="365"/>
                    </a:lnTo>
                    <a:lnTo>
                      <a:pt x="374" y="366"/>
                    </a:lnTo>
                    <a:lnTo>
                      <a:pt x="379" y="369"/>
                    </a:lnTo>
                    <a:lnTo>
                      <a:pt x="381" y="371"/>
                    </a:lnTo>
                    <a:lnTo>
                      <a:pt x="381" y="371"/>
                    </a:lnTo>
                    <a:lnTo>
                      <a:pt x="382" y="371"/>
                    </a:lnTo>
                    <a:lnTo>
                      <a:pt x="391" y="370"/>
                    </a:lnTo>
                    <a:lnTo>
                      <a:pt x="391" y="373"/>
                    </a:lnTo>
                    <a:lnTo>
                      <a:pt x="394" y="374"/>
                    </a:lnTo>
                    <a:lnTo>
                      <a:pt x="393" y="382"/>
                    </a:lnTo>
                    <a:lnTo>
                      <a:pt x="393" y="387"/>
                    </a:lnTo>
                    <a:lnTo>
                      <a:pt x="393" y="391"/>
                    </a:lnTo>
                    <a:lnTo>
                      <a:pt x="393" y="396"/>
                    </a:lnTo>
                    <a:lnTo>
                      <a:pt x="393" y="396"/>
                    </a:lnTo>
                    <a:lnTo>
                      <a:pt x="398" y="399"/>
                    </a:lnTo>
                    <a:lnTo>
                      <a:pt x="402" y="403"/>
                    </a:lnTo>
                    <a:lnTo>
                      <a:pt x="402" y="404"/>
                    </a:lnTo>
                    <a:lnTo>
                      <a:pt x="403" y="416"/>
                    </a:lnTo>
                    <a:lnTo>
                      <a:pt x="403" y="426"/>
                    </a:lnTo>
                    <a:lnTo>
                      <a:pt x="398" y="434"/>
                    </a:lnTo>
                    <a:lnTo>
                      <a:pt x="386" y="439"/>
                    </a:lnTo>
                    <a:lnTo>
                      <a:pt x="382" y="439"/>
                    </a:lnTo>
                    <a:lnTo>
                      <a:pt x="376" y="437"/>
                    </a:lnTo>
                    <a:lnTo>
                      <a:pt x="376" y="437"/>
                    </a:lnTo>
                    <a:lnTo>
                      <a:pt x="376" y="437"/>
                    </a:lnTo>
                    <a:lnTo>
                      <a:pt x="377" y="428"/>
                    </a:lnTo>
                    <a:lnTo>
                      <a:pt x="378" y="422"/>
                    </a:lnTo>
                    <a:lnTo>
                      <a:pt x="379" y="420"/>
                    </a:lnTo>
                    <a:lnTo>
                      <a:pt x="379" y="415"/>
                    </a:lnTo>
                    <a:lnTo>
                      <a:pt x="379" y="413"/>
                    </a:lnTo>
                    <a:lnTo>
                      <a:pt x="379" y="408"/>
                    </a:lnTo>
                    <a:lnTo>
                      <a:pt x="381" y="401"/>
                    </a:lnTo>
                    <a:lnTo>
                      <a:pt x="379" y="397"/>
                    </a:lnTo>
                    <a:lnTo>
                      <a:pt x="376" y="391"/>
                    </a:lnTo>
                    <a:lnTo>
                      <a:pt x="369" y="387"/>
                    </a:lnTo>
                    <a:lnTo>
                      <a:pt x="368" y="386"/>
                    </a:lnTo>
                    <a:lnTo>
                      <a:pt x="366" y="383"/>
                    </a:lnTo>
                    <a:lnTo>
                      <a:pt x="365" y="380"/>
                    </a:lnTo>
                    <a:lnTo>
                      <a:pt x="364" y="380"/>
                    </a:lnTo>
                    <a:lnTo>
                      <a:pt x="362" y="378"/>
                    </a:lnTo>
                    <a:lnTo>
                      <a:pt x="359" y="377"/>
                    </a:lnTo>
                    <a:lnTo>
                      <a:pt x="356" y="375"/>
                    </a:lnTo>
                    <a:lnTo>
                      <a:pt x="355" y="377"/>
                    </a:lnTo>
                    <a:lnTo>
                      <a:pt x="355" y="377"/>
                    </a:lnTo>
                    <a:lnTo>
                      <a:pt x="351" y="378"/>
                    </a:lnTo>
                    <a:lnTo>
                      <a:pt x="352" y="379"/>
                    </a:lnTo>
                    <a:lnTo>
                      <a:pt x="352" y="380"/>
                    </a:lnTo>
                    <a:lnTo>
                      <a:pt x="355" y="383"/>
                    </a:lnTo>
                    <a:lnTo>
                      <a:pt x="365" y="392"/>
                    </a:lnTo>
                    <a:lnTo>
                      <a:pt x="364" y="394"/>
                    </a:lnTo>
                    <a:lnTo>
                      <a:pt x="362" y="397"/>
                    </a:lnTo>
                    <a:lnTo>
                      <a:pt x="360" y="397"/>
                    </a:lnTo>
                    <a:lnTo>
                      <a:pt x="357" y="396"/>
                    </a:lnTo>
                    <a:lnTo>
                      <a:pt x="357" y="396"/>
                    </a:lnTo>
                    <a:lnTo>
                      <a:pt x="352" y="397"/>
                    </a:lnTo>
                    <a:lnTo>
                      <a:pt x="352" y="397"/>
                    </a:lnTo>
                    <a:lnTo>
                      <a:pt x="349" y="397"/>
                    </a:lnTo>
                    <a:lnTo>
                      <a:pt x="343" y="396"/>
                    </a:lnTo>
                    <a:lnTo>
                      <a:pt x="338" y="395"/>
                    </a:lnTo>
                    <a:lnTo>
                      <a:pt x="334" y="403"/>
                    </a:lnTo>
                    <a:lnTo>
                      <a:pt x="327" y="403"/>
                    </a:lnTo>
                    <a:lnTo>
                      <a:pt x="323" y="396"/>
                    </a:lnTo>
                    <a:lnTo>
                      <a:pt x="322" y="396"/>
                    </a:lnTo>
                    <a:lnTo>
                      <a:pt x="321" y="401"/>
                    </a:lnTo>
                    <a:lnTo>
                      <a:pt x="318" y="408"/>
                    </a:lnTo>
                    <a:lnTo>
                      <a:pt x="309" y="417"/>
                    </a:lnTo>
                    <a:lnTo>
                      <a:pt x="323" y="442"/>
                    </a:lnTo>
                    <a:lnTo>
                      <a:pt x="327" y="447"/>
                    </a:lnTo>
                    <a:lnTo>
                      <a:pt x="321" y="450"/>
                    </a:lnTo>
                    <a:lnTo>
                      <a:pt x="319" y="451"/>
                    </a:lnTo>
                    <a:lnTo>
                      <a:pt x="318" y="450"/>
                    </a:lnTo>
                    <a:lnTo>
                      <a:pt x="311" y="447"/>
                    </a:lnTo>
                    <a:lnTo>
                      <a:pt x="307" y="450"/>
                    </a:lnTo>
                    <a:lnTo>
                      <a:pt x="293" y="446"/>
                    </a:lnTo>
                    <a:lnTo>
                      <a:pt x="285" y="449"/>
                    </a:lnTo>
                    <a:lnTo>
                      <a:pt x="287" y="455"/>
                    </a:lnTo>
                    <a:lnTo>
                      <a:pt x="288" y="460"/>
                    </a:lnTo>
                    <a:lnTo>
                      <a:pt x="279" y="460"/>
                    </a:lnTo>
                    <a:lnTo>
                      <a:pt x="271" y="460"/>
                    </a:lnTo>
                    <a:lnTo>
                      <a:pt x="267" y="455"/>
                    </a:lnTo>
                    <a:lnTo>
                      <a:pt x="267" y="455"/>
                    </a:lnTo>
                    <a:lnTo>
                      <a:pt x="259" y="438"/>
                    </a:lnTo>
                    <a:lnTo>
                      <a:pt x="251" y="438"/>
                    </a:lnTo>
                    <a:lnTo>
                      <a:pt x="247" y="438"/>
                    </a:lnTo>
                    <a:lnTo>
                      <a:pt x="247" y="438"/>
                    </a:lnTo>
                    <a:lnTo>
                      <a:pt x="255" y="424"/>
                    </a:lnTo>
                    <a:lnTo>
                      <a:pt x="249" y="418"/>
                    </a:lnTo>
                    <a:lnTo>
                      <a:pt x="247" y="405"/>
                    </a:lnTo>
                    <a:lnTo>
                      <a:pt x="246" y="401"/>
                    </a:lnTo>
                    <a:lnTo>
                      <a:pt x="243" y="384"/>
                    </a:lnTo>
                    <a:lnTo>
                      <a:pt x="234" y="382"/>
                    </a:lnTo>
                    <a:lnTo>
                      <a:pt x="237" y="371"/>
                    </a:lnTo>
                    <a:lnTo>
                      <a:pt x="238" y="369"/>
                    </a:lnTo>
                    <a:lnTo>
                      <a:pt x="241" y="358"/>
                    </a:lnTo>
                    <a:lnTo>
                      <a:pt x="217" y="344"/>
                    </a:lnTo>
                    <a:lnTo>
                      <a:pt x="218" y="331"/>
                    </a:lnTo>
                    <a:lnTo>
                      <a:pt x="218" y="327"/>
                    </a:lnTo>
                    <a:lnTo>
                      <a:pt x="218" y="322"/>
                    </a:lnTo>
                    <a:lnTo>
                      <a:pt x="218" y="318"/>
                    </a:lnTo>
                    <a:lnTo>
                      <a:pt x="216" y="314"/>
                    </a:lnTo>
                    <a:lnTo>
                      <a:pt x="199" y="301"/>
                    </a:lnTo>
                    <a:lnTo>
                      <a:pt x="195" y="301"/>
                    </a:lnTo>
                    <a:lnTo>
                      <a:pt x="196" y="295"/>
                    </a:lnTo>
                    <a:lnTo>
                      <a:pt x="195" y="285"/>
                    </a:lnTo>
                    <a:lnTo>
                      <a:pt x="195" y="274"/>
                    </a:lnTo>
                    <a:lnTo>
                      <a:pt x="194" y="269"/>
                    </a:lnTo>
                    <a:lnTo>
                      <a:pt x="165" y="244"/>
                    </a:lnTo>
                    <a:lnTo>
                      <a:pt x="133" y="246"/>
                    </a:lnTo>
                    <a:lnTo>
                      <a:pt x="91" y="236"/>
                    </a:lnTo>
                    <a:lnTo>
                      <a:pt x="94" y="240"/>
                    </a:lnTo>
                    <a:lnTo>
                      <a:pt x="84" y="236"/>
                    </a:lnTo>
                    <a:lnTo>
                      <a:pt x="78" y="238"/>
                    </a:lnTo>
                    <a:lnTo>
                      <a:pt x="48" y="251"/>
                    </a:lnTo>
                    <a:lnTo>
                      <a:pt x="43" y="253"/>
                    </a:lnTo>
                    <a:lnTo>
                      <a:pt x="21" y="244"/>
                    </a:lnTo>
                    <a:lnTo>
                      <a:pt x="0" y="250"/>
                    </a:lnTo>
                    <a:lnTo>
                      <a:pt x="14" y="231"/>
                    </a:lnTo>
                    <a:lnTo>
                      <a:pt x="19" y="213"/>
                    </a:lnTo>
                    <a:lnTo>
                      <a:pt x="30" y="201"/>
                    </a:lnTo>
                    <a:lnTo>
                      <a:pt x="31" y="196"/>
                    </a:lnTo>
                    <a:lnTo>
                      <a:pt x="35" y="170"/>
                    </a:lnTo>
                    <a:lnTo>
                      <a:pt x="37" y="168"/>
                    </a:lnTo>
                    <a:lnTo>
                      <a:pt x="44" y="142"/>
                    </a:lnTo>
                    <a:lnTo>
                      <a:pt x="37" y="133"/>
                    </a:lnTo>
                    <a:lnTo>
                      <a:pt x="34" y="130"/>
                    </a:lnTo>
                    <a:lnTo>
                      <a:pt x="34" y="130"/>
                    </a:lnTo>
                    <a:lnTo>
                      <a:pt x="35" y="111"/>
                    </a:lnTo>
                    <a:lnTo>
                      <a:pt x="25" y="103"/>
                    </a:lnTo>
                    <a:lnTo>
                      <a:pt x="25" y="103"/>
                    </a:lnTo>
                    <a:lnTo>
                      <a:pt x="16" y="102"/>
                    </a:lnTo>
                    <a:lnTo>
                      <a:pt x="10" y="100"/>
                    </a:lnTo>
                    <a:lnTo>
                      <a:pt x="14" y="98"/>
                    </a:lnTo>
                    <a:lnTo>
                      <a:pt x="29" y="86"/>
                    </a:lnTo>
                    <a:lnTo>
                      <a:pt x="31" y="85"/>
                    </a:lnTo>
                    <a:lnTo>
                      <a:pt x="35" y="81"/>
                    </a:lnTo>
                    <a:lnTo>
                      <a:pt x="47" y="83"/>
                    </a:lnTo>
                    <a:lnTo>
                      <a:pt x="51" y="78"/>
                    </a:lnTo>
                    <a:lnTo>
                      <a:pt x="48" y="70"/>
                    </a:lnTo>
                    <a:lnTo>
                      <a:pt x="56" y="57"/>
                    </a:lnTo>
                    <a:lnTo>
                      <a:pt x="60" y="51"/>
                    </a:lnTo>
                    <a:lnTo>
                      <a:pt x="64" y="44"/>
                    </a:lnTo>
                    <a:lnTo>
                      <a:pt x="74" y="37"/>
                    </a:lnTo>
                    <a:lnTo>
                      <a:pt x="81" y="45"/>
                    </a:lnTo>
                    <a:lnTo>
                      <a:pt x="95" y="48"/>
                    </a:lnTo>
                    <a:lnTo>
                      <a:pt x="111" y="27"/>
                    </a:lnTo>
                    <a:lnTo>
                      <a:pt x="112" y="26"/>
                    </a:lnTo>
                    <a:lnTo>
                      <a:pt x="120" y="31"/>
                    </a:lnTo>
                    <a:lnTo>
                      <a:pt x="122" y="20"/>
                    </a:lnTo>
                    <a:lnTo>
                      <a:pt x="126" y="20"/>
                    </a:lnTo>
                    <a:lnTo>
                      <a:pt x="129" y="14"/>
                    </a:lnTo>
                    <a:lnTo>
                      <a:pt x="122" y="7"/>
                    </a:lnTo>
                    <a:lnTo>
                      <a:pt x="127" y="3"/>
                    </a:lnTo>
                    <a:lnTo>
                      <a:pt x="135" y="0"/>
                    </a:lnTo>
                    <a:lnTo>
                      <a:pt x="141" y="11"/>
                    </a:lnTo>
                    <a:lnTo>
                      <a:pt x="170" y="32"/>
                    </a:lnTo>
                    <a:lnTo>
                      <a:pt x="170" y="34"/>
                    </a:lnTo>
                    <a:lnTo>
                      <a:pt x="171" y="40"/>
                    </a:lnTo>
                    <a:lnTo>
                      <a:pt x="175" y="44"/>
                    </a:lnTo>
                    <a:lnTo>
                      <a:pt x="183" y="48"/>
                    </a:lnTo>
                    <a:lnTo>
                      <a:pt x="195" y="56"/>
                    </a:lnTo>
                    <a:lnTo>
                      <a:pt x="198" y="57"/>
                    </a:lnTo>
                    <a:lnTo>
                      <a:pt x="204" y="58"/>
                    </a:lnTo>
                    <a:lnTo>
                      <a:pt x="207" y="68"/>
                    </a:lnTo>
                    <a:lnTo>
                      <a:pt x="216" y="74"/>
                    </a:lnTo>
                    <a:lnTo>
                      <a:pt x="230" y="83"/>
                    </a:lnTo>
                    <a:lnTo>
                      <a:pt x="235" y="87"/>
                    </a:lnTo>
                    <a:lnTo>
                      <a:pt x="249" y="96"/>
                    </a:lnTo>
                    <a:lnTo>
                      <a:pt x="253" y="102"/>
                    </a:lnTo>
                    <a:lnTo>
                      <a:pt x="258" y="107"/>
                    </a:lnTo>
                    <a:lnTo>
                      <a:pt x="255" y="112"/>
                    </a:lnTo>
                    <a:lnTo>
                      <a:pt x="255" y="115"/>
                    </a:lnTo>
                    <a:lnTo>
                      <a:pt x="259" y="132"/>
                    </a:lnTo>
                    <a:lnTo>
                      <a:pt x="268" y="142"/>
                    </a:lnTo>
                    <a:lnTo>
                      <a:pt x="264" y="150"/>
                    </a:lnTo>
                    <a:lnTo>
                      <a:pt x="264" y="157"/>
                    </a:lnTo>
                    <a:lnTo>
                      <a:pt x="272" y="162"/>
                    </a:lnTo>
                    <a:lnTo>
                      <a:pt x="279" y="162"/>
                    </a:lnTo>
                    <a:lnTo>
                      <a:pt x="289" y="163"/>
                    </a:lnTo>
                    <a:lnTo>
                      <a:pt x="289" y="166"/>
                    </a:lnTo>
                    <a:lnTo>
                      <a:pt x="288" y="171"/>
                    </a:lnTo>
                    <a:lnTo>
                      <a:pt x="311" y="183"/>
                    </a:lnTo>
                    <a:lnTo>
                      <a:pt x="317" y="185"/>
                    </a:lnTo>
                    <a:lnTo>
                      <a:pt x="317" y="181"/>
                    </a:lnTo>
                    <a:lnTo>
                      <a:pt x="317" y="180"/>
                    </a:lnTo>
                    <a:lnTo>
                      <a:pt x="315" y="174"/>
                    </a:lnTo>
                    <a:lnTo>
                      <a:pt x="314" y="170"/>
                    </a:lnTo>
                    <a:lnTo>
                      <a:pt x="315" y="168"/>
                    </a:lnTo>
                    <a:lnTo>
                      <a:pt x="315" y="163"/>
                    </a:lnTo>
                    <a:lnTo>
                      <a:pt x="321" y="151"/>
                    </a:lnTo>
                    <a:lnTo>
                      <a:pt x="322" y="155"/>
                    </a:lnTo>
                    <a:lnTo>
                      <a:pt x="328" y="150"/>
                    </a:lnTo>
                    <a:lnTo>
                      <a:pt x="335" y="145"/>
                    </a:lnTo>
                    <a:lnTo>
                      <a:pt x="335" y="145"/>
                    </a:lnTo>
                    <a:lnTo>
                      <a:pt x="330" y="141"/>
                    </a:lnTo>
                    <a:lnTo>
                      <a:pt x="331" y="141"/>
                    </a:lnTo>
                    <a:lnTo>
                      <a:pt x="347" y="141"/>
                    </a:lnTo>
                    <a:lnTo>
                      <a:pt x="356" y="167"/>
                    </a:lnTo>
                    <a:lnTo>
                      <a:pt x="360" y="171"/>
                    </a:lnTo>
                    <a:lnTo>
                      <a:pt x="362" y="204"/>
                    </a:lnTo>
                    <a:lnTo>
                      <a:pt x="377" y="240"/>
                    </a:lnTo>
                    <a:lnTo>
                      <a:pt x="374" y="244"/>
                    </a:lnTo>
                    <a:lnTo>
                      <a:pt x="379" y="252"/>
                    </a:lnTo>
                    <a:lnTo>
                      <a:pt x="379" y="252"/>
                    </a:lnTo>
                    <a:lnTo>
                      <a:pt x="381" y="253"/>
                    </a:lnTo>
                    <a:lnTo>
                      <a:pt x="383" y="252"/>
                    </a:lnTo>
                    <a:lnTo>
                      <a:pt x="383" y="252"/>
                    </a:lnTo>
                    <a:lnTo>
                      <a:pt x="394" y="261"/>
                    </a:lnTo>
                    <a:lnTo>
                      <a:pt x="400" y="267"/>
                    </a:lnTo>
                    <a:lnTo>
                      <a:pt x="406" y="269"/>
                    </a:lnTo>
                    <a:lnTo>
                      <a:pt x="411" y="276"/>
                    </a:lnTo>
                    <a:lnTo>
                      <a:pt x="411" y="278"/>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92" name="Freeform 1380"/>
              <p:cNvSpPr>
                <a:spLocks noEditPoints="1"/>
              </p:cNvSpPr>
              <p:nvPr/>
            </p:nvSpPr>
            <p:spPr bwMode="auto">
              <a:xfrm>
                <a:off x="3412660" y="5581624"/>
                <a:ext cx="161925" cy="300038"/>
              </a:xfrm>
              <a:custGeom>
                <a:avLst/>
                <a:gdLst/>
                <a:ahLst/>
                <a:cxnLst>
                  <a:cxn ang="0">
                    <a:pos x="91" y="164"/>
                  </a:cxn>
                  <a:cxn ang="0">
                    <a:pos x="85" y="164"/>
                  </a:cxn>
                  <a:cxn ang="0">
                    <a:pos x="83" y="167"/>
                  </a:cxn>
                  <a:cxn ang="0">
                    <a:pos x="78" y="160"/>
                  </a:cxn>
                  <a:cxn ang="0">
                    <a:pos x="78" y="151"/>
                  </a:cxn>
                  <a:cxn ang="0">
                    <a:pos x="79" y="146"/>
                  </a:cxn>
                  <a:cxn ang="0">
                    <a:pos x="86" y="153"/>
                  </a:cxn>
                  <a:cxn ang="0">
                    <a:pos x="87" y="140"/>
                  </a:cxn>
                  <a:cxn ang="0">
                    <a:pos x="78" y="130"/>
                  </a:cxn>
                  <a:cxn ang="0">
                    <a:pos x="83" y="118"/>
                  </a:cxn>
                  <a:cxn ang="0">
                    <a:pos x="83" y="113"/>
                  </a:cxn>
                  <a:cxn ang="0">
                    <a:pos x="91" y="123"/>
                  </a:cxn>
                  <a:cxn ang="0">
                    <a:pos x="91" y="139"/>
                  </a:cxn>
                  <a:cxn ang="0">
                    <a:pos x="91" y="11"/>
                  </a:cxn>
                  <a:cxn ang="0">
                    <a:pos x="90" y="40"/>
                  </a:cxn>
                  <a:cxn ang="0">
                    <a:pos x="82" y="42"/>
                  </a:cxn>
                  <a:cxn ang="0">
                    <a:pos x="66" y="33"/>
                  </a:cxn>
                  <a:cxn ang="0">
                    <a:pos x="73" y="43"/>
                  </a:cxn>
                  <a:cxn ang="0">
                    <a:pos x="81" y="58"/>
                  </a:cxn>
                  <a:cxn ang="0">
                    <a:pos x="83" y="63"/>
                  </a:cxn>
                  <a:cxn ang="0">
                    <a:pos x="90" y="67"/>
                  </a:cxn>
                  <a:cxn ang="0">
                    <a:pos x="100" y="74"/>
                  </a:cxn>
                  <a:cxn ang="0">
                    <a:pos x="98" y="80"/>
                  </a:cxn>
                  <a:cxn ang="0">
                    <a:pos x="96" y="91"/>
                  </a:cxn>
                  <a:cxn ang="0">
                    <a:pos x="98" y="97"/>
                  </a:cxn>
                  <a:cxn ang="0">
                    <a:pos x="102" y="104"/>
                  </a:cxn>
                  <a:cxn ang="0">
                    <a:pos x="95" y="119"/>
                  </a:cxn>
                  <a:cxn ang="0">
                    <a:pos x="83" y="109"/>
                  </a:cxn>
                  <a:cxn ang="0">
                    <a:pos x="82" y="114"/>
                  </a:cxn>
                  <a:cxn ang="0">
                    <a:pos x="76" y="129"/>
                  </a:cxn>
                  <a:cxn ang="0">
                    <a:pos x="69" y="149"/>
                  </a:cxn>
                  <a:cxn ang="0">
                    <a:pos x="68" y="164"/>
                  </a:cxn>
                  <a:cxn ang="0">
                    <a:pos x="66" y="169"/>
                  </a:cxn>
                  <a:cxn ang="0">
                    <a:pos x="61" y="152"/>
                  </a:cxn>
                  <a:cxn ang="0">
                    <a:pos x="56" y="157"/>
                  </a:cxn>
                  <a:cxn ang="0">
                    <a:pos x="56" y="165"/>
                  </a:cxn>
                  <a:cxn ang="0">
                    <a:pos x="53" y="177"/>
                  </a:cxn>
                  <a:cxn ang="0">
                    <a:pos x="45" y="174"/>
                  </a:cxn>
                  <a:cxn ang="0">
                    <a:pos x="42" y="172"/>
                  </a:cxn>
                  <a:cxn ang="0">
                    <a:pos x="35" y="169"/>
                  </a:cxn>
                  <a:cxn ang="0">
                    <a:pos x="32" y="181"/>
                  </a:cxn>
                  <a:cxn ang="0">
                    <a:pos x="1" y="185"/>
                  </a:cxn>
                  <a:cxn ang="0">
                    <a:pos x="2" y="168"/>
                  </a:cxn>
                  <a:cxn ang="0">
                    <a:pos x="9" y="152"/>
                  </a:cxn>
                  <a:cxn ang="0">
                    <a:pos x="9" y="134"/>
                  </a:cxn>
                  <a:cxn ang="0">
                    <a:pos x="13" y="110"/>
                  </a:cxn>
                  <a:cxn ang="0">
                    <a:pos x="4" y="85"/>
                  </a:cxn>
                  <a:cxn ang="0">
                    <a:pos x="2" y="57"/>
                  </a:cxn>
                  <a:cxn ang="0">
                    <a:pos x="28" y="55"/>
                  </a:cxn>
                  <a:cxn ang="0">
                    <a:pos x="38" y="58"/>
                  </a:cxn>
                  <a:cxn ang="0">
                    <a:pos x="26" y="25"/>
                  </a:cxn>
                  <a:cxn ang="0">
                    <a:pos x="39" y="4"/>
                  </a:cxn>
                  <a:cxn ang="0">
                    <a:pos x="51" y="11"/>
                  </a:cxn>
                  <a:cxn ang="0">
                    <a:pos x="66" y="5"/>
                  </a:cxn>
                  <a:cxn ang="0">
                    <a:pos x="74" y="4"/>
                  </a:cxn>
                  <a:cxn ang="0">
                    <a:pos x="79" y="5"/>
                  </a:cxn>
                  <a:cxn ang="0">
                    <a:pos x="82" y="2"/>
                  </a:cxn>
                </a:cxnLst>
                <a:rect l="0" t="0" r="r" b="b"/>
                <a:pathLst>
                  <a:path w="102" h="189">
                    <a:moveTo>
                      <a:pt x="87" y="157"/>
                    </a:moveTo>
                    <a:lnTo>
                      <a:pt x="90" y="161"/>
                    </a:lnTo>
                    <a:lnTo>
                      <a:pt x="91" y="164"/>
                    </a:lnTo>
                    <a:lnTo>
                      <a:pt x="89" y="168"/>
                    </a:lnTo>
                    <a:lnTo>
                      <a:pt x="87" y="168"/>
                    </a:lnTo>
                    <a:lnTo>
                      <a:pt x="85" y="164"/>
                    </a:lnTo>
                    <a:lnTo>
                      <a:pt x="85" y="160"/>
                    </a:lnTo>
                    <a:lnTo>
                      <a:pt x="83" y="161"/>
                    </a:lnTo>
                    <a:lnTo>
                      <a:pt x="83" y="167"/>
                    </a:lnTo>
                    <a:lnTo>
                      <a:pt x="83" y="169"/>
                    </a:lnTo>
                    <a:lnTo>
                      <a:pt x="79" y="168"/>
                    </a:lnTo>
                    <a:lnTo>
                      <a:pt x="78" y="160"/>
                    </a:lnTo>
                    <a:lnTo>
                      <a:pt x="78" y="160"/>
                    </a:lnTo>
                    <a:lnTo>
                      <a:pt x="77" y="153"/>
                    </a:lnTo>
                    <a:lnTo>
                      <a:pt x="78" y="151"/>
                    </a:lnTo>
                    <a:lnTo>
                      <a:pt x="79" y="148"/>
                    </a:lnTo>
                    <a:lnTo>
                      <a:pt x="79" y="147"/>
                    </a:lnTo>
                    <a:lnTo>
                      <a:pt x="79" y="146"/>
                    </a:lnTo>
                    <a:lnTo>
                      <a:pt x="79" y="146"/>
                    </a:lnTo>
                    <a:lnTo>
                      <a:pt x="86" y="146"/>
                    </a:lnTo>
                    <a:lnTo>
                      <a:pt x="86" y="153"/>
                    </a:lnTo>
                    <a:lnTo>
                      <a:pt x="87" y="157"/>
                    </a:lnTo>
                    <a:close/>
                    <a:moveTo>
                      <a:pt x="87" y="140"/>
                    </a:moveTo>
                    <a:lnTo>
                      <a:pt x="87" y="140"/>
                    </a:lnTo>
                    <a:lnTo>
                      <a:pt x="82" y="139"/>
                    </a:lnTo>
                    <a:lnTo>
                      <a:pt x="79" y="139"/>
                    </a:lnTo>
                    <a:lnTo>
                      <a:pt x="78" y="130"/>
                    </a:lnTo>
                    <a:lnTo>
                      <a:pt x="82" y="127"/>
                    </a:lnTo>
                    <a:lnTo>
                      <a:pt x="82" y="125"/>
                    </a:lnTo>
                    <a:lnTo>
                      <a:pt x="83" y="118"/>
                    </a:lnTo>
                    <a:lnTo>
                      <a:pt x="83" y="114"/>
                    </a:lnTo>
                    <a:lnTo>
                      <a:pt x="83" y="113"/>
                    </a:lnTo>
                    <a:lnTo>
                      <a:pt x="83" y="113"/>
                    </a:lnTo>
                    <a:lnTo>
                      <a:pt x="87" y="115"/>
                    </a:lnTo>
                    <a:lnTo>
                      <a:pt x="90" y="118"/>
                    </a:lnTo>
                    <a:lnTo>
                      <a:pt x="91" y="123"/>
                    </a:lnTo>
                    <a:lnTo>
                      <a:pt x="93" y="132"/>
                    </a:lnTo>
                    <a:lnTo>
                      <a:pt x="93" y="135"/>
                    </a:lnTo>
                    <a:lnTo>
                      <a:pt x="91" y="139"/>
                    </a:lnTo>
                    <a:lnTo>
                      <a:pt x="87" y="140"/>
                    </a:lnTo>
                    <a:close/>
                    <a:moveTo>
                      <a:pt x="89" y="4"/>
                    </a:moveTo>
                    <a:lnTo>
                      <a:pt x="91" y="11"/>
                    </a:lnTo>
                    <a:lnTo>
                      <a:pt x="94" y="19"/>
                    </a:lnTo>
                    <a:lnTo>
                      <a:pt x="90" y="33"/>
                    </a:lnTo>
                    <a:lnTo>
                      <a:pt x="90" y="40"/>
                    </a:lnTo>
                    <a:lnTo>
                      <a:pt x="89" y="41"/>
                    </a:lnTo>
                    <a:lnTo>
                      <a:pt x="87" y="43"/>
                    </a:lnTo>
                    <a:lnTo>
                      <a:pt x="82" y="42"/>
                    </a:lnTo>
                    <a:lnTo>
                      <a:pt x="73" y="36"/>
                    </a:lnTo>
                    <a:lnTo>
                      <a:pt x="69" y="30"/>
                    </a:lnTo>
                    <a:lnTo>
                      <a:pt x="66" y="33"/>
                    </a:lnTo>
                    <a:lnTo>
                      <a:pt x="69" y="38"/>
                    </a:lnTo>
                    <a:lnTo>
                      <a:pt x="72" y="40"/>
                    </a:lnTo>
                    <a:lnTo>
                      <a:pt x="73" y="43"/>
                    </a:lnTo>
                    <a:lnTo>
                      <a:pt x="77" y="47"/>
                    </a:lnTo>
                    <a:lnTo>
                      <a:pt x="78" y="51"/>
                    </a:lnTo>
                    <a:lnTo>
                      <a:pt x="81" y="58"/>
                    </a:lnTo>
                    <a:lnTo>
                      <a:pt x="82" y="60"/>
                    </a:lnTo>
                    <a:lnTo>
                      <a:pt x="82" y="62"/>
                    </a:lnTo>
                    <a:lnTo>
                      <a:pt x="83" y="63"/>
                    </a:lnTo>
                    <a:lnTo>
                      <a:pt x="85" y="64"/>
                    </a:lnTo>
                    <a:lnTo>
                      <a:pt x="85" y="66"/>
                    </a:lnTo>
                    <a:lnTo>
                      <a:pt x="90" y="67"/>
                    </a:lnTo>
                    <a:lnTo>
                      <a:pt x="94" y="68"/>
                    </a:lnTo>
                    <a:lnTo>
                      <a:pt x="99" y="71"/>
                    </a:lnTo>
                    <a:lnTo>
                      <a:pt x="100" y="74"/>
                    </a:lnTo>
                    <a:lnTo>
                      <a:pt x="100" y="75"/>
                    </a:lnTo>
                    <a:lnTo>
                      <a:pt x="100" y="76"/>
                    </a:lnTo>
                    <a:lnTo>
                      <a:pt x="98" y="80"/>
                    </a:lnTo>
                    <a:lnTo>
                      <a:pt x="96" y="84"/>
                    </a:lnTo>
                    <a:lnTo>
                      <a:pt x="96" y="87"/>
                    </a:lnTo>
                    <a:lnTo>
                      <a:pt x="96" y="91"/>
                    </a:lnTo>
                    <a:lnTo>
                      <a:pt x="98" y="92"/>
                    </a:lnTo>
                    <a:lnTo>
                      <a:pt x="98" y="96"/>
                    </a:lnTo>
                    <a:lnTo>
                      <a:pt x="98" y="97"/>
                    </a:lnTo>
                    <a:lnTo>
                      <a:pt x="99" y="98"/>
                    </a:lnTo>
                    <a:lnTo>
                      <a:pt x="100" y="101"/>
                    </a:lnTo>
                    <a:lnTo>
                      <a:pt x="102" y="104"/>
                    </a:lnTo>
                    <a:lnTo>
                      <a:pt x="98" y="110"/>
                    </a:lnTo>
                    <a:lnTo>
                      <a:pt x="98" y="112"/>
                    </a:lnTo>
                    <a:lnTo>
                      <a:pt x="95" y="119"/>
                    </a:lnTo>
                    <a:lnTo>
                      <a:pt x="87" y="114"/>
                    </a:lnTo>
                    <a:lnTo>
                      <a:pt x="87" y="114"/>
                    </a:lnTo>
                    <a:lnTo>
                      <a:pt x="83" y="109"/>
                    </a:lnTo>
                    <a:lnTo>
                      <a:pt x="83" y="109"/>
                    </a:lnTo>
                    <a:lnTo>
                      <a:pt x="83" y="109"/>
                    </a:lnTo>
                    <a:lnTo>
                      <a:pt x="82" y="114"/>
                    </a:lnTo>
                    <a:lnTo>
                      <a:pt x="79" y="118"/>
                    </a:lnTo>
                    <a:lnTo>
                      <a:pt x="78" y="125"/>
                    </a:lnTo>
                    <a:lnTo>
                      <a:pt x="76" y="129"/>
                    </a:lnTo>
                    <a:lnTo>
                      <a:pt x="73" y="138"/>
                    </a:lnTo>
                    <a:lnTo>
                      <a:pt x="72" y="146"/>
                    </a:lnTo>
                    <a:lnTo>
                      <a:pt x="69" y="149"/>
                    </a:lnTo>
                    <a:lnTo>
                      <a:pt x="70" y="157"/>
                    </a:lnTo>
                    <a:lnTo>
                      <a:pt x="70" y="168"/>
                    </a:lnTo>
                    <a:lnTo>
                      <a:pt x="68" y="164"/>
                    </a:lnTo>
                    <a:lnTo>
                      <a:pt x="65" y="156"/>
                    </a:lnTo>
                    <a:lnTo>
                      <a:pt x="65" y="159"/>
                    </a:lnTo>
                    <a:lnTo>
                      <a:pt x="66" y="169"/>
                    </a:lnTo>
                    <a:lnTo>
                      <a:pt x="64" y="170"/>
                    </a:lnTo>
                    <a:lnTo>
                      <a:pt x="64" y="167"/>
                    </a:lnTo>
                    <a:lnTo>
                      <a:pt x="61" y="152"/>
                    </a:lnTo>
                    <a:lnTo>
                      <a:pt x="61" y="149"/>
                    </a:lnTo>
                    <a:lnTo>
                      <a:pt x="60" y="148"/>
                    </a:lnTo>
                    <a:lnTo>
                      <a:pt x="56" y="157"/>
                    </a:lnTo>
                    <a:lnTo>
                      <a:pt x="56" y="159"/>
                    </a:lnTo>
                    <a:lnTo>
                      <a:pt x="56" y="163"/>
                    </a:lnTo>
                    <a:lnTo>
                      <a:pt x="56" y="165"/>
                    </a:lnTo>
                    <a:lnTo>
                      <a:pt x="57" y="168"/>
                    </a:lnTo>
                    <a:lnTo>
                      <a:pt x="57" y="172"/>
                    </a:lnTo>
                    <a:lnTo>
                      <a:pt x="53" y="177"/>
                    </a:lnTo>
                    <a:lnTo>
                      <a:pt x="47" y="178"/>
                    </a:lnTo>
                    <a:lnTo>
                      <a:pt x="44" y="176"/>
                    </a:lnTo>
                    <a:lnTo>
                      <a:pt x="45" y="174"/>
                    </a:lnTo>
                    <a:lnTo>
                      <a:pt x="47" y="173"/>
                    </a:lnTo>
                    <a:lnTo>
                      <a:pt x="45" y="170"/>
                    </a:lnTo>
                    <a:lnTo>
                      <a:pt x="42" y="172"/>
                    </a:lnTo>
                    <a:lnTo>
                      <a:pt x="36" y="176"/>
                    </a:lnTo>
                    <a:lnTo>
                      <a:pt x="35" y="169"/>
                    </a:lnTo>
                    <a:lnTo>
                      <a:pt x="35" y="169"/>
                    </a:lnTo>
                    <a:lnTo>
                      <a:pt x="30" y="168"/>
                    </a:lnTo>
                    <a:lnTo>
                      <a:pt x="32" y="178"/>
                    </a:lnTo>
                    <a:lnTo>
                      <a:pt x="32" y="181"/>
                    </a:lnTo>
                    <a:lnTo>
                      <a:pt x="30" y="185"/>
                    </a:lnTo>
                    <a:lnTo>
                      <a:pt x="6" y="189"/>
                    </a:lnTo>
                    <a:lnTo>
                      <a:pt x="1" y="185"/>
                    </a:lnTo>
                    <a:lnTo>
                      <a:pt x="6" y="177"/>
                    </a:lnTo>
                    <a:lnTo>
                      <a:pt x="6" y="177"/>
                    </a:lnTo>
                    <a:lnTo>
                      <a:pt x="2" y="168"/>
                    </a:lnTo>
                    <a:lnTo>
                      <a:pt x="5" y="168"/>
                    </a:lnTo>
                    <a:lnTo>
                      <a:pt x="7" y="157"/>
                    </a:lnTo>
                    <a:lnTo>
                      <a:pt x="9" y="152"/>
                    </a:lnTo>
                    <a:lnTo>
                      <a:pt x="5" y="143"/>
                    </a:lnTo>
                    <a:lnTo>
                      <a:pt x="5" y="136"/>
                    </a:lnTo>
                    <a:lnTo>
                      <a:pt x="9" y="134"/>
                    </a:lnTo>
                    <a:lnTo>
                      <a:pt x="15" y="131"/>
                    </a:lnTo>
                    <a:lnTo>
                      <a:pt x="13" y="126"/>
                    </a:lnTo>
                    <a:lnTo>
                      <a:pt x="13" y="110"/>
                    </a:lnTo>
                    <a:lnTo>
                      <a:pt x="5" y="100"/>
                    </a:lnTo>
                    <a:lnTo>
                      <a:pt x="0" y="91"/>
                    </a:lnTo>
                    <a:lnTo>
                      <a:pt x="4" y="85"/>
                    </a:lnTo>
                    <a:lnTo>
                      <a:pt x="5" y="68"/>
                    </a:lnTo>
                    <a:lnTo>
                      <a:pt x="4" y="63"/>
                    </a:lnTo>
                    <a:lnTo>
                      <a:pt x="2" y="57"/>
                    </a:lnTo>
                    <a:lnTo>
                      <a:pt x="10" y="54"/>
                    </a:lnTo>
                    <a:lnTo>
                      <a:pt x="24" y="58"/>
                    </a:lnTo>
                    <a:lnTo>
                      <a:pt x="28" y="55"/>
                    </a:lnTo>
                    <a:lnTo>
                      <a:pt x="35" y="58"/>
                    </a:lnTo>
                    <a:lnTo>
                      <a:pt x="36" y="59"/>
                    </a:lnTo>
                    <a:lnTo>
                      <a:pt x="38" y="58"/>
                    </a:lnTo>
                    <a:lnTo>
                      <a:pt x="44" y="55"/>
                    </a:lnTo>
                    <a:lnTo>
                      <a:pt x="40" y="50"/>
                    </a:lnTo>
                    <a:lnTo>
                      <a:pt x="26" y="25"/>
                    </a:lnTo>
                    <a:lnTo>
                      <a:pt x="35" y="16"/>
                    </a:lnTo>
                    <a:lnTo>
                      <a:pt x="38" y="9"/>
                    </a:lnTo>
                    <a:lnTo>
                      <a:pt x="39" y="4"/>
                    </a:lnTo>
                    <a:lnTo>
                      <a:pt x="40" y="4"/>
                    </a:lnTo>
                    <a:lnTo>
                      <a:pt x="44" y="11"/>
                    </a:lnTo>
                    <a:lnTo>
                      <a:pt x="51" y="11"/>
                    </a:lnTo>
                    <a:lnTo>
                      <a:pt x="55" y="3"/>
                    </a:lnTo>
                    <a:lnTo>
                      <a:pt x="60" y="4"/>
                    </a:lnTo>
                    <a:lnTo>
                      <a:pt x="66" y="5"/>
                    </a:lnTo>
                    <a:lnTo>
                      <a:pt x="69" y="5"/>
                    </a:lnTo>
                    <a:lnTo>
                      <a:pt x="69" y="5"/>
                    </a:lnTo>
                    <a:lnTo>
                      <a:pt x="74" y="4"/>
                    </a:lnTo>
                    <a:lnTo>
                      <a:pt x="74" y="4"/>
                    </a:lnTo>
                    <a:lnTo>
                      <a:pt x="77" y="5"/>
                    </a:lnTo>
                    <a:lnTo>
                      <a:pt x="79" y="5"/>
                    </a:lnTo>
                    <a:lnTo>
                      <a:pt x="81" y="2"/>
                    </a:lnTo>
                    <a:lnTo>
                      <a:pt x="82" y="0"/>
                    </a:lnTo>
                    <a:lnTo>
                      <a:pt x="82" y="2"/>
                    </a:lnTo>
                    <a:lnTo>
                      <a:pt x="86" y="2"/>
                    </a:lnTo>
                    <a:lnTo>
                      <a:pt x="89" y="4"/>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93" name="Freeform 1381"/>
              <p:cNvSpPr>
                <a:spLocks/>
              </p:cNvSpPr>
              <p:nvPr/>
            </p:nvSpPr>
            <p:spPr bwMode="auto">
              <a:xfrm>
                <a:off x="2863384" y="5333974"/>
                <a:ext cx="573089" cy="617538"/>
              </a:xfrm>
              <a:custGeom>
                <a:avLst/>
                <a:gdLst/>
                <a:ahLst/>
                <a:cxnLst>
                  <a:cxn ang="0">
                    <a:pos x="346" y="247"/>
                  </a:cxn>
                  <a:cxn ang="0">
                    <a:pos x="359" y="282"/>
                  </a:cxn>
                  <a:cxn ang="0">
                    <a:pos x="351" y="292"/>
                  </a:cxn>
                  <a:cxn ang="0">
                    <a:pos x="353" y="313"/>
                  </a:cxn>
                  <a:cxn ang="0">
                    <a:pos x="348" y="323"/>
                  </a:cxn>
                  <a:cxn ang="0">
                    <a:pos x="342" y="316"/>
                  </a:cxn>
                  <a:cxn ang="0">
                    <a:pos x="338" y="304"/>
                  </a:cxn>
                  <a:cxn ang="0">
                    <a:pos x="329" y="317"/>
                  </a:cxn>
                  <a:cxn ang="0">
                    <a:pos x="326" y="305"/>
                  </a:cxn>
                  <a:cxn ang="0">
                    <a:pos x="322" y="298"/>
                  </a:cxn>
                  <a:cxn ang="0">
                    <a:pos x="310" y="298"/>
                  </a:cxn>
                  <a:cxn ang="0">
                    <a:pos x="310" y="298"/>
                  </a:cxn>
                  <a:cxn ang="0">
                    <a:pos x="319" y="315"/>
                  </a:cxn>
                  <a:cxn ang="0">
                    <a:pos x="331" y="321"/>
                  </a:cxn>
                  <a:cxn ang="0">
                    <a:pos x="331" y="334"/>
                  </a:cxn>
                  <a:cxn ang="0">
                    <a:pos x="319" y="345"/>
                  </a:cxn>
                  <a:cxn ang="0">
                    <a:pos x="302" y="347"/>
                  </a:cxn>
                  <a:cxn ang="0">
                    <a:pos x="296" y="357"/>
                  </a:cxn>
                  <a:cxn ang="0">
                    <a:pos x="291" y="363"/>
                  </a:cxn>
                  <a:cxn ang="0">
                    <a:pos x="280" y="363"/>
                  </a:cxn>
                  <a:cxn ang="0">
                    <a:pos x="280" y="371"/>
                  </a:cxn>
                  <a:cxn ang="0">
                    <a:pos x="291" y="371"/>
                  </a:cxn>
                  <a:cxn ang="0">
                    <a:pos x="279" y="389"/>
                  </a:cxn>
                  <a:cxn ang="0">
                    <a:pos x="268" y="381"/>
                  </a:cxn>
                  <a:cxn ang="0">
                    <a:pos x="255" y="359"/>
                  </a:cxn>
                  <a:cxn ang="0">
                    <a:pos x="238" y="342"/>
                  </a:cxn>
                  <a:cxn ang="0">
                    <a:pos x="200" y="337"/>
                  </a:cxn>
                  <a:cxn ang="0">
                    <a:pos x="203" y="363"/>
                  </a:cxn>
                  <a:cxn ang="0">
                    <a:pos x="175" y="337"/>
                  </a:cxn>
                  <a:cxn ang="0">
                    <a:pos x="161" y="347"/>
                  </a:cxn>
                  <a:cxn ang="0">
                    <a:pos x="123" y="319"/>
                  </a:cxn>
                  <a:cxn ang="0">
                    <a:pos x="117" y="324"/>
                  </a:cxn>
                  <a:cxn ang="0">
                    <a:pos x="94" y="319"/>
                  </a:cxn>
                  <a:cxn ang="0">
                    <a:pos x="68" y="265"/>
                  </a:cxn>
                  <a:cxn ang="0">
                    <a:pos x="76" y="249"/>
                  </a:cxn>
                  <a:cxn ang="0">
                    <a:pos x="68" y="220"/>
                  </a:cxn>
                  <a:cxn ang="0">
                    <a:pos x="56" y="215"/>
                  </a:cxn>
                  <a:cxn ang="0">
                    <a:pos x="55" y="206"/>
                  </a:cxn>
                  <a:cxn ang="0">
                    <a:pos x="54" y="189"/>
                  </a:cxn>
                  <a:cxn ang="0">
                    <a:pos x="50" y="156"/>
                  </a:cxn>
                  <a:cxn ang="0">
                    <a:pos x="45" y="134"/>
                  </a:cxn>
                  <a:cxn ang="0">
                    <a:pos x="41" y="129"/>
                  </a:cxn>
                  <a:cxn ang="0">
                    <a:pos x="35" y="135"/>
                  </a:cxn>
                  <a:cxn ang="0">
                    <a:pos x="13" y="121"/>
                  </a:cxn>
                  <a:cxn ang="0">
                    <a:pos x="10" y="80"/>
                  </a:cxn>
                  <a:cxn ang="0">
                    <a:pos x="12" y="65"/>
                  </a:cxn>
                  <a:cxn ang="0">
                    <a:pos x="45" y="38"/>
                  </a:cxn>
                  <a:cxn ang="0">
                    <a:pos x="84" y="8"/>
                  </a:cxn>
                  <a:cxn ang="0">
                    <a:pos x="141" y="2"/>
                  </a:cxn>
                  <a:cxn ang="0">
                    <a:pos x="154" y="0"/>
                  </a:cxn>
                  <a:cxn ang="0">
                    <a:pos x="257" y="33"/>
                  </a:cxn>
                  <a:cxn ang="0">
                    <a:pos x="259" y="59"/>
                  </a:cxn>
                  <a:cxn ang="0">
                    <a:pos x="279" y="78"/>
                  </a:cxn>
                  <a:cxn ang="0">
                    <a:pos x="281" y="91"/>
                  </a:cxn>
                  <a:cxn ang="0">
                    <a:pos x="304" y="122"/>
                  </a:cxn>
                  <a:cxn ang="0">
                    <a:pos x="297" y="146"/>
                  </a:cxn>
                  <a:cxn ang="0">
                    <a:pos x="310" y="169"/>
                  </a:cxn>
                  <a:cxn ang="0">
                    <a:pos x="310" y="202"/>
                  </a:cxn>
                  <a:cxn ang="0">
                    <a:pos x="322" y="202"/>
                  </a:cxn>
                  <a:cxn ang="0">
                    <a:pos x="334" y="224"/>
                  </a:cxn>
                </a:cxnLst>
                <a:rect l="0" t="0" r="r" b="b"/>
                <a:pathLst>
                  <a:path w="361" h="389">
                    <a:moveTo>
                      <a:pt x="351" y="224"/>
                    </a:moveTo>
                    <a:lnTo>
                      <a:pt x="350" y="241"/>
                    </a:lnTo>
                    <a:lnTo>
                      <a:pt x="346" y="247"/>
                    </a:lnTo>
                    <a:lnTo>
                      <a:pt x="351" y="256"/>
                    </a:lnTo>
                    <a:lnTo>
                      <a:pt x="359" y="266"/>
                    </a:lnTo>
                    <a:lnTo>
                      <a:pt x="359" y="282"/>
                    </a:lnTo>
                    <a:lnTo>
                      <a:pt x="361" y="287"/>
                    </a:lnTo>
                    <a:lnTo>
                      <a:pt x="355" y="290"/>
                    </a:lnTo>
                    <a:lnTo>
                      <a:pt x="351" y="292"/>
                    </a:lnTo>
                    <a:lnTo>
                      <a:pt x="351" y="299"/>
                    </a:lnTo>
                    <a:lnTo>
                      <a:pt x="355" y="308"/>
                    </a:lnTo>
                    <a:lnTo>
                      <a:pt x="353" y="313"/>
                    </a:lnTo>
                    <a:lnTo>
                      <a:pt x="351" y="324"/>
                    </a:lnTo>
                    <a:lnTo>
                      <a:pt x="348" y="324"/>
                    </a:lnTo>
                    <a:lnTo>
                      <a:pt x="348" y="323"/>
                    </a:lnTo>
                    <a:lnTo>
                      <a:pt x="347" y="316"/>
                    </a:lnTo>
                    <a:lnTo>
                      <a:pt x="343" y="316"/>
                    </a:lnTo>
                    <a:lnTo>
                      <a:pt x="342" y="316"/>
                    </a:lnTo>
                    <a:lnTo>
                      <a:pt x="340" y="316"/>
                    </a:lnTo>
                    <a:lnTo>
                      <a:pt x="336" y="309"/>
                    </a:lnTo>
                    <a:lnTo>
                      <a:pt x="338" y="304"/>
                    </a:lnTo>
                    <a:lnTo>
                      <a:pt x="333" y="304"/>
                    </a:lnTo>
                    <a:lnTo>
                      <a:pt x="333" y="319"/>
                    </a:lnTo>
                    <a:lnTo>
                      <a:pt x="329" y="317"/>
                    </a:lnTo>
                    <a:lnTo>
                      <a:pt x="327" y="316"/>
                    </a:lnTo>
                    <a:lnTo>
                      <a:pt x="327" y="315"/>
                    </a:lnTo>
                    <a:lnTo>
                      <a:pt x="326" y="305"/>
                    </a:lnTo>
                    <a:lnTo>
                      <a:pt x="326" y="304"/>
                    </a:lnTo>
                    <a:lnTo>
                      <a:pt x="322" y="298"/>
                    </a:lnTo>
                    <a:lnTo>
                      <a:pt x="322" y="298"/>
                    </a:lnTo>
                    <a:lnTo>
                      <a:pt x="322" y="298"/>
                    </a:lnTo>
                    <a:lnTo>
                      <a:pt x="319" y="298"/>
                    </a:lnTo>
                    <a:lnTo>
                      <a:pt x="310" y="298"/>
                    </a:lnTo>
                    <a:lnTo>
                      <a:pt x="310" y="298"/>
                    </a:lnTo>
                    <a:lnTo>
                      <a:pt x="310" y="298"/>
                    </a:lnTo>
                    <a:lnTo>
                      <a:pt x="310" y="298"/>
                    </a:lnTo>
                    <a:lnTo>
                      <a:pt x="316" y="304"/>
                    </a:lnTo>
                    <a:lnTo>
                      <a:pt x="321" y="308"/>
                    </a:lnTo>
                    <a:lnTo>
                      <a:pt x="319" y="315"/>
                    </a:lnTo>
                    <a:lnTo>
                      <a:pt x="325" y="320"/>
                    </a:lnTo>
                    <a:lnTo>
                      <a:pt x="329" y="321"/>
                    </a:lnTo>
                    <a:lnTo>
                      <a:pt x="331" y="321"/>
                    </a:lnTo>
                    <a:lnTo>
                      <a:pt x="335" y="328"/>
                    </a:lnTo>
                    <a:lnTo>
                      <a:pt x="338" y="334"/>
                    </a:lnTo>
                    <a:lnTo>
                      <a:pt x="331" y="334"/>
                    </a:lnTo>
                    <a:lnTo>
                      <a:pt x="327" y="337"/>
                    </a:lnTo>
                    <a:lnTo>
                      <a:pt x="325" y="341"/>
                    </a:lnTo>
                    <a:lnTo>
                      <a:pt x="319" y="345"/>
                    </a:lnTo>
                    <a:lnTo>
                      <a:pt x="316" y="347"/>
                    </a:lnTo>
                    <a:lnTo>
                      <a:pt x="309" y="350"/>
                    </a:lnTo>
                    <a:lnTo>
                      <a:pt x="302" y="347"/>
                    </a:lnTo>
                    <a:lnTo>
                      <a:pt x="302" y="347"/>
                    </a:lnTo>
                    <a:lnTo>
                      <a:pt x="300" y="350"/>
                    </a:lnTo>
                    <a:lnTo>
                      <a:pt x="296" y="357"/>
                    </a:lnTo>
                    <a:lnTo>
                      <a:pt x="291" y="354"/>
                    </a:lnTo>
                    <a:lnTo>
                      <a:pt x="291" y="358"/>
                    </a:lnTo>
                    <a:lnTo>
                      <a:pt x="291" y="363"/>
                    </a:lnTo>
                    <a:lnTo>
                      <a:pt x="288" y="366"/>
                    </a:lnTo>
                    <a:lnTo>
                      <a:pt x="283" y="366"/>
                    </a:lnTo>
                    <a:lnTo>
                      <a:pt x="280" y="363"/>
                    </a:lnTo>
                    <a:lnTo>
                      <a:pt x="274" y="360"/>
                    </a:lnTo>
                    <a:lnTo>
                      <a:pt x="271" y="371"/>
                    </a:lnTo>
                    <a:lnTo>
                      <a:pt x="280" y="371"/>
                    </a:lnTo>
                    <a:lnTo>
                      <a:pt x="289" y="370"/>
                    </a:lnTo>
                    <a:lnTo>
                      <a:pt x="291" y="370"/>
                    </a:lnTo>
                    <a:lnTo>
                      <a:pt x="291" y="371"/>
                    </a:lnTo>
                    <a:lnTo>
                      <a:pt x="292" y="376"/>
                    </a:lnTo>
                    <a:lnTo>
                      <a:pt x="281" y="387"/>
                    </a:lnTo>
                    <a:lnTo>
                      <a:pt x="279" y="389"/>
                    </a:lnTo>
                    <a:lnTo>
                      <a:pt x="276" y="385"/>
                    </a:lnTo>
                    <a:lnTo>
                      <a:pt x="272" y="388"/>
                    </a:lnTo>
                    <a:lnTo>
                      <a:pt x="268" y="381"/>
                    </a:lnTo>
                    <a:lnTo>
                      <a:pt x="258" y="379"/>
                    </a:lnTo>
                    <a:lnTo>
                      <a:pt x="258" y="372"/>
                    </a:lnTo>
                    <a:lnTo>
                      <a:pt x="255" y="359"/>
                    </a:lnTo>
                    <a:lnTo>
                      <a:pt x="255" y="357"/>
                    </a:lnTo>
                    <a:lnTo>
                      <a:pt x="246" y="349"/>
                    </a:lnTo>
                    <a:lnTo>
                      <a:pt x="238" y="342"/>
                    </a:lnTo>
                    <a:lnTo>
                      <a:pt x="234" y="326"/>
                    </a:lnTo>
                    <a:lnTo>
                      <a:pt x="213" y="325"/>
                    </a:lnTo>
                    <a:lnTo>
                      <a:pt x="200" y="337"/>
                    </a:lnTo>
                    <a:lnTo>
                      <a:pt x="211" y="345"/>
                    </a:lnTo>
                    <a:lnTo>
                      <a:pt x="204" y="358"/>
                    </a:lnTo>
                    <a:lnTo>
                      <a:pt x="203" y="363"/>
                    </a:lnTo>
                    <a:lnTo>
                      <a:pt x="196" y="366"/>
                    </a:lnTo>
                    <a:lnTo>
                      <a:pt x="185" y="354"/>
                    </a:lnTo>
                    <a:lnTo>
                      <a:pt x="175" y="337"/>
                    </a:lnTo>
                    <a:lnTo>
                      <a:pt x="172" y="341"/>
                    </a:lnTo>
                    <a:lnTo>
                      <a:pt x="169" y="342"/>
                    </a:lnTo>
                    <a:lnTo>
                      <a:pt x="161" y="347"/>
                    </a:lnTo>
                    <a:lnTo>
                      <a:pt x="139" y="334"/>
                    </a:lnTo>
                    <a:lnTo>
                      <a:pt x="130" y="325"/>
                    </a:lnTo>
                    <a:lnTo>
                      <a:pt x="123" y="319"/>
                    </a:lnTo>
                    <a:lnTo>
                      <a:pt x="113" y="320"/>
                    </a:lnTo>
                    <a:lnTo>
                      <a:pt x="110" y="320"/>
                    </a:lnTo>
                    <a:lnTo>
                      <a:pt x="117" y="324"/>
                    </a:lnTo>
                    <a:lnTo>
                      <a:pt x="110" y="326"/>
                    </a:lnTo>
                    <a:lnTo>
                      <a:pt x="100" y="320"/>
                    </a:lnTo>
                    <a:lnTo>
                      <a:pt x="94" y="319"/>
                    </a:lnTo>
                    <a:lnTo>
                      <a:pt x="85" y="299"/>
                    </a:lnTo>
                    <a:lnTo>
                      <a:pt x="77" y="282"/>
                    </a:lnTo>
                    <a:lnTo>
                      <a:pt x="68" y="265"/>
                    </a:lnTo>
                    <a:lnTo>
                      <a:pt x="68" y="264"/>
                    </a:lnTo>
                    <a:lnTo>
                      <a:pt x="71" y="253"/>
                    </a:lnTo>
                    <a:lnTo>
                      <a:pt x="76" y="249"/>
                    </a:lnTo>
                    <a:lnTo>
                      <a:pt x="71" y="240"/>
                    </a:lnTo>
                    <a:lnTo>
                      <a:pt x="69" y="239"/>
                    </a:lnTo>
                    <a:lnTo>
                      <a:pt x="68" y="220"/>
                    </a:lnTo>
                    <a:lnTo>
                      <a:pt x="62" y="219"/>
                    </a:lnTo>
                    <a:lnTo>
                      <a:pt x="56" y="216"/>
                    </a:lnTo>
                    <a:lnTo>
                      <a:pt x="56" y="215"/>
                    </a:lnTo>
                    <a:lnTo>
                      <a:pt x="56" y="214"/>
                    </a:lnTo>
                    <a:lnTo>
                      <a:pt x="56" y="211"/>
                    </a:lnTo>
                    <a:lnTo>
                      <a:pt x="55" y="206"/>
                    </a:lnTo>
                    <a:lnTo>
                      <a:pt x="48" y="199"/>
                    </a:lnTo>
                    <a:lnTo>
                      <a:pt x="55" y="190"/>
                    </a:lnTo>
                    <a:lnTo>
                      <a:pt x="54" y="189"/>
                    </a:lnTo>
                    <a:lnTo>
                      <a:pt x="62" y="184"/>
                    </a:lnTo>
                    <a:lnTo>
                      <a:pt x="52" y="165"/>
                    </a:lnTo>
                    <a:lnTo>
                      <a:pt x="50" y="156"/>
                    </a:lnTo>
                    <a:lnTo>
                      <a:pt x="56" y="150"/>
                    </a:lnTo>
                    <a:lnTo>
                      <a:pt x="47" y="138"/>
                    </a:lnTo>
                    <a:lnTo>
                      <a:pt x="45" y="134"/>
                    </a:lnTo>
                    <a:lnTo>
                      <a:pt x="43" y="133"/>
                    </a:lnTo>
                    <a:lnTo>
                      <a:pt x="43" y="130"/>
                    </a:lnTo>
                    <a:lnTo>
                      <a:pt x="41" y="129"/>
                    </a:lnTo>
                    <a:lnTo>
                      <a:pt x="38" y="129"/>
                    </a:lnTo>
                    <a:lnTo>
                      <a:pt x="38" y="130"/>
                    </a:lnTo>
                    <a:lnTo>
                      <a:pt x="35" y="135"/>
                    </a:lnTo>
                    <a:lnTo>
                      <a:pt x="33" y="134"/>
                    </a:lnTo>
                    <a:lnTo>
                      <a:pt x="29" y="131"/>
                    </a:lnTo>
                    <a:lnTo>
                      <a:pt x="13" y="121"/>
                    </a:lnTo>
                    <a:lnTo>
                      <a:pt x="0" y="113"/>
                    </a:lnTo>
                    <a:lnTo>
                      <a:pt x="1" y="91"/>
                    </a:lnTo>
                    <a:lnTo>
                      <a:pt x="10" y="80"/>
                    </a:lnTo>
                    <a:lnTo>
                      <a:pt x="10" y="76"/>
                    </a:lnTo>
                    <a:lnTo>
                      <a:pt x="10" y="66"/>
                    </a:lnTo>
                    <a:lnTo>
                      <a:pt x="12" y="65"/>
                    </a:lnTo>
                    <a:lnTo>
                      <a:pt x="25" y="45"/>
                    </a:lnTo>
                    <a:lnTo>
                      <a:pt x="30" y="41"/>
                    </a:lnTo>
                    <a:lnTo>
                      <a:pt x="45" y="38"/>
                    </a:lnTo>
                    <a:lnTo>
                      <a:pt x="54" y="33"/>
                    </a:lnTo>
                    <a:lnTo>
                      <a:pt x="63" y="14"/>
                    </a:lnTo>
                    <a:lnTo>
                      <a:pt x="84" y="8"/>
                    </a:lnTo>
                    <a:lnTo>
                      <a:pt x="106" y="17"/>
                    </a:lnTo>
                    <a:lnTo>
                      <a:pt x="111" y="15"/>
                    </a:lnTo>
                    <a:lnTo>
                      <a:pt x="141" y="2"/>
                    </a:lnTo>
                    <a:lnTo>
                      <a:pt x="147" y="0"/>
                    </a:lnTo>
                    <a:lnTo>
                      <a:pt x="157" y="4"/>
                    </a:lnTo>
                    <a:lnTo>
                      <a:pt x="154" y="0"/>
                    </a:lnTo>
                    <a:lnTo>
                      <a:pt x="196" y="10"/>
                    </a:lnTo>
                    <a:lnTo>
                      <a:pt x="228" y="8"/>
                    </a:lnTo>
                    <a:lnTo>
                      <a:pt x="257" y="33"/>
                    </a:lnTo>
                    <a:lnTo>
                      <a:pt x="258" y="38"/>
                    </a:lnTo>
                    <a:lnTo>
                      <a:pt x="258" y="49"/>
                    </a:lnTo>
                    <a:lnTo>
                      <a:pt x="259" y="59"/>
                    </a:lnTo>
                    <a:lnTo>
                      <a:pt x="258" y="65"/>
                    </a:lnTo>
                    <a:lnTo>
                      <a:pt x="262" y="65"/>
                    </a:lnTo>
                    <a:lnTo>
                      <a:pt x="279" y="78"/>
                    </a:lnTo>
                    <a:lnTo>
                      <a:pt x="281" y="82"/>
                    </a:lnTo>
                    <a:lnTo>
                      <a:pt x="281" y="86"/>
                    </a:lnTo>
                    <a:lnTo>
                      <a:pt x="281" y="91"/>
                    </a:lnTo>
                    <a:lnTo>
                      <a:pt x="281" y="95"/>
                    </a:lnTo>
                    <a:lnTo>
                      <a:pt x="280" y="108"/>
                    </a:lnTo>
                    <a:lnTo>
                      <a:pt x="304" y="122"/>
                    </a:lnTo>
                    <a:lnTo>
                      <a:pt x="301" y="133"/>
                    </a:lnTo>
                    <a:lnTo>
                      <a:pt x="300" y="135"/>
                    </a:lnTo>
                    <a:lnTo>
                      <a:pt x="297" y="146"/>
                    </a:lnTo>
                    <a:lnTo>
                      <a:pt x="306" y="148"/>
                    </a:lnTo>
                    <a:lnTo>
                      <a:pt x="309" y="165"/>
                    </a:lnTo>
                    <a:lnTo>
                      <a:pt x="310" y="169"/>
                    </a:lnTo>
                    <a:lnTo>
                      <a:pt x="312" y="182"/>
                    </a:lnTo>
                    <a:lnTo>
                      <a:pt x="318" y="188"/>
                    </a:lnTo>
                    <a:lnTo>
                      <a:pt x="310" y="202"/>
                    </a:lnTo>
                    <a:lnTo>
                      <a:pt x="310" y="202"/>
                    </a:lnTo>
                    <a:lnTo>
                      <a:pt x="314" y="202"/>
                    </a:lnTo>
                    <a:lnTo>
                      <a:pt x="322" y="202"/>
                    </a:lnTo>
                    <a:lnTo>
                      <a:pt x="330" y="219"/>
                    </a:lnTo>
                    <a:lnTo>
                      <a:pt x="330" y="219"/>
                    </a:lnTo>
                    <a:lnTo>
                      <a:pt x="334" y="224"/>
                    </a:lnTo>
                    <a:lnTo>
                      <a:pt x="342" y="224"/>
                    </a:lnTo>
                    <a:lnTo>
                      <a:pt x="351" y="224"/>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94" name="Freeform 1382"/>
              <p:cNvSpPr>
                <a:spLocks noEditPoints="1"/>
              </p:cNvSpPr>
              <p:nvPr/>
            </p:nvSpPr>
            <p:spPr bwMode="auto">
              <a:xfrm>
                <a:off x="2780833" y="5526061"/>
                <a:ext cx="525464" cy="673100"/>
              </a:xfrm>
              <a:custGeom>
                <a:avLst/>
                <a:gdLst/>
                <a:ahLst/>
                <a:cxnLst>
                  <a:cxn ang="0">
                    <a:pos x="241" y="348"/>
                  </a:cxn>
                  <a:cxn ang="0">
                    <a:pos x="265" y="328"/>
                  </a:cxn>
                  <a:cxn ang="0">
                    <a:pos x="250" y="351"/>
                  </a:cxn>
                  <a:cxn ang="0">
                    <a:pos x="90" y="9"/>
                  </a:cxn>
                  <a:cxn ang="0">
                    <a:pos x="95" y="12"/>
                  </a:cxn>
                  <a:cxn ang="0">
                    <a:pos x="102" y="35"/>
                  </a:cxn>
                  <a:cxn ang="0">
                    <a:pos x="107" y="69"/>
                  </a:cxn>
                  <a:cxn ang="0">
                    <a:pos x="108" y="93"/>
                  </a:cxn>
                  <a:cxn ang="0">
                    <a:pos x="120" y="99"/>
                  </a:cxn>
                  <a:cxn ang="0">
                    <a:pos x="123" y="132"/>
                  </a:cxn>
                  <a:cxn ang="0">
                    <a:pos x="137" y="178"/>
                  </a:cxn>
                  <a:cxn ang="0">
                    <a:pos x="169" y="203"/>
                  </a:cxn>
                  <a:cxn ang="0">
                    <a:pos x="182" y="204"/>
                  </a:cxn>
                  <a:cxn ang="0">
                    <a:pos x="224" y="220"/>
                  </a:cxn>
                  <a:cxn ang="0">
                    <a:pos x="255" y="242"/>
                  </a:cxn>
                  <a:cxn ang="0">
                    <a:pos x="265" y="204"/>
                  </a:cxn>
                  <a:cxn ang="0">
                    <a:pos x="307" y="236"/>
                  </a:cxn>
                  <a:cxn ang="0">
                    <a:pos x="320" y="260"/>
                  </a:cxn>
                  <a:cxn ang="0">
                    <a:pos x="326" y="272"/>
                  </a:cxn>
                  <a:cxn ang="0">
                    <a:pos x="296" y="271"/>
                  </a:cxn>
                  <a:cxn ang="0">
                    <a:pos x="299" y="277"/>
                  </a:cxn>
                  <a:cxn ang="0">
                    <a:pos x="305" y="285"/>
                  </a:cxn>
                  <a:cxn ang="0">
                    <a:pos x="289" y="301"/>
                  </a:cxn>
                  <a:cxn ang="0">
                    <a:pos x="272" y="313"/>
                  </a:cxn>
                  <a:cxn ang="0">
                    <a:pos x="261" y="327"/>
                  </a:cxn>
                  <a:cxn ang="0">
                    <a:pos x="243" y="344"/>
                  </a:cxn>
                  <a:cxn ang="0">
                    <a:pos x="234" y="360"/>
                  </a:cxn>
                  <a:cxn ang="0">
                    <a:pos x="214" y="374"/>
                  </a:cxn>
                  <a:cxn ang="0">
                    <a:pos x="203" y="385"/>
                  </a:cxn>
                  <a:cxn ang="0">
                    <a:pos x="191" y="394"/>
                  </a:cxn>
                  <a:cxn ang="0">
                    <a:pos x="176" y="399"/>
                  </a:cxn>
                  <a:cxn ang="0">
                    <a:pos x="171" y="408"/>
                  </a:cxn>
                  <a:cxn ang="0">
                    <a:pos x="157" y="424"/>
                  </a:cxn>
                  <a:cxn ang="0">
                    <a:pos x="152" y="419"/>
                  </a:cxn>
                  <a:cxn ang="0">
                    <a:pos x="159" y="393"/>
                  </a:cxn>
                  <a:cxn ang="0">
                    <a:pos x="155" y="383"/>
                  </a:cxn>
                  <a:cxn ang="0">
                    <a:pos x="146" y="381"/>
                  </a:cxn>
                  <a:cxn ang="0">
                    <a:pos x="140" y="365"/>
                  </a:cxn>
                  <a:cxn ang="0">
                    <a:pos x="120" y="361"/>
                  </a:cxn>
                  <a:cxn ang="0">
                    <a:pos x="108" y="343"/>
                  </a:cxn>
                  <a:cxn ang="0">
                    <a:pos x="110" y="330"/>
                  </a:cxn>
                  <a:cxn ang="0">
                    <a:pos x="93" y="332"/>
                  </a:cxn>
                  <a:cxn ang="0">
                    <a:pos x="72" y="314"/>
                  </a:cxn>
                  <a:cxn ang="0">
                    <a:pos x="78" y="304"/>
                  </a:cxn>
                  <a:cxn ang="0">
                    <a:pos x="78" y="283"/>
                  </a:cxn>
                  <a:cxn ang="0">
                    <a:pos x="91" y="270"/>
                  </a:cxn>
                  <a:cxn ang="0">
                    <a:pos x="98" y="245"/>
                  </a:cxn>
                  <a:cxn ang="0">
                    <a:pos x="74" y="219"/>
                  </a:cxn>
                  <a:cxn ang="0">
                    <a:pos x="32" y="220"/>
                  </a:cxn>
                  <a:cxn ang="0">
                    <a:pos x="25" y="212"/>
                  </a:cxn>
                  <a:cxn ang="0">
                    <a:pos x="36" y="192"/>
                  </a:cxn>
                  <a:cxn ang="0">
                    <a:pos x="36" y="165"/>
                  </a:cxn>
                  <a:cxn ang="0">
                    <a:pos x="44" y="135"/>
                  </a:cxn>
                  <a:cxn ang="0">
                    <a:pos x="1" y="98"/>
                  </a:cxn>
                  <a:cxn ang="0">
                    <a:pos x="19" y="68"/>
                  </a:cxn>
                  <a:cxn ang="0">
                    <a:pos x="34" y="48"/>
                  </a:cxn>
                  <a:cxn ang="0">
                    <a:pos x="49" y="5"/>
                  </a:cxn>
                </a:cxnLst>
                <a:rect l="0" t="0" r="r" b="b"/>
                <a:pathLst>
                  <a:path w="331" h="424">
                    <a:moveTo>
                      <a:pt x="246" y="352"/>
                    </a:moveTo>
                    <a:lnTo>
                      <a:pt x="239" y="355"/>
                    </a:lnTo>
                    <a:lnTo>
                      <a:pt x="238" y="349"/>
                    </a:lnTo>
                    <a:lnTo>
                      <a:pt x="241" y="348"/>
                    </a:lnTo>
                    <a:lnTo>
                      <a:pt x="254" y="342"/>
                    </a:lnTo>
                    <a:lnTo>
                      <a:pt x="256" y="336"/>
                    </a:lnTo>
                    <a:lnTo>
                      <a:pt x="265" y="331"/>
                    </a:lnTo>
                    <a:lnTo>
                      <a:pt x="265" y="328"/>
                    </a:lnTo>
                    <a:lnTo>
                      <a:pt x="273" y="323"/>
                    </a:lnTo>
                    <a:lnTo>
                      <a:pt x="272" y="330"/>
                    </a:lnTo>
                    <a:lnTo>
                      <a:pt x="260" y="344"/>
                    </a:lnTo>
                    <a:lnTo>
                      <a:pt x="250" y="351"/>
                    </a:lnTo>
                    <a:lnTo>
                      <a:pt x="246" y="352"/>
                    </a:lnTo>
                    <a:close/>
                    <a:moveTo>
                      <a:pt x="85" y="13"/>
                    </a:moveTo>
                    <a:lnTo>
                      <a:pt x="87" y="14"/>
                    </a:lnTo>
                    <a:lnTo>
                      <a:pt x="90" y="9"/>
                    </a:lnTo>
                    <a:lnTo>
                      <a:pt x="90" y="8"/>
                    </a:lnTo>
                    <a:lnTo>
                      <a:pt x="93" y="8"/>
                    </a:lnTo>
                    <a:lnTo>
                      <a:pt x="95" y="9"/>
                    </a:lnTo>
                    <a:lnTo>
                      <a:pt x="95" y="12"/>
                    </a:lnTo>
                    <a:lnTo>
                      <a:pt x="97" y="13"/>
                    </a:lnTo>
                    <a:lnTo>
                      <a:pt x="99" y="17"/>
                    </a:lnTo>
                    <a:lnTo>
                      <a:pt x="108" y="29"/>
                    </a:lnTo>
                    <a:lnTo>
                      <a:pt x="102" y="35"/>
                    </a:lnTo>
                    <a:lnTo>
                      <a:pt x="104" y="44"/>
                    </a:lnTo>
                    <a:lnTo>
                      <a:pt x="114" y="63"/>
                    </a:lnTo>
                    <a:lnTo>
                      <a:pt x="106" y="68"/>
                    </a:lnTo>
                    <a:lnTo>
                      <a:pt x="107" y="69"/>
                    </a:lnTo>
                    <a:lnTo>
                      <a:pt x="100" y="78"/>
                    </a:lnTo>
                    <a:lnTo>
                      <a:pt x="107" y="85"/>
                    </a:lnTo>
                    <a:lnTo>
                      <a:pt x="108" y="90"/>
                    </a:lnTo>
                    <a:lnTo>
                      <a:pt x="108" y="93"/>
                    </a:lnTo>
                    <a:lnTo>
                      <a:pt x="108" y="94"/>
                    </a:lnTo>
                    <a:lnTo>
                      <a:pt x="108" y="95"/>
                    </a:lnTo>
                    <a:lnTo>
                      <a:pt x="114" y="98"/>
                    </a:lnTo>
                    <a:lnTo>
                      <a:pt x="120" y="99"/>
                    </a:lnTo>
                    <a:lnTo>
                      <a:pt x="121" y="118"/>
                    </a:lnTo>
                    <a:lnTo>
                      <a:pt x="123" y="119"/>
                    </a:lnTo>
                    <a:lnTo>
                      <a:pt x="128" y="128"/>
                    </a:lnTo>
                    <a:lnTo>
                      <a:pt x="123" y="132"/>
                    </a:lnTo>
                    <a:lnTo>
                      <a:pt x="120" y="143"/>
                    </a:lnTo>
                    <a:lnTo>
                      <a:pt x="120" y="144"/>
                    </a:lnTo>
                    <a:lnTo>
                      <a:pt x="129" y="161"/>
                    </a:lnTo>
                    <a:lnTo>
                      <a:pt x="137" y="178"/>
                    </a:lnTo>
                    <a:lnTo>
                      <a:pt x="146" y="198"/>
                    </a:lnTo>
                    <a:lnTo>
                      <a:pt x="152" y="199"/>
                    </a:lnTo>
                    <a:lnTo>
                      <a:pt x="162" y="205"/>
                    </a:lnTo>
                    <a:lnTo>
                      <a:pt x="169" y="203"/>
                    </a:lnTo>
                    <a:lnTo>
                      <a:pt x="162" y="199"/>
                    </a:lnTo>
                    <a:lnTo>
                      <a:pt x="165" y="199"/>
                    </a:lnTo>
                    <a:lnTo>
                      <a:pt x="175" y="198"/>
                    </a:lnTo>
                    <a:lnTo>
                      <a:pt x="182" y="204"/>
                    </a:lnTo>
                    <a:lnTo>
                      <a:pt x="191" y="213"/>
                    </a:lnTo>
                    <a:lnTo>
                      <a:pt x="213" y="226"/>
                    </a:lnTo>
                    <a:lnTo>
                      <a:pt x="221" y="221"/>
                    </a:lnTo>
                    <a:lnTo>
                      <a:pt x="224" y="220"/>
                    </a:lnTo>
                    <a:lnTo>
                      <a:pt x="227" y="216"/>
                    </a:lnTo>
                    <a:lnTo>
                      <a:pt x="237" y="233"/>
                    </a:lnTo>
                    <a:lnTo>
                      <a:pt x="248" y="245"/>
                    </a:lnTo>
                    <a:lnTo>
                      <a:pt x="255" y="242"/>
                    </a:lnTo>
                    <a:lnTo>
                      <a:pt x="256" y="237"/>
                    </a:lnTo>
                    <a:lnTo>
                      <a:pt x="263" y="224"/>
                    </a:lnTo>
                    <a:lnTo>
                      <a:pt x="252" y="216"/>
                    </a:lnTo>
                    <a:lnTo>
                      <a:pt x="265" y="204"/>
                    </a:lnTo>
                    <a:lnTo>
                      <a:pt x="286" y="205"/>
                    </a:lnTo>
                    <a:lnTo>
                      <a:pt x="290" y="221"/>
                    </a:lnTo>
                    <a:lnTo>
                      <a:pt x="298" y="228"/>
                    </a:lnTo>
                    <a:lnTo>
                      <a:pt x="307" y="236"/>
                    </a:lnTo>
                    <a:lnTo>
                      <a:pt x="307" y="238"/>
                    </a:lnTo>
                    <a:lnTo>
                      <a:pt x="310" y="251"/>
                    </a:lnTo>
                    <a:lnTo>
                      <a:pt x="310" y="258"/>
                    </a:lnTo>
                    <a:lnTo>
                      <a:pt x="320" y="260"/>
                    </a:lnTo>
                    <a:lnTo>
                      <a:pt x="324" y="267"/>
                    </a:lnTo>
                    <a:lnTo>
                      <a:pt x="328" y="264"/>
                    </a:lnTo>
                    <a:lnTo>
                      <a:pt x="331" y="268"/>
                    </a:lnTo>
                    <a:lnTo>
                      <a:pt x="326" y="272"/>
                    </a:lnTo>
                    <a:lnTo>
                      <a:pt x="316" y="274"/>
                    </a:lnTo>
                    <a:lnTo>
                      <a:pt x="316" y="274"/>
                    </a:lnTo>
                    <a:lnTo>
                      <a:pt x="306" y="272"/>
                    </a:lnTo>
                    <a:lnTo>
                      <a:pt x="296" y="271"/>
                    </a:lnTo>
                    <a:lnTo>
                      <a:pt x="292" y="271"/>
                    </a:lnTo>
                    <a:lnTo>
                      <a:pt x="289" y="276"/>
                    </a:lnTo>
                    <a:lnTo>
                      <a:pt x="301" y="280"/>
                    </a:lnTo>
                    <a:lnTo>
                      <a:pt x="299" y="277"/>
                    </a:lnTo>
                    <a:lnTo>
                      <a:pt x="307" y="277"/>
                    </a:lnTo>
                    <a:lnTo>
                      <a:pt x="315" y="279"/>
                    </a:lnTo>
                    <a:lnTo>
                      <a:pt x="313" y="284"/>
                    </a:lnTo>
                    <a:lnTo>
                      <a:pt x="305" y="285"/>
                    </a:lnTo>
                    <a:lnTo>
                      <a:pt x="309" y="289"/>
                    </a:lnTo>
                    <a:lnTo>
                      <a:pt x="302" y="296"/>
                    </a:lnTo>
                    <a:lnTo>
                      <a:pt x="301" y="296"/>
                    </a:lnTo>
                    <a:lnTo>
                      <a:pt x="289" y="301"/>
                    </a:lnTo>
                    <a:lnTo>
                      <a:pt x="282" y="306"/>
                    </a:lnTo>
                    <a:lnTo>
                      <a:pt x="277" y="308"/>
                    </a:lnTo>
                    <a:lnTo>
                      <a:pt x="271" y="302"/>
                    </a:lnTo>
                    <a:lnTo>
                      <a:pt x="272" y="313"/>
                    </a:lnTo>
                    <a:lnTo>
                      <a:pt x="272" y="313"/>
                    </a:lnTo>
                    <a:lnTo>
                      <a:pt x="271" y="318"/>
                    </a:lnTo>
                    <a:lnTo>
                      <a:pt x="267" y="323"/>
                    </a:lnTo>
                    <a:lnTo>
                      <a:pt x="261" y="327"/>
                    </a:lnTo>
                    <a:lnTo>
                      <a:pt x="259" y="330"/>
                    </a:lnTo>
                    <a:lnTo>
                      <a:pt x="252" y="336"/>
                    </a:lnTo>
                    <a:lnTo>
                      <a:pt x="247" y="340"/>
                    </a:lnTo>
                    <a:lnTo>
                      <a:pt x="243" y="344"/>
                    </a:lnTo>
                    <a:lnTo>
                      <a:pt x="235" y="346"/>
                    </a:lnTo>
                    <a:lnTo>
                      <a:pt x="233" y="349"/>
                    </a:lnTo>
                    <a:lnTo>
                      <a:pt x="234" y="356"/>
                    </a:lnTo>
                    <a:lnTo>
                      <a:pt x="234" y="360"/>
                    </a:lnTo>
                    <a:lnTo>
                      <a:pt x="235" y="363"/>
                    </a:lnTo>
                    <a:lnTo>
                      <a:pt x="230" y="365"/>
                    </a:lnTo>
                    <a:lnTo>
                      <a:pt x="221" y="373"/>
                    </a:lnTo>
                    <a:lnTo>
                      <a:pt x="214" y="374"/>
                    </a:lnTo>
                    <a:lnTo>
                      <a:pt x="212" y="377"/>
                    </a:lnTo>
                    <a:lnTo>
                      <a:pt x="210" y="380"/>
                    </a:lnTo>
                    <a:lnTo>
                      <a:pt x="209" y="382"/>
                    </a:lnTo>
                    <a:lnTo>
                      <a:pt x="203" y="385"/>
                    </a:lnTo>
                    <a:lnTo>
                      <a:pt x="205" y="389"/>
                    </a:lnTo>
                    <a:lnTo>
                      <a:pt x="200" y="394"/>
                    </a:lnTo>
                    <a:lnTo>
                      <a:pt x="193" y="394"/>
                    </a:lnTo>
                    <a:lnTo>
                      <a:pt x="191" y="394"/>
                    </a:lnTo>
                    <a:lnTo>
                      <a:pt x="186" y="393"/>
                    </a:lnTo>
                    <a:lnTo>
                      <a:pt x="183" y="397"/>
                    </a:lnTo>
                    <a:lnTo>
                      <a:pt x="179" y="399"/>
                    </a:lnTo>
                    <a:lnTo>
                      <a:pt x="176" y="399"/>
                    </a:lnTo>
                    <a:lnTo>
                      <a:pt x="172" y="400"/>
                    </a:lnTo>
                    <a:lnTo>
                      <a:pt x="172" y="400"/>
                    </a:lnTo>
                    <a:lnTo>
                      <a:pt x="166" y="403"/>
                    </a:lnTo>
                    <a:lnTo>
                      <a:pt x="171" y="408"/>
                    </a:lnTo>
                    <a:lnTo>
                      <a:pt x="165" y="415"/>
                    </a:lnTo>
                    <a:lnTo>
                      <a:pt x="159" y="412"/>
                    </a:lnTo>
                    <a:lnTo>
                      <a:pt x="163" y="423"/>
                    </a:lnTo>
                    <a:lnTo>
                      <a:pt x="157" y="424"/>
                    </a:lnTo>
                    <a:lnTo>
                      <a:pt x="157" y="421"/>
                    </a:lnTo>
                    <a:lnTo>
                      <a:pt x="157" y="415"/>
                    </a:lnTo>
                    <a:lnTo>
                      <a:pt x="153" y="416"/>
                    </a:lnTo>
                    <a:lnTo>
                      <a:pt x="152" y="419"/>
                    </a:lnTo>
                    <a:lnTo>
                      <a:pt x="150" y="418"/>
                    </a:lnTo>
                    <a:lnTo>
                      <a:pt x="149" y="411"/>
                    </a:lnTo>
                    <a:lnTo>
                      <a:pt x="153" y="404"/>
                    </a:lnTo>
                    <a:lnTo>
                      <a:pt x="159" y="393"/>
                    </a:lnTo>
                    <a:lnTo>
                      <a:pt x="155" y="390"/>
                    </a:lnTo>
                    <a:lnTo>
                      <a:pt x="153" y="389"/>
                    </a:lnTo>
                    <a:lnTo>
                      <a:pt x="153" y="389"/>
                    </a:lnTo>
                    <a:lnTo>
                      <a:pt x="155" y="383"/>
                    </a:lnTo>
                    <a:lnTo>
                      <a:pt x="152" y="381"/>
                    </a:lnTo>
                    <a:lnTo>
                      <a:pt x="152" y="381"/>
                    </a:lnTo>
                    <a:lnTo>
                      <a:pt x="148" y="385"/>
                    </a:lnTo>
                    <a:lnTo>
                      <a:pt x="146" y="381"/>
                    </a:lnTo>
                    <a:lnTo>
                      <a:pt x="137" y="380"/>
                    </a:lnTo>
                    <a:lnTo>
                      <a:pt x="144" y="374"/>
                    </a:lnTo>
                    <a:lnTo>
                      <a:pt x="140" y="372"/>
                    </a:lnTo>
                    <a:lnTo>
                      <a:pt x="140" y="365"/>
                    </a:lnTo>
                    <a:lnTo>
                      <a:pt x="141" y="356"/>
                    </a:lnTo>
                    <a:lnTo>
                      <a:pt x="129" y="364"/>
                    </a:lnTo>
                    <a:lnTo>
                      <a:pt x="128" y="372"/>
                    </a:lnTo>
                    <a:lnTo>
                      <a:pt x="120" y="361"/>
                    </a:lnTo>
                    <a:lnTo>
                      <a:pt x="123" y="352"/>
                    </a:lnTo>
                    <a:lnTo>
                      <a:pt x="114" y="347"/>
                    </a:lnTo>
                    <a:lnTo>
                      <a:pt x="108" y="343"/>
                    </a:lnTo>
                    <a:lnTo>
                      <a:pt x="108" y="343"/>
                    </a:lnTo>
                    <a:lnTo>
                      <a:pt x="106" y="342"/>
                    </a:lnTo>
                    <a:lnTo>
                      <a:pt x="107" y="340"/>
                    </a:lnTo>
                    <a:lnTo>
                      <a:pt x="111" y="335"/>
                    </a:lnTo>
                    <a:lnTo>
                      <a:pt x="110" y="330"/>
                    </a:lnTo>
                    <a:lnTo>
                      <a:pt x="108" y="330"/>
                    </a:lnTo>
                    <a:lnTo>
                      <a:pt x="107" y="330"/>
                    </a:lnTo>
                    <a:lnTo>
                      <a:pt x="95" y="327"/>
                    </a:lnTo>
                    <a:lnTo>
                      <a:pt x="93" y="332"/>
                    </a:lnTo>
                    <a:lnTo>
                      <a:pt x="85" y="327"/>
                    </a:lnTo>
                    <a:lnTo>
                      <a:pt x="77" y="330"/>
                    </a:lnTo>
                    <a:lnTo>
                      <a:pt x="72" y="322"/>
                    </a:lnTo>
                    <a:lnTo>
                      <a:pt x="72" y="314"/>
                    </a:lnTo>
                    <a:lnTo>
                      <a:pt x="72" y="310"/>
                    </a:lnTo>
                    <a:lnTo>
                      <a:pt x="72" y="309"/>
                    </a:lnTo>
                    <a:lnTo>
                      <a:pt x="73" y="305"/>
                    </a:lnTo>
                    <a:lnTo>
                      <a:pt x="78" y="304"/>
                    </a:lnTo>
                    <a:lnTo>
                      <a:pt x="80" y="301"/>
                    </a:lnTo>
                    <a:lnTo>
                      <a:pt x="87" y="292"/>
                    </a:lnTo>
                    <a:lnTo>
                      <a:pt x="78" y="283"/>
                    </a:lnTo>
                    <a:lnTo>
                      <a:pt x="78" y="283"/>
                    </a:lnTo>
                    <a:lnTo>
                      <a:pt x="81" y="267"/>
                    </a:lnTo>
                    <a:lnTo>
                      <a:pt x="85" y="268"/>
                    </a:lnTo>
                    <a:lnTo>
                      <a:pt x="91" y="270"/>
                    </a:lnTo>
                    <a:lnTo>
                      <a:pt x="91" y="270"/>
                    </a:lnTo>
                    <a:lnTo>
                      <a:pt x="95" y="258"/>
                    </a:lnTo>
                    <a:lnTo>
                      <a:pt x="95" y="255"/>
                    </a:lnTo>
                    <a:lnTo>
                      <a:pt x="99" y="246"/>
                    </a:lnTo>
                    <a:lnTo>
                      <a:pt x="98" y="245"/>
                    </a:lnTo>
                    <a:lnTo>
                      <a:pt x="90" y="221"/>
                    </a:lnTo>
                    <a:lnTo>
                      <a:pt x="82" y="219"/>
                    </a:lnTo>
                    <a:lnTo>
                      <a:pt x="81" y="219"/>
                    </a:lnTo>
                    <a:lnTo>
                      <a:pt x="74" y="219"/>
                    </a:lnTo>
                    <a:lnTo>
                      <a:pt x="74" y="219"/>
                    </a:lnTo>
                    <a:lnTo>
                      <a:pt x="72" y="213"/>
                    </a:lnTo>
                    <a:lnTo>
                      <a:pt x="60" y="220"/>
                    </a:lnTo>
                    <a:lnTo>
                      <a:pt x="32" y="220"/>
                    </a:lnTo>
                    <a:lnTo>
                      <a:pt x="32" y="225"/>
                    </a:lnTo>
                    <a:lnTo>
                      <a:pt x="14" y="222"/>
                    </a:lnTo>
                    <a:lnTo>
                      <a:pt x="22" y="215"/>
                    </a:lnTo>
                    <a:lnTo>
                      <a:pt x="25" y="212"/>
                    </a:lnTo>
                    <a:lnTo>
                      <a:pt x="21" y="207"/>
                    </a:lnTo>
                    <a:lnTo>
                      <a:pt x="23" y="207"/>
                    </a:lnTo>
                    <a:lnTo>
                      <a:pt x="31" y="205"/>
                    </a:lnTo>
                    <a:lnTo>
                      <a:pt x="36" y="192"/>
                    </a:lnTo>
                    <a:lnTo>
                      <a:pt x="30" y="178"/>
                    </a:lnTo>
                    <a:lnTo>
                      <a:pt x="39" y="177"/>
                    </a:lnTo>
                    <a:lnTo>
                      <a:pt x="40" y="174"/>
                    </a:lnTo>
                    <a:lnTo>
                      <a:pt x="36" y="165"/>
                    </a:lnTo>
                    <a:lnTo>
                      <a:pt x="42" y="147"/>
                    </a:lnTo>
                    <a:lnTo>
                      <a:pt x="42" y="141"/>
                    </a:lnTo>
                    <a:lnTo>
                      <a:pt x="48" y="140"/>
                    </a:lnTo>
                    <a:lnTo>
                      <a:pt x="44" y="135"/>
                    </a:lnTo>
                    <a:lnTo>
                      <a:pt x="21" y="124"/>
                    </a:lnTo>
                    <a:lnTo>
                      <a:pt x="13" y="126"/>
                    </a:lnTo>
                    <a:lnTo>
                      <a:pt x="0" y="122"/>
                    </a:lnTo>
                    <a:lnTo>
                      <a:pt x="1" y="98"/>
                    </a:lnTo>
                    <a:lnTo>
                      <a:pt x="1" y="98"/>
                    </a:lnTo>
                    <a:lnTo>
                      <a:pt x="9" y="76"/>
                    </a:lnTo>
                    <a:lnTo>
                      <a:pt x="13" y="68"/>
                    </a:lnTo>
                    <a:lnTo>
                      <a:pt x="19" y="68"/>
                    </a:lnTo>
                    <a:lnTo>
                      <a:pt x="14" y="63"/>
                    </a:lnTo>
                    <a:lnTo>
                      <a:pt x="13" y="60"/>
                    </a:lnTo>
                    <a:lnTo>
                      <a:pt x="23" y="56"/>
                    </a:lnTo>
                    <a:lnTo>
                      <a:pt x="34" y="48"/>
                    </a:lnTo>
                    <a:lnTo>
                      <a:pt x="27" y="38"/>
                    </a:lnTo>
                    <a:lnTo>
                      <a:pt x="34" y="17"/>
                    </a:lnTo>
                    <a:lnTo>
                      <a:pt x="40" y="21"/>
                    </a:lnTo>
                    <a:lnTo>
                      <a:pt x="49" y="5"/>
                    </a:lnTo>
                    <a:lnTo>
                      <a:pt x="65" y="0"/>
                    </a:lnTo>
                    <a:lnTo>
                      <a:pt x="81" y="10"/>
                    </a:lnTo>
                    <a:lnTo>
                      <a:pt x="85" y="13"/>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95" name="Freeform 1383"/>
              <p:cNvSpPr>
                <a:spLocks noEditPoints="1"/>
              </p:cNvSpPr>
              <p:nvPr/>
            </p:nvSpPr>
            <p:spPr bwMode="auto">
              <a:xfrm>
                <a:off x="2633196" y="5722911"/>
                <a:ext cx="400051" cy="509588"/>
              </a:xfrm>
              <a:custGeom>
                <a:avLst/>
                <a:gdLst/>
                <a:ahLst/>
                <a:cxnLst>
                  <a:cxn ang="0">
                    <a:pos x="25" y="249"/>
                  </a:cxn>
                  <a:cxn ang="0">
                    <a:pos x="30" y="246"/>
                  </a:cxn>
                  <a:cxn ang="0">
                    <a:pos x="165" y="89"/>
                  </a:cxn>
                  <a:cxn ang="0">
                    <a:pos x="183" y="97"/>
                  </a:cxn>
                  <a:cxn ang="0">
                    <a:pos x="184" y="146"/>
                  </a:cxn>
                  <a:cxn ang="0">
                    <a:pos x="171" y="159"/>
                  </a:cxn>
                  <a:cxn ang="0">
                    <a:pos x="165" y="185"/>
                  </a:cxn>
                  <a:cxn ang="0">
                    <a:pos x="178" y="203"/>
                  </a:cxn>
                  <a:cxn ang="0">
                    <a:pos x="203" y="206"/>
                  </a:cxn>
                  <a:cxn ang="0">
                    <a:pos x="201" y="219"/>
                  </a:cxn>
                  <a:cxn ang="0">
                    <a:pos x="222" y="240"/>
                  </a:cxn>
                  <a:cxn ang="0">
                    <a:pos x="230" y="256"/>
                  </a:cxn>
                  <a:cxn ang="0">
                    <a:pos x="248" y="259"/>
                  </a:cxn>
                  <a:cxn ang="0">
                    <a:pos x="246" y="280"/>
                  </a:cxn>
                  <a:cxn ang="0">
                    <a:pos x="229" y="297"/>
                  </a:cxn>
                  <a:cxn ang="0">
                    <a:pos x="234" y="282"/>
                  </a:cxn>
                  <a:cxn ang="0">
                    <a:pos x="226" y="274"/>
                  </a:cxn>
                  <a:cxn ang="0">
                    <a:pos x="216" y="304"/>
                  </a:cxn>
                  <a:cxn ang="0">
                    <a:pos x="199" y="307"/>
                  </a:cxn>
                  <a:cxn ang="0">
                    <a:pos x="171" y="317"/>
                  </a:cxn>
                  <a:cxn ang="0">
                    <a:pos x="145" y="318"/>
                  </a:cxn>
                  <a:cxn ang="0">
                    <a:pos x="132" y="316"/>
                  </a:cxn>
                  <a:cxn ang="0">
                    <a:pos x="97" y="308"/>
                  </a:cxn>
                  <a:cxn ang="0">
                    <a:pos x="86" y="305"/>
                  </a:cxn>
                  <a:cxn ang="0">
                    <a:pos x="106" y="288"/>
                  </a:cxn>
                  <a:cxn ang="0">
                    <a:pos x="87" y="300"/>
                  </a:cxn>
                  <a:cxn ang="0">
                    <a:pos x="85" y="291"/>
                  </a:cxn>
                  <a:cxn ang="0">
                    <a:pos x="72" y="288"/>
                  </a:cxn>
                  <a:cxn ang="0">
                    <a:pos x="56" y="287"/>
                  </a:cxn>
                  <a:cxn ang="0">
                    <a:pos x="86" y="276"/>
                  </a:cxn>
                  <a:cxn ang="0">
                    <a:pos x="64" y="274"/>
                  </a:cxn>
                  <a:cxn ang="0">
                    <a:pos x="55" y="270"/>
                  </a:cxn>
                  <a:cxn ang="0">
                    <a:pos x="46" y="282"/>
                  </a:cxn>
                  <a:cxn ang="0">
                    <a:pos x="35" y="292"/>
                  </a:cxn>
                  <a:cxn ang="0">
                    <a:pos x="26" y="269"/>
                  </a:cxn>
                  <a:cxn ang="0">
                    <a:pos x="52" y="252"/>
                  </a:cxn>
                  <a:cxn ang="0">
                    <a:pos x="69" y="242"/>
                  </a:cxn>
                  <a:cxn ang="0">
                    <a:pos x="46" y="250"/>
                  </a:cxn>
                  <a:cxn ang="0">
                    <a:pos x="35" y="237"/>
                  </a:cxn>
                  <a:cxn ang="0">
                    <a:pos x="15" y="237"/>
                  </a:cxn>
                  <a:cxn ang="0">
                    <a:pos x="8" y="228"/>
                  </a:cxn>
                  <a:cxn ang="0">
                    <a:pos x="34" y="210"/>
                  </a:cxn>
                  <a:cxn ang="0">
                    <a:pos x="40" y="189"/>
                  </a:cxn>
                  <a:cxn ang="0">
                    <a:pos x="39" y="152"/>
                  </a:cxn>
                  <a:cxn ang="0">
                    <a:pos x="32" y="140"/>
                  </a:cxn>
                  <a:cxn ang="0">
                    <a:pos x="26" y="129"/>
                  </a:cxn>
                  <a:cxn ang="0">
                    <a:pos x="51" y="76"/>
                  </a:cxn>
                  <a:cxn ang="0">
                    <a:pos x="99" y="20"/>
                  </a:cxn>
                  <a:cxn ang="0">
                    <a:pos x="141" y="16"/>
                  </a:cxn>
                  <a:cxn ang="0">
                    <a:pos x="132" y="53"/>
                  </a:cxn>
                  <a:cxn ang="0">
                    <a:pos x="114" y="83"/>
                  </a:cxn>
                </a:cxnLst>
                <a:rect l="0" t="0" r="r" b="b"/>
                <a:pathLst>
                  <a:path w="252" h="321">
                    <a:moveTo>
                      <a:pt x="30" y="246"/>
                    </a:moveTo>
                    <a:lnTo>
                      <a:pt x="32" y="250"/>
                    </a:lnTo>
                    <a:lnTo>
                      <a:pt x="32" y="257"/>
                    </a:lnTo>
                    <a:lnTo>
                      <a:pt x="25" y="253"/>
                    </a:lnTo>
                    <a:lnTo>
                      <a:pt x="25" y="249"/>
                    </a:lnTo>
                    <a:lnTo>
                      <a:pt x="22" y="250"/>
                    </a:lnTo>
                    <a:lnTo>
                      <a:pt x="19" y="250"/>
                    </a:lnTo>
                    <a:lnTo>
                      <a:pt x="18" y="244"/>
                    </a:lnTo>
                    <a:lnTo>
                      <a:pt x="19" y="242"/>
                    </a:lnTo>
                    <a:lnTo>
                      <a:pt x="30" y="246"/>
                    </a:lnTo>
                    <a:close/>
                    <a:moveTo>
                      <a:pt x="107" y="98"/>
                    </a:moveTo>
                    <a:lnTo>
                      <a:pt x="125" y="101"/>
                    </a:lnTo>
                    <a:lnTo>
                      <a:pt x="125" y="96"/>
                    </a:lnTo>
                    <a:lnTo>
                      <a:pt x="153" y="96"/>
                    </a:lnTo>
                    <a:lnTo>
                      <a:pt x="165" y="89"/>
                    </a:lnTo>
                    <a:lnTo>
                      <a:pt x="167" y="95"/>
                    </a:lnTo>
                    <a:lnTo>
                      <a:pt x="167" y="95"/>
                    </a:lnTo>
                    <a:lnTo>
                      <a:pt x="174" y="95"/>
                    </a:lnTo>
                    <a:lnTo>
                      <a:pt x="175" y="95"/>
                    </a:lnTo>
                    <a:lnTo>
                      <a:pt x="183" y="97"/>
                    </a:lnTo>
                    <a:lnTo>
                      <a:pt x="191" y="121"/>
                    </a:lnTo>
                    <a:lnTo>
                      <a:pt x="192" y="122"/>
                    </a:lnTo>
                    <a:lnTo>
                      <a:pt x="188" y="131"/>
                    </a:lnTo>
                    <a:lnTo>
                      <a:pt x="188" y="134"/>
                    </a:lnTo>
                    <a:lnTo>
                      <a:pt x="184" y="146"/>
                    </a:lnTo>
                    <a:lnTo>
                      <a:pt x="184" y="146"/>
                    </a:lnTo>
                    <a:lnTo>
                      <a:pt x="178" y="144"/>
                    </a:lnTo>
                    <a:lnTo>
                      <a:pt x="174" y="143"/>
                    </a:lnTo>
                    <a:lnTo>
                      <a:pt x="171" y="159"/>
                    </a:lnTo>
                    <a:lnTo>
                      <a:pt x="171" y="159"/>
                    </a:lnTo>
                    <a:lnTo>
                      <a:pt x="180" y="168"/>
                    </a:lnTo>
                    <a:lnTo>
                      <a:pt x="173" y="177"/>
                    </a:lnTo>
                    <a:lnTo>
                      <a:pt x="171" y="180"/>
                    </a:lnTo>
                    <a:lnTo>
                      <a:pt x="166" y="181"/>
                    </a:lnTo>
                    <a:lnTo>
                      <a:pt x="165" y="185"/>
                    </a:lnTo>
                    <a:lnTo>
                      <a:pt x="165" y="186"/>
                    </a:lnTo>
                    <a:lnTo>
                      <a:pt x="165" y="190"/>
                    </a:lnTo>
                    <a:lnTo>
                      <a:pt x="165" y="198"/>
                    </a:lnTo>
                    <a:lnTo>
                      <a:pt x="170" y="206"/>
                    </a:lnTo>
                    <a:lnTo>
                      <a:pt x="178" y="203"/>
                    </a:lnTo>
                    <a:lnTo>
                      <a:pt x="186" y="208"/>
                    </a:lnTo>
                    <a:lnTo>
                      <a:pt x="188" y="203"/>
                    </a:lnTo>
                    <a:lnTo>
                      <a:pt x="200" y="206"/>
                    </a:lnTo>
                    <a:lnTo>
                      <a:pt x="201" y="206"/>
                    </a:lnTo>
                    <a:lnTo>
                      <a:pt x="203" y="206"/>
                    </a:lnTo>
                    <a:lnTo>
                      <a:pt x="204" y="211"/>
                    </a:lnTo>
                    <a:lnTo>
                      <a:pt x="200" y="216"/>
                    </a:lnTo>
                    <a:lnTo>
                      <a:pt x="199" y="218"/>
                    </a:lnTo>
                    <a:lnTo>
                      <a:pt x="201" y="219"/>
                    </a:lnTo>
                    <a:lnTo>
                      <a:pt x="201" y="219"/>
                    </a:lnTo>
                    <a:lnTo>
                      <a:pt x="207" y="223"/>
                    </a:lnTo>
                    <a:lnTo>
                      <a:pt x="216" y="228"/>
                    </a:lnTo>
                    <a:lnTo>
                      <a:pt x="213" y="237"/>
                    </a:lnTo>
                    <a:lnTo>
                      <a:pt x="221" y="248"/>
                    </a:lnTo>
                    <a:lnTo>
                      <a:pt x="222" y="240"/>
                    </a:lnTo>
                    <a:lnTo>
                      <a:pt x="234" y="232"/>
                    </a:lnTo>
                    <a:lnTo>
                      <a:pt x="233" y="241"/>
                    </a:lnTo>
                    <a:lnTo>
                      <a:pt x="233" y="248"/>
                    </a:lnTo>
                    <a:lnTo>
                      <a:pt x="237" y="250"/>
                    </a:lnTo>
                    <a:lnTo>
                      <a:pt x="230" y="256"/>
                    </a:lnTo>
                    <a:lnTo>
                      <a:pt x="239" y="257"/>
                    </a:lnTo>
                    <a:lnTo>
                      <a:pt x="241" y="261"/>
                    </a:lnTo>
                    <a:lnTo>
                      <a:pt x="245" y="257"/>
                    </a:lnTo>
                    <a:lnTo>
                      <a:pt x="245" y="257"/>
                    </a:lnTo>
                    <a:lnTo>
                      <a:pt x="248" y="259"/>
                    </a:lnTo>
                    <a:lnTo>
                      <a:pt x="246" y="265"/>
                    </a:lnTo>
                    <a:lnTo>
                      <a:pt x="246" y="265"/>
                    </a:lnTo>
                    <a:lnTo>
                      <a:pt x="248" y="266"/>
                    </a:lnTo>
                    <a:lnTo>
                      <a:pt x="252" y="269"/>
                    </a:lnTo>
                    <a:lnTo>
                      <a:pt x="246" y="280"/>
                    </a:lnTo>
                    <a:lnTo>
                      <a:pt x="242" y="287"/>
                    </a:lnTo>
                    <a:lnTo>
                      <a:pt x="243" y="294"/>
                    </a:lnTo>
                    <a:lnTo>
                      <a:pt x="245" y="295"/>
                    </a:lnTo>
                    <a:lnTo>
                      <a:pt x="241" y="304"/>
                    </a:lnTo>
                    <a:lnTo>
                      <a:pt x="229" y="297"/>
                    </a:lnTo>
                    <a:lnTo>
                      <a:pt x="227" y="292"/>
                    </a:lnTo>
                    <a:lnTo>
                      <a:pt x="227" y="292"/>
                    </a:lnTo>
                    <a:lnTo>
                      <a:pt x="231" y="288"/>
                    </a:lnTo>
                    <a:lnTo>
                      <a:pt x="234" y="284"/>
                    </a:lnTo>
                    <a:lnTo>
                      <a:pt x="234" y="282"/>
                    </a:lnTo>
                    <a:lnTo>
                      <a:pt x="234" y="280"/>
                    </a:lnTo>
                    <a:lnTo>
                      <a:pt x="233" y="275"/>
                    </a:lnTo>
                    <a:lnTo>
                      <a:pt x="233" y="274"/>
                    </a:lnTo>
                    <a:lnTo>
                      <a:pt x="227" y="267"/>
                    </a:lnTo>
                    <a:lnTo>
                      <a:pt x="226" y="274"/>
                    </a:lnTo>
                    <a:lnTo>
                      <a:pt x="227" y="283"/>
                    </a:lnTo>
                    <a:lnTo>
                      <a:pt x="225" y="287"/>
                    </a:lnTo>
                    <a:lnTo>
                      <a:pt x="220" y="295"/>
                    </a:lnTo>
                    <a:lnTo>
                      <a:pt x="216" y="295"/>
                    </a:lnTo>
                    <a:lnTo>
                      <a:pt x="216" y="304"/>
                    </a:lnTo>
                    <a:lnTo>
                      <a:pt x="217" y="307"/>
                    </a:lnTo>
                    <a:lnTo>
                      <a:pt x="216" y="309"/>
                    </a:lnTo>
                    <a:lnTo>
                      <a:pt x="210" y="309"/>
                    </a:lnTo>
                    <a:lnTo>
                      <a:pt x="210" y="309"/>
                    </a:lnTo>
                    <a:lnTo>
                      <a:pt x="199" y="307"/>
                    </a:lnTo>
                    <a:lnTo>
                      <a:pt x="190" y="307"/>
                    </a:lnTo>
                    <a:lnTo>
                      <a:pt x="184" y="307"/>
                    </a:lnTo>
                    <a:lnTo>
                      <a:pt x="175" y="309"/>
                    </a:lnTo>
                    <a:lnTo>
                      <a:pt x="171" y="317"/>
                    </a:lnTo>
                    <a:lnTo>
                      <a:pt x="171" y="317"/>
                    </a:lnTo>
                    <a:lnTo>
                      <a:pt x="169" y="321"/>
                    </a:lnTo>
                    <a:lnTo>
                      <a:pt x="165" y="314"/>
                    </a:lnTo>
                    <a:lnTo>
                      <a:pt x="162" y="321"/>
                    </a:lnTo>
                    <a:lnTo>
                      <a:pt x="150" y="320"/>
                    </a:lnTo>
                    <a:lnTo>
                      <a:pt x="145" y="318"/>
                    </a:lnTo>
                    <a:lnTo>
                      <a:pt x="144" y="317"/>
                    </a:lnTo>
                    <a:lnTo>
                      <a:pt x="141" y="316"/>
                    </a:lnTo>
                    <a:lnTo>
                      <a:pt x="140" y="316"/>
                    </a:lnTo>
                    <a:lnTo>
                      <a:pt x="135" y="316"/>
                    </a:lnTo>
                    <a:lnTo>
                      <a:pt x="132" y="316"/>
                    </a:lnTo>
                    <a:lnTo>
                      <a:pt x="124" y="313"/>
                    </a:lnTo>
                    <a:lnTo>
                      <a:pt x="124" y="313"/>
                    </a:lnTo>
                    <a:lnTo>
                      <a:pt x="114" y="308"/>
                    </a:lnTo>
                    <a:lnTo>
                      <a:pt x="106" y="307"/>
                    </a:lnTo>
                    <a:lnTo>
                      <a:pt x="97" y="308"/>
                    </a:lnTo>
                    <a:lnTo>
                      <a:pt x="93" y="313"/>
                    </a:lnTo>
                    <a:lnTo>
                      <a:pt x="83" y="320"/>
                    </a:lnTo>
                    <a:lnTo>
                      <a:pt x="80" y="317"/>
                    </a:lnTo>
                    <a:lnTo>
                      <a:pt x="82" y="311"/>
                    </a:lnTo>
                    <a:lnTo>
                      <a:pt x="86" y="305"/>
                    </a:lnTo>
                    <a:lnTo>
                      <a:pt x="90" y="303"/>
                    </a:lnTo>
                    <a:lnTo>
                      <a:pt x="93" y="303"/>
                    </a:lnTo>
                    <a:lnTo>
                      <a:pt x="101" y="301"/>
                    </a:lnTo>
                    <a:lnTo>
                      <a:pt x="106" y="290"/>
                    </a:lnTo>
                    <a:lnTo>
                      <a:pt x="106" y="288"/>
                    </a:lnTo>
                    <a:lnTo>
                      <a:pt x="106" y="286"/>
                    </a:lnTo>
                    <a:lnTo>
                      <a:pt x="101" y="291"/>
                    </a:lnTo>
                    <a:lnTo>
                      <a:pt x="99" y="296"/>
                    </a:lnTo>
                    <a:lnTo>
                      <a:pt x="91" y="297"/>
                    </a:lnTo>
                    <a:lnTo>
                      <a:pt x="87" y="300"/>
                    </a:lnTo>
                    <a:lnTo>
                      <a:pt x="82" y="304"/>
                    </a:lnTo>
                    <a:lnTo>
                      <a:pt x="77" y="305"/>
                    </a:lnTo>
                    <a:lnTo>
                      <a:pt x="77" y="301"/>
                    </a:lnTo>
                    <a:lnTo>
                      <a:pt x="78" y="300"/>
                    </a:lnTo>
                    <a:lnTo>
                      <a:pt x="85" y="291"/>
                    </a:lnTo>
                    <a:lnTo>
                      <a:pt x="78" y="295"/>
                    </a:lnTo>
                    <a:lnTo>
                      <a:pt x="76" y="296"/>
                    </a:lnTo>
                    <a:lnTo>
                      <a:pt x="73" y="299"/>
                    </a:lnTo>
                    <a:lnTo>
                      <a:pt x="68" y="299"/>
                    </a:lnTo>
                    <a:lnTo>
                      <a:pt x="72" y="288"/>
                    </a:lnTo>
                    <a:lnTo>
                      <a:pt x="69" y="287"/>
                    </a:lnTo>
                    <a:lnTo>
                      <a:pt x="65" y="291"/>
                    </a:lnTo>
                    <a:lnTo>
                      <a:pt x="57" y="287"/>
                    </a:lnTo>
                    <a:lnTo>
                      <a:pt x="57" y="287"/>
                    </a:lnTo>
                    <a:lnTo>
                      <a:pt x="56" y="287"/>
                    </a:lnTo>
                    <a:lnTo>
                      <a:pt x="68" y="280"/>
                    </a:lnTo>
                    <a:lnTo>
                      <a:pt x="72" y="282"/>
                    </a:lnTo>
                    <a:lnTo>
                      <a:pt x="74" y="283"/>
                    </a:lnTo>
                    <a:lnTo>
                      <a:pt x="86" y="282"/>
                    </a:lnTo>
                    <a:lnTo>
                      <a:pt x="86" y="276"/>
                    </a:lnTo>
                    <a:lnTo>
                      <a:pt x="85" y="276"/>
                    </a:lnTo>
                    <a:lnTo>
                      <a:pt x="76" y="279"/>
                    </a:lnTo>
                    <a:lnTo>
                      <a:pt x="70" y="276"/>
                    </a:lnTo>
                    <a:lnTo>
                      <a:pt x="70" y="276"/>
                    </a:lnTo>
                    <a:lnTo>
                      <a:pt x="64" y="274"/>
                    </a:lnTo>
                    <a:lnTo>
                      <a:pt x="63" y="273"/>
                    </a:lnTo>
                    <a:lnTo>
                      <a:pt x="61" y="269"/>
                    </a:lnTo>
                    <a:lnTo>
                      <a:pt x="57" y="261"/>
                    </a:lnTo>
                    <a:lnTo>
                      <a:pt x="53" y="265"/>
                    </a:lnTo>
                    <a:lnTo>
                      <a:pt x="55" y="270"/>
                    </a:lnTo>
                    <a:lnTo>
                      <a:pt x="57" y="273"/>
                    </a:lnTo>
                    <a:lnTo>
                      <a:pt x="61" y="276"/>
                    </a:lnTo>
                    <a:lnTo>
                      <a:pt x="59" y="280"/>
                    </a:lnTo>
                    <a:lnTo>
                      <a:pt x="51" y="282"/>
                    </a:lnTo>
                    <a:lnTo>
                      <a:pt x="46" y="282"/>
                    </a:lnTo>
                    <a:lnTo>
                      <a:pt x="51" y="286"/>
                    </a:lnTo>
                    <a:lnTo>
                      <a:pt x="52" y="287"/>
                    </a:lnTo>
                    <a:lnTo>
                      <a:pt x="52" y="287"/>
                    </a:lnTo>
                    <a:lnTo>
                      <a:pt x="53" y="294"/>
                    </a:lnTo>
                    <a:lnTo>
                      <a:pt x="35" y="292"/>
                    </a:lnTo>
                    <a:lnTo>
                      <a:pt x="26" y="286"/>
                    </a:lnTo>
                    <a:lnTo>
                      <a:pt x="21" y="286"/>
                    </a:lnTo>
                    <a:lnTo>
                      <a:pt x="18" y="275"/>
                    </a:lnTo>
                    <a:lnTo>
                      <a:pt x="25" y="273"/>
                    </a:lnTo>
                    <a:lnTo>
                      <a:pt x="26" y="269"/>
                    </a:lnTo>
                    <a:lnTo>
                      <a:pt x="30" y="261"/>
                    </a:lnTo>
                    <a:lnTo>
                      <a:pt x="39" y="262"/>
                    </a:lnTo>
                    <a:lnTo>
                      <a:pt x="38" y="258"/>
                    </a:lnTo>
                    <a:lnTo>
                      <a:pt x="48" y="254"/>
                    </a:lnTo>
                    <a:lnTo>
                      <a:pt x="52" y="252"/>
                    </a:lnTo>
                    <a:lnTo>
                      <a:pt x="53" y="252"/>
                    </a:lnTo>
                    <a:lnTo>
                      <a:pt x="56" y="250"/>
                    </a:lnTo>
                    <a:lnTo>
                      <a:pt x="64" y="245"/>
                    </a:lnTo>
                    <a:lnTo>
                      <a:pt x="66" y="244"/>
                    </a:lnTo>
                    <a:lnTo>
                      <a:pt x="69" y="242"/>
                    </a:lnTo>
                    <a:lnTo>
                      <a:pt x="68" y="240"/>
                    </a:lnTo>
                    <a:lnTo>
                      <a:pt x="68" y="240"/>
                    </a:lnTo>
                    <a:lnTo>
                      <a:pt x="63" y="241"/>
                    </a:lnTo>
                    <a:lnTo>
                      <a:pt x="57" y="242"/>
                    </a:lnTo>
                    <a:lnTo>
                      <a:pt x="46" y="250"/>
                    </a:lnTo>
                    <a:lnTo>
                      <a:pt x="44" y="250"/>
                    </a:lnTo>
                    <a:lnTo>
                      <a:pt x="40" y="240"/>
                    </a:lnTo>
                    <a:lnTo>
                      <a:pt x="39" y="233"/>
                    </a:lnTo>
                    <a:lnTo>
                      <a:pt x="36" y="236"/>
                    </a:lnTo>
                    <a:lnTo>
                      <a:pt x="35" y="237"/>
                    </a:lnTo>
                    <a:lnTo>
                      <a:pt x="36" y="244"/>
                    </a:lnTo>
                    <a:lnTo>
                      <a:pt x="30" y="242"/>
                    </a:lnTo>
                    <a:lnTo>
                      <a:pt x="27" y="242"/>
                    </a:lnTo>
                    <a:lnTo>
                      <a:pt x="21" y="240"/>
                    </a:lnTo>
                    <a:lnTo>
                      <a:pt x="15" y="237"/>
                    </a:lnTo>
                    <a:lnTo>
                      <a:pt x="15" y="237"/>
                    </a:lnTo>
                    <a:lnTo>
                      <a:pt x="10" y="236"/>
                    </a:lnTo>
                    <a:lnTo>
                      <a:pt x="4" y="233"/>
                    </a:lnTo>
                    <a:lnTo>
                      <a:pt x="0" y="231"/>
                    </a:lnTo>
                    <a:lnTo>
                      <a:pt x="8" y="228"/>
                    </a:lnTo>
                    <a:lnTo>
                      <a:pt x="10" y="227"/>
                    </a:lnTo>
                    <a:lnTo>
                      <a:pt x="13" y="227"/>
                    </a:lnTo>
                    <a:lnTo>
                      <a:pt x="17" y="225"/>
                    </a:lnTo>
                    <a:lnTo>
                      <a:pt x="25" y="222"/>
                    </a:lnTo>
                    <a:lnTo>
                      <a:pt x="34" y="210"/>
                    </a:lnTo>
                    <a:lnTo>
                      <a:pt x="34" y="198"/>
                    </a:lnTo>
                    <a:lnTo>
                      <a:pt x="35" y="197"/>
                    </a:lnTo>
                    <a:lnTo>
                      <a:pt x="36" y="194"/>
                    </a:lnTo>
                    <a:lnTo>
                      <a:pt x="38" y="193"/>
                    </a:lnTo>
                    <a:lnTo>
                      <a:pt x="40" y="189"/>
                    </a:lnTo>
                    <a:lnTo>
                      <a:pt x="39" y="185"/>
                    </a:lnTo>
                    <a:lnTo>
                      <a:pt x="35" y="177"/>
                    </a:lnTo>
                    <a:lnTo>
                      <a:pt x="40" y="160"/>
                    </a:lnTo>
                    <a:lnTo>
                      <a:pt x="39" y="152"/>
                    </a:lnTo>
                    <a:lnTo>
                      <a:pt x="39" y="152"/>
                    </a:lnTo>
                    <a:lnTo>
                      <a:pt x="39" y="151"/>
                    </a:lnTo>
                    <a:lnTo>
                      <a:pt x="43" y="143"/>
                    </a:lnTo>
                    <a:lnTo>
                      <a:pt x="40" y="144"/>
                    </a:lnTo>
                    <a:lnTo>
                      <a:pt x="39" y="146"/>
                    </a:lnTo>
                    <a:lnTo>
                      <a:pt x="32" y="140"/>
                    </a:lnTo>
                    <a:lnTo>
                      <a:pt x="27" y="146"/>
                    </a:lnTo>
                    <a:lnTo>
                      <a:pt x="25" y="140"/>
                    </a:lnTo>
                    <a:lnTo>
                      <a:pt x="23" y="139"/>
                    </a:lnTo>
                    <a:lnTo>
                      <a:pt x="19" y="134"/>
                    </a:lnTo>
                    <a:lnTo>
                      <a:pt x="26" y="129"/>
                    </a:lnTo>
                    <a:lnTo>
                      <a:pt x="47" y="125"/>
                    </a:lnTo>
                    <a:lnTo>
                      <a:pt x="43" y="105"/>
                    </a:lnTo>
                    <a:lnTo>
                      <a:pt x="35" y="104"/>
                    </a:lnTo>
                    <a:lnTo>
                      <a:pt x="51" y="76"/>
                    </a:lnTo>
                    <a:lnTo>
                      <a:pt x="51" y="76"/>
                    </a:lnTo>
                    <a:lnTo>
                      <a:pt x="46" y="74"/>
                    </a:lnTo>
                    <a:lnTo>
                      <a:pt x="46" y="67"/>
                    </a:lnTo>
                    <a:lnTo>
                      <a:pt x="56" y="60"/>
                    </a:lnTo>
                    <a:lnTo>
                      <a:pt x="63" y="49"/>
                    </a:lnTo>
                    <a:lnTo>
                      <a:pt x="99" y="20"/>
                    </a:lnTo>
                    <a:lnTo>
                      <a:pt x="97" y="11"/>
                    </a:lnTo>
                    <a:lnTo>
                      <a:pt x="106" y="2"/>
                    </a:lnTo>
                    <a:lnTo>
                      <a:pt x="114" y="0"/>
                    </a:lnTo>
                    <a:lnTo>
                      <a:pt x="137" y="11"/>
                    </a:lnTo>
                    <a:lnTo>
                      <a:pt x="141" y="16"/>
                    </a:lnTo>
                    <a:lnTo>
                      <a:pt x="135" y="17"/>
                    </a:lnTo>
                    <a:lnTo>
                      <a:pt x="135" y="23"/>
                    </a:lnTo>
                    <a:lnTo>
                      <a:pt x="129" y="41"/>
                    </a:lnTo>
                    <a:lnTo>
                      <a:pt x="133" y="50"/>
                    </a:lnTo>
                    <a:lnTo>
                      <a:pt x="132" y="53"/>
                    </a:lnTo>
                    <a:lnTo>
                      <a:pt x="123" y="54"/>
                    </a:lnTo>
                    <a:lnTo>
                      <a:pt x="129" y="68"/>
                    </a:lnTo>
                    <a:lnTo>
                      <a:pt x="124" y="81"/>
                    </a:lnTo>
                    <a:lnTo>
                      <a:pt x="116" y="83"/>
                    </a:lnTo>
                    <a:lnTo>
                      <a:pt x="114" y="83"/>
                    </a:lnTo>
                    <a:lnTo>
                      <a:pt x="118" y="88"/>
                    </a:lnTo>
                    <a:lnTo>
                      <a:pt x="115" y="91"/>
                    </a:lnTo>
                    <a:lnTo>
                      <a:pt x="107" y="98"/>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707" name="Freeform 1395"/>
              <p:cNvSpPr>
                <a:spLocks noEditPoints="1"/>
              </p:cNvSpPr>
              <p:nvPr/>
            </p:nvSpPr>
            <p:spPr bwMode="auto">
              <a:xfrm>
                <a:off x="3550773" y="5208561"/>
                <a:ext cx="336551" cy="471488"/>
              </a:xfrm>
              <a:custGeom>
                <a:avLst/>
                <a:gdLst/>
                <a:ahLst/>
                <a:cxnLst>
                  <a:cxn ang="0">
                    <a:pos x="28" y="187"/>
                  </a:cxn>
                  <a:cxn ang="0">
                    <a:pos x="19" y="205"/>
                  </a:cxn>
                  <a:cxn ang="0">
                    <a:pos x="11" y="214"/>
                  </a:cxn>
                  <a:cxn ang="0">
                    <a:pos x="3" y="201"/>
                  </a:cxn>
                  <a:cxn ang="0">
                    <a:pos x="0" y="192"/>
                  </a:cxn>
                  <a:cxn ang="0">
                    <a:pos x="4" y="183"/>
                  </a:cxn>
                  <a:cxn ang="0">
                    <a:pos x="6" y="165"/>
                  </a:cxn>
                  <a:cxn ang="0">
                    <a:pos x="24" y="150"/>
                  </a:cxn>
                  <a:cxn ang="0">
                    <a:pos x="41" y="178"/>
                  </a:cxn>
                  <a:cxn ang="0">
                    <a:pos x="143" y="40"/>
                  </a:cxn>
                  <a:cxn ang="0">
                    <a:pos x="173" y="98"/>
                  </a:cxn>
                  <a:cxn ang="0">
                    <a:pos x="171" y="117"/>
                  </a:cxn>
                  <a:cxn ang="0">
                    <a:pos x="188" y="137"/>
                  </a:cxn>
                  <a:cxn ang="0">
                    <a:pos x="203" y="161"/>
                  </a:cxn>
                  <a:cxn ang="0">
                    <a:pos x="198" y="195"/>
                  </a:cxn>
                  <a:cxn ang="0">
                    <a:pos x="202" y="210"/>
                  </a:cxn>
                  <a:cxn ang="0">
                    <a:pos x="207" y="214"/>
                  </a:cxn>
                  <a:cxn ang="0">
                    <a:pos x="212" y="221"/>
                  </a:cxn>
                  <a:cxn ang="0">
                    <a:pos x="178" y="233"/>
                  </a:cxn>
                  <a:cxn ang="0">
                    <a:pos x="165" y="256"/>
                  </a:cxn>
                  <a:cxn ang="0">
                    <a:pos x="159" y="264"/>
                  </a:cxn>
                  <a:cxn ang="0">
                    <a:pos x="150" y="263"/>
                  </a:cxn>
                  <a:cxn ang="0">
                    <a:pos x="135" y="242"/>
                  </a:cxn>
                  <a:cxn ang="0">
                    <a:pos x="125" y="223"/>
                  </a:cxn>
                  <a:cxn ang="0">
                    <a:pos x="114" y="244"/>
                  </a:cxn>
                  <a:cxn ang="0">
                    <a:pos x="101" y="239"/>
                  </a:cxn>
                  <a:cxn ang="0">
                    <a:pos x="80" y="243"/>
                  </a:cxn>
                  <a:cxn ang="0">
                    <a:pos x="79" y="251"/>
                  </a:cxn>
                  <a:cxn ang="0">
                    <a:pos x="70" y="260"/>
                  </a:cxn>
                  <a:cxn ang="0">
                    <a:pos x="67" y="265"/>
                  </a:cxn>
                  <a:cxn ang="0">
                    <a:pos x="63" y="273"/>
                  </a:cxn>
                  <a:cxn ang="0">
                    <a:pos x="54" y="284"/>
                  </a:cxn>
                  <a:cxn ang="0">
                    <a:pos x="44" y="292"/>
                  </a:cxn>
                  <a:cxn ang="0">
                    <a:pos x="36" y="276"/>
                  </a:cxn>
                  <a:cxn ang="0">
                    <a:pos x="37" y="248"/>
                  </a:cxn>
                  <a:cxn ang="0">
                    <a:pos x="32" y="229"/>
                  </a:cxn>
                  <a:cxn ang="0">
                    <a:pos x="33" y="216"/>
                  </a:cxn>
                  <a:cxn ang="0">
                    <a:pos x="44" y="191"/>
                  </a:cxn>
                  <a:cxn ang="0">
                    <a:pos x="47" y="206"/>
                  </a:cxn>
                  <a:cxn ang="0">
                    <a:pos x="50" y="231"/>
                  </a:cxn>
                  <a:cxn ang="0">
                    <a:pos x="53" y="225"/>
                  </a:cxn>
                  <a:cxn ang="0">
                    <a:pos x="57" y="203"/>
                  </a:cxn>
                  <a:cxn ang="0">
                    <a:pos x="66" y="206"/>
                  </a:cxn>
                  <a:cxn ang="0">
                    <a:pos x="80" y="203"/>
                  </a:cxn>
                  <a:cxn ang="0">
                    <a:pos x="81" y="175"/>
                  </a:cxn>
                  <a:cxn ang="0">
                    <a:pos x="81" y="165"/>
                  </a:cxn>
                  <a:cxn ang="0">
                    <a:pos x="68" y="148"/>
                  </a:cxn>
                  <a:cxn ang="0">
                    <a:pos x="54" y="124"/>
                  </a:cxn>
                  <a:cxn ang="0">
                    <a:pos x="58" y="115"/>
                  </a:cxn>
                  <a:cxn ang="0">
                    <a:pos x="63" y="115"/>
                  </a:cxn>
                  <a:cxn ang="0">
                    <a:pos x="74" y="85"/>
                  </a:cxn>
                  <a:cxn ang="0">
                    <a:pos x="75" y="44"/>
                  </a:cxn>
                  <a:cxn ang="0">
                    <a:pos x="63" y="18"/>
                  </a:cxn>
                  <a:cxn ang="0">
                    <a:pos x="109" y="23"/>
                  </a:cxn>
                  <a:cxn ang="0">
                    <a:pos x="121" y="0"/>
                  </a:cxn>
                  <a:cxn ang="0">
                    <a:pos x="131" y="30"/>
                  </a:cxn>
                </a:cxnLst>
                <a:rect l="0" t="0" r="r" b="b"/>
                <a:pathLst>
                  <a:path w="212" h="297">
                    <a:moveTo>
                      <a:pt x="42" y="183"/>
                    </a:moveTo>
                    <a:lnTo>
                      <a:pt x="40" y="188"/>
                    </a:lnTo>
                    <a:lnTo>
                      <a:pt x="34" y="186"/>
                    </a:lnTo>
                    <a:lnTo>
                      <a:pt x="33" y="184"/>
                    </a:lnTo>
                    <a:lnTo>
                      <a:pt x="28" y="187"/>
                    </a:lnTo>
                    <a:lnTo>
                      <a:pt x="25" y="188"/>
                    </a:lnTo>
                    <a:lnTo>
                      <a:pt x="24" y="188"/>
                    </a:lnTo>
                    <a:lnTo>
                      <a:pt x="21" y="192"/>
                    </a:lnTo>
                    <a:lnTo>
                      <a:pt x="20" y="199"/>
                    </a:lnTo>
                    <a:lnTo>
                      <a:pt x="19" y="205"/>
                    </a:lnTo>
                    <a:lnTo>
                      <a:pt x="20" y="213"/>
                    </a:lnTo>
                    <a:lnTo>
                      <a:pt x="21" y="213"/>
                    </a:lnTo>
                    <a:lnTo>
                      <a:pt x="12" y="214"/>
                    </a:lnTo>
                    <a:lnTo>
                      <a:pt x="11" y="214"/>
                    </a:lnTo>
                    <a:lnTo>
                      <a:pt x="11" y="214"/>
                    </a:lnTo>
                    <a:lnTo>
                      <a:pt x="9" y="212"/>
                    </a:lnTo>
                    <a:lnTo>
                      <a:pt x="4" y="209"/>
                    </a:lnTo>
                    <a:lnTo>
                      <a:pt x="0" y="208"/>
                    </a:lnTo>
                    <a:lnTo>
                      <a:pt x="3" y="201"/>
                    </a:lnTo>
                    <a:lnTo>
                      <a:pt x="3" y="201"/>
                    </a:lnTo>
                    <a:lnTo>
                      <a:pt x="3" y="199"/>
                    </a:lnTo>
                    <a:lnTo>
                      <a:pt x="2" y="196"/>
                    </a:lnTo>
                    <a:lnTo>
                      <a:pt x="2" y="195"/>
                    </a:lnTo>
                    <a:lnTo>
                      <a:pt x="0" y="193"/>
                    </a:lnTo>
                    <a:lnTo>
                      <a:pt x="0" y="192"/>
                    </a:lnTo>
                    <a:lnTo>
                      <a:pt x="0" y="191"/>
                    </a:lnTo>
                    <a:lnTo>
                      <a:pt x="0" y="188"/>
                    </a:lnTo>
                    <a:lnTo>
                      <a:pt x="3" y="186"/>
                    </a:lnTo>
                    <a:lnTo>
                      <a:pt x="3" y="184"/>
                    </a:lnTo>
                    <a:lnTo>
                      <a:pt x="4" y="183"/>
                    </a:lnTo>
                    <a:lnTo>
                      <a:pt x="6" y="182"/>
                    </a:lnTo>
                    <a:lnTo>
                      <a:pt x="6" y="179"/>
                    </a:lnTo>
                    <a:lnTo>
                      <a:pt x="6" y="179"/>
                    </a:lnTo>
                    <a:lnTo>
                      <a:pt x="4" y="165"/>
                    </a:lnTo>
                    <a:lnTo>
                      <a:pt x="6" y="165"/>
                    </a:lnTo>
                    <a:lnTo>
                      <a:pt x="9" y="159"/>
                    </a:lnTo>
                    <a:lnTo>
                      <a:pt x="15" y="155"/>
                    </a:lnTo>
                    <a:lnTo>
                      <a:pt x="17" y="146"/>
                    </a:lnTo>
                    <a:lnTo>
                      <a:pt x="23" y="146"/>
                    </a:lnTo>
                    <a:lnTo>
                      <a:pt x="24" y="150"/>
                    </a:lnTo>
                    <a:lnTo>
                      <a:pt x="36" y="161"/>
                    </a:lnTo>
                    <a:lnTo>
                      <a:pt x="37" y="163"/>
                    </a:lnTo>
                    <a:lnTo>
                      <a:pt x="42" y="171"/>
                    </a:lnTo>
                    <a:lnTo>
                      <a:pt x="41" y="176"/>
                    </a:lnTo>
                    <a:lnTo>
                      <a:pt x="41" y="178"/>
                    </a:lnTo>
                    <a:lnTo>
                      <a:pt x="41" y="178"/>
                    </a:lnTo>
                    <a:lnTo>
                      <a:pt x="42" y="179"/>
                    </a:lnTo>
                    <a:lnTo>
                      <a:pt x="42" y="183"/>
                    </a:lnTo>
                    <a:moveTo>
                      <a:pt x="135" y="34"/>
                    </a:moveTo>
                    <a:lnTo>
                      <a:pt x="143" y="40"/>
                    </a:lnTo>
                    <a:lnTo>
                      <a:pt x="152" y="69"/>
                    </a:lnTo>
                    <a:lnTo>
                      <a:pt x="164" y="85"/>
                    </a:lnTo>
                    <a:lnTo>
                      <a:pt x="174" y="93"/>
                    </a:lnTo>
                    <a:lnTo>
                      <a:pt x="174" y="96"/>
                    </a:lnTo>
                    <a:lnTo>
                      <a:pt x="173" y="98"/>
                    </a:lnTo>
                    <a:lnTo>
                      <a:pt x="172" y="106"/>
                    </a:lnTo>
                    <a:lnTo>
                      <a:pt x="171" y="111"/>
                    </a:lnTo>
                    <a:lnTo>
                      <a:pt x="171" y="112"/>
                    </a:lnTo>
                    <a:lnTo>
                      <a:pt x="169" y="117"/>
                    </a:lnTo>
                    <a:lnTo>
                      <a:pt x="171" y="117"/>
                    </a:lnTo>
                    <a:lnTo>
                      <a:pt x="172" y="119"/>
                    </a:lnTo>
                    <a:lnTo>
                      <a:pt x="172" y="119"/>
                    </a:lnTo>
                    <a:lnTo>
                      <a:pt x="172" y="121"/>
                    </a:lnTo>
                    <a:lnTo>
                      <a:pt x="186" y="136"/>
                    </a:lnTo>
                    <a:lnTo>
                      <a:pt x="188" y="137"/>
                    </a:lnTo>
                    <a:lnTo>
                      <a:pt x="193" y="140"/>
                    </a:lnTo>
                    <a:lnTo>
                      <a:pt x="197" y="153"/>
                    </a:lnTo>
                    <a:lnTo>
                      <a:pt x="201" y="151"/>
                    </a:lnTo>
                    <a:lnTo>
                      <a:pt x="201" y="159"/>
                    </a:lnTo>
                    <a:lnTo>
                      <a:pt x="203" y="161"/>
                    </a:lnTo>
                    <a:lnTo>
                      <a:pt x="197" y="174"/>
                    </a:lnTo>
                    <a:lnTo>
                      <a:pt x="199" y="184"/>
                    </a:lnTo>
                    <a:lnTo>
                      <a:pt x="197" y="186"/>
                    </a:lnTo>
                    <a:lnTo>
                      <a:pt x="198" y="193"/>
                    </a:lnTo>
                    <a:lnTo>
                      <a:pt x="198" y="195"/>
                    </a:lnTo>
                    <a:lnTo>
                      <a:pt x="199" y="200"/>
                    </a:lnTo>
                    <a:lnTo>
                      <a:pt x="201" y="208"/>
                    </a:lnTo>
                    <a:lnTo>
                      <a:pt x="201" y="208"/>
                    </a:lnTo>
                    <a:lnTo>
                      <a:pt x="202" y="209"/>
                    </a:lnTo>
                    <a:lnTo>
                      <a:pt x="202" y="210"/>
                    </a:lnTo>
                    <a:lnTo>
                      <a:pt x="203" y="210"/>
                    </a:lnTo>
                    <a:lnTo>
                      <a:pt x="205" y="210"/>
                    </a:lnTo>
                    <a:lnTo>
                      <a:pt x="206" y="210"/>
                    </a:lnTo>
                    <a:lnTo>
                      <a:pt x="207" y="212"/>
                    </a:lnTo>
                    <a:lnTo>
                      <a:pt x="207" y="214"/>
                    </a:lnTo>
                    <a:lnTo>
                      <a:pt x="208" y="216"/>
                    </a:lnTo>
                    <a:lnTo>
                      <a:pt x="210" y="217"/>
                    </a:lnTo>
                    <a:lnTo>
                      <a:pt x="210" y="218"/>
                    </a:lnTo>
                    <a:lnTo>
                      <a:pt x="211" y="221"/>
                    </a:lnTo>
                    <a:lnTo>
                      <a:pt x="212" y="221"/>
                    </a:lnTo>
                    <a:lnTo>
                      <a:pt x="212" y="221"/>
                    </a:lnTo>
                    <a:lnTo>
                      <a:pt x="194" y="222"/>
                    </a:lnTo>
                    <a:lnTo>
                      <a:pt x="194" y="222"/>
                    </a:lnTo>
                    <a:lnTo>
                      <a:pt x="188" y="229"/>
                    </a:lnTo>
                    <a:lnTo>
                      <a:pt x="178" y="233"/>
                    </a:lnTo>
                    <a:lnTo>
                      <a:pt x="181" y="239"/>
                    </a:lnTo>
                    <a:lnTo>
                      <a:pt x="177" y="243"/>
                    </a:lnTo>
                    <a:lnTo>
                      <a:pt x="173" y="251"/>
                    </a:lnTo>
                    <a:lnTo>
                      <a:pt x="169" y="250"/>
                    </a:lnTo>
                    <a:lnTo>
                      <a:pt x="165" y="256"/>
                    </a:lnTo>
                    <a:lnTo>
                      <a:pt x="163" y="258"/>
                    </a:lnTo>
                    <a:lnTo>
                      <a:pt x="159" y="259"/>
                    </a:lnTo>
                    <a:lnTo>
                      <a:pt x="157" y="259"/>
                    </a:lnTo>
                    <a:lnTo>
                      <a:pt x="159" y="264"/>
                    </a:lnTo>
                    <a:lnTo>
                      <a:pt x="159" y="264"/>
                    </a:lnTo>
                    <a:lnTo>
                      <a:pt x="155" y="268"/>
                    </a:lnTo>
                    <a:lnTo>
                      <a:pt x="151" y="271"/>
                    </a:lnTo>
                    <a:lnTo>
                      <a:pt x="150" y="269"/>
                    </a:lnTo>
                    <a:lnTo>
                      <a:pt x="150" y="263"/>
                    </a:lnTo>
                    <a:lnTo>
                      <a:pt x="150" y="263"/>
                    </a:lnTo>
                    <a:lnTo>
                      <a:pt x="153" y="263"/>
                    </a:lnTo>
                    <a:lnTo>
                      <a:pt x="150" y="254"/>
                    </a:lnTo>
                    <a:lnTo>
                      <a:pt x="140" y="246"/>
                    </a:lnTo>
                    <a:lnTo>
                      <a:pt x="138" y="244"/>
                    </a:lnTo>
                    <a:lnTo>
                      <a:pt x="135" y="242"/>
                    </a:lnTo>
                    <a:lnTo>
                      <a:pt x="134" y="227"/>
                    </a:lnTo>
                    <a:lnTo>
                      <a:pt x="127" y="225"/>
                    </a:lnTo>
                    <a:lnTo>
                      <a:pt x="127" y="225"/>
                    </a:lnTo>
                    <a:lnTo>
                      <a:pt x="127" y="225"/>
                    </a:lnTo>
                    <a:lnTo>
                      <a:pt x="125" y="223"/>
                    </a:lnTo>
                    <a:lnTo>
                      <a:pt x="122" y="222"/>
                    </a:lnTo>
                    <a:lnTo>
                      <a:pt x="121" y="223"/>
                    </a:lnTo>
                    <a:lnTo>
                      <a:pt x="119" y="225"/>
                    </a:lnTo>
                    <a:lnTo>
                      <a:pt x="117" y="244"/>
                    </a:lnTo>
                    <a:lnTo>
                      <a:pt x="114" y="244"/>
                    </a:lnTo>
                    <a:lnTo>
                      <a:pt x="114" y="244"/>
                    </a:lnTo>
                    <a:lnTo>
                      <a:pt x="106" y="244"/>
                    </a:lnTo>
                    <a:lnTo>
                      <a:pt x="105" y="239"/>
                    </a:lnTo>
                    <a:lnTo>
                      <a:pt x="101" y="242"/>
                    </a:lnTo>
                    <a:lnTo>
                      <a:pt x="101" y="239"/>
                    </a:lnTo>
                    <a:lnTo>
                      <a:pt x="96" y="239"/>
                    </a:lnTo>
                    <a:lnTo>
                      <a:pt x="92" y="242"/>
                    </a:lnTo>
                    <a:lnTo>
                      <a:pt x="92" y="242"/>
                    </a:lnTo>
                    <a:lnTo>
                      <a:pt x="85" y="238"/>
                    </a:lnTo>
                    <a:lnTo>
                      <a:pt x="80" y="243"/>
                    </a:lnTo>
                    <a:lnTo>
                      <a:pt x="81" y="247"/>
                    </a:lnTo>
                    <a:lnTo>
                      <a:pt x="83" y="248"/>
                    </a:lnTo>
                    <a:lnTo>
                      <a:pt x="81" y="252"/>
                    </a:lnTo>
                    <a:lnTo>
                      <a:pt x="80" y="255"/>
                    </a:lnTo>
                    <a:lnTo>
                      <a:pt x="79" y="251"/>
                    </a:lnTo>
                    <a:lnTo>
                      <a:pt x="78" y="255"/>
                    </a:lnTo>
                    <a:lnTo>
                      <a:pt x="76" y="256"/>
                    </a:lnTo>
                    <a:lnTo>
                      <a:pt x="75" y="258"/>
                    </a:lnTo>
                    <a:lnTo>
                      <a:pt x="70" y="259"/>
                    </a:lnTo>
                    <a:lnTo>
                      <a:pt x="70" y="260"/>
                    </a:lnTo>
                    <a:lnTo>
                      <a:pt x="70" y="260"/>
                    </a:lnTo>
                    <a:lnTo>
                      <a:pt x="70" y="261"/>
                    </a:lnTo>
                    <a:lnTo>
                      <a:pt x="67" y="263"/>
                    </a:lnTo>
                    <a:lnTo>
                      <a:pt x="67" y="264"/>
                    </a:lnTo>
                    <a:lnTo>
                      <a:pt x="67" y="265"/>
                    </a:lnTo>
                    <a:lnTo>
                      <a:pt x="67" y="265"/>
                    </a:lnTo>
                    <a:lnTo>
                      <a:pt x="66" y="265"/>
                    </a:lnTo>
                    <a:lnTo>
                      <a:pt x="63" y="269"/>
                    </a:lnTo>
                    <a:lnTo>
                      <a:pt x="64" y="269"/>
                    </a:lnTo>
                    <a:lnTo>
                      <a:pt x="63" y="273"/>
                    </a:lnTo>
                    <a:lnTo>
                      <a:pt x="62" y="273"/>
                    </a:lnTo>
                    <a:lnTo>
                      <a:pt x="55" y="275"/>
                    </a:lnTo>
                    <a:lnTo>
                      <a:pt x="55" y="278"/>
                    </a:lnTo>
                    <a:lnTo>
                      <a:pt x="55" y="282"/>
                    </a:lnTo>
                    <a:lnTo>
                      <a:pt x="54" y="284"/>
                    </a:lnTo>
                    <a:lnTo>
                      <a:pt x="54" y="292"/>
                    </a:lnTo>
                    <a:lnTo>
                      <a:pt x="49" y="294"/>
                    </a:lnTo>
                    <a:lnTo>
                      <a:pt x="46" y="297"/>
                    </a:lnTo>
                    <a:lnTo>
                      <a:pt x="46" y="297"/>
                    </a:lnTo>
                    <a:lnTo>
                      <a:pt x="44" y="292"/>
                    </a:lnTo>
                    <a:lnTo>
                      <a:pt x="42" y="292"/>
                    </a:lnTo>
                    <a:lnTo>
                      <a:pt x="42" y="292"/>
                    </a:lnTo>
                    <a:lnTo>
                      <a:pt x="41" y="286"/>
                    </a:lnTo>
                    <a:lnTo>
                      <a:pt x="40" y="284"/>
                    </a:lnTo>
                    <a:lnTo>
                      <a:pt x="36" y="276"/>
                    </a:lnTo>
                    <a:lnTo>
                      <a:pt x="37" y="269"/>
                    </a:lnTo>
                    <a:lnTo>
                      <a:pt x="40" y="264"/>
                    </a:lnTo>
                    <a:lnTo>
                      <a:pt x="38" y="258"/>
                    </a:lnTo>
                    <a:lnTo>
                      <a:pt x="38" y="252"/>
                    </a:lnTo>
                    <a:lnTo>
                      <a:pt x="37" y="248"/>
                    </a:lnTo>
                    <a:lnTo>
                      <a:pt x="37" y="243"/>
                    </a:lnTo>
                    <a:lnTo>
                      <a:pt x="37" y="243"/>
                    </a:lnTo>
                    <a:lnTo>
                      <a:pt x="37" y="243"/>
                    </a:lnTo>
                    <a:lnTo>
                      <a:pt x="33" y="235"/>
                    </a:lnTo>
                    <a:lnTo>
                      <a:pt x="32" y="229"/>
                    </a:lnTo>
                    <a:lnTo>
                      <a:pt x="32" y="229"/>
                    </a:lnTo>
                    <a:lnTo>
                      <a:pt x="32" y="227"/>
                    </a:lnTo>
                    <a:lnTo>
                      <a:pt x="32" y="225"/>
                    </a:lnTo>
                    <a:lnTo>
                      <a:pt x="32" y="222"/>
                    </a:lnTo>
                    <a:lnTo>
                      <a:pt x="33" y="216"/>
                    </a:lnTo>
                    <a:lnTo>
                      <a:pt x="37" y="206"/>
                    </a:lnTo>
                    <a:lnTo>
                      <a:pt x="37" y="205"/>
                    </a:lnTo>
                    <a:lnTo>
                      <a:pt x="40" y="200"/>
                    </a:lnTo>
                    <a:lnTo>
                      <a:pt x="41" y="196"/>
                    </a:lnTo>
                    <a:lnTo>
                      <a:pt x="44" y="191"/>
                    </a:lnTo>
                    <a:lnTo>
                      <a:pt x="46" y="191"/>
                    </a:lnTo>
                    <a:lnTo>
                      <a:pt x="47" y="193"/>
                    </a:lnTo>
                    <a:lnTo>
                      <a:pt x="49" y="200"/>
                    </a:lnTo>
                    <a:lnTo>
                      <a:pt x="47" y="205"/>
                    </a:lnTo>
                    <a:lnTo>
                      <a:pt x="47" y="206"/>
                    </a:lnTo>
                    <a:lnTo>
                      <a:pt x="47" y="216"/>
                    </a:lnTo>
                    <a:lnTo>
                      <a:pt x="47" y="217"/>
                    </a:lnTo>
                    <a:lnTo>
                      <a:pt x="47" y="223"/>
                    </a:lnTo>
                    <a:lnTo>
                      <a:pt x="47" y="230"/>
                    </a:lnTo>
                    <a:lnTo>
                      <a:pt x="50" y="231"/>
                    </a:lnTo>
                    <a:lnTo>
                      <a:pt x="51" y="231"/>
                    </a:lnTo>
                    <a:lnTo>
                      <a:pt x="51" y="230"/>
                    </a:lnTo>
                    <a:lnTo>
                      <a:pt x="53" y="230"/>
                    </a:lnTo>
                    <a:lnTo>
                      <a:pt x="53" y="225"/>
                    </a:lnTo>
                    <a:lnTo>
                      <a:pt x="53" y="225"/>
                    </a:lnTo>
                    <a:lnTo>
                      <a:pt x="51" y="221"/>
                    </a:lnTo>
                    <a:lnTo>
                      <a:pt x="51" y="220"/>
                    </a:lnTo>
                    <a:lnTo>
                      <a:pt x="53" y="216"/>
                    </a:lnTo>
                    <a:lnTo>
                      <a:pt x="53" y="209"/>
                    </a:lnTo>
                    <a:lnTo>
                      <a:pt x="57" y="203"/>
                    </a:lnTo>
                    <a:lnTo>
                      <a:pt x="57" y="201"/>
                    </a:lnTo>
                    <a:lnTo>
                      <a:pt x="59" y="203"/>
                    </a:lnTo>
                    <a:lnTo>
                      <a:pt x="59" y="203"/>
                    </a:lnTo>
                    <a:lnTo>
                      <a:pt x="62" y="204"/>
                    </a:lnTo>
                    <a:lnTo>
                      <a:pt x="66" y="206"/>
                    </a:lnTo>
                    <a:lnTo>
                      <a:pt x="68" y="206"/>
                    </a:lnTo>
                    <a:lnTo>
                      <a:pt x="68" y="206"/>
                    </a:lnTo>
                    <a:lnTo>
                      <a:pt x="74" y="206"/>
                    </a:lnTo>
                    <a:lnTo>
                      <a:pt x="80" y="204"/>
                    </a:lnTo>
                    <a:lnTo>
                      <a:pt x="80" y="203"/>
                    </a:lnTo>
                    <a:lnTo>
                      <a:pt x="78" y="189"/>
                    </a:lnTo>
                    <a:lnTo>
                      <a:pt x="80" y="180"/>
                    </a:lnTo>
                    <a:lnTo>
                      <a:pt x="81" y="178"/>
                    </a:lnTo>
                    <a:lnTo>
                      <a:pt x="81" y="175"/>
                    </a:lnTo>
                    <a:lnTo>
                      <a:pt x="81" y="175"/>
                    </a:lnTo>
                    <a:lnTo>
                      <a:pt x="83" y="174"/>
                    </a:lnTo>
                    <a:lnTo>
                      <a:pt x="84" y="172"/>
                    </a:lnTo>
                    <a:lnTo>
                      <a:pt x="84" y="172"/>
                    </a:lnTo>
                    <a:lnTo>
                      <a:pt x="83" y="166"/>
                    </a:lnTo>
                    <a:lnTo>
                      <a:pt x="81" y="165"/>
                    </a:lnTo>
                    <a:lnTo>
                      <a:pt x="79" y="163"/>
                    </a:lnTo>
                    <a:lnTo>
                      <a:pt x="71" y="158"/>
                    </a:lnTo>
                    <a:lnTo>
                      <a:pt x="68" y="151"/>
                    </a:lnTo>
                    <a:lnTo>
                      <a:pt x="68" y="148"/>
                    </a:lnTo>
                    <a:lnTo>
                      <a:pt x="68" y="148"/>
                    </a:lnTo>
                    <a:lnTo>
                      <a:pt x="67" y="141"/>
                    </a:lnTo>
                    <a:lnTo>
                      <a:pt x="63" y="136"/>
                    </a:lnTo>
                    <a:lnTo>
                      <a:pt x="62" y="132"/>
                    </a:lnTo>
                    <a:lnTo>
                      <a:pt x="62" y="128"/>
                    </a:lnTo>
                    <a:lnTo>
                      <a:pt x="54" y="124"/>
                    </a:lnTo>
                    <a:lnTo>
                      <a:pt x="51" y="121"/>
                    </a:lnTo>
                    <a:lnTo>
                      <a:pt x="53" y="117"/>
                    </a:lnTo>
                    <a:lnTo>
                      <a:pt x="55" y="116"/>
                    </a:lnTo>
                    <a:lnTo>
                      <a:pt x="57" y="116"/>
                    </a:lnTo>
                    <a:lnTo>
                      <a:pt x="58" y="115"/>
                    </a:lnTo>
                    <a:lnTo>
                      <a:pt x="58" y="116"/>
                    </a:lnTo>
                    <a:lnTo>
                      <a:pt x="59" y="116"/>
                    </a:lnTo>
                    <a:lnTo>
                      <a:pt x="63" y="117"/>
                    </a:lnTo>
                    <a:lnTo>
                      <a:pt x="63" y="116"/>
                    </a:lnTo>
                    <a:lnTo>
                      <a:pt x="63" y="115"/>
                    </a:lnTo>
                    <a:lnTo>
                      <a:pt x="64" y="112"/>
                    </a:lnTo>
                    <a:lnTo>
                      <a:pt x="66" y="108"/>
                    </a:lnTo>
                    <a:lnTo>
                      <a:pt x="64" y="108"/>
                    </a:lnTo>
                    <a:lnTo>
                      <a:pt x="67" y="96"/>
                    </a:lnTo>
                    <a:lnTo>
                      <a:pt x="74" y="85"/>
                    </a:lnTo>
                    <a:lnTo>
                      <a:pt x="79" y="76"/>
                    </a:lnTo>
                    <a:lnTo>
                      <a:pt x="88" y="66"/>
                    </a:lnTo>
                    <a:lnTo>
                      <a:pt x="84" y="59"/>
                    </a:lnTo>
                    <a:lnTo>
                      <a:pt x="85" y="53"/>
                    </a:lnTo>
                    <a:lnTo>
                      <a:pt x="75" y="44"/>
                    </a:lnTo>
                    <a:lnTo>
                      <a:pt x="55" y="42"/>
                    </a:lnTo>
                    <a:lnTo>
                      <a:pt x="61" y="36"/>
                    </a:lnTo>
                    <a:lnTo>
                      <a:pt x="59" y="27"/>
                    </a:lnTo>
                    <a:lnTo>
                      <a:pt x="62" y="21"/>
                    </a:lnTo>
                    <a:lnTo>
                      <a:pt x="63" y="18"/>
                    </a:lnTo>
                    <a:lnTo>
                      <a:pt x="68" y="27"/>
                    </a:lnTo>
                    <a:lnTo>
                      <a:pt x="89" y="34"/>
                    </a:lnTo>
                    <a:lnTo>
                      <a:pt x="91" y="32"/>
                    </a:lnTo>
                    <a:lnTo>
                      <a:pt x="93" y="30"/>
                    </a:lnTo>
                    <a:lnTo>
                      <a:pt x="109" y="23"/>
                    </a:lnTo>
                    <a:lnTo>
                      <a:pt x="113" y="22"/>
                    </a:lnTo>
                    <a:lnTo>
                      <a:pt x="114" y="9"/>
                    </a:lnTo>
                    <a:lnTo>
                      <a:pt x="118" y="5"/>
                    </a:lnTo>
                    <a:lnTo>
                      <a:pt x="119" y="4"/>
                    </a:lnTo>
                    <a:lnTo>
                      <a:pt x="121" y="0"/>
                    </a:lnTo>
                    <a:lnTo>
                      <a:pt x="129" y="11"/>
                    </a:lnTo>
                    <a:lnTo>
                      <a:pt x="127" y="27"/>
                    </a:lnTo>
                    <a:lnTo>
                      <a:pt x="130" y="28"/>
                    </a:lnTo>
                    <a:lnTo>
                      <a:pt x="131" y="30"/>
                    </a:lnTo>
                    <a:lnTo>
                      <a:pt x="131" y="30"/>
                    </a:lnTo>
                    <a:lnTo>
                      <a:pt x="135" y="34"/>
                    </a:lnTo>
                  </a:path>
                </a:pathLst>
              </a:custGeom>
              <a:grpFill/>
              <a:ln w="4">
                <a:solidFill>
                  <a:srgbClr val="9C9C9C"/>
                </a:solidFill>
                <a:prstDash val="solid"/>
                <a:round/>
                <a:headEnd/>
                <a:tailEnd/>
              </a:ln>
            </p:spPr>
            <p:txBody>
              <a:bodyPr/>
              <a:lstStyle/>
              <a:p>
                <a:pPr>
                  <a:defRPr/>
                </a:pPr>
                <a:endParaRPr lang="nb-NO" dirty="0">
                  <a:latin typeface="Arial" pitchFamily="34" charset="0"/>
                  <a:cs typeface="Arial" pitchFamily="34" charset="0"/>
                </a:endParaRPr>
              </a:p>
            </p:txBody>
          </p:sp>
        </p:grpSp>
        <p:sp>
          <p:nvSpPr>
            <p:cNvPr id="2058" name="Freeform 1396"/>
            <p:cNvSpPr>
              <a:spLocks/>
            </p:cNvSpPr>
            <p:nvPr/>
          </p:nvSpPr>
          <p:spPr bwMode="auto">
            <a:xfrm>
              <a:off x="3475038" y="4321175"/>
              <a:ext cx="633412" cy="1217613"/>
            </a:xfrm>
            <a:custGeom>
              <a:avLst/>
              <a:gdLst>
                <a:gd name="T0" fmla="*/ 530225 w 399"/>
                <a:gd name="T1" fmla="*/ 219075 h 767"/>
                <a:gd name="T2" fmla="*/ 523875 w 399"/>
                <a:gd name="T3" fmla="*/ 255588 h 767"/>
                <a:gd name="T4" fmla="*/ 517525 w 399"/>
                <a:gd name="T5" fmla="*/ 295275 h 767"/>
                <a:gd name="T6" fmla="*/ 506412 w 399"/>
                <a:gd name="T7" fmla="*/ 350838 h 767"/>
                <a:gd name="T8" fmla="*/ 498475 w 399"/>
                <a:gd name="T9" fmla="*/ 396875 h 767"/>
                <a:gd name="T10" fmla="*/ 509587 w 399"/>
                <a:gd name="T11" fmla="*/ 450850 h 767"/>
                <a:gd name="T12" fmla="*/ 536575 w 399"/>
                <a:gd name="T13" fmla="*/ 481013 h 767"/>
                <a:gd name="T14" fmla="*/ 566737 w 399"/>
                <a:gd name="T15" fmla="*/ 495300 h 767"/>
                <a:gd name="T16" fmla="*/ 604837 w 399"/>
                <a:gd name="T17" fmla="*/ 544513 h 767"/>
                <a:gd name="T18" fmla="*/ 631825 w 399"/>
                <a:gd name="T19" fmla="*/ 600075 h 767"/>
                <a:gd name="T20" fmla="*/ 623887 w 399"/>
                <a:gd name="T21" fmla="*/ 635000 h 767"/>
                <a:gd name="T22" fmla="*/ 596900 w 399"/>
                <a:gd name="T23" fmla="*/ 685800 h 767"/>
                <a:gd name="T24" fmla="*/ 585787 w 399"/>
                <a:gd name="T25" fmla="*/ 714375 h 767"/>
                <a:gd name="T26" fmla="*/ 573087 w 399"/>
                <a:gd name="T27" fmla="*/ 715963 h 767"/>
                <a:gd name="T28" fmla="*/ 530225 w 399"/>
                <a:gd name="T29" fmla="*/ 715963 h 767"/>
                <a:gd name="T30" fmla="*/ 498475 w 399"/>
                <a:gd name="T31" fmla="*/ 733425 h 767"/>
                <a:gd name="T32" fmla="*/ 517525 w 399"/>
                <a:gd name="T33" fmla="*/ 781050 h 767"/>
                <a:gd name="T34" fmla="*/ 520700 w 399"/>
                <a:gd name="T35" fmla="*/ 822325 h 767"/>
                <a:gd name="T36" fmla="*/ 539750 w 399"/>
                <a:gd name="T37" fmla="*/ 868363 h 767"/>
                <a:gd name="T38" fmla="*/ 560387 w 399"/>
                <a:gd name="T39" fmla="*/ 920750 h 767"/>
                <a:gd name="T40" fmla="*/ 566737 w 399"/>
                <a:gd name="T41" fmla="*/ 969963 h 767"/>
                <a:gd name="T42" fmla="*/ 550862 w 399"/>
                <a:gd name="T43" fmla="*/ 1011238 h 767"/>
                <a:gd name="T44" fmla="*/ 542925 w 399"/>
                <a:gd name="T45" fmla="*/ 1038225 h 767"/>
                <a:gd name="T46" fmla="*/ 546100 w 399"/>
                <a:gd name="T47" fmla="*/ 1085850 h 767"/>
                <a:gd name="T48" fmla="*/ 533400 w 399"/>
                <a:gd name="T49" fmla="*/ 1125538 h 767"/>
                <a:gd name="T50" fmla="*/ 509587 w 399"/>
                <a:gd name="T51" fmla="*/ 1158875 h 767"/>
                <a:gd name="T52" fmla="*/ 479425 w 399"/>
                <a:gd name="T53" fmla="*/ 1184275 h 767"/>
                <a:gd name="T54" fmla="*/ 450850 w 399"/>
                <a:gd name="T55" fmla="*/ 1198563 h 767"/>
                <a:gd name="T56" fmla="*/ 428625 w 399"/>
                <a:gd name="T57" fmla="*/ 1193800 h 767"/>
                <a:gd name="T58" fmla="*/ 415925 w 399"/>
                <a:gd name="T59" fmla="*/ 1198563 h 767"/>
                <a:gd name="T60" fmla="*/ 404812 w 399"/>
                <a:gd name="T61" fmla="*/ 1204913 h 767"/>
                <a:gd name="T62" fmla="*/ 395287 w 399"/>
                <a:gd name="T63" fmla="*/ 1217613 h 767"/>
                <a:gd name="T64" fmla="*/ 388937 w 399"/>
                <a:gd name="T65" fmla="*/ 1163638 h 767"/>
                <a:gd name="T66" fmla="*/ 371475 w 399"/>
                <a:gd name="T67" fmla="*/ 1103313 h 767"/>
                <a:gd name="T68" fmla="*/ 347662 w 399"/>
                <a:gd name="T69" fmla="*/ 1063625 h 767"/>
                <a:gd name="T70" fmla="*/ 303212 w 399"/>
                <a:gd name="T71" fmla="*/ 950913 h 767"/>
                <a:gd name="T72" fmla="*/ 268287 w 399"/>
                <a:gd name="T73" fmla="*/ 887413 h 767"/>
                <a:gd name="T74" fmla="*/ 174625 w 399"/>
                <a:gd name="T75" fmla="*/ 735013 h 767"/>
                <a:gd name="T76" fmla="*/ 182562 w 399"/>
                <a:gd name="T77" fmla="*/ 647700 h 767"/>
                <a:gd name="T78" fmla="*/ 196850 w 399"/>
                <a:gd name="T79" fmla="*/ 527050 h 767"/>
                <a:gd name="T80" fmla="*/ 193675 w 399"/>
                <a:gd name="T81" fmla="*/ 417513 h 767"/>
                <a:gd name="T82" fmla="*/ 96837 w 399"/>
                <a:gd name="T83" fmla="*/ 400050 h 767"/>
                <a:gd name="T84" fmla="*/ 88900 w 399"/>
                <a:gd name="T85" fmla="*/ 327025 h 767"/>
                <a:gd name="T86" fmla="*/ 73025 w 399"/>
                <a:gd name="T87" fmla="*/ 333375 h 767"/>
                <a:gd name="T88" fmla="*/ 52387 w 399"/>
                <a:gd name="T89" fmla="*/ 269875 h 767"/>
                <a:gd name="T90" fmla="*/ 33337 w 399"/>
                <a:gd name="T91" fmla="*/ 230188 h 767"/>
                <a:gd name="T92" fmla="*/ 14287 w 399"/>
                <a:gd name="T93" fmla="*/ 192088 h 767"/>
                <a:gd name="T94" fmla="*/ 55562 w 399"/>
                <a:gd name="T95" fmla="*/ 131763 h 767"/>
                <a:gd name="T96" fmla="*/ 107950 w 399"/>
                <a:gd name="T97" fmla="*/ 28575 h 767"/>
                <a:gd name="T98" fmla="*/ 211137 w 399"/>
                <a:gd name="T99" fmla="*/ 15875 h 767"/>
                <a:gd name="T100" fmla="*/ 314325 w 399"/>
                <a:gd name="T101" fmla="*/ 23813 h 767"/>
                <a:gd name="T102" fmla="*/ 341312 w 399"/>
                <a:gd name="T103" fmla="*/ 82550 h 767"/>
                <a:gd name="T104" fmla="*/ 390525 w 399"/>
                <a:gd name="T105" fmla="*/ 150813 h 767"/>
                <a:gd name="T106" fmla="*/ 431800 w 399"/>
                <a:gd name="T107" fmla="*/ 147638 h 767"/>
                <a:gd name="T108" fmla="*/ 525462 w 399"/>
                <a:gd name="T109" fmla="*/ 174625 h 7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9"/>
                <a:gd name="T166" fmla="*/ 0 h 767"/>
                <a:gd name="T167" fmla="*/ 399 w 399"/>
                <a:gd name="T168" fmla="*/ 767 h 7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9" h="767">
                  <a:moveTo>
                    <a:pt x="331" y="110"/>
                  </a:moveTo>
                  <a:lnTo>
                    <a:pt x="332" y="112"/>
                  </a:lnTo>
                  <a:lnTo>
                    <a:pt x="334" y="119"/>
                  </a:lnTo>
                  <a:lnTo>
                    <a:pt x="335" y="123"/>
                  </a:lnTo>
                  <a:lnTo>
                    <a:pt x="336" y="127"/>
                  </a:lnTo>
                  <a:lnTo>
                    <a:pt x="335" y="134"/>
                  </a:lnTo>
                  <a:lnTo>
                    <a:pt x="334" y="138"/>
                  </a:lnTo>
                  <a:lnTo>
                    <a:pt x="334" y="145"/>
                  </a:lnTo>
                  <a:lnTo>
                    <a:pt x="332" y="151"/>
                  </a:lnTo>
                  <a:lnTo>
                    <a:pt x="332" y="153"/>
                  </a:lnTo>
                  <a:lnTo>
                    <a:pt x="331" y="159"/>
                  </a:lnTo>
                  <a:lnTo>
                    <a:pt x="330" y="161"/>
                  </a:lnTo>
                  <a:lnTo>
                    <a:pt x="330" y="163"/>
                  </a:lnTo>
                  <a:lnTo>
                    <a:pt x="327" y="174"/>
                  </a:lnTo>
                  <a:lnTo>
                    <a:pt x="327" y="178"/>
                  </a:lnTo>
                  <a:lnTo>
                    <a:pt x="327" y="180"/>
                  </a:lnTo>
                  <a:lnTo>
                    <a:pt x="326" y="186"/>
                  </a:lnTo>
                  <a:lnTo>
                    <a:pt x="325" y="192"/>
                  </a:lnTo>
                  <a:lnTo>
                    <a:pt x="323" y="196"/>
                  </a:lnTo>
                  <a:lnTo>
                    <a:pt x="323" y="199"/>
                  </a:lnTo>
                  <a:lnTo>
                    <a:pt x="323" y="203"/>
                  </a:lnTo>
                  <a:lnTo>
                    <a:pt x="321" y="210"/>
                  </a:lnTo>
                  <a:lnTo>
                    <a:pt x="321" y="214"/>
                  </a:lnTo>
                  <a:lnTo>
                    <a:pt x="319" y="221"/>
                  </a:lnTo>
                  <a:lnTo>
                    <a:pt x="319" y="225"/>
                  </a:lnTo>
                  <a:lnTo>
                    <a:pt x="318" y="229"/>
                  </a:lnTo>
                  <a:lnTo>
                    <a:pt x="318" y="231"/>
                  </a:lnTo>
                  <a:lnTo>
                    <a:pt x="317" y="235"/>
                  </a:lnTo>
                  <a:lnTo>
                    <a:pt x="315" y="240"/>
                  </a:lnTo>
                  <a:lnTo>
                    <a:pt x="315" y="243"/>
                  </a:lnTo>
                  <a:lnTo>
                    <a:pt x="314" y="250"/>
                  </a:lnTo>
                  <a:lnTo>
                    <a:pt x="313" y="259"/>
                  </a:lnTo>
                  <a:lnTo>
                    <a:pt x="311" y="261"/>
                  </a:lnTo>
                  <a:lnTo>
                    <a:pt x="311" y="264"/>
                  </a:lnTo>
                  <a:lnTo>
                    <a:pt x="310" y="269"/>
                  </a:lnTo>
                  <a:lnTo>
                    <a:pt x="315" y="277"/>
                  </a:lnTo>
                  <a:lnTo>
                    <a:pt x="321" y="284"/>
                  </a:lnTo>
                  <a:lnTo>
                    <a:pt x="323" y="288"/>
                  </a:lnTo>
                  <a:lnTo>
                    <a:pt x="327" y="293"/>
                  </a:lnTo>
                  <a:lnTo>
                    <a:pt x="331" y="297"/>
                  </a:lnTo>
                  <a:lnTo>
                    <a:pt x="334" y="299"/>
                  </a:lnTo>
                  <a:lnTo>
                    <a:pt x="335" y="299"/>
                  </a:lnTo>
                  <a:lnTo>
                    <a:pt x="338" y="303"/>
                  </a:lnTo>
                  <a:lnTo>
                    <a:pt x="340" y="307"/>
                  </a:lnTo>
                  <a:lnTo>
                    <a:pt x="340" y="309"/>
                  </a:lnTo>
                  <a:lnTo>
                    <a:pt x="344" y="314"/>
                  </a:lnTo>
                  <a:lnTo>
                    <a:pt x="347" y="312"/>
                  </a:lnTo>
                  <a:lnTo>
                    <a:pt x="351" y="312"/>
                  </a:lnTo>
                  <a:lnTo>
                    <a:pt x="353" y="312"/>
                  </a:lnTo>
                  <a:lnTo>
                    <a:pt x="357" y="312"/>
                  </a:lnTo>
                  <a:lnTo>
                    <a:pt x="363" y="312"/>
                  </a:lnTo>
                  <a:lnTo>
                    <a:pt x="366" y="319"/>
                  </a:lnTo>
                  <a:lnTo>
                    <a:pt x="369" y="323"/>
                  </a:lnTo>
                  <a:lnTo>
                    <a:pt x="370" y="324"/>
                  </a:lnTo>
                  <a:lnTo>
                    <a:pt x="373" y="330"/>
                  </a:lnTo>
                  <a:lnTo>
                    <a:pt x="377" y="335"/>
                  </a:lnTo>
                  <a:lnTo>
                    <a:pt x="381" y="343"/>
                  </a:lnTo>
                  <a:lnTo>
                    <a:pt x="382" y="343"/>
                  </a:lnTo>
                  <a:lnTo>
                    <a:pt x="383" y="347"/>
                  </a:lnTo>
                  <a:lnTo>
                    <a:pt x="387" y="350"/>
                  </a:lnTo>
                  <a:lnTo>
                    <a:pt x="391" y="357"/>
                  </a:lnTo>
                  <a:lnTo>
                    <a:pt x="395" y="365"/>
                  </a:lnTo>
                  <a:lnTo>
                    <a:pt x="399" y="370"/>
                  </a:lnTo>
                  <a:lnTo>
                    <a:pt x="398" y="378"/>
                  </a:lnTo>
                  <a:lnTo>
                    <a:pt x="397" y="381"/>
                  </a:lnTo>
                  <a:lnTo>
                    <a:pt x="397" y="383"/>
                  </a:lnTo>
                  <a:lnTo>
                    <a:pt x="395" y="388"/>
                  </a:lnTo>
                  <a:lnTo>
                    <a:pt x="394" y="394"/>
                  </a:lnTo>
                  <a:lnTo>
                    <a:pt x="394" y="396"/>
                  </a:lnTo>
                  <a:lnTo>
                    <a:pt x="393" y="400"/>
                  </a:lnTo>
                  <a:lnTo>
                    <a:pt x="390" y="407"/>
                  </a:lnTo>
                  <a:lnTo>
                    <a:pt x="387" y="412"/>
                  </a:lnTo>
                  <a:lnTo>
                    <a:pt x="385" y="416"/>
                  </a:lnTo>
                  <a:lnTo>
                    <a:pt x="382" y="419"/>
                  </a:lnTo>
                  <a:lnTo>
                    <a:pt x="381" y="421"/>
                  </a:lnTo>
                  <a:lnTo>
                    <a:pt x="377" y="426"/>
                  </a:lnTo>
                  <a:lnTo>
                    <a:pt x="376" y="432"/>
                  </a:lnTo>
                  <a:lnTo>
                    <a:pt x="374" y="437"/>
                  </a:lnTo>
                  <a:lnTo>
                    <a:pt x="373" y="443"/>
                  </a:lnTo>
                  <a:lnTo>
                    <a:pt x="373" y="447"/>
                  </a:lnTo>
                  <a:lnTo>
                    <a:pt x="372" y="449"/>
                  </a:lnTo>
                  <a:lnTo>
                    <a:pt x="370" y="449"/>
                  </a:lnTo>
                  <a:lnTo>
                    <a:pt x="370" y="450"/>
                  </a:lnTo>
                  <a:lnTo>
                    <a:pt x="369" y="450"/>
                  </a:lnTo>
                  <a:lnTo>
                    <a:pt x="364" y="451"/>
                  </a:lnTo>
                  <a:lnTo>
                    <a:pt x="363" y="451"/>
                  </a:lnTo>
                  <a:lnTo>
                    <a:pt x="361" y="451"/>
                  </a:lnTo>
                  <a:lnTo>
                    <a:pt x="355" y="450"/>
                  </a:lnTo>
                  <a:lnTo>
                    <a:pt x="347" y="450"/>
                  </a:lnTo>
                  <a:lnTo>
                    <a:pt x="342" y="450"/>
                  </a:lnTo>
                  <a:lnTo>
                    <a:pt x="335" y="451"/>
                  </a:lnTo>
                  <a:lnTo>
                    <a:pt x="334" y="451"/>
                  </a:lnTo>
                  <a:lnTo>
                    <a:pt x="328" y="454"/>
                  </a:lnTo>
                  <a:lnTo>
                    <a:pt x="322" y="455"/>
                  </a:lnTo>
                  <a:lnTo>
                    <a:pt x="317" y="456"/>
                  </a:lnTo>
                  <a:lnTo>
                    <a:pt x="315" y="456"/>
                  </a:lnTo>
                  <a:lnTo>
                    <a:pt x="313" y="458"/>
                  </a:lnTo>
                  <a:lnTo>
                    <a:pt x="314" y="462"/>
                  </a:lnTo>
                  <a:lnTo>
                    <a:pt x="317" y="467"/>
                  </a:lnTo>
                  <a:lnTo>
                    <a:pt x="318" y="472"/>
                  </a:lnTo>
                  <a:lnTo>
                    <a:pt x="321" y="477"/>
                  </a:lnTo>
                  <a:lnTo>
                    <a:pt x="322" y="483"/>
                  </a:lnTo>
                  <a:lnTo>
                    <a:pt x="323" y="487"/>
                  </a:lnTo>
                  <a:lnTo>
                    <a:pt x="325" y="489"/>
                  </a:lnTo>
                  <a:lnTo>
                    <a:pt x="326" y="492"/>
                  </a:lnTo>
                  <a:lnTo>
                    <a:pt x="326" y="494"/>
                  </a:lnTo>
                  <a:lnTo>
                    <a:pt x="326" y="501"/>
                  </a:lnTo>
                  <a:lnTo>
                    <a:pt x="326" y="504"/>
                  </a:lnTo>
                  <a:lnTo>
                    <a:pt x="326" y="505"/>
                  </a:lnTo>
                  <a:lnTo>
                    <a:pt x="327" y="510"/>
                  </a:lnTo>
                  <a:lnTo>
                    <a:pt x="328" y="518"/>
                  </a:lnTo>
                  <a:lnTo>
                    <a:pt x="330" y="523"/>
                  </a:lnTo>
                  <a:lnTo>
                    <a:pt x="331" y="527"/>
                  </a:lnTo>
                  <a:lnTo>
                    <a:pt x="332" y="532"/>
                  </a:lnTo>
                  <a:lnTo>
                    <a:pt x="332" y="534"/>
                  </a:lnTo>
                  <a:lnTo>
                    <a:pt x="334" y="536"/>
                  </a:lnTo>
                  <a:lnTo>
                    <a:pt x="336" y="540"/>
                  </a:lnTo>
                  <a:lnTo>
                    <a:pt x="340" y="547"/>
                  </a:lnTo>
                  <a:lnTo>
                    <a:pt x="343" y="551"/>
                  </a:lnTo>
                  <a:lnTo>
                    <a:pt x="347" y="557"/>
                  </a:lnTo>
                  <a:lnTo>
                    <a:pt x="347" y="563"/>
                  </a:lnTo>
                  <a:lnTo>
                    <a:pt x="347" y="569"/>
                  </a:lnTo>
                  <a:lnTo>
                    <a:pt x="348" y="573"/>
                  </a:lnTo>
                  <a:lnTo>
                    <a:pt x="351" y="576"/>
                  </a:lnTo>
                  <a:lnTo>
                    <a:pt x="353" y="580"/>
                  </a:lnTo>
                  <a:lnTo>
                    <a:pt x="355" y="582"/>
                  </a:lnTo>
                  <a:lnTo>
                    <a:pt x="356" y="589"/>
                  </a:lnTo>
                  <a:lnTo>
                    <a:pt x="357" y="593"/>
                  </a:lnTo>
                  <a:lnTo>
                    <a:pt x="357" y="598"/>
                  </a:lnTo>
                  <a:lnTo>
                    <a:pt x="357" y="602"/>
                  </a:lnTo>
                  <a:lnTo>
                    <a:pt x="357" y="604"/>
                  </a:lnTo>
                  <a:lnTo>
                    <a:pt x="357" y="611"/>
                  </a:lnTo>
                  <a:lnTo>
                    <a:pt x="356" y="615"/>
                  </a:lnTo>
                  <a:lnTo>
                    <a:pt x="356" y="621"/>
                  </a:lnTo>
                  <a:lnTo>
                    <a:pt x="353" y="627"/>
                  </a:lnTo>
                  <a:lnTo>
                    <a:pt x="351" y="631"/>
                  </a:lnTo>
                  <a:lnTo>
                    <a:pt x="348" y="636"/>
                  </a:lnTo>
                  <a:lnTo>
                    <a:pt x="347" y="637"/>
                  </a:lnTo>
                  <a:lnTo>
                    <a:pt x="344" y="640"/>
                  </a:lnTo>
                  <a:lnTo>
                    <a:pt x="342" y="642"/>
                  </a:lnTo>
                  <a:lnTo>
                    <a:pt x="342" y="646"/>
                  </a:lnTo>
                  <a:lnTo>
                    <a:pt x="342" y="649"/>
                  </a:lnTo>
                  <a:lnTo>
                    <a:pt x="342" y="654"/>
                  </a:lnTo>
                  <a:lnTo>
                    <a:pt x="342" y="655"/>
                  </a:lnTo>
                  <a:lnTo>
                    <a:pt x="343" y="661"/>
                  </a:lnTo>
                  <a:lnTo>
                    <a:pt x="343" y="665"/>
                  </a:lnTo>
                  <a:lnTo>
                    <a:pt x="344" y="669"/>
                  </a:lnTo>
                  <a:lnTo>
                    <a:pt x="345" y="676"/>
                  </a:lnTo>
                  <a:lnTo>
                    <a:pt x="344" y="684"/>
                  </a:lnTo>
                  <a:lnTo>
                    <a:pt x="343" y="688"/>
                  </a:lnTo>
                  <a:lnTo>
                    <a:pt x="342" y="692"/>
                  </a:lnTo>
                  <a:lnTo>
                    <a:pt x="340" y="699"/>
                  </a:lnTo>
                  <a:lnTo>
                    <a:pt x="340" y="701"/>
                  </a:lnTo>
                  <a:lnTo>
                    <a:pt x="339" y="701"/>
                  </a:lnTo>
                  <a:lnTo>
                    <a:pt x="339" y="703"/>
                  </a:lnTo>
                  <a:lnTo>
                    <a:pt x="336" y="709"/>
                  </a:lnTo>
                  <a:lnTo>
                    <a:pt x="334" y="714"/>
                  </a:lnTo>
                  <a:lnTo>
                    <a:pt x="332" y="717"/>
                  </a:lnTo>
                  <a:lnTo>
                    <a:pt x="328" y="721"/>
                  </a:lnTo>
                  <a:lnTo>
                    <a:pt x="325" y="724"/>
                  </a:lnTo>
                  <a:lnTo>
                    <a:pt x="322" y="727"/>
                  </a:lnTo>
                  <a:lnTo>
                    <a:pt x="321" y="730"/>
                  </a:lnTo>
                  <a:lnTo>
                    <a:pt x="319" y="733"/>
                  </a:lnTo>
                  <a:lnTo>
                    <a:pt x="317" y="737"/>
                  </a:lnTo>
                  <a:lnTo>
                    <a:pt x="314" y="738"/>
                  </a:lnTo>
                  <a:lnTo>
                    <a:pt x="309" y="742"/>
                  </a:lnTo>
                  <a:lnTo>
                    <a:pt x="304" y="745"/>
                  </a:lnTo>
                  <a:lnTo>
                    <a:pt x="302" y="746"/>
                  </a:lnTo>
                  <a:lnTo>
                    <a:pt x="298" y="750"/>
                  </a:lnTo>
                  <a:lnTo>
                    <a:pt x="296" y="752"/>
                  </a:lnTo>
                  <a:lnTo>
                    <a:pt x="294" y="755"/>
                  </a:lnTo>
                  <a:lnTo>
                    <a:pt x="293" y="755"/>
                  </a:lnTo>
                  <a:lnTo>
                    <a:pt x="292" y="756"/>
                  </a:lnTo>
                  <a:lnTo>
                    <a:pt x="288" y="754"/>
                  </a:lnTo>
                  <a:lnTo>
                    <a:pt x="284" y="755"/>
                  </a:lnTo>
                  <a:lnTo>
                    <a:pt x="277" y="756"/>
                  </a:lnTo>
                  <a:lnTo>
                    <a:pt x="276" y="755"/>
                  </a:lnTo>
                  <a:lnTo>
                    <a:pt x="275" y="755"/>
                  </a:lnTo>
                  <a:lnTo>
                    <a:pt x="273" y="754"/>
                  </a:lnTo>
                  <a:lnTo>
                    <a:pt x="270" y="752"/>
                  </a:lnTo>
                  <a:lnTo>
                    <a:pt x="268" y="751"/>
                  </a:lnTo>
                  <a:lnTo>
                    <a:pt x="263" y="754"/>
                  </a:lnTo>
                  <a:lnTo>
                    <a:pt x="262" y="755"/>
                  </a:lnTo>
                  <a:lnTo>
                    <a:pt x="260" y="756"/>
                  </a:lnTo>
                  <a:lnTo>
                    <a:pt x="260" y="758"/>
                  </a:lnTo>
                  <a:lnTo>
                    <a:pt x="259" y="759"/>
                  </a:lnTo>
                  <a:lnTo>
                    <a:pt x="258" y="759"/>
                  </a:lnTo>
                  <a:lnTo>
                    <a:pt x="255" y="759"/>
                  </a:lnTo>
                  <a:lnTo>
                    <a:pt x="255" y="760"/>
                  </a:lnTo>
                  <a:lnTo>
                    <a:pt x="255" y="762"/>
                  </a:lnTo>
                  <a:lnTo>
                    <a:pt x="255" y="763"/>
                  </a:lnTo>
                  <a:lnTo>
                    <a:pt x="253" y="764"/>
                  </a:lnTo>
                  <a:lnTo>
                    <a:pt x="249" y="767"/>
                  </a:lnTo>
                  <a:lnTo>
                    <a:pt x="247" y="759"/>
                  </a:lnTo>
                  <a:lnTo>
                    <a:pt x="246" y="754"/>
                  </a:lnTo>
                  <a:lnTo>
                    <a:pt x="246" y="752"/>
                  </a:lnTo>
                  <a:lnTo>
                    <a:pt x="245" y="745"/>
                  </a:lnTo>
                  <a:lnTo>
                    <a:pt x="247" y="743"/>
                  </a:lnTo>
                  <a:lnTo>
                    <a:pt x="245" y="733"/>
                  </a:lnTo>
                  <a:lnTo>
                    <a:pt x="251" y="720"/>
                  </a:lnTo>
                  <a:lnTo>
                    <a:pt x="249" y="718"/>
                  </a:lnTo>
                  <a:lnTo>
                    <a:pt x="249" y="710"/>
                  </a:lnTo>
                  <a:lnTo>
                    <a:pt x="245" y="712"/>
                  </a:lnTo>
                  <a:lnTo>
                    <a:pt x="241" y="699"/>
                  </a:lnTo>
                  <a:lnTo>
                    <a:pt x="236" y="696"/>
                  </a:lnTo>
                  <a:lnTo>
                    <a:pt x="234" y="695"/>
                  </a:lnTo>
                  <a:lnTo>
                    <a:pt x="220" y="680"/>
                  </a:lnTo>
                  <a:lnTo>
                    <a:pt x="220" y="678"/>
                  </a:lnTo>
                  <a:lnTo>
                    <a:pt x="219" y="676"/>
                  </a:lnTo>
                  <a:lnTo>
                    <a:pt x="217" y="676"/>
                  </a:lnTo>
                  <a:lnTo>
                    <a:pt x="219" y="671"/>
                  </a:lnTo>
                  <a:lnTo>
                    <a:pt x="219" y="670"/>
                  </a:lnTo>
                  <a:lnTo>
                    <a:pt x="220" y="665"/>
                  </a:lnTo>
                  <a:lnTo>
                    <a:pt x="221" y="657"/>
                  </a:lnTo>
                  <a:lnTo>
                    <a:pt x="222" y="655"/>
                  </a:lnTo>
                  <a:lnTo>
                    <a:pt x="222" y="652"/>
                  </a:lnTo>
                  <a:lnTo>
                    <a:pt x="212" y="644"/>
                  </a:lnTo>
                  <a:lnTo>
                    <a:pt x="200" y="628"/>
                  </a:lnTo>
                  <a:lnTo>
                    <a:pt x="191" y="599"/>
                  </a:lnTo>
                  <a:lnTo>
                    <a:pt x="183" y="593"/>
                  </a:lnTo>
                  <a:lnTo>
                    <a:pt x="179" y="589"/>
                  </a:lnTo>
                  <a:lnTo>
                    <a:pt x="178" y="587"/>
                  </a:lnTo>
                  <a:lnTo>
                    <a:pt x="175" y="586"/>
                  </a:lnTo>
                  <a:lnTo>
                    <a:pt x="177" y="570"/>
                  </a:lnTo>
                  <a:lnTo>
                    <a:pt x="169" y="559"/>
                  </a:lnTo>
                  <a:lnTo>
                    <a:pt x="156" y="540"/>
                  </a:lnTo>
                  <a:lnTo>
                    <a:pt x="133" y="518"/>
                  </a:lnTo>
                  <a:lnTo>
                    <a:pt x="119" y="511"/>
                  </a:lnTo>
                  <a:lnTo>
                    <a:pt x="114" y="498"/>
                  </a:lnTo>
                  <a:lnTo>
                    <a:pt x="118" y="485"/>
                  </a:lnTo>
                  <a:lnTo>
                    <a:pt x="112" y="470"/>
                  </a:lnTo>
                  <a:lnTo>
                    <a:pt x="110" y="463"/>
                  </a:lnTo>
                  <a:lnTo>
                    <a:pt x="88" y="441"/>
                  </a:lnTo>
                  <a:lnTo>
                    <a:pt x="85" y="433"/>
                  </a:lnTo>
                  <a:lnTo>
                    <a:pt x="89" y="432"/>
                  </a:lnTo>
                  <a:lnTo>
                    <a:pt x="92" y="432"/>
                  </a:lnTo>
                  <a:lnTo>
                    <a:pt x="92" y="430"/>
                  </a:lnTo>
                  <a:lnTo>
                    <a:pt x="102" y="428"/>
                  </a:lnTo>
                  <a:lnTo>
                    <a:pt x="115" y="408"/>
                  </a:lnTo>
                  <a:lnTo>
                    <a:pt x="126" y="391"/>
                  </a:lnTo>
                  <a:lnTo>
                    <a:pt x="127" y="388"/>
                  </a:lnTo>
                  <a:lnTo>
                    <a:pt x="140" y="382"/>
                  </a:lnTo>
                  <a:lnTo>
                    <a:pt x="141" y="382"/>
                  </a:lnTo>
                  <a:lnTo>
                    <a:pt x="140" y="381"/>
                  </a:lnTo>
                  <a:lnTo>
                    <a:pt x="128" y="341"/>
                  </a:lnTo>
                  <a:lnTo>
                    <a:pt x="124" y="332"/>
                  </a:lnTo>
                  <a:lnTo>
                    <a:pt x="123" y="326"/>
                  </a:lnTo>
                  <a:lnTo>
                    <a:pt x="127" y="319"/>
                  </a:lnTo>
                  <a:lnTo>
                    <a:pt x="127" y="318"/>
                  </a:lnTo>
                  <a:lnTo>
                    <a:pt x="122" y="292"/>
                  </a:lnTo>
                  <a:lnTo>
                    <a:pt x="122" y="281"/>
                  </a:lnTo>
                  <a:lnTo>
                    <a:pt x="122" y="263"/>
                  </a:lnTo>
                  <a:lnTo>
                    <a:pt x="115" y="254"/>
                  </a:lnTo>
                  <a:lnTo>
                    <a:pt x="103" y="259"/>
                  </a:lnTo>
                  <a:lnTo>
                    <a:pt x="102" y="260"/>
                  </a:lnTo>
                  <a:lnTo>
                    <a:pt x="92" y="272"/>
                  </a:lnTo>
                  <a:lnTo>
                    <a:pt x="78" y="259"/>
                  </a:lnTo>
                  <a:lnTo>
                    <a:pt x="65" y="254"/>
                  </a:lnTo>
                  <a:lnTo>
                    <a:pt x="61" y="252"/>
                  </a:lnTo>
                  <a:lnTo>
                    <a:pt x="50" y="247"/>
                  </a:lnTo>
                  <a:lnTo>
                    <a:pt x="59" y="226"/>
                  </a:lnTo>
                  <a:lnTo>
                    <a:pt x="65" y="214"/>
                  </a:lnTo>
                  <a:lnTo>
                    <a:pt x="65" y="213"/>
                  </a:lnTo>
                  <a:lnTo>
                    <a:pt x="61" y="210"/>
                  </a:lnTo>
                  <a:lnTo>
                    <a:pt x="60" y="209"/>
                  </a:lnTo>
                  <a:lnTo>
                    <a:pt x="56" y="206"/>
                  </a:lnTo>
                  <a:lnTo>
                    <a:pt x="54" y="205"/>
                  </a:lnTo>
                  <a:lnTo>
                    <a:pt x="48" y="205"/>
                  </a:lnTo>
                  <a:lnTo>
                    <a:pt x="47" y="204"/>
                  </a:lnTo>
                  <a:lnTo>
                    <a:pt x="47" y="208"/>
                  </a:lnTo>
                  <a:lnTo>
                    <a:pt x="47" y="210"/>
                  </a:lnTo>
                  <a:lnTo>
                    <a:pt x="47" y="212"/>
                  </a:lnTo>
                  <a:lnTo>
                    <a:pt x="46" y="210"/>
                  </a:lnTo>
                  <a:lnTo>
                    <a:pt x="26" y="204"/>
                  </a:lnTo>
                  <a:lnTo>
                    <a:pt x="30" y="192"/>
                  </a:lnTo>
                  <a:lnTo>
                    <a:pt x="29" y="178"/>
                  </a:lnTo>
                  <a:lnTo>
                    <a:pt x="27" y="176"/>
                  </a:lnTo>
                  <a:lnTo>
                    <a:pt x="27" y="175"/>
                  </a:lnTo>
                  <a:lnTo>
                    <a:pt x="33" y="170"/>
                  </a:lnTo>
                  <a:lnTo>
                    <a:pt x="33" y="168"/>
                  </a:lnTo>
                  <a:lnTo>
                    <a:pt x="39" y="167"/>
                  </a:lnTo>
                  <a:lnTo>
                    <a:pt x="39" y="165"/>
                  </a:lnTo>
                  <a:lnTo>
                    <a:pt x="38" y="162"/>
                  </a:lnTo>
                  <a:lnTo>
                    <a:pt x="35" y="159"/>
                  </a:lnTo>
                  <a:lnTo>
                    <a:pt x="25" y="149"/>
                  </a:lnTo>
                  <a:lnTo>
                    <a:pt x="21" y="145"/>
                  </a:lnTo>
                  <a:lnTo>
                    <a:pt x="8" y="140"/>
                  </a:lnTo>
                  <a:lnTo>
                    <a:pt x="1" y="129"/>
                  </a:lnTo>
                  <a:lnTo>
                    <a:pt x="0" y="128"/>
                  </a:lnTo>
                  <a:lnTo>
                    <a:pt x="8" y="124"/>
                  </a:lnTo>
                  <a:lnTo>
                    <a:pt x="9" y="123"/>
                  </a:lnTo>
                  <a:lnTo>
                    <a:pt x="9" y="121"/>
                  </a:lnTo>
                  <a:lnTo>
                    <a:pt x="12" y="119"/>
                  </a:lnTo>
                  <a:lnTo>
                    <a:pt x="18" y="110"/>
                  </a:lnTo>
                  <a:lnTo>
                    <a:pt x="27" y="102"/>
                  </a:lnTo>
                  <a:lnTo>
                    <a:pt x="37" y="91"/>
                  </a:lnTo>
                  <a:lnTo>
                    <a:pt x="33" y="87"/>
                  </a:lnTo>
                  <a:lnTo>
                    <a:pt x="35" y="83"/>
                  </a:lnTo>
                  <a:lnTo>
                    <a:pt x="42" y="89"/>
                  </a:lnTo>
                  <a:lnTo>
                    <a:pt x="47" y="86"/>
                  </a:lnTo>
                  <a:lnTo>
                    <a:pt x="50" y="74"/>
                  </a:lnTo>
                  <a:lnTo>
                    <a:pt x="68" y="68"/>
                  </a:lnTo>
                  <a:lnTo>
                    <a:pt x="60" y="32"/>
                  </a:lnTo>
                  <a:lnTo>
                    <a:pt x="64" y="26"/>
                  </a:lnTo>
                  <a:lnTo>
                    <a:pt x="68" y="18"/>
                  </a:lnTo>
                  <a:lnTo>
                    <a:pt x="76" y="6"/>
                  </a:lnTo>
                  <a:lnTo>
                    <a:pt x="78" y="1"/>
                  </a:lnTo>
                  <a:lnTo>
                    <a:pt x="78" y="0"/>
                  </a:lnTo>
                  <a:lnTo>
                    <a:pt x="80" y="0"/>
                  </a:lnTo>
                  <a:lnTo>
                    <a:pt x="92" y="0"/>
                  </a:lnTo>
                  <a:lnTo>
                    <a:pt x="101" y="0"/>
                  </a:lnTo>
                  <a:lnTo>
                    <a:pt x="133" y="10"/>
                  </a:lnTo>
                  <a:lnTo>
                    <a:pt x="143" y="7"/>
                  </a:lnTo>
                  <a:lnTo>
                    <a:pt x="150" y="17"/>
                  </a:lnTo>
                  <a:lnTo>
                    <a:pt x="158" y="7"/>
                  </a:lnTo>
                  <a:lnTo>
                    <a:pt x="174" y="4"/>
                  </a:lnTo>
                  <a:lnTo>
                    <a:pt x="196" y="14"/>
                  </a:lnTo>
                  <a:lnTo>
                    <a:pt x="198" y="15"/>
                  </a:lnTo>
                  <a:lnTo>
                    <a:pt x="201" y="19"/>
                  </a:lnTo>
                  <a:lnTo>
                    <a:pt x="203" y="23"/>
                  </a:lnTo>
                  <a:lnTo>
                    <a:pt x="205" y="35"/>
                  </a:lnTo>
                  <a:lnTo>
                    <a:pt x="205" y="38"/>
                  </a:lnTo>
                  <a:lnTo>
                    <a:pt x="211" y="40"/>
                  </a:lnTo>
                  <a:lnTo>
                    <a:pt x="212" y="49"/>
                  </a:lnTo>
                  <a:lnTo>
                    <a:pt x="215" y="52"/>
                  </a:lnTo>
                  <a:lnTo>
                    <a:pt x="219" y="53"/>
                  </a:lnTo>
                  <a:lnTo>
                    <a:pt x="221" y="55"/>
                  </a:lnTo>
                  <a:lnTo>
                    <a:pt x="221" y="56"/>
                  </a:lnTo>
                  <a:lnTo>
                    <a:pt x="233" y="69"/>
                  </a:lnTo>
                  <a:lnTo>
                    <a:pt x="238" y="76"/>
                  </a:lnTo>
                  <a:lnTo>
                    <a:pt x="246" y="95"/>
                  </a:lnTo>
                  <a:lnTo>
                    <a:pt x="253" y="94"/>
                  </a:lnTo>
                  <a:lnTo>
                    <a:pt x="259" y="93"/>
                  </a:lnTo>
                  <a:lnTo>
                    <a:pt x="260" y="93"/>
                  </a:lnTo>
                  <a:lnTo>
                    <a:pt x="262" y="100"/>
                  </a:lnTo>
                  <a:lnTo>
                    <a:pt x="266" y="102"/>
                  </a:lnTo>
                  <a:lnTo>
                    <a:pt x="267" y="100"/>
                  </a:lnTo>
                  <a:lnTo>
                    <a:pt x="272" y="93"/>
                  </a:lnTo>
                  <a:lnTo>
                    <a:pt x="281" y="95"/>
                  </a:lnTo>
                  <a:lnTo>
                    <a:pt x="289" y="98"/>
                  </a:lnTo>
                  <a:lnTo>
                    <a:pt x="297" y="100"/>
                  </a:lnTo>
                  <a:lnTo>
                    <a:pt x="298" y="102"/>
                  </a:lnTo>
                  <a:lnTo>
                    <a:pt x="306" y="104"/>
                  </a:lnTo>
                  <a:lnTo>
                    <a:pt x="317" y="115"/>
                  </a:lnTo>
                  <a:lnTo>
                    <a:pt x="331" y="110"/>
                  </a:lnTo>
                </a:path>
              </a:pathLst>
            </a:custGeom>
            <a:noFill/>
            <a:ln w="4">
              <a:solidFill>
                <a:srgbClr val="9C9C9C"/>
              </a:solidFill>
              <a:prstDash val="solid"/>
              <a:round/>
              <a:headEnd/>
              <a:tailEnd/>
            </a:ln>
          </p:spPr>
          <p:txBody>
            <a:bodyPr/>
            <a:lstStyle/>
            <a:p>
              <a:endParaRPr lang="nb-NO" dirty="0"/>
            </a:p>
          </p:txBody>
        </p:sp>
        <p:sp>
          <p:nvSpPr>
            <p:cNvPr id="2059" name="Freeform 1397"/>
            <p:cNvSpPr>
              <a:spLocks/>
            </p:cNvSpPr>
            <p:nvPr/>
          </p:nvSpPr>
          <p:spPr bwMode="auto">
            <a:xfrm>
              <a:off x="3027363" y="4425950"/>
              <a:ext cx="715962" cy="974725"/>
            </a:xfrm>
            <a:custGeom>
              <a:avLst/>
              <a:gdLst>
                <a:gd name="T0" fmla="*/ 422275 w 451"/>
                <a:gd name="T1" fmla="*/ 46037 h 614"/>
                <a:gd name="T2" fmla="*/ 454025 w 451"/>
                <a:gd name="T3" fmla="*/ 66675 h 614"/>
                <a:gd name="T4" fmla="*/ 461962 w 451"/>
                <a:gd name="T5" fmla="*/ 87312 h 614"/>
                <a:gd name="T6" fmla="*/ 449262 w 451"/>
                <a:gd name="T7" fmla="*/ 100012 h 614"/>
                <a:gd name="T8" fmla="*/ 508000 w 451"/>
                <a:gd name="T9" fmla="*/ 152400 h 614"/>
                <a:gd name="T10" fmla="*/ 490537 w 451"/>
                <a:gd name="T11" fmla="*/ 173037 h 614"/>
                <a:gd name="T12" fmla="*/ 520700 w 451"/>
                <a:gd name="T13" fmla="*/ 228600 h 614"/>
                <a:gd name="T14" fmla="*/ 522287 w 451"/>
                <a:gd name="T15" fmla="*/ 219075 h 614"/>
                <a:gd name="T16" fmla="*/ 544512 w 451"/>
                <a:gd name="T17" fmla="*/ 228600 h 614"/>
                <a:gd name="T18" fmla="*/ 544512 w 451"/>
                <a:gd name="T19" fmla="*/ 295275 h 614"/>
                <a:gd name="T20" fmla="*/ 611187 w 451"/>
                <a:gd name="T21" fmla="*/ 306387 h 614"/>
                <a:gd name="T22" fmla="*/ 641350 w 451"/>
                <a:gd name="T23" fmla="*/ 358775 h 614"/>
                <a:gd name="T24" fmla="*/ 650875 w 451"/>
                <a:gd name="T25" fmla="*/ 436563 h 614"/>
                <a:gd name="T26" fmla="*/ 647700 w 451"/>
                <a:gd name="T27" fmla="*/ 515937 h 614"/>
                <a:gd name="T28" fmla="*/ 588962 w 451"/>
                <a:gd name="T29" fmla="*/ 581025 h 614"/>
                <a:gd name="T30" fmla="*/ 635000 w 451"/>
                <a:gd name="T31" fmla="*/ 665162 h 614"/>
                <a:gd name="T32" fmla="*/ 715962 w 451"/>
                <a:gd name="T33" fmla="*/ 782637 h 614"/>
                <a:gd name="T34" fmla="*/ 696912 w 451"/>
                <a:gd name="T35" fmla="*/ 819150 h 614"/>
                <a:gd name="T36" fmla="*/ 623887 w 451"/>
                <a:gd name="T37" fmla="*/ 811212 h 614"/>
                <a:gd name="T38" fmla="*/ 642937 w 451"/>
                <a:gd name="T39" fmla="*/ 852488 h 614"/>
                <a:gd name="T40" fmla="*/ 641350 w 451"/>
                <a:gd name="T41" fmla="*/ 917575 h 614"/>
                <a:gd name="T42" fmla="*/ 623887 w 451"/>
                <a:gd name="T43" fmla="*/ 965200 h 614"/>
                <a:gd name="T44" fmla="*/ 615950 w 451"/>
                <a:gd name="T45" fmla="*/ 965200 h 614"/>
                <a:gd name="T46" fmla="*/ 588962 w 451"/>
                <a:gd name="T47" fmla="*/ 974725 h 614"/>
                <a:gd name="T48" fmla="*/ 544512 w 451"/>
                <a:gd name="T49" fmla="*/ 933450 h 614"/>
                <a:gd name="T50" fmla="*/ 530225 w 451"/>
                <a:gd name="T51" fmla="*/ 920750 h 614"/>
                <a:gd name="T52" fmla="*/ 487362 w 451"/>
                <a:gd name="T53" fmla="*/ 757237 h 614"/>
                <a:gd name="T54" fmla="*/ 457200 w 451"/>
                <a:gd name="T55" fmla="*/ 771525 h 614"/>
                <a:gd name="T56" fmla="*/ 434975 w 451"/>
                <a:gd name="T57" fmla="*/ 803275 h 614"/>
                <a:gd name="T58" fmla="*/ 430212 w 451"/>
                <a:gd name="T59" fmla="*/ 823913 h 614"/>
                <a:gd name="T60" fmla="*/ 368300 w 451"/>
                <a:gd name="T61" fmla="*/ 790575 h 614"/>
                <a:gd name="T62" fmla="*/ 341312 w 451"/>
                <a:gd name="T63" fmla="*/ 715962 h 614"/>
                <a:gd name="T64" fmla="*/ 309562 w 451"/>
                <a:gd name="T65" fmla="*/ 671512 h 614"/>
                <a:gd name="T66" fmla="*/ 250825 w 451"/>
                <a:gd name="T67" fmla="*/ 623887 h 614"/>
                <a:gd name="T68" fmla="*/ 206375 w 451"/>
                <a:gd name="T69" fmla="*/ 587375 h 614"/>
                <a:gd name="T70" fmla="*/ 114300 w 451"/>
                <a:gd name="T71" fmla="*/ 520700 h 614"/>
                <a:gd name="T72" fmla="*/ 100012 w 451"/>
                <a:gd name="T73" fmla="*/ 488950 h 614"/>
                <a:gd name="T74" fmla="*/ 120650 w 451"/>
                <a:gd name="T75" fmla="*/ 454025 h 614"/>
                <a:gd name="T76" fmla="*/ 147637 w 451"/>
                <a:gd name="T77" fmla="*/ 427038 h 614"/>
                <a:gd name="T78" fmla="*/ 141287 w 451"/>
                <a:gd name="T79" fmla="*/ 385762 h 614"/>
                <a:gd name="T80" fmla="*/ 160337 w 451"/>
                <a:gd name="T81" fmla="*/ 346075 h 614"/>
                <a:gd name="T82" fmla="*/ 131762 w 451"/>
                <a:gd name="T83" fmla="*/ 347662 h 614"/>
                <a:gd name="T84" fmla="*/ 93662 w 451"/>
                <a:gd name="T85" fmla="*/ 276225 h 614"/>
                <a:gd name="T86" fmla="*/ 58737 w 451"/>
                <a:gd name="T87" fmla="*/ 244475 h 614"/>
                <a:gd name="T88" fmla="*/ 6350 w 451"/>
                <a:gd name="T89" fmla="*/ 192087 h 614"/>
                <a:gd name="T90" fmla="*/ 6350 w 451"/>
                <a:gd name="T91" fmla="*/ 152400 h 614"/>
                <a:gd name="T92" fmla="*/ 0 w 451"/>
                <a:gd name="T93" fmla="*/ 114300 h 614"/>
                <a:gd name="T94" fmla="*/ 60325 w 451"/>
                <a:gd name="T95" fmla="*/ 100012 h 614"/>
                <a:gd name="T96" fmla="*/ 85725 w 451"/>
                <a:gd name="T97" fmla="*/ 60325 h 614"/>
                <a:gd name="T98" fmla="*/ 158750 w 451"/>
                <a:gd name="T99" fmla="*/ 39687 h 614"/>
                <a:gd name="T100" fmla="*/ 184150 w 451"/>
                <a:gd name="T101" fmla="*/ 11112 h 614"/>
                <a:gd name="T102" fmla="*/ 327025 w 451"/>
                <a:gd name="T103" fmla="*/ 15875 h 6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1"/>
                <a:gd name="T157" fmla="*/ 0 h 614"/>
                <a:gd name="T158" fmla="*/ 451 w 451"/>
                <a:gd name="T159" fmla="*/ 614 h 6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1" h="614">
                  <a:moveTo>
                    <a:pt x="222" y="6"/>
                  </a:moveTo>
                  <a:lnTo>
                    <a:pt x="239" y="15"/>
                  </a:lnTo>
                  <a:lnTo>
                    <a:pt x="240" y="16"/>
                  </a:lnTo>
                  <a:lnTo>
                    <a:pt x="264" y="28"/>
                  </a:lnTo>
                  <a:lnTo>
                    <a:pt x="266" y="29"/>
                  </a:lnTo>
                  <a:lnTo>
                    <a:pt x="271" y="32"/>
                  </a:lnTo>
                  <a:lnTo>
                    <a:pt x="279" y="38"/>
                  </a:lnTo>
                  <a:lnTo>
                    <a:pt x="281" y="38"/>
                  </a:lnTo>
                  <a:lnTo>
                    <a:pt x="285" y="41"/>
                  </a:lnTo>
                  <a:lnTo>
                    <a:pt x="286" y="42"/>
                  </a:lnTo>
                  <a:lnTo>
                    <a:pt x="309" y="36"/>
                  </a:lnTo>
                  <a:lnTo>
                    <a:pt x="300" y="44"/>
                  </a:lnTo>
                  <a:lnTo>
                    <a:pt x="294" y="53"/>
                  </a:lnTo>
                  <a:lnTo>
                    <a:pt x="291" y="55"/>
                  </a:lnTo>
                  <a:lnTo>
                    <a:pt x="291" y="57"/>
                  </a:lnTo>
                  <a:lnTo>
                    <a:pt x="290" y="58"/>
                  </a:lnTo>
                  <a:lnTo>
                    <a:pt x="282" y="62"/>
                  </a:lnTo>
                  <a:lnTo>
                    <a:pt x="283" y="63"/>
                  </a:lnTo>
                  <a:lnTo>
                    <a:pt x="290" y="74"/>
                  </a:lnTo>
                  <a:lnTo>
                    <a:pt x="303" y="79"/>
                  </a:lnTo>
                  <a:lnTo>
                    <a:pt x="307" y="83"/>
                  </a:lnTo>
                  <a:lnTo>
                    <a:pt x="317" y="93"/>
                  </a:lnTo>
                  <a:lnTo>
                    <a:pt x="320" y="96"/>
                  </a:lnTo>
                  <a:lnTo>
                    <a:pt x="321" y="99"/>
                  </a:lnTo>
                  <a:lnTo>
                    <a:pt x="321" y="101"/>
                  </a:lnTo>
                  <a:lnTo>
                    <a:pt x="315" y="102"/>
                  </a:lnTo>
                  <a:lnTo>
                    <a:pt x="315" y="104"/>
                  </a:lnTo>
                  <a:lnTo>
                    <a:pt x="309" y="109"/>
                  </a:lnTo>
                  <a:lnTo>
                    <a:pt x="309" y="110"/>
                  </a:lnTo>
                  <a:lnTo>
                    <a:pt x="311" y="112"/>
                  </a:lnTo>
                  <a:lnTo>
                    <a:pt x="312" y="126"/>
                  </a:lnTo>
                  <a:lnTo>
                    <a:pt x="308" y="138"/>
                  </a:lnTo>
                  <a:lnTo>
                    <a:pt x="328" y="144"/>
                  </a:lnTo>
                  <a:lnTo>
                    <a:pt x="329" y="146"/>
                  </a:lnTo>
                  <a:lnTo>
                    <a:pt x="329" y="144"/>
                  </a:lnTo>
                  <a:lnTo>
                    <a:pt x="329" y="142"/>
                  </a:lnTo>
                  <a:lnTo>
                    <a:pt x="329" y="138"/>
                  </a:lnTo>
                  <a:lnTo>
                    <a:pt x="330" y="139"/>
                  </a:lnTo>
                  <a:lnTo>
                    <a:pt x="336" y="139"/>
                  </a:lnTo>
                  <a:lnTo>
                    <a:pt x="338" y="140"/>
                  </a:lnTo>
                  <a:lnTo>
                    <a:pt x="342" y="143"/>
                  </a:lnTo>
                  <a:lnTo>
                    <a:pt x="343" y="144"/>
                  </a:lnTo>
                  <a:lnTo>
                    <a:pt x="347" y="147"/>
                  </a:lnTo>
                  <a:lnTo>
                    <a:pt x="347" y="148"/>
                  </a:lnTo>
                  <a:lnTo>
                    <a:pt x="341" y="160"/>
                  </a:lnTo>
                  <a:lnTo>
                    <a:pt x="332" y="181"/>
                  </a:lnTo>
                  <a:lnTo>
                    <a:pt x="343" y="186"/>
                  </a:lnTo>
                  <a:lnTo>
                    <a:pt x="347" y="188"/>
                  </a:lnTo>
                  <a:lnTo>
                    <a:pt x="360" y="193"/>
                  </a:lnTo>
                  <a:lnTo>
                    <a:pt x="374" y="206"/>
                  </a:lnTo>
                  <a:lnTo>
                    <a:pt x="384" y="194"/>
                  </a:lnTo>
                  <a:lnTo>
                    <a:pt x="385" y="193"/>
                  </a:lnTo>
                  <a:lnTo>
                    <a:pt x="397" y="188"/>
                  </a:lnTo>
                  <a:lnTo>
                    <a:pt x="404" y="197"/>
                  </a:lnTo>
                  <a:lnTo>
                    <a:pt x="404" y="215"/>
                  </a:lnTo>
                  <a:lnTo>
                    <a:pt x="404" y="226"/>
                  </a:lnTo>
                  <a:lnTo>
                    <a:pt x="409" y="252"/>
                  </a:lnTo>
                  <a:lnTo>
                    <a:pt x="409" y="253"/>
                  </a:lnTo>
                  <a:lnTo>
                    <a:pt x="405" y="260"/>
                  </a:lnTo>
                  <a:lnTo>
                    <a:pt x="406" y="266"/>
                  </a:lnTo>
                  <a:lnTo>
                    <a:pt x="410" y="275"/>
                  </a:lnTo>
                  <a:lnTo>
                    <a:pt x="422" y="315"/>
                  </a:lnTo>
                  <a:lnTo>
                    <a:pt x="423" y="316"/>
                  </a:lnTo>
                  <a:lnTo>
                    <a:pt x="422" y="316"/>
                  </a:lnTo>
                  <a:lnTo>
                    <a:pt x="409" y="322"/>
                  </a:lnTo>
                  <a:lnTo>
                    <a:pt x="408" y="325"/>
                  </a:lnTo>
                  <a:lnTo>
                    <a:pt x="397" y="342"/>
                  </a:lnTo>
                  <a:lnTo>
                    <a:pt x="384" y="362"/>
                  </a:lnTo>
                  <a:lnTo>
                    <a:pt x="374" y="364"/>
                  </a:lnTo>
                  <a:lnTo>
                    <a:pt x="374" y="366"/>
                  </a:lnTo>
                  <a:lnTo>
                    <a:pt x="371" y="366"/>
                  </a:lnTo>
                  <a:lnTo>
                    <a:pt x="367" y="367"/>
                  </a:lnTo>
                  <a:lnTo>
                    <a:pt x="370" y="375"/>
                  </a:lnTo>
                  <a:lnTo>
                    <a:pt x="392" y="397"/>
                  </a:lnTo>
                  <a:lnTo>
                    <a:pt x="394" y="404"/>
                  </a:lnTo>
                  <a:lnTo>
                    <a:pt x="400" y="419"/>
                  </a:lnTo>
                  <a:lnTo>
                    <a:pt x="396" y="432"/>
                  </a:lnTo>
                  <a:lnTo>
                    <a:pt x="401" y="445"/>
                  </a:lnTo>
                  <a:lnTo>
                    <a:pt x="415" y="452"/>
                  </a:lnTo>
                  <a:lnTo>
                    <a:pt x="438" y="474"/>
                  </a:lnTo>
                  <a:lnTo>
                    <a:pt x="451" y="493"/>
                  </a:lnTo>
                  <a:lnTo>
                    <a:pt x="449" y="497"/>
                  </a:lnTo>
                  <a:lnTo>
                    <a:pt x="448" y="498"/>
                  </a:lnTo>
                  <a:lnTo>
                    <a:pt x="444" y="502"/>
                  </a:lnTo>
                  <a:lnTo>
                    <a:pt x="443" y="515"/>
                  </a:lnTo>
                  <a:lnTo>
                    <a:pt x="439" y="516"/>
                  </a:lnTo>
                  <a:lnTo>
                    <a:pt x="423" y="523"/>
                  </a:lnTo>
                  <a:lnTo>
                    <a:pt x="421" y="525"/>
                  </a:lnTo>
                  <a:lnTo>
                    <a:pt x="419" y="527"/>
                  </a:lnTo>
                  <a:lnTo>
                    <a:pt x="398" y="520"/>
                  </a:lnTo>
                  <a:lnTo>
                    <a:pt x="393" y="511"/>
                  </a:lnTo>
                  <a:lnTo>
                    <a:pt x="392" y="514"/>
                  </a:lnTo>
                  <a:lnTo>
                    <a:pt x="389" y="520"/>
                  </a:lnTo>
                  <a:lnTo>
                    <a:pt x="391" y="529"/>
                  </a:lnTo>
                  <a:lnTo>
                    <a:pt x="385" y="535"/>
                  </a:lnTo>
                  <a:lnTo>
                    <a:pt x="405" y="537"/>
                  </a:lnTo>
                  <a:lnTo>
                    <a:pt x="415" y="546"/>
                  </a:lnTo>
                  <a:lnTo>
                    <a:pt x="414" y="552"/>
                  </a:lnTo>
                  <a:lnTo>
                    <a:pt x="418" y="559"/>
                  </a:lnTo>
                  <a:lnTo>
                    <a:pt x="409" y="569"/>
                  </a:lnTo>
                  <a:lnTo>
                    <a:pt x="404" y="578"/>
                  </a:lnTo>
                  <a:lnTo>
                    <a:pt x="397" y="589"/>
                  </a:lnTo>
                  <a:lnTo>
                    <a:pt x="394" y="601"/>
                  </a:lnTo>
                  <a:lnTo>
                    <a:pt x="396" y="601"/>
                  </a:lnTo>
                  <a:lnTo>
                    <a:pt x="394" y="605"/>
                  </a:lnTo>
                  <a:lnTo>
                    <a:pt x="393" y="608"/>
                  </a:lnTo>
                  <a:lnTo>
                    <a:pt x="393" y="609"/>
                  </a:lnTo>
                  <a:lnTo>
                    <a:pt x="393" y="610"/>
                  </a:lnTo>
                  <a:lnTo>
                    <a:pt x="389" y="609"/>
                  </a:lnTo>
                  <a:lnTo>
                    <a:pt x="388" y="609"/>
                  </a:lnTo>
                  <a:lnTo>
                    <a:pt x="388" y="608"/>
                  </a:lnTo>
                  <a:lnTo>
                    <a:pt x="387" y="609"/>
                  </a:lnTo>
                  <a:lnTo>
                    <a:pt x="385" y="609"/>
                  </a:lnTo>
                  <a:lnTo>
                    <a:pt x="383" y="610"/>
                  </a:lnTo>
                  <a:lnTo>
                    <a:pt x="381" y="614"/>
                  </a:lnTo>
                  <a:lnTo>
                    <a:pt x="371" y="614"/>
                  </a:lnTo>
                  <a:lnTo>
                    <a:pt x="371" y="612"/>
                  </a:lnTo>
                  <a:lnTo>
                    <a:pt x="366" y="605"/>
                  </a:lnTo>
                  <a:lnTo>
                    <a:pt x="360" y="603"/>
                  </a:lnTo>
                  <a:lnTo>
                    <a:pt x="354" y="597"/>
                  </a:lnTo>
                  <a:lnTo>
                    <a:pt x="343" y="588"/>
                  </a:lnTo>
                  <a:lnTo>
                    <a:pt x="341" y="589"/>
                  </a:lnTo>
                  <a:lnTo>
                    <a:pt x="339" y="588"/>
                  </a:lnTo>
                  <a:lnTo>
                    <a:pt x="334" y="580"/>
                  </a:lnTo>
                  <a:lnTo>
                    <a:pt x="337" y="576"/>
                  </a:lnTo>
                  <a:lnTo>
                    <a:pt x="322" y="540"/>
                  </a:lnTo>
                  <a:lnTo>
                    <a:pt x="320" y="507"/>
                  </a:lnTo>
                  <a:lnTo>
                    <a:pt x="316" y="503"/>
                  </a:lnTo>
                  <a:lnTo>
                    <a:pt x="307" y="477"/>
                  </a:lnTo>
                  <a:lnTo>
                    <a:pt x="291" y="477"/>
                  </a:lnTo>
                  <a:lnTo>
                    <a:pt x="290" y="477"/>
                  </a:lnTo>
                  <a:lnTo>
                    <a:pt x="295" y="481"/>
                  </a:lnTo>
                  <a:lnTo>
                    <a:pt x="288" y="486"/>
                  </a:lnTo>
                  <a:lnTo>
                    <a:pt x="282" y="491"/>
                  </a:lnTo>
                  <a:lnTo>
                    <a:pt x="281" y="487"/>
                  </a:lnTo>
                  <a:lnTo>
                    <a:pt x="275" y="499"/>
                  </a:lnTo>
                  <a:lnTo>
                    <a:pt x="275" y="504"/>
                  </a:lnTo>
                  <a:lnTo>
                    <a:pt x="274" y="506"/>
                  </a:lnTo>
                  <a:lnTo>
                    <a:pt x="275" y="510"/>
                  </a:lnTo>
                  <a:lnTo>
                    <a:pt x="277" y="516"/>
                  </a:lnTo>
                  <a:lnTo>
                    <a:pt x="277" y="517"/>
                  </a:lnTo>
                  <a:lnTo>
                    <a:pt x="277" y="521"/>
                  </a:lnTo>
                  <a:lnTo>
                    <a:pt x="271" y="519"/>
                  </a:lnTo>
                  <a:lnTo>
                    <a:pt x="248" y="507"/>
                  </a:lnTo>
                  <a:lnTo>
                    <a:pt x="249" y="502"/>
                  </a:lnTo>
                  <a:lnTo>
                    <a:pt x="249" y="499"/>
                  </a:lnTo>
                  <a:lnTo>
                    <a:pt x="239" y="498"/>
                  </a:lnTo>
                  <a:lnTo>
                    <a:pt x="232" y="498"/>
                  </a:lnTo>
                  <a:lnTo>
                    <a:pt x="224" y="493"/>
                  </a:lnTo>
                  <a:lnTo>
                    <a:pt x="224" y="486"/>
                  </a:lnTo>
                  <a:lnTo>
                    <a:pt x="228" y="478"/>
                  </a:lnTo>
                  <a:lnTo>
                    <a:pt x="219" y="468"/>
                  </a:lnTo>
                  <a:lnTo>
                    <a:pt x="215" y="451"/>
                  </a:lnTo>
                  <a:lnTo>
                    <a:pt x="215" y="448"/>
                  </a:lnTo>
                  <a:lnTo>
                    <a:pt x="218" y="443"/>
                  </a:lnTo>
                  <a:lnTo>
                    <a:pt x="213" y="438"/>
                  </a:lnTo>
                  <a:lnTo>
                    <a:pt x="209" y="432"/>
                  </a:lnTo>
                  <a:lnTo>
                    <a:pt x="195" y="423"/>
                  </a:lnTo>
                  <a:lnTo>
                    <a:pt x="190" y="419"/>
                  </a:lnTo>
                  <a:lnTo>
                    <a:pt x="176" y="410"/>
                  </a:lnTo>
                  <a:lnTo>
                    <a:pt x="167" y="404"/>
                  </a:lnTo>
                  <a:lnTo>
                    <a:pt x="164" y="394"/>
                  </a:lnTo>
                  <a:lnTo>
                    <a:pt x="158" y="393"/>
                  </a:lnTo>
                  <a:lnTo>
                    <a:pt x="155" y="392"/>
                  </a:lnTo>
                  <a:lnTo>
                    <a:pt x="143" y="384"/>
                  </a:lnTo>
                  <a:lnTo>
                    <a:pt x="135" y="380"/>
                  </a:lnTo>
                  <a:lnTo>
                    <a:pt x="131" y="376"/>
                  </a:lnTo>
                  <a:lnTo>
                    <a:pt x="130" y="370"/>
                  </a:lnTo>
                  <a:lnTo>
                    <a:pt x="130" y="368"/>
                  </a:lnTo>
                  <a:lnTo>
                    <a:pt x="101" y="347"/>
                  </a:lnTo>
                  <a:lnTo>
                    <a:pt x="95" y="336"/>
                  </a:lnTo>
                  <a:lnTo>
                    <a:pt x="87" y="339"/>
                  </a:lnTo>
                  <a:lnTo>
                    <a:pt x="72" y="328"/>
                  </a:lnTo>
                  <a:lnTo>
                    <a:pt x="69" y="315"/>
                  </a:lnTo>
                  <a:lnTo>
                    <a:pt x="69" y="312"/>
                  </a:lnTo>
                  <a:lnTo>
                    <a:pt x="67" y="309"/>
                  </a:lnTo>
                  <a:lnTo>
                    <a:pt x="63" y="308"/>
                  </a:lnTo>
                  <a:lnTo>
                    <a:pt x="65" y="305"/>
                  </a:lnTo>
                  <a:lnTo>
                    <a:pt x="66" y="298"/>
                  </a:lnTo>
                  <a:lnTo>
                    <a:pt x="61" y="294"/>
                  </a:lnTo>
                  <a:lnTo>
                    <a:pt x="66" y="295"/>
                  </a:lnTo>
                  <a:lnTo>
                    <a:pt x="76" y="286"/>
                  </a:lnTo>
                  <a:lnTo>
                    <a:pt x="76" y="284"/>
                  </a:lnTo>
                  <a:lnTo>
                    <a:pt x="79" y="283"/>
                  </a:lnTo>
                  <a:lnTo>
                    <a:pt x="87" y="278"/>
                  </a:lnTo>
                  <a:lnTo>
                    <a:pt x="92" y="274"/>
                  </a:lnTo>
                  <a:lnTo>
                    <a:pt x="93" y="269"/>
                  </a:lnTo>
                  <a:lnTo>
                    <a:pt x="88" y="265"/>
                  </a:lnTo>
                  <a:lnTo>
                    <a:pt x="83" y="260"/>
                  </a:lnTo>
                  <a:lnTo>
                    <a:pt x="83" y="252"/>
                  </a:lnTo>
                  <a:lnTo>
                    <a:pt x="84" y="245"/>
                  </a:lnTo>
                  <a:lnTo>
                    <a:pt x="89" y="243"/>
                  </a:lnTo>
                  <a:lnTo>
                    <a:pt x="100" y="245"/>
                  </a:lnTo>
                  <a:lnTo>
                    <a:pt x="104" y="241"/>
                  </a:lnTo>
                  <a:lnTo>
                    <a:pt x="106" y="239"/>
                  </a:lnTo>
                  <a:lnTo>
                    <a:pt x="101" y="218"/>
                  </a:lnTo>
                  <a:lnTo>
                    <a:pt x="93" y="214"/>
                  </a:lnTo>
                  <a:lnTo>
                    <a:pt x="92" y="214"/>
                  </a:lnTo>
                  <a:lnTo>
                    <a:pt x="88" y="216"/>
                  </a:lnTo>
                  <a:lnTo>
                    <a:pt x="84" y="218"/>
                  </a:lnTo>
                  <a:lnTo>
                    <a:pt x="83" y="219"/>
                  </a:lnTo>
                  <a:lnTo>
                    <a:pt x="67" y="211"/>
                  </a:lnTo>
                  <a:lnTo>
                    <a:pt x="62" y="209"/>
                  </a:lnTo>
                  <a:lnTo>
                    <a:pt x="62" y="207"/>
                  </a:lnTo>
                  <a:lnTo>
                    <a:pt x="58" y="184"/>
                  </a:lnTo>
                  <a:lnTo>
                    <a:pt x="59" y="174"/>
                  </a:lnTo>
                  <a:lnTo>
                    <a:pt x="62" y="164"/>
                  </a:lnTo>
                  <a:lnTo>
                    <a:pt x="58" y="161"/>
                  </a:lnTo>
                  <a:lnTo>
                    <a:pt x="53" y="159"/>
                  </a:lnTo>
                  <a:lnTo>
                    <a:pt x="44" y="152"/>
                  </a:lnTo>
                  <a:lnTo>
                    <a:pt x="37" y="154"/>
                  </a:lnTo>
                  <a:lnTo>
                    <a:pt x="28" y="155"/>
                  </a:lnTo>
                  <a:lnTo>
                    <a:pt x="12" y="156"/>
                  </a:lnTo>
                  <a:lnTo>
                    <a:pt x="14" y="148"/>
                  </a:lnTo>
                  <a:lnTo>
                    <a:pt x="4" y="122"/>
                  </a:lnTo>
                  <a:lnTo>
                    <a:pt x="4" y="121"/>
                  </a:lnTo>
                  <a:lnTo>
                    <a:pt x="4" y="114"/>
                  </a:lnTo>
                  <a:lnTo>
                    <a:pt x="4" y="109"/>
                  </a:lnTo>
                  <a:lnTo>
                    <a:pt x="4" y="108"/>
                  </a:lnTo>
                  <a:lnTo>
                    <a:pt x="4" y="96"/>
                  </a:lnTo>
                  <a:lnTo>
                    <a:pt x="6" y="84"/>
                  </a:lnTo>
                  <a:lnTo>
                    <a:pt x="3" y="83"/>
                  </a:lnTo>
                  <a:lnTo>
                    <a:pt x="0" y="80"/>
                  </a:lnTo>
                  <a:lnTo>
                    <a:pt x="0" y="76"/>
                  </a:lnTo>
                  <a:lnTo>
                    <a:pt x="0" y="72"/>
                  </a:lnTo>
                  <a:lnTo>
                    <a:pt x="8" y="67"/>
                  </a:lnTo>
                  <a:lnTo>
                    <a:pt x="11" y="59"/>
                  </a:lnTo>
                  <a:lnTo>
                    <a:pt x="24" y="59"/>
                  </a:lnTo>
                  <a:lnTo>
                    <a:pt x="32" y="68"/>
                  </a:lnTo>
                  <a:lnTo>
                    <a:pt x="38" y="63"/>
                  </a:lnTo>
                  <a:lnTo>
                    <a:pt x="33" y="53"/>
                  </a:lnTo>
                  <a:lnTo>
                    <a:pt x="41" y="48"/>
                  </a:lnTo>
                  <a:lnTo>
                    <a:pt x="45" y="45"/>
                  </a:lnTo>
                  <a:lnTo>
                    <a:pt x="49" y="42"/>
                  </a:lnTo>
                  <a:lnTo>
                    <a:pt x="54" y="38"/>
                  </a:lnTo>
                  <a:lnTo>
                    <a:pt x="65" y="38"/>
                  </a:lnTo>
                  <a:lnTo>
                    <a:pt x="69" y="45"/>
                  </a:lnTo>
                  <a:lnTo>
                    <a:pt x="84" y="44"/>
                  </a:lnTo>
                  <a:lnTo>
                    <a:pt x="100" y="27"/>
                  </a:lnTo>
                  <a:lnTo>
                    <a:pt x="100" y="25"/>
                  </a:lnTo>
                  <a:lnTo>
                    <a:pt x="105" y="20"/>
                  </a:lnTo>
                  <a:lnTo>
                    <a:pt x="105" y="19"/>
                  </a:lnTo>
                  <a:lnTo>
                    <a:pt x="109" y="15"/>
                  </a:lnTo>
                  <a:lnTo>
                    <a:pt x="116" y="7"/>
                  </a:lnTo>
                  <a:lnTo>
                    <a:pt x="139" y="0"/>
                  </a:lnTo>
                  <a:lnTo>
                    <a:pt x="172" y="0"/>
                  </a:lnTo>
                  <a:lnTo>
                    <a:pt x="181" y="2"/>
                  </a:lnTo>
                  <a:lnTo>
                    <a:pt x="201" y="3"/>
                  </a:lnTo>
                  <a:lnTo>
                    <a:pt x="206" y="10"/>
                  </a:lnTo>
                  <a:lnTo>
                    <a:pt x="222" y="6"/>
                  </a:lnTo>
                </a:path>
              </a:pathLst>
            </a:custGeom>
            <a:noFill/>
            <a:ln w="4">
              <a:solidFill>
                <a:srgbClr val="9C9C9C"/>
              </a:solidFill>
              <a:prstDash val="solid"/>
              <a:round/>
              <a:headEnd/>
              <a:tailEnd/>
            </a:ln>
          </p:spPr>
          <p:txBody>
            <a:bodyPr/>
            <a:lstStyle/>
            <a:p>
              <a:endParaRPr lang="nb-NO" dirty="0"/>
            </a:p>
          </p:txBody>
        </p:sp>
        <p:sp>
          <p:nvSpPr>
            <p:cNvPr id="2060" name="Freeform 1398"/>
            <p:cNvSpPr>
              <a:spLocks/>
            </p:cNvSpPr>
            <p:nvPr/>
          </p:nvSpPr>
          <p:spPr bwMode="auto">
            <a:xfrm>
              <a:off x="2963863" y="4959350"/>
              <a:ext cx="652462" cy="730250"/>
            </a:xfrm>
            <a:custGeom>
              <a:avLst/>
              <a:gdLst>
                <a:gd name="T0" fmla="*/ 625475 w 411"/>
                <a:gd name="T1" fmla="*/ 487363 h 460"/>
                <a:gd name="T2" fmla="*/ 601662 w 411"/>
                <a:gd name="T3" fmla="*/ 501650 h 460"/>
                <a:gd name="T4" fmla="*/ 596900 w 411"/>
                <a:gd name="T5" fmla="*/ 533400 h 460"/>
                <a:gd name="T6" fmla="*/ 592137 w 411"/>
                <a:gd name="T7" fmla="*/ 544513 h 460"/>
                <a:gd name="T8" fmla="*/ 587375 w 411"/>
                <a:gd name="T9" fmla="*/ 555625 h 460"/>
                <a:gd name="T10" fmla="*/ 592137 w 411"/>
                <a:gd name="T11" fmla="*/ 568325 h 460"/>
                <a:gd name="T12" fmla="*/ 601662 w 411"/>
                <a:gd name="T13" fmla="*/ 585788 h 460"/>
                <a:gd name="T14" fmla="*/ 620712 w 411"/>
                <a:gd name="T15" fmla="*/ 587375 h 460"/>
                <a:gd name="T16" fmla="*/ 623887 w 411"/>
                <a:gd name="T17" fmla="*/ 614363 h 460"/>
                <a:gd name="T18" fmla="*/ 631825 w 411"/>
                <a:gd name="T19" fmla="*/ 633413 h 460"/>
                <a:gd name="T20" fmla="*/ 639762 w 411"/>
                <a:gd name="T21" fmla="*/ 676275 h 460"/>
                <a:gd name="T22" fmla="*/ 596900 w 411"/>
                <a:gd name="T23" fmla="*/ 693738 h 460"/>
                <a:gd name="T24" fmla="*/ 600075 w 411"/>
                <a:gd name="T25" fmla="*/ 669925 h 460"/>
                <a:gd name="T26" fmla="*/ 601662 w 411"/>
                <a:gd name="T27" fmla="*/ 647700 h 460"/>
                <a:gd name="T28" fmla="*/ 585787 w 411"/>
                <a:gd name="T29" fmla="*/ 614363 h 460"/>
                <a:gd name="T30" fmla="*/ 577850 w 411"/>
                <a:gd name="T31" fmla="*/ 603250 h 460"/>
                <a:gd name="T32" fmla="*/ 563562 w 411"/>
                <a:gd name="T33" fmla="*/ 598488 h 460"/>
                <a:gd name="T34" fmla="*/ 558800 w 411"/>
                <a:gd name="T35" fmla="*/ 603250 h 460"/>
                <a:gd name="T36" fmla="*/ 574675 w 411"/>
                <a:gd name="T37" fmla="*/ 630238 h 460"/>
                <a:gd name="T38" fmla="*/ 558800 w 411"/>
                <a:gd name="T39" fmla="*/ 630238 h 460"/>
                <a:gd name="T40" fmla="*/ 536575 w 411"/>
                <a:gd name="T41" fmla="*/ 627063 h 460"/>
                <a:gd name="T42" fmla="*/ 511175 w 411"/>
                <a:gd name="T43" fmla="*/ 628650 h 460"/>
                <a:gd name="T44" fmla="*/ 512762 w 411"/>
                <a:gd name="T45" fmla="*/ 701675 h 460"/>
                <a:gd name="T46" fmla="*/ 504825 w 411"/>
                <a:gd name="T47" fmla="*/ 714375 h 460"/>
                <a:gd name="T48" fmla="*/ 452437 w 411"/>
                <a:gd name="T49" fmla="*/ 712788 h 460"/>
                <a:gd name="T50" fmla="*/ 430212 w 411"/>
                <a:gd name="T51" fmla="*/ 730250 h 460"/>
                <a:gd name="T52" fmla="*/ 398462 w 411"/>
                <a:gd name="T53" fmla="*/ 695325 h 460"/>
                <a:gd name="T54" fmla="*/ 395287 w 411"/>
                <a:gd name="T55" fmla="*/ 663575 h 460"/>
                <a:gd name="T56" fmla="*/ 371475 w 411"/>
                <a:gd name="T57" fmla="*/ 606425 h 460"/>
                <a:gd name="T58" fmla="*/ 344487 w 411"/>
                <a:gd name="T59" fmla="*/ 546100 h 460"/>
                <a:gd name="T60" fmla="*/ 346075 w 411"/>
                <a:gd name="T61" fmla="*/ 504825 h 460"/>
                <a:gd name="T62" fmla="*/ 311150 w 411"/>
                <a:gd name="T63" fmla="*/ 468313 h 460"/>
                <a:gd name="T64" fmla="*/ 261937 w 411"/>
                <a:gd name="T65" fmla="*/ 387350 h 460"/>
                <a:gd name="T66" fmla="*/ 133350 w 411"/>
                <a:gd name="T67" fmla="*/ 374650 h 460"/>
                <a:gd name="T68" fmla="*/ 33337 w 411"/>
                <a:gd name="T69" fmla="*/ 387350 h 460"/>
                <a:gd name="T70" fmla="*/ 47625 w 411"/>
                <a:gd name="T71" fmla="*/ 319088 h 460"/>
                <a:gd name="T72" fmla="*/ 69850 w 411"/>
                <a:gd name="T73" fmla="*/ 225425 h 460"/>
                <a:gd name="T74" fmla="*/ 55562 w 411"/>
                <a:gd name="T75" fmla="*/ 176213 h 460"/>
                <a:gd name="T76" fmla="*/ 15875 w 411"/>
                <a:gd name="T77" fmla="*/ 158750 h 460"/>
                <a:gd name="T78" fmla="*/ 55562 w 411"/>
                <a:gd name="T79" fmla="*/ 128588 h 460"/>
                <a:gd name="T80" fmla="*/ 88900 w 411"/>
                <a:gd name="T81" fmla="*/ 90488 h 460"/>
                <a:gd name="T82" fmla="*/ 128587 w 411"/>
                <a:gd name="T83" fmla="*/ 71438 h 460"/>
                <a:gd name="T84" fmla="*/ 190500 w 411"/>
                <a:gd name="T85" fmla="*/ 49212 h 460"/>
                <a:gd name="T86" fmla="*/ 193675 w 411"/>
                <a:gd name="T87" fmla="*/ 11113 h 460"/>
                <a:gd name="T88" fmla="*/ 269875 w 411"/>
                <a:gd name="T89" fmla="*/ 50800 h 460"/>
                <a:gd name="T90" fmla="*/ 290512 w 411"/>
                <a:gd name="T91" fmla="*/ 76200 h 460"/>
                <a:gd name="T92" fmla="*/ 328612 w 411"/>
                <a:gd name="T93" fmla="*/ 107950 h 460"/>
                <a:gd name="T94" fmla="*/ 395287 w 411"/>
                <a:gd name="T95" fmla="*/ 152400 h 460"/>
                <a:gd name="T96" fmla="*/ 404812 w 411"/>
                <a:gd name="T97" fmla="*/ 182563 h 460"/>
                <a:gd name="T98" fmla="*/ 419100 w 411"/>
                <a:gd name="T99" fmla="*/ 249238 h 460"/>
                <a:gd name="T100" fmla="*/ 458787 w 411"/>
                <a:gd name="T101" fmla="*/ 263525 h 460"/>
                <a:gd name="T102" fmla="*/ 503237 w 411"/>
                <a:gd name="T103" fmla="*/ 287338 h 460"/>
                <a:gd name="T104" fmla="*/ 500062 w 411"/>
                <a:gd name="T105" fmla="*/ 266700 h 460"/>
                <a:gd name="T106" fmla="*/ 520700 w 411"/>
                <a:gd name="T107" fmla="*/ 238125 h 460"/>
                <a:gd name="T108" fmla="*/ 525462 w 411"/>
                <a:gd name="T109" fmla="*/ 223838 h 460"/>
                <a:gd name="T110" fmla="*/ 574675 w 411"/>
                <a:gd name="T111" fmla="*/ 323850 h 460"/>
                <a:gd name="T112" fmla="*/ 601662 w 411"/>
                <a:gd name="T113" fmla="*/ 400050 h 460"/>
                <a:gd name="T114" fmla="*/ 625475 w 411"/>
                <a:gd name="T115" fmla="*/ 414338 h 460"/>
                <a:gd name="T116" fmla="*/ 652462 w 411"/>
                <a:gd name="T117" fmla="*/ 441325 h 4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1"/>
                <a:gd name="T178" fmla="*/ 0 h 460"/>
                <a:gd name="T179" fmla="*/ 411 w 411"/>
                <a:gd name="T180" fmla="*/ 460 h 4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1" h="460">
                  <a:moveTo>
                    <a:pt x="411" y="278"/>
                  </a:moveTo>
                  <a:lnTo>
                    <a:pt x="407" y="282"/>
                  </a:lnTo>
                  <a:lnTo>
                    <a:pt x="410" y="293"/>
                  </a:lnTo>
                  <a:lnTo>
                    <a:pt x="394" y="307"/>
                  </a:lnTo>
                  <a:lnTo>
                    <a:pt x="393" y="303"/>
                  </a:lnTo>
                  <a:lnTo>
                    <a:pt x="387" y="303"/>
                  </a:lnTo>
                  <a:lnTo>
                    <a:pt x="385" y="312"/>
                  </a:lnTo>
                  <a:lnTo>
                    <a:pt x="379" y="316"/>
                  </a:lnTo>
                  <a:lnTo>
                    <a:pt x="376" y="322"/>
                  </a:lnTo>
                  <a:lnTo>
                    <a:pt x="374" y="322"/>
                  </a:lnTo>
                  <a:lnTo>
                    <a:pt x="376" y="336"/>
                  </a:lnTo>
                  <a:lnTo>
                    <a:pt x="376" y="339"/>
                  </a:lnTo>
                  <a:lnTo>
                    <a:pt x="374" y="340"/>
                  </a:lnTo>
                  <a:lnTo>
                    <a:pt x="373" y="341"/>
                  </a:lnTo>
                  <a:lnTo>
                    <a:pt x="373" y="343"/>
                  </a:lnTo>
                  <a:lnTo>
                    <a:pt x="370" y="345"/>
                  </a:lnTo>
                  <a:lnTo>
                    <a:pt x="370" y="348"/>
                  </a:lnTo>
                  <a:lnTo>
                    <a:pt x="370" y="349"/>
                  </a:lnTo>
                  <a:lnTo>
                    <a:pt x="370" y="350"/>
                  </a:lnTo>
                  <a:lnTo>
                    <a:pt x="372" y="352"/>
                  </a:lnTo>
                  <a:lnTo>
                    <a:pt x="372" y="353"/>
                  </a:lnTo>
                  <a:lnTo>
                    <a:pt x="373" y="356"/>
                  </a:lnTo>
                  <a:lnTo>
                    <a:pt x="373" y="358"/>
                  </a:lnTo>
                  <a:lnTo>
                    <a:pt x="370" y="365"/>
                  </a:lnTo>
                  <a:lnTo>
                    <a:pt x="374" y="366"/>
                  </a:lnTo>
                  <a:lnTo>
                    <a:pt x="379" y="369"/>
                  </a:lnTo>
                  <a:lnTo>
                    <a:pt x="381" y="371"/>
                  </a:lnTo>
                  <a:lnTo>
                    <a:pt x="382" y="371"/>
                  </a:lnTo>
                  <a:lnTo>
                    <a:pt x="391" y="370"/>
                  </a:lnTo>
                  <a:lnTo>
                    <a:pt x="391" y="373"/>
                  </a:lnTo>
                  <a:lnTo>
                    <a:pt x="394" y="374"/>
                  </a:lnTo>
                  <a:lnTo>
                    <a:pt x="393" y="382"/>
                  </a:lnTo>
                  <a:lnTo>
                    <a:pt x="393" y="387"/>
                  </a:lnTo>
                  <a:lnTo>
                    <a:pt x="393" y="391"/>
                  </a:lnTo>
                  <a:lnTo>
                    <a:pt x="393" y="396"/>
                  </a:lnTo>
                  <a:lnTo>
                    <a:pt x="398" y="399"/>
                  </a:lnTo>
                  <a:lnTo>
                    <a:pt x="402" y="403"/>
                  </a:lnTo>
                  <a:lnTo>
                    <a:pt x="402" y="404"/>
                  </a:lnTo>
                  <a:lnTo>
                    <a:pt x="403" y="416"/>
                  </a:lnTo>
                  <a:lnTo>
                    <a:pt x="403" y="426"/>
                  </a:lnTo>
                  <a:lnTo>
                    <a:pt x="398" y="434"/>
                  </a:lnTo>
                  <a:lnTo>
                    <a:pt x="386" y="439"/>
                  </a:lnTo>
                  <a:lnTo>
                    <a:pt x="382" y="439"/>
                  </a:lnTo>
                  <a:lnTo>
                    <a:pt x="376" y="437"/>
                  </a:lnTo>
                  <a:lnTo>
                    <a:pt x="377" y="428"/>
                  </a:lnTo>
                  <a:lnTo>
                    <a:pt x="378" y="422"/>
                  </a:lnTo>
                  <a:lnTo>
                    <a:pt x="379" y="420"/>
                  </a:lnTo>
                  <a:lnTo>
                    <a:pt x="379" y="415"/>
                  </a:lnTo>
                  <a:lnTo>
                    <a:pt x="379" y="413"/>
                  </a:lnTo>
                  <a:lnTo>
                    <a:pt x="379" y="408"/>
                  </a:lnTo>
                  <a:lnTo>
                    <a:pt x="381" y="401"/>
                  </a:lnTo>
                  <a:lnTo>
                    <a:pt x="379" y="397"/>
                  </a:lnTo>
                  <a:lnTo>
                    <a:pt x="376" y="391"/>
                  </a:lnTo>
                  <a:lnTo>
                    <a:pt x="369" y="387"/>
                  </a:lnTo>
                  <a:lnTo>
                    <a:pt x="368" y="386"/>
                  </a:lnTo>
                  <a:lnTo>
                    <a:pt x="366" y="383"/>
                  </a:lnTo>
                  <a:lnTo>
                    <a:pt x="365" y="380"/>
                  </a:lnTo>
                  <a:lnTo>
                    <a:pt x="364" y="380"/>
                  </a:lnTo>
                  <a:lnTo>
                    <a:pt x="362" y="378"/>
                  </a:lnTo>
                  <a:lnTo>
                    <a:pt x="359" y="377"/>
                  </a:lnTo>
                  <a:lnTo>
                    <a:pt x="356" y="375"/>
                  </a:lnTo>
                  <a:lnTo>
                    <a:pt x="355" y="377"/>
                  </a:lnTo>
                  <a:lnTo>
                    <a:pt x="351" y="378"/>
                  </a:lnTo>
                  <a:lnTo>
                    <a:pt x="352" y="379"/>
                  </a:lnTo>
                  <a:lnTo>
                    <a:pt x="352" y="380"/>
                  </a:lnTo>
                  <a:lnTo>
                    <a:pt x="355" y="383"/>
                  </a:lnTo>
                  <a:lnTo>
                    <a:pt x="365" y="392"/>
                  </a:lnTo>
                  <a:lnTo>
                    <a:pt x="364" y="394"/>
                  </a:lnTo>
                  <a:lnTo>
                    <a:pt x="362" y="397"/>
                  </a:lnTo>
                  <a:lnTo>
                    <a:pt x="360" y="397"/>
                  </a:lnTo>
                  <a:lnTo>
                    <a:pt x="357" y="396"/>
                  </a:lnTo>
                  <a:lnTo>
                    <a:pt x="352" y="397"/>
                  </a:lnTo>
                  <a:lnTo>
                    <a:pt x="349" y="397"/>
                  </a:lnTo>
                  <a:lnTo>
                    <a:pt x="343" y="396"/>
                  </a:lnTo>
                  <a:lnTo>
                    <a:pt x="338" y="395"/>
                  </a:lnTo>
                  <a:lnTo>
                    <a:pt x="334" y="403"/>
                  </a:lnTo>
                  <a:lnTo>
                    <a:pt x="327" y="403"/>
                  </a:lnTo>
                  <a:lnTo>
                    <a:pt x="323" y="396"/>
                  </a:lnTo>
                  <a:lnTo>
                    <a:pt x="322" y="396"/>
                  </a:lnTo>
                  <a:lnTo>
                    <a:pt x="321" y="401"/>
                  </a:lnTo>
                  <a:lnTo>
                    <a:pt x="318" y="408"/>
                  </a:lnTo>
                  <a:lnTo>
                    <a:pt x="309" y="417"/>
                  </a:lnTo>
                  <a:lnTo>
                    <a:pt x="323" y="442"/>
                  </a:lnTo>
                  <a:lnTo>
                    <a:pt x="327" y="447"/>
                  </a:lnTo>
                  <a:lnTo>
                    <a:pt x="321" y="450"/>
                  </a:lnTo>
                  <a:lnTo>
                    <a:pt x="319" y="451"/>
                  </a:lnTo>
                  <a:lnTo>
                    <a:pt x="318" y="450"/>
                  </a:lnTo>
                  <a:lnTo>
                    <a:pt x="311" y="447"/>
                  </a:lnTo>
                  <a:lnTo>
                    <a:pt x="307" y="450"/>
                  </a:lnTo>
                  <a:lnTo>
                    <a:pt x="293" y="446"/>
                  </a:lnTo>
                  <a:lnTo>
                    <a:pt x="285" y="449"/>
                  </a:lnTo>
                  <a:lnTo>
                    <a:pt x="287" y="455"/>
                  </a:lnTo>
                  <a:lnTo>
                    <a:pt x="288" y="460"/>
                  </a:lnTo>
                  <a:lnTo>
                    <a:pt x="279" y="460"/>
                  </a:lnTo>
                  <a:lnTo>
                    <a:pt x="271" y="460"/>
                  </a:lnTo>
                  <a:lnTo>
                    <a:pt x="267" y="455"/>
                  </a:lnTo>
                  <a:lnTo>
                    <a:pt x="259" y="438"/>
                  </a:lnTo>
                  <a:lnTo>
                    <a:pt x="251" y="438"/>
                  </a:lnTo>
                  <a:lnTo>
                    <a:pt x="247" y="438"/>
                  </a:lnTo>
                  <a:lnTo>
                    <a:pt x="255" y="424"/>
                  </a:lnTo>
                  <a:lnTo>
                    <a:pt x="249" y="418"/>
                  </a:lnTo>
                  <a:lnTo>
                    <a:pt x="247" y="405"/>
                  </a:lnTo>
                  <a:lnTo>
                    <a:pt x="246" y="401"/>
                  </a:lnTo>
                  <a:lnTo>
                    <a:pt x="243" y="384"/>
                  </a:lnTo>
                  <a:lnTo>
                    <a:pt x="234" y="382"/>
                  </a:lnTo>
                  <a:lnTo>
                    <a:pt x="237" y="371"/>
                  </a:lnTo>
                  <a:lnTo>
                    <a:pt x="238" y="369"/>
                  </a:lnTo>
                  <a:lnTo>
                    <a:pt x="241" y="358"/>
                  </a:lnTo>
                  <a:lnTo>
                    <a:pt x="217" y="344"/>
                  </a:lnTo>
                  <a:lnTo>
                    <a:pt x="218" y="331"/>
                  </a:lnTo>
                  <a:lnTo>
                    <a:pt x="218" y="327"/>
                  </a:lnTo>
                  <a:lnTo>
                    <a:pt x="218" y="322"/>
                  </a:lnTo>
                  <a:lnTo>
                    <a:pt x="218" y="318"/>
                  </a:lnTo>
                  <a:lnTo>
                    <a:pt x="216" y="314"/>
                  </a:lnTo>
                  <a:lnTo>
                    <a:pt x="199" y="301"/>
                  </a:lnTo>
                  <a:lnTo>
                    <a:pt x="195" y="301"/>
                  </a:lnTo>
                  <a:lnTo>
                    <a:pt x="196" y="295"/>
                  </a:lnTo>
                  <a:lnTo>
                    <a:pt x="195" y="285"/>
                  </a:lnTo>
                  <a:lnTo>
                    <a:pt x="195" y="274"/>
                  </a:lnTo>
                  <a:lnTo>
                    <a:pt x="194" y="269"/>
                  </a:lnTo>
                  <a:lnTo>
                    <a:pt x="165" y="244"/>
                  </a:lnTo>
                  <a:lnTo>
                    <a:pt x="133" y="246"/>
                  </a:lnTo>
                  <a:lnTo>
                    <a:pt x="91" y="236"/>
                  </a:lnTo>
                  <a:lnTo>
                    <a:pt x="94" y="240"/>
                  </a:lnTo>
                  <a:lnTo>
                    <a:pt x="84" y="236"/>
                  </a:lnTo>
                  <a:lnTo>
                    <a:pt x="78" y="238"/>
                  </a:lnTo>
                  <a:lnTo>
                    <a:pt x="48" y="251"/>
                  </a:lnTo>
                  <a:lnTo>
                    <a:pt x="43" y="253"/>
                  </a:lnTo>
                  <a:lnTo>
                    <a:pt x="21" y="244"/>
                  </a:lnTo>
                  <a:lnTo>
                    <a:pt x="0" y="250"/>
                  </a:lnTo>
                  <a:lnTo>
                    <a:pt x="14" y="231"/>
                  </a:lnTo>
                  <a:lnTo>
                    <a:pt x="19" y="213"/>
                  </a:lnTo>
                  <a:lnTo>
                    <a:pt x="30" y="201"/>
                  </a:lnTo>
                  <a:lnTo>
                    <a:pt x="31" y="196"/>
                  </a:lnTo>
                  <a:lnTo>
                    <a:pt x="35" y="170"/>
                  </a:lnTo>
                  <a:lnTo>
                    <a:pt x="37" y="168"/>
                  </a:lnTo>
                  <a:lnTo>
                    <a:pt x="44" y="142"/>
                  </a:lnTo>
                  <a:lnTo>
                    <a:pt x="37" y="133"/>
                  </a:lnTo>
                  <a:lnTo>
                    <a:pt x="34" y="130"/>
                  </a:lnTo>
                  <a:lnTo>
                    <a:pt x="35" y="111"/>
                  </a:lnTo>
                  <a:lnTo>
                    <a:pt x="25" y="103"/>
                  </a:lnTo>
                  <a:lnTo>
                    <a:pt x="16" y="102"/>
                  </a:lnTo>
                  <a:lnTo>
                    <a:pt x="10" y="100"/>
                  </a:lnTo>
                  <a:lnTo>
                    <a:pt x="14" y="98"/>
                  </a:lnTo>
                  <a:lnTo>
                    <a:pt x="29" y="86"/>
                  </a:lnTo>
                  <a:lnTo>
                    <a:pt x="31" y="85"/>
                  </a:lnTo>
                  <a:lnTo>
                    <a:pt x="35" y="81"/>
                  </a:lnTo>
                  <a:lnTo>
                    <a:pt x="47" y="83"/>
                  </a:lnTo>
                  <a:lnTo>
                    <a:pt x="51" y="78"/>
                  </a:lnTo>
                  <a:lnTo>
                    <a:pt x="48" y="70"/>
                  </a:lnTo>
                  <a:lnTo>
                    <a:pt x="56" y="57"/>
                  </a:lnTo>
                  <a:lnTo>
                    <a:pt x="60" y="51"/>
                  </a:lnTo>
                  <a:lnTo>
                    <a:pt x="64" y="44"/>
                  </a:lnTo>
                  <a:lnTo>
                    <a:pt x="74" y="37"/>
                  </a:lnTo>
                  <a:lnTo>
                    <a:pt x="81" y="45"/>
                  </a:lnTo>
                  <a:lnTo>
                    <a:pt x="95" y="48"/>
                  </a:lnTo>
                  <a:lnTo>
                    <a:pt x="111" y="27"/>
                  </a:lnTo>
                  <a:lnTo>
                    <a:pt x="112" y="26"/>
                  </a:lnTo>
                  <a:lnTo>
                    <a:pt x="120" y="31"/>
                  </a:lnTo>
                  <a:lnTo>
                    <a:pt x="122" y="20"/>
                  </a:lnTo>
                  <a:lnTo>
                    <a:pt x="126" y="20"/>
                  </a:lnTo>
                  <a:lnTo>
                    <a:pt x="129" y="14"/>
                  </a:lnTo>
                  <a:lnTo>
                    <a:pt x="122" y="7"/>
                  </a:lnTo>
                  <a:lnTo>
                    <a:pt x="127" y="3"/>
                  </a:lnTo>
                  <a:lnTo>
                    <a:pt x="135" y="0"/>
                  </a:lnTo>
                  <a:lnTo>
                    <a:pt x="141" y="11"/>
                  </a:lnTo>
                  <a:lnTo>
                    <a:pt x="170" y="32"/>
                  </a:lnTo>
                  <a:lnTo>
                    <a:pt x="170" y="34"/>
                  </a:lnTo>
                  <a:lnTo>
                    <a:pt x="171" y="40"/>
                  </a:lnTo>
                  <a:lnTo>
                    <a:pt x="175" y="44"/>
                  </a:lnTo>
                  <a:lnTo>
                    <a:pt x="183" y="48"/>
                  </a:lnTo>
                  <a:lnTo>
                    <a:pt x="195" y="56"/>
                  </a:lnTo>
                  <a:lnTo>
                    <a:pt x="198" y="57"/>
                  </a:lnTo>
                  <a:lnTo>
                    <a:pt x="204" y="58"/>
                  </a:lnTo>
                  <a:lnTo>
                    <a:pt x="207" y="68"/>
                  </a:lnTo>
                  <a:lnTo>
                    <a:pt x="216" y="74"/>
                  </a:lnTo>
                  <a:lnTo>
                    <a:pt x="230" y="83"/>
                  </a:lnTo>
                  <a:lnTo>
                    <a:pt x="235" y="87"/>
                  </a:lnTo>
                  <a:lnTo>
                    <a:pt x="249" y="96"/>
                  </a:lnTo>
                  <a:lnTo>
                    <a:pt x="253" y="102"/>
                  </a:lnTo>
                  <a:lnTo>
                    <a:pt x="258" y="107"/>
                  </a:lnTo>
                  <a:lnTo>
                    <a:pt x="255" y="112"/>
                  </a:lnTo>
                  <a:lnTo>
                    <a:pt x="255" y="115"/>
                  </a:lnTo>
                  <a:lnTo>
                    <a:pt x="259" y="132"/>
                  </a:lnTo>
                  <a:lnTo>
                    <a:pt x="268" y="142"/>
                  </a:lnTo>
                  <a:lnTo>
                    <a:pt x="264" y="150"/>
                  </a:lnTo>
                  <a:lnTo>
                    <a:pt x="264" y="157"/>
                  </a:lnTo>
                  <a:lnTo>
                    <a:pt x="272" y="162"/>
                  </a:lnTo>
                  <a:lnTo>
                    <a:pt x="279" y="162"/>
                  </a:lnTo>
                  <a:lnTo>
                    <a:pt x="289" y="163"/>
                  </a:lnTo>
                  <a:lnTo>
                    <a:pt x="289" y="166"/>
                  </a:lnTo>
                  <a:lnTo>
                    <a:pt x="288" y="171"/>
                  </a:lnTo>
                  <a:lnTo>
                    <a:pt x="311" y="183"/>
                  </a:lnTo>
                  <a:lnTo>
                    <a:pt x="317" y="185"/>
                  </a:lnTo>
                  <a:lnTo>
                    <a:pt x="317" y="181"/>
                  </a:lnTo>
                  <a:lnTo>
                    <a:pt x="317" y="180"/>
                  </a:lnTo>
                  <a:lnTo>
                    <a:pt x="315" y="174"/>
                  </a:lnTo>
                  <a:lnTo>
                    <a:pt x="314" y="170"/>
                  </a:lnTo>
                  <a:lnTo>
                    <a:pt x="315" y="168"/>
                  </a:lnTo>
                  <a:lnTo>
                    <a:pt x="315" y="163"/>
                  </a:lnTo>
                  <a:lnTo>
                    <a:pt x="321" y="151"/>
                  </a:lnTo>
                  <a:lnTo>
                    <a:pt x="322" y="155"/>
                  </a:lnTo>
                  <a:lnTo>
                    <a:pt x="328" y="150"/>
                  </a:lnTo>
                  <a:lnTo>
                    <a:pt x="335" y="145"/>
                  </a:lnTo>
                  <a:lnTo>
                    <a:pt x="330" y="141"/>
                  </a:lnTo>
                  <a:lnTo>
                    <a:pt x="331" y="141"/>
                  </a:lnTo>
                  <a:lnTo>
                    <a:pt x="347" y="141"/>
                  </a:lnTo>
                  <a:lnTo>
                    <a:pt x="356" y="167"/>
                  </a:lnTo>
                  <a:lnTo>
                    <a:pt x="360" y="171"/>
                  </a:lnTo>
                  <a:lnTo>
                    <a:pt x="362" y="204"/>
                  </a:lnTo>
                  <a:lnTo>
                    <a:pt x="377" y="240"/>
                  </a:lnTo>
                  <a:lnTo>
                    <a:pt x="374" y="244"/>
                  </a:lnTo>
                  <a:lnTo>
                    <a:pt x="379" y="252"/>
                  </a:lnTo>
                  <a:lnTo>
                    <a:pt x="381" y="253"/>
                  </a:lnTo>
                  <a:lnTo>
                    <a:pt x="383" y="252"/>
                  </a:lnTo>
                  <a:lnTo>
                    <a:pt x="394" y="261"/>
                  </a:lnTo>
                  <a:lnTo>
                    <a:pt x="400" y="267"/>
                  </a:lnTo>
                  <a:lnTo>
                    <a:pt x="406" y="269"/>
                  </a:lnTo>
                  <a:lnTo>
                    <a:pt x="411" y="276"/>
                  </a:lnTo>
                  <a:lnTo>
                    <a:pt x="411" y="278"/>
                  </a:lnTo>
                </a:path>
              </a:pathLst>
            </a:custGeom>
            <a:noFill/>
            <a:ln w="4">
              <a:solidFill>
                <a:srgbClr val="9C9C9C"/>
              </a:solidFill>
              <a:prstDash val="solid"/>
              <a:round/>
              <a:headEnd/>
              <a:tailEnd/>
            </a:ln>
          </p:spPr>
          <p:txBody>
            <a:bodyPr/>
            <a:lstStyle/>
            <a:p>
              <a:endParaRPr lang="nb-NO" dirty="0"/>
            </a:p>
          </p:txBody>
        </p:sp>
        <p:sp>
          <p:nvSpPr>
            <p:cNvPr id="2061" name="Freeform 1399"/>
            <p:cNvSpPr>
              <a:spLocks noEditPoints="1"/>
            </p:cNvSpPr>
            <p:nvPr/>
          </p:nvSpPr>
          <p:spPr bwMode="auto">
            <a:xfrm>
              <a:off x="3413125" y="5581650"/>
              <a:ext cx="161925" cy="300038"/>
            </a:xfrm>
            <a:custGeom>
              <a:avLst/>
              <a:gdLst>
                <a:gd name="T0" fmla="*/ 144463 w 102"/>
                <a:gd name="T1" fmla="*/ 260350 h 189"/>
                <a:gd name="T2" fmla="*/ 134938 w 102"/>
                <a:gd name="T3" fmla="*/ 260350 h 189"/>
                <a:gd name="T4" fmla="*/ 131763 w 102"/>
                <a:gd name="T5" fmla="*/ 265113 h 189"/>
                <a:gd name="T6" fmla="*/ 123825 w 102"/>
                <a:gd name="T7" fmla="*/ 254000 h 189"/>
                <a:gd name="T8" fmla="*/ 123825 w 102"/>
                <a:gd name="T9" fmla="*/ 239713 h 189"/>
                <a:gd name="T10" fmla="*/ 125413 w 102"/>
                <a:gd name="T11" fmla="*/ 231775 h 189"/>
                <a:gd name="T12" fmla="*/ 136525 w 102"/>
                <a:gd name="T13" fmla="*/ 242888 h 189"/>
                <a:gd name="T14" fmla="*/ 138113 w 102"/>
                <a:gd name="T15" fmla="*/ 222250 h 189"/>
                <a:gd name="T16" fmla="*/ 123825 w 102"/>
                <a:gd name="T17" fmla="*/ 206375 h 189"/>
                <a:gd name="T18" fmla="*/ 131763 w 102"/>
                <a:gd name="T19" fmla="*/ 187325 h 189"/>
                <a:gd name="T20" fmla="*/ 131763 w 102"/>
                <a:gd name="T21" fmla="*/ 179388 h 189"/>
                <a:gd name="T22" fmla="*/ 144463 w 102"/>
                <a:gd name="T23" fmla="*/ 195263 h 189"/>
                <a:gd name="T24" fmla="*/ 144463 w 102"/>
                <a:gd name="T25" fmla="*/ 220663 h 189"/>
                <a:gd name="T26" fmla="*/ 144463 w 102"/>
                <a:gd name="T27" fmla="*/ 17463 h 189"/>
                <a:gd name="T28" fmla="*/ 142875 w 102"/>
                <a:gd name="T29" fmla="*/ 63500 h 189"/>
                <a:gd name="T30" fmla="*/ 130175 w 102"/>
                <a:gd name="T31" fmla="*/ 66675 h 189"/>
                <a:gd name="T32" fmla="*/ 104775 w 102"/>
                <a:gd name="T33" fmla="*/ 52388 h 189"/>
                <a:gd name="T34" fmla="*/ 115888 w 102"/>
                <a:gd name="T35" fmla="*/ 68263 h 189"/>
                <a:gd name="T36" fmla="*/ 128588 w 102"/>
                <a:gd name="T37" fmla="*/ 92075 h 189"/>
                <a:gd name="T38" fmla="*/ 131763 w 102"/>
                <a:gd name="T39" fmla="*/ 100013 h 189"/>
                <a:gd name="T40" fmla="*/ 142875 w 102"/>
                <a:gd name="T41" fmla="*/ 106363 h 189"/>
                <a:gd name="T42" fmla="*/ 158750 w 102"/>
                <a:gd name="T43" fmla="*/ 117475 h 189"/>
                <a:gd name="T44" fmla="*/ 155575 w 102"/>
                <a:gd name="T45" fmla="*/ 127000 h 189"/>
                <a:gd name="T46" fmla="*/ 152400 w 102"/>
                <a:gd name="T47" fmla="*/ 144463 h 189"/>
                <a:gd name="T48" fmla="*/ 155575 w 102"/>
                <a:gd name="T49" fmla="*/ 153988 h 189"/>
                <a:gd name="T50" fmla="*/ 161925 w 102"/>
                <a:gd name="T51" fmla="*/ 165100 h 189"/>
                <a:gd name="T52" fmla="*/ 150813 w 102"/>
                <a:gd name="T53" fmla="*/ 188913 h 189"/>
                <a:gd name="T54" fmla="*/ 131763 w 102"/>
                <a:gd name="T55" fmla="*/ 173038 h 189"/>
                <a:gd name="T56" fmla="*/ 130175 w 102"/>
                <a:gd name="T57" fmla="*/ 180975 h 189"/>
                <a:gd name="T58" fmla="*/ 120650 w 102"/>
                <a:gd name="T59" fmla="*/ 204788 h 189"/>
                <a:gd name="T60" fmla="*/ 109538 w 102"/>
                <a:gd name="T61" fmla="*/ 236538 h 189"/>
                <a:gd name="T62" fmla="*/ 107950 w 102"/>
                <a:gd name="T63" fmla="*/ 260350 h 189"/>
                <a:gd name="T64" fmla="*/ 104775 w 102"/>
                <a:gd name="T65" fmla="*/ 268288 h 189"/>
                <a:gd name="T66" fmla="*/ 96837 w 102"/>
                <a:gd name="T67" fmla="*/ 241300 h 189"/>
                <a:gd name="T68" fmla="*/ 88900 w 102"/>
                <a:gd name="T69" fmla="*/ 249238 h 189"/>
                <a:gd name="T70" fmla="*/ 88900 w 102"/>
                <a:gd name="T71" fmla="*/ 261938 h 189"/>
                <a:gd name="T72" fmla="*/ 84137 w 102"/>
                <a:gd name="T73" fmla="*/ 280988 h 189"/>
                <a:gd name="T74" fmla="*/ 71438 w 102"/>
                <a:gd name="T75" fmla="*/ 276225 h 189"/>
                <a:gd name="T76" fmla="*/ 66675 w 102"/>
                <a:gd name="T77" fmla="*/ 273050 h 189"/>
                <a:gd name="T78" fmla="*/ 55563 w 102"/>
                <a:gd name="T79" fmla="*/ 268288 h 189"/>
                <a:gd name="T80" fmla="*/ 50800 w 102"/>
                <a:gd name="T81" fmla="*/ 287338 h 189"/>
                <a:gd name="T82" fmla="*/ 1588 w 102"/>
                <a:gd name="T83" fmla="*/ 293688 h 189"/>
                <a:gd name="T84" fmla="*/ 3175 w 102"/>
                <a:gd name="T85" fmla="*/ 266700 h 189"/>
                <a:gd name="T86" fmla="*/ 14288 w 102"/>
                <a:gd name="T87" fmla="*/ 241300 h 189"/>
                <a:gd name="T88" fmla="*/ 14288 w 102"/>
                <a:gd name="T89" fmla="*/ 212725 h 189"/>
                <a:gd name="T90" fmla="*/ 20637 w 102"/>
                <a:gd name="T91" fmla="*/ 174625 h 189"/>
                <a:gd name="T92" fmla="*/ 6350 w 102"/>
                <a:gd name="T93" fmla="*/ 134938 h 189"/>
                <a:gd name="T94" fmla="*/ 3175 w 102"/>
                <a:gd name="T95" fmla="*/ 90488 h 189"/>
                <a:gd name="T96" fmla="*/ 44450 w 102"/>
                <a:gd name="T97" fmla="*/ 87313 h 189"/>
                <a:gd name="T98" fmla="*/ 60325 w 102"/>
                <a:gd name="T99" fmla="*/ 92075 h 189"/>
                <a:gd name="T100" fmla="*/ 41275 w 102"/>
                <a:gd name="T101" fmla="*/ 39688 h 189"/>
                <a:gd name="T102" fmla="*/ 61913 w 102"/>
                <a:gd name="T103" fmla="*/ 6350 h 189"/>
                <a:gd name="T104" fmla="*/ 80963 w 102"/>
                <a:gd name="T105" fmla="*/ 17463 h 189"/>
                <a:gd name="T106" fmla="*/ 104775 w 102"/>
                <a:gd name="T107" fmla="*/ 7938 h 189"/>
                <a:gd name="T108" fmla="*/ 117475 w 102"/>
                <a:gd name="T109" fmla="*/ 6350 h 189"/>
                <a:gd name="T110" fmla="*/ 125413 w 102"/>
                <a:gd name="T111" fmla="*/ 7938 h 189"/>
                <a:gd name="T112" fmla="*/ 130175 w 102"/>
                <a:gd name="T113" fmla="*/ 3175 h 1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89"/>
                <a:gd name="T173" fmla="*/ 102 w 102"/>
                <a:gd name="T174" fmla="*/ 189 h 1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89">
                  <a:moveTo>
                    <a:pt x="87" y="157"/>
                  </a:moveTo>
                  <a:lnTo>
                    <a:pt x="90" y="161"/>
                  </a:lnTo>
                  <a:lnTo>
                    <a:pt x="91" y="164"/>
                  </a:lnTo>
                  <a:lnTo>
                    <a:pt x="89" y="168"/>
                  </a:lnTo>
                  <a:lnTo>
                    <a:pt x="87" y="168"/>
                  </a:lnTo>
                  <a:lnTo>
                    <a:pt x="85" y="164"/>
                  </a:lnTo>
                  <a:lnTo>
                    <a:pt x="85" y="160"/>
                  </a:lnTo>
                  <a:lnTo>
                    <a:pt x="83" y="161"/>
                  </a:lnTo>
                  <a:lnTo>
                    <a:pt x="83" y="167"/>
                  </a:lnTo>
                  <a:lnTo>
                    <a:pt x="83" y="169"/>
                  </a:lnTo>
                  <a:lnTo>
                    <a:pt x="79" y="168"/>
                  </a:lnTo>
                  <a:lnTo>
                    <a:pt x="78" y="160"/>
                  </a:lnTo>
                  <a:lnTo>
                    <a:pt x="77" y="153"/>
                  </a:lnTo>
                  <a:lnTo>
                    <a:pt x="78" y="151"/>
                  </a:lnTo>
                  <a:lnTo>
                    <a:pt x="79" y="148"/>
                  </a:lnTo>
                  <a:lnTo>
                    <a:pt x="79" y="147"/>
                  </a:lnTo>
                  <a:lnTo>
                    <a:pt x="79" y="146"/>
                  </a:lnTo>
                  <a:lnTo>
                    <a:pt x="86" y="146"/>
                  </a:lnTo>
                  <a:lnTo>
                    <a:pt x="86" y="153"/>
                  </a:lnTo>
                  <a:lnTo>
                    <a:pt x="87" y="157"/>
                  </a:lnTo>
                  <a:moveTo>
                    <a:pt x="87" y="140"/>
                  </a:moveTo>
                  <a:lnTo>
                    <a:pt x="87" y="140"/>
                  </a:lnTo>
                  <a:lnTo>
                    <a:pt x="82" y="139"/>
                  </a:lnTo>
                  <a:lnTo>
                    <a:pt x="79" y="139"/>
                  </a:lnTo>
                  <a:lnTo>
                    <a:pt x="78" y="130"/>
                  </a:lnTo>
                  <a:lnTo>
                    <a:pt x="82" y="127"/>
                  </a:lnTo>
                  <a:lnTo>
                    <a:pt x="82" y="125"/>
                  </a:lnTo>
                  <a:lnTo>
                    <a:pt x="83" y="118"/>
                  </a:lnTo>
                  <a:lnTo>
                    <a:pt x="83" y="114"/>
                  </a:lnTo>
                  <a:lnTo>
                    <a:pt x="83" y="113"/>
                  </a:lnTo>
                  <a:lnTo>
                    <a:pt x="87" y="115"/>
                  </a:lnTo>
                  <a:lnTo>
                    <a:pt x="90" y="118"/>
                  </a:lnTo>
                  <a:lnTo>
                    <a:pt x="91" y="123"/>
                  </a:lnTo>
                  <a:lnTo>
                    <a:pt x="93" y="132"/>
                  </a:lnTo>
                  <a:lnTo>
                    <a:pt x="93" y="135"/>
                  </a:lnTo>
                  <a:lnTo>
                    <a:pt x="91" y="139"/>
                  </a:lnTo>
                  <a:lnTo>
                    <a:pt x="87" y="140"/>
                  </a:lnTo>
                  <a:moveTo>
                    <a:pt x="89" y="4"/>
                  </a:moveTo>
                  <a:lnTo>
                    <a:pt x="91" y="11"/>
                  </a:lnTo>
                  <a:lnTo>
                    <a:pt x="94" y="19"/>
                  </a:lnTo>
                  <a:lnTo>
                    <a:pt x="90" y="33"/>
                  </a:lnTo>
                  <a:lnTo>
                    <a:pt x="90" y="40"/>
                  </a:lnTo>
                  <a:lnTo>
                    <a:pt x="89" y="41"/>
                  </a:lnTo>
                  <a:lnTo>
                    <a:pt x="87" y="43"/>
                  </a:lnTo>
                  <a:lnTo>
                    <a:pt x="82" y="42"/>
                  </a:lnTo>
                  <a:lnTo>
                    <a:pt x="73" y="36"/>
                  </a:lnTo>
                  <a:lnTo>
                    <a:pt x="69" y="30"/>
                  </a:lnTo>
                  <a:lnTo>
                    <a:pt x="66" y="33"/>
                  </a:lnTo>
                  <a:lnTo>
                    <a:pt x="69" y="38"/>
                  </a:lnTo>
                  <a:lnTo>
                    <a:pt x="72" y="40"/>
                  </a:lnTo>
                  <a:lnTo>
                    <a:pt x="73" y="43"/>
                  </a:lnTo>
                  <a:lnTo>
                    <a:pt x="77" y="47"/>
                  </a:lnTo>
                  <a:lnTo>
                    <a:pt x="78" y="51"/>
                  </a:lnTo>
                  <a:lnTo>
                    <a:pt x="81" y="58"/>
                  </a:lnTo>
                  <a:lnTo>
                    <a:pt x="82" y="60"/>
                  </a:lnTo>
                  <a:lnTo>
                    <a:pt x="82" y="62"/>
                  </a:lnTo>
                  <a:lnTo>
                    <a:pt x="83" y="63"/>
                  </a:lnTo>
                  <a:lnTo>
                    <a:pt x="85" y="64"/>
                  </a:lnTo>
                  <a:lnTo>
                    <a:pt x="85" y="66"/>
                  </a:lnTo>
                  <a:lnTo>
                    <a:pt x="90" y="67"/>
                  </a:lnTo>
                  <a:lnTo>
                    <a:pt x="94" y="68"/>
                  </a:lnTo>
                  <a:lnTo>
                    <a:pt x="99" y="71"/>
                  </a:lnTo>
                  <a:lnTo>
                    <a:pt x="100" y="74"/>
                  </a:lnTo>
                  <a:lnTo>
                    <a:pt x="100" y="75"/>
                  </a:lnTo>
                  <a:lnTo>
                    <a:pt x="100" y="76"/>
                  </a:lnTo>
                  <a:lnTo>
                    <a:pt x="98" y="80"/>
                  </a:lnTo>
                  <a:lnTo>
                    <a:pt x="96" y="84"/>
                  </a:lnTo>
                  <a:lnTo>
                    <a:pt x="96" y="87"/>
                  </a:lnTo>
                  <a:lnTo>
                    <a:pt x="96" y="91"/>
                  </a:lnTo>
                  <a:lnTo>
                    <a:pt x="98" y="92"/>
                  </a:lnTo>
                  <a:lnTo>
                    <a:pt x="98" y="96"/>
                  </a:lnTo>
                  <a:lnTo>
                    <a:pt x="98" y="97"/>
                  </a:lnTo>
                  <a:lnTo>
                    <a:pt x="99" y="98"/>
                  </a:lnTo>
                  <a:lnTo>
                    <a:pt x="100" y="101"/>
                  </a:lnTo>
                  <a:lnTo>
                    <a:pt x="102" y="104"/>
                  </a:lnTo>
                  <a:lnTo>
                    <a:pt x="98" y="110"/>
                  </a:lnTo>
                  <a:lnTo>
                    <a:pt x="98" y="112"/>
                  </a:lnTo>
                  <a:lnTo>
                    <a:pt x="95" y="119"/>
                  </a:lnTo>
                  <a:lnTo>
                    <a:pt x="87" y="114"/>
                  </a:lnTo>
                  <a:lnTo>
                    <a:pt x="83" y="109"/>
                  </a:lnTo>
                  <a:lnTo>
                    <a:pt x="82" y="114"/>
                  </a:lnTo>
                  <a:lnTo>
                    <a:pt x="79" y="118"/>
                  </a:lnTo>
                  <a:lnTo>
                    <a:pt x="78" y="125"/>
                  </a:lnTo>
                  <a:lnTo>
                    <a:pt x="76" y="129"/>
                  </a:lnTo>
                  <a:lnTo>
                    <a:pt x="73" y="138"/>
                  </a:lnTo>
                  <a:lnTo>
                    <a:pt x="72" y="146"/>
                  </a:lnTo>
                  <a:lnTo>
                    <a:pt x="69" y="149"/>
                  </a:lnTo>
                  <a:lnTo>
                    <a:pt x="70" y="157"/>
                  </a:lnTo>
                  <a:lnTo>
                    <a:pt x="70" y="168"/>
                  </a:lnTo>
                  <a:lnTo>
                    <a:pt x="68" y="164"/>
                  </a:lnTo>
                  <a:lnTo>
                    <a:pt x="65" y="156"/>
                  </a:lnTo>
                  <a:lnTo>
                    <a:pt x="65" y="159"/>
                  </a:lnTo>
                  <a:lnTo>
                    <a:pt x="66" y="169"/>
                  </a:lnTo>
                  <a:lnTo>
                    <a:pt x="64" y="170"/>
                  </a:lnTo>
                  <a:lnTo>
                    <a:pt x="64" y="167"/>
                  </a:lnTo>
                  <a:lnTo>
                    <a:pt x="61" y="152"/>
                  </a:lnTo>
                  <a:lnTo>
                    <a:pt x="61" y="149"/>
                  </a:lnTo>
                  <a:lnTo>
                    <a:pt x="60" y="148"/>
                  </a:lnTo>
                  <a:lnTo>
                    <a:pt x="56" y="157"/>
                  </a:lnTo>
                  <a:lnTo>
                    <a:pt x="56" y="159"/>
                  </a:lnTo>
                  <a:lnTo>
                    <a:pt x="56" y="163"/>
                  </a:lnTo>
                  <a:lnTo>
                    <a:pt x="56" y="165"/>
                  </a:lnTo>
                  <a:lnTo>
                    <a:pt x="57" y="168"/>
                  </a:lnTo>
                  <a:lnTo>
                    <a:pt x="57" y="172"/>
                  </a:lnTo>
                  <a:lnTo>
                    <a:pt x="53" y="177"/>
                  </a:lnTo>
                  <a:lnTo>
                    <a:pt x="47" y="178"/>
                  </a:lnTo>
                  <a:lnTo>
                    <a:pt x="44" y="176"/>
                  </a:lnTo>
                  <a:lnTo>
                    <a:pt x="45" y="174"/>
                  </a:lnTo>
                  <a:lnTo>
                    <a:pt x="47" y="173"/>
                  </a:lnTo>
                  <a:lnTo>
                    <a:pt x="45" y="170"/>
                  </a:lnTo>
                  <a:lnTo>
                    <a:pt x="42" y="172"/>
                  </a:lnTo>
                  <a:lnTo>
                    <a:pt x="36" y="176"/>
                  </a:lnTo>
                  <a:lnTo>
                    <a:pt x="35" y="169"/>
                  </a:lnTo>
                  <a:lnTo>
                    <a:pt x="30" y="168"/>
                  </a:lnTo>
                  <a:lnTo>
                    <a:pt x="32" y="178"/>
                  </a:lnTo>
                  <a:lnTo>
                    <a:pt x="32" y="181"/>
                  </a:lnTo>
                  <a:lnTo>
                    <a:pt x="30" y="185"/>
                  </a:lnTo>
                  <a:lnTo>
                    <a:pt x="6" y="189"/>
                  </a:lnTo>
                  <a:lnTo>
                    <a:pt x="1" y="185"/>
                  </a:lnTo>
                  <a:lnTo>
                    <a:pt x="6" y="177"/>
                  </a:lnTo>
                  <a:lnTo>
                    <a:pt x="2" y="168"/>
                  </a:lnTo>
                  <a:lnTo>
                    <a:pt x="5" y="168"/>
                  </a:lnTo>
                  <a:lnTo>
                    <a:pt x="7" y="157"/>
                  </a:lnTo>
                  <a:lnTo>
                    <a:pt x="9" y="152"/>
                  </a:lnTo>
                  <a:lnTo>
                    <a:pt x="5" y="143"/>
                  </a:lnTo>
                  <a:lnTo>
                    <a:pt x="5" y="136"/>
                  </a:lnTo>
                  <a:lnTo>
                    <a:pt x="9" y="134"/>
                  </a:lnTo>
                  <a:lnTo>
                    <a:pt x="15" y="131"/>
                  </a:lnTo>
                  <a:lnTo>
                    <a:pt x="13" y="126"/>
                  </a:lnTo>
                  <a:lnTo>
                    <a:pt x="13" y="110"/>
                  </a:lnTo>
                  <a:lnTo>
                    <a:pt x="5" y="100"/>
                  </a:lnTo>
                  <a:lnTo>
                    <a:pt x="0" y="91"/>
                  </a:lnTo>
                  <a:lnTo>
                    <a:pt x="4" y="85"/>
                  </a:lnTo>
                  <a:lnTo>
                    <a:pt x="5" y="68"/>
                  </a:lnTo>
                  <a:lnTo>
                    <a:pt x="4" y="63"/>
                  </a:lnTo>
                  <a:lnTo>
                    <a:pt x="2" y="57"/>
                  </a:lnTo>
                  <a:lnTo>
                    <a:pt x="10" y="54"/>
                  </a:lnTo>
                  <a:lnTo>
                    <a:pt x="24" y="58"/>
                  </a:lnTo>
                  <a:lnTo>
                    <a:pt x="28" y="55"/>
                  </a:lnTo>
                  <a:lnTo>
                    <a:pt x="35" y="58"/>
                  </a:lnTo>
                  <a:lnTo>
                    <a:pt x="36" y="59"/>
                  </a:lnTo>
                  <a:lnTo>
                    <a:pt x="38" y="58"/>
                  </a:lnTo>
                  <a:lnTo>
                    <a:pt x="44" y="55"/>
                  </a:lnTo>
                  <a:lnTo>
                    <a:pt x="40" y="50"/>
                  </a:lnTo>
                  <a:lnTo>
                    <a:pt x="26" y="25"/>
                  </a:lnTo>
                  <a:lnTo>
                    <a:pt x="35" y="16"/>
                  </a:lnTo>
                  <a:lnTo>
                    <a:pt x="38" y="9"/>
                  </a:lnTo>
                  <a:lnTo>
                    <a:pt x="39" y="4"/>
                  </a:lnTo>
                  <a:lnTo>
                    <a:pt x="40" y="4"/>
                  </a:lnTo>
                  <a:lnTo>
                    <a:pt x="44" y="11"/>
                  </a:lnTo>
                  <a:lnTo>
                    <a:pt x="51" y="11"/>
                  </a:lnTo>
                  <a:lnTo>
                    <a:pt x="55" y="3"/>
                  </a:lnTo>
                  <a:lnTo>
                    <a:pt x="60" y="4"/>
                  </a:lnTo>
                  <a:lnTo>
                    <a:pt x="66" y="5"/>
                  </a:lnTo>
                  <a:lnTo>
                    <a:pt x="69" y="5"/>
                  </a:lnTo>
                  <a:lnTo>
                    <a:pt x="74" y="4"/>
                  </a:lnTo>
                  <a:lnTo>
                    <a:pt x="77" y="5"/>
                  </a:lnTo>
                  <a:lnTo>
                    <a:pt x="79" y="5"/>
                  </a:lnTo>
                  <a:lnTo>
                    <a:pt x="81" y="2"/>
                  </a:lnTo>
                  <a:lnTo>
                    <a:pt x="82" y="0"/>
                  </a:lnTo>
                  <a:lnTo>
                    <a:pt x="82" y="2"/>
                  </a:lnTo>
                  <a:lnTo>
                    <a:pt x="86" y="2"/>
                  </a:lnTo>
                  <a:lnTo>
                    <a:pt x="89" y="4"/>
                  </a:lnTo>
                </a:path>
              </a:pathLst>
            </a:custGeom>
            <a:noFill/>
            <a:ln w="4">
              <a:solidFill>
                <a:srgbClr val="9C9C9C"/>
              </a:solidFill>
              <a:prstDash val="solid"/>
              <a:round/>
              <a:headEnd/>
              <a:tailEnd/>
            </a:ln>
          </p:spPr>
          <p:txBody>
            <a:bodyPr/>
            <a:lstStyle/>
            <a:p>
              <a:endParaRPr lang="nb-NO" dirty="0"/>
            </a:p>
          </p:txBody>
        </p:sp>
        <p:sp>
          <p:nvSpPr>
            <p:cNvPr id="2062" name="Freeform 1400"/>
            <p:cNvSpPr>
              <a:spLocks/>
            </p:cNvSpPr>
            <p:nvPr/>
          </p:nvSpPr>
          <p:spPr bwMode="auto">
            <a:xfrm>
              <a:off x="2863850" y="5334000"/>
              <a:ext cx="573088" cy="617538"/>
            </a:xfrm>
            <a:custGeom>
              <a:avLst/>
              <a:gdLst>
                <a:gd name="T0" fmla="*/ 549275 w 361"/>
                <a:gd name="T1" fmla="*/ 392113 h 389"/>
                <a:gd name="T2" fmla="*/ 569913 w 361"/>
                <a:gd name="T3" fmla="*/ 447675 h 389"/>
                <a:gd name="T4" fmla="*/ 557213 w 361"/>
                <a:gd name="T5" fmla="*/ 463550 h 389"/>
                <a:gd name="T6" fmla="*/ 560388 w 361"/>
                <a:gd name="T7" fmla="*/ 496888 h 389"/>
                <a:gd name="T8" fmla="*/ 552450 w 361"/>
                <a:gd name="T9" fmla="*/ 512763 h 389"/>
                <a:gd name="T10" fmla="*/ 542925 w 361"/>
                <a:gd name="T11" fmla="*/ 501650 h 389"/>
                <a:gd name="T12" fmla="*/ 536575 w 361"/>
                <a:gd name="T13" fmla="*/ 482600 h 389"/>
                <a:gd name="T14" fmla="*/ 522288 w 361"/>
                <a:gd name="T15" fmla="*/ 503238 h 389"/>
                <a:gd name="T16" fmla="*/ 517525 w 361"/>
                <a:gd name="T17" fmla="*/ 484188 h 389"/>
                <a:gd name="T18" fmla="*/ 511175 w 361"/>
                <a:gd name="T19" fmla="*/ 473075 h 389"/>
                <a:gd name="T20" fmla="*/ 492125 w 361"/>
                <a:gd name="T21" fmla="*/ 473075 h 389"/>
                <a:gd name="T22" fmla="*/ 492125 w 361"/>
                <a:gd name="T23" fmla="*/ 473075 h 389"/>
                <a:gd name="T24" fmla="*/ 506413 w 361"/>
                <a:gd name="T25" fmla="*/ 500063 h 389"/>
                <a:gd name="T26" fmla="*/ 525463 w 361"/>
                <a:gd name="T27" fmla="*/ 509588 h 389"/>
                <a:gd name="T28" fmla="*/ 525463 w 361"/>
                <a:gd name="T29" fmla="*/ 530225 h 389"/>
                <a:gd name="T30" fmla="*/ 506413 w 361"/>
                <a:gd name="T31" fmla="*/ 547688 h 389"/>
                <a:gd name="T32" fmla="*/ 479425 w 361"/>
                <a:gd name="T33" fmla="*/ 550863 h 389"/>
                <a:gd name="T34" fmla="*/ 469900 w 361"/>
                <a:gd name="T35" fmla="*/ 566738 h 389"/>
                <a:gd name="T36" fmla="*/ 461963 w 361"/>
                <a:gd name="T37" fmla="*/ 576263 h 389"/>
                <a:gd name="T38" fmla="*/ 444500 w 361"/>
                <a:gd name="T39" fmla="*/ 576263 h 389"/>
                <a:gd name="T40" fmla="*/ 444500 w 361"/>
                <a:gd name="T41" fmla="*/ 588963 h 389"/>
                <a:gd name="T42" fmla="*/ 461963 w 361"/>
                <a:gd name="T43" fmla="*/ 588963 h 389"/>
                <a:gd name="T44" fmla="*/ 442913 w 361"/>
                <a:gd name="T45" fmla="*/ 617538 h 389"/>
                <a:gd name="T46" fmla="*/ 425450 w 361"/>
                <a:gd name="T47" fmla="*/ 604838 h 389"/>
                <a:gd name="T48" fmla="*/ 404813 w 361"/>
                <a:gd name="T49" fmla="*/ 569913 h 389"/>
                <a:gd name="T50" fmla="*/ 377825 w 361"/>
                <a:gd name="T51" fmla="*/ 542925 h 389"/>
                <a:gd name="T52" fmla="*/ 317500 w 361"/>
                <a:gd name="T53" fmla="*/ 534988 h 389"/>
                <a:gd name="T54" fmla="*/ 322263 w 361"/>
                <a:gd name="T55" fmla="*/ 576263 h 389"/>
                <a:gd name="T56" fmla="*/ 277813 w 361"/>
                <a:gd name="T57" fmla="*/ 534988 h 389"/>
                <a:gd name="T58" fmla="*/ 255588 w 361"/>
                <a:gd name="T59" fmla="*/ 550863 h 389"/>
                <a:gd name="T60" fmla="*/ 195263 w 361"/>
                <a:gd name="T61" fmla="*/ 506413 h 389"/>
                <a:gd name="T62" fmla="*/ 185738 w 361"/>
                <a:gd name="T63" fmla="*/ 514350 h 389"/>
                <a:gd name="T64" fmla="*/ 149225 w 361"/>
                <a:gd name="T65" fmla="*/ 506413 h 389"/>
                <a:gd name="T66" fmla="*/ 107950 w 361"/>
                <a:gd name="T67" fmla="*/ 420688 h 389"/>
                <a:gd name="T68" fmla="*/ 120650 w 361"/>
                <a:gd name="T69" fmla="*/ 395288 h 389"/>
                <a:gd name="T70" fmla="*/ 107950 w 361"/>
                <a:gd name="T71" fmla="*/ 349250 h 389"/>
                <a:gd name="T72" fmla="*/ 88900 w 361"/>
                <a:gd name="T73" fmla="*/ 341313 h 389"/>
                <a:gd name="T74" fmla="*/ 87313 w 361"/>
                <a:gd name="T75" fmla="*/ 327025 h 389"/>
                <a:gd name="T76" fmla="*/ 85725 w 361"/>
                <a:gd name="T77" fmla="*/ 300038 h 389"/>
                <a:gd name="T78" fmla="*/ 79375 w 361"/>
                <a:gd name="T79" fmla="*/ 247650 h 389"/>
                <a:gd name="T80" fmla="*/ 71438 w 361"/>
                <a:gd name="T81" fmla="*/ 212725 h 389"/>
                <a:gd name="T82" fmla="*/ 65088 w 361"/>
                <a:gd name="T83" fmla="*/ 204788 h 389"/>
                <a:gd name="T84" fmla="*/ 55563 w 361"/>
                <a:gd name="T85" fmla="*/ 214313 h 389"/>
                <a:gd name="T86" fmla="*/ 20638 w 361"/>
                <a:gd name="T87" fmla="*/ 192088 h 389"/>
                <a:gd name="T88" fmla="*/ 15875 w 361"/>
                <a:gd name="T89" fmla="*/ 127000 h 389"/>
                <a:gd name="T90" fmla="*/ 19050 w 361"/>
                <a:gd name="T91" fmla="*/ 103188 h 389"/>
                <a:gd name="T92" fmla="*/ 71438 w 361"/>
                <a:gd name="T93" fmla="*/ 60325 h 389"/>
                <a:gd name="T94" fmla="*/ 133350 w 361"/>
                <a:gd name="T95" fmla="*/ 12700 h 389"/>
                <a:gd name="T96" fmla="*/ 223838 w 361"/>
                <a:gd name="T97" fmla="*/ 3175 h 389"/>
                <a:gd name="T98" fmla="*/ 244475 w 361"/>
                <a:gd name="T99" fmla="*/ 0 h 389"/>
                <a:gd name="T100" fmla="*/ 407988 w 361"/>
                <a:gd name="T101" fmla="*/ 52388 h 389"/>
                <a:gd name="T102" fmla="*/ 411163 w 361"/>
                <a:gd name="T103" fmla="*/ 93663 h 389"/>
                <a:gd name="T104" fmla="*/ 442913 w 361"/>
                <a:gd name="T105" fmla="*/ 123825 h 389"/>
                <a:gd name="T106" fmla="*/ 446088 w 361"/>
                <a:gd name="T107" fmla="*/ 144463 h 389"/>
                <a:gd name="T108" fmla="*/ 482600 w 361"/>
                <a:gd name="T109" fmla="*/ 193675 h 389"/>
                <a:gd name="T110" fmla="*/ 471488 w 361"/>
                <a:gd name="T111" fmla="*/ 231775 h 389"/>
                <a:gd name="T112" fmla="*/ 492125 w 361"/>
                <a:gd name="T113" fmla="*/ 268288 h 389"/>
                <a:gd name="T114" fmla="*/ 492125 w 361"/>
                <a:gd name="T115" fmla="*/ 320675 h 389"/>
                <a:gd name="T116" fmla="*/ 511175 w 361"/>
                <a:gd name="T117" fmla="*/ 320675 h 389"/>
                <a:gd name="T118" fmla="*/ 530225 w 361"/>
                <a:gd name="T119" fmla="*/ 355600 h 3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1"/>
                <a:gd name="T181" fmla="*/ 0 h 389"/>
                <a:gd name="T182" fmla="*/ 361 w 361"/>
                <a:gd name="T183" fmla="*/ 389 h 3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1" h="389">
                  <a:moveTo>
                    <a:pt x="351" y="224"/>
                  </a:moveTo>
                  <a:lnTo>
                    <a:pt x="350" y="241"/>
                  </a:lnTo>
                  <a:lnTo>
                    <a:pt x="346" y="247"/>
                  </a:lnTo>
                  <a:lnTo>
                    <a:pt x="351" y="256"/>
                  </a:lnTo>
                  <a:lnTo>
                    <a:pt x="359" y="266"/>
                  </a:lnTo>
                  <a:lnTo>
                    <a:pt x="359" y="282"/>
                  </a:lnTo>
                  <a:lnTo>
                    <a:pt x="361" y="287"/>
                  </a:lnTo>
                  <a:lnTo>
                    <a:pt x="355" y="290"/>
                  </a:lnTo>
                  <a:lnTo>
                    <a:pt x="351" y="292"/>
                  </a:lnTo>
                  <a:lnTo>
                    <a:pt x="351" y="299"/>
                  </a:lnTo>
                  <a:lnTo>
                    <a:pt x="355" y="308"/>
                  </a:lnTo>
                  <a:lnTo>
                    <a:pt x="353" y="313"/>
                  </a:lnTo>
                  <a:lnTo>
                    <a:pt x="351" y="324"/>
                  </a:lnTo>
                  <a:lnTo>
                    <a:pt x="348" y="324"/>
                  </a:lnTo>
                  <a:lnTo>
                    <a:pt x="348" y="323"/>
                  </a:lnTo>
                  <a:lnTo>
                    <a:pt x="347" y="316"/>
                  </a:lnTo>
                  <a:lnTo>
                    <a:pt x="343" y="316"/>
                  </a:lnTo>
                  <a:lnTo>
                    <a:pt x="342" y="316"/>
                  </a:lnTo>
                  <a:lnTo>
                    <a:pt x="340" y="316"/>
                  </a:lnTo>
                  <a:lnTo>
                    <a:pt x="336" y="309"/>
                  </a:lnTo>
                  <a:lnTo>
                    <a:pt x="338" y="304"/>
                  </a:lnTo>
                  <a:lnTo>
                    <a:pt x="333" y="304"/>
                  </a:lnTo>
                  <a:lnTo>
                    <a:pt x="333" y="319"/>
                  </a:lnTo>
                  <a:lnTo>
                    <a:pt x="329" y="317"/>
                  </a:lnTo>
                  <a:lnTo>
                    <a:pt x="327" y="316"/>
                  </a:lnTo>
                  <a:lnTo>
                    <a:pt x="327" y="315"/>
                  </a:lnTo>
                  <a:lnTo>
                    <a:pt x="326" y="305"/>
                  </a:lnTo>
                  <a:lnTo>
                    <a:pt x="326" y="304"/>
                  </a:lnTo>
                  <a:lnTo>
                    <a:pt x="322" y="298"/>
                  </a:lnTo>
                  <a:lnTo>
                    <a:pt x="319" y="298"/>
                  </a:lnTo>
                  <a:lnTo>
                    <a:pt x="310" y="298"/>
                  </a:lnTo>
                  <a:lnTo>
                    <a:pt x="316" y="304"/>
                  </a:lnTo>
                  <a:lnTo>
                    <a:pt x="321" y="308"/>
                  </a:lnTo>
                  <a:lnTo>
                    <a:pt x="319" y="315"/>
                  </a:lnTo>
                  <a:lnTo>
                    <a:pt x="325" y="320"/>
                  </a:lnTo>
                  <a:lnTo>
                    <a:pt x="329" y="321"/>
                  </a:lnTo>
                  <a:lnTo>
                    <a:pt x="331" y="321"/>
                  </a:lnTo>
                  <a:lnTo>
                    <a:pt x="335" y="328"/>
                  </a:lnTo>
                  <a:lnTo>
                    <a:pt x="338" y="334"/>
                  </a:lnTo>
                  <a:lnTo>
                    <a:pt x="331" y="334"/>
                  </a:lnTo>
                  <a:lnTo>
                    <a:pt x="327" y="337"/>
                  </a:lnTo>
                  <a:lnTo>
                    <a:pt x="325" y="341"/>
                  </a:lnTo>
                  <a:lnTo>
                    <a:pt x="319" y="345"/>
                  </a:lnTo>
                  <a:lnTo>
                    <a:pt x="316" y="347"/>
                  </a:lnTo>
                  <a:lnTo>
                    <a:pt x="309" y="350"/>
                  </a:lnTo>
                  <a:lnTo>
                    <a:pt x="302" y="347"/>
                  </a:lnTo>
                  <a:lnTo>
                    <a:pt x="300" y="350"/>
                  </a:lnTo>
                  <a:lnTo>
                    <a:pt x="296" y="357"/>
                  </a:lnTo>
                  <a:lnTo>
                    <a:pt x="291" y="354"/>
                  </a:lnTo>
                  <a:lnTo>
                    <a:pt x="291" y="358"/>
                  </a:lnTo>
                  <a:lnTo>
                    <a:pt x="291" y="363"/>
                  </a:lnTo>
                  <a:lnTo>
                    <a:pt x="288" y="366"/>
                  </a:lnTo>
                  <a:lnTo>
                    <a:pt x="283" y="366"/>
                  </a:lnTo>
                  <a:lnTo>
                    <a:pt x="280" y="363"/>
                  </a:lnTo>
                  <a:lnTo>
                    <a:pt x="274" y="360"/>
                  </a:lnTo>
                  <a:lnTo>
                    <a:pt x="271" y="371"/>
                  </a:lnTo>
                  <a:lnTo>
                    <a:pt x="280" y="371"/>
                  </a:lnTo>
                  <a:lnTo>
                    <a:pt x="289" y="370"/>
                  </a:lnTo>
                  <a:lnTo>
                    <a:pt x="291" y="370"/>
                  </a:lnTo>
                  <a:lnTo>
                    <a:pt x="291" y="371"/>
                  </a:lnTo>
                  <a:lnTo>
                    <a:pt x="292" y="376"/>
                  </a:lnTo>
                  <a:lnTo>
                    <a:pt x="281" y="387"/>
                  </a:lnTo>
                  <a:lnTo>
                    <a:pt x="279" y="389"/>
                  </a:lnTo>
                  <a:lnTo>
                    <a:pt x="276" y="385"/>
                  </a:lnTo>
                  <a:lnTo>
                    <a:pt x="272" y="388"/>
                  </a:lnTo>
                  <a:lnTo>
                    <a:pt x="268" y="381"/>
                  </a:lnTo>
                  <a:lnTo>
                    <a:pt x="258" y="379"/>
                  </a:lnTo>
                  <a:lnTo>
                    <a:pt x="258" y="372"/>
                  </a:lnTo>
                  <a:lnTo>
                    <a:pt x="255" y="359"/>
                  </a:lnTo>
                  <a:lnTo>
                    <a:pt x="255" y="357"/>
                  </a:lnTo>
                  <a:lnTo>
                    <a:pt x="246" y="349"/>
                  </a:lnTo>
                  <a:lnTo>
                    <a:pt x="238" y="342"/>
                  </a:lnTo>
                  <a:lnTo>
                    <a:pt x="234" y="326"/>
                  </a:lnTo>
                  <a:lnTo>
                    <a:pt x="213" y="325"/>
                  </a:lnTo>
                  <a:lnTo>
                    <a:pt x="200" y="337"/>
                  </a:lnTo>
                  <a:lnTo>
                    <a:pt x="211" y="345"/>
                  </a:lnTo>
                  <a:lnTo>
                    <a:pt x="204" y="358"/>
                  </a:lnTo>
                  <a:lnTo>
                    <a:pt x="203" y="363"/>
                  </a:lnTo>
                  <a:lnTo>
                    <a:pt x="196" y="366"/>
                  </a:lnTo>
                  <a:lnTo>
                    <a:pt x="185" y="354"/>
                  </a:lnTo>
                  <a:lnTo>
                    <a:pt x="175" y="337"/>
                  </a:lnTo>
                  <a:lnTo>
                    <a:pt x="172" y="341"/>
                  </a:lnTo>
                  <a:lnTo>
                    <a:pt x="169" y="342"/>
                  </a:lnTo>
                  <a:lnTo>
                    <a:pt x="161" y="347"/>
                  </a:lnTo>
                  <a:lnTo>
                    <a:pt x="139" y="334"/>
                  </a:lnTo>
                  <a:lnTo>
                    <a:pt x="130" y="325"/>
                  </a:lnTo>
                  <a:lnTo>
                    <a:pt x="123" y="319"/>
                  </a:lnTo>
                  <a:lnTo>
                    <a:pt x="113" y="320"/>
                  </a:lnTo>
                  <a:lnTo>
                    <a:pt x="110" y="320"/>
                  </a:lnTo>
                  <a:lnTo>
                    <a:pt x="117" y="324"/>
                  </a:lnTo>
                  <a:lnTo>
                    <a:pt x="110" y="326"/>
                  </a:lnTo>
                  <a:lnTo>
                    <a:pt x="100" y="320"/>
                  </a:lnTo>
                  <a:lnTo>
                    <a:pt x="94" y="319"/>
                  </a:lnTo>
                  <a:lnTo>
                    <a:pt x="85" y="299"/>
                  </a:lnTo>
                  <a:lnTo>
                    <a:pt x="77" y="282"/>
                  </a:lnTo>
                  <a:lnTo>
                    <a:pt x="68" y="265"/>
                  </a:lnTo>
                  <a:lnTo>
                    <a:pt x="68" y="264"/>
                  </a:lnTo>
                  <a:lnTo>
                    <a:pt x="71" y="253"/>
                  </a:lnTo>
                  <a:lnTo>
                    <a:pt x="76" y="249"/>
                  </a:lnTo>
                  <a:lnTo>
                    <a:pt x="71" y="240"/>
                  </a:lnTo>
                  <a:lnTo>
                    <a:pt x="69" y="239"/>
                  </a:lnTo>
                  <a:lnTo>
                    <a:pt x="68" y="220"/>
                  </a:lnTo>
                  <a:lnTo>
                    <a:pt x="62" y="219"/>
                  </a:lnTo>
                  <a:lnTo>
                    <a:pt x="56" y="216"/>
                  </a:lnTo>
                  <a:lnTo>
                    <a:pt x="56" y="215"/>
                  </a:lnTo>
                  <a:lnTo>
                    <a:pt x="56" y="214"/>
                  </a:lnTo>
                  <a:lnTo>
                    <a:pt x="56" y="211"/>
                  </a:lnTo>
                  <a:lnTo>
                    <a:pt x="55" y="206"/>
                  </a:lnTo>
                  <a:lnTo>
                    <a:pt x="48" y="199"/>
                  </a:lnTo>
                  <a:lnTo>
                    <a:pt x="55" y="190"/>
                  </a:lnTo>
                  <a:lnTo>
                    <a:pt x="54" y="189"/>
                  </a:lnTo>
                  <a:lnTo>
                    <a:pt x="62" y="184"/>
                  </a:lnTo>
                  <a:lnTo>
                    <a:pt x="52" y="165"/>
                  </a:lnTo>
                  <a:lnTo>
                    <a:pt x="50" y="156"/>
                  </a:lnTo>
                  <a:lnTo>
                    <a:pt x="56" y="150"/>
                  </a:lnTo>
                  <a:lnTo>
                    <a:pt x="47" y="138"/>
                  </a:lnTo>
                  <a:lnTo>
                    <a:pt x="45" y="134"/>
                  </a:lnTo>
                  <a:lnTo>
                    <a:pt x="43" y="133"/>
                  </a:lnTo>
                  <a:lnTo>
                    <a:pt x="43" y="130"/>
                  </a:lnTo>
                  <a:lnTo>
                    <a:pt x="41" y="129"/>
                  </a:lnTo>
                  <a:lnTo>
                    <a:pt x="38" y="129"/>
                  </a:lnTo>
                  <a:lnTo>
                    <a:pt x="38" y="130"/>
                  </a:lnTo>
                  <a:lnTo>
                    <a:pt x="35" y="135"/>
                  </a:lnTo>
                  <a:lnTo>
                    <a:pt x="33" y="134"/>
                  </a:lnTo>
                  <a:lnTo>
                    <a:pt x="29" y="131"/>
                  </a:lnTo>
                  <a:lnTo>
                    <a:pt x="13" y="121"/>
                  </a:lnTo>
                  <a:lnTo>
                    <a:pt x="0" y="113"/>
                  </a:lnTo>
                  <a:lnTo>
                    <a:pt x="1" y="91"/>
                  </a:lnTo>
                  <a:lnTo>
                    <a:pt x="10" y="80"/>
                  </a:lnTo>
                  <a:lnTo>
                    <a:pt x="10" y="76"/>
                  </a:lnTo>
                  <a:lnTo>
                    <a:pt x="10" y="66"/>
                  </a:lnTo>
                  <a:lnTo>
                    <a:pt x="12" y="65"/>
                  </a:lnTo>
                  <a:lnTo>
                    <a:pt x="25" y="45"/>
                  </a:lnTo>
                  <a:lnTo>
                    <a:pt x="30" y="41"/>
                  </a:lnTo>
                  <a:lnTo>
                    <a:pt x="45" y="38"/>
                  </a:lnTo>
                  <a:lnTo>
                    <a:pt x="54" y="33"/>
                  </a:lnTo>
                  <a:lnTo>
                    <a:pt x="63" y="14"/>
                  </a:lnTo>
                  <a:lnTo>
                    <a:pt x="84" y="8"/>
                  </a:lnTo>
                  <a:lnTo>
                    <a:pt x="106" y="17"/>
                  </a:lnTo>
                  <a:lnTo>
                    <a:pt x="111" y="15"/>
                  </a:lnTo>
                  <a:lnTo>
                    <a:pt x="141" y="2"/>
                  </a:lnTo>
                  <a:lnTo>
                    <a:pt x="147" y="0"/>
                  </a:lnTo>
                  <a:lnTo>
                    <a:pt x="157" y="4"/>
                  </a:lnTo>
                  <a:lnTo>
                    <a:pt x="154" y="0"/>
                  </a:lnTo>
                  <a:lnTo>
                    <a:pt x="196" y="10"/>
                  </a:lnTo>
                  <a:lnTo>
                    <a:pt x="228" y="8"/>
                  </a:lnTo>
                  <a:lnTo>
                    <a:pt x="257" y="33"/>
                  </a:lnTo>
                  <a:lnTo>
                    <a:pt x="258" y="38"/>
                  </a:lnTo>
                  <a:lnTo>
                    <a:pt x="258" y="49"/>
                  </a:lnTo>
                  <a:lnTo>
                    <a:pt x="259" y="59"/>
                  </a:lnTo>
                  <a:lnTo>
                    <a:pt x="258" y="65"/>
                  </a:lnTo>
                  <a:lnTo>
                    <a:pt x="262" y="65"/>
                  </a:lnTo>
                  <a:lnTo>
                    <a:pt x="279" y="78"/>
                  </a:lnTo>
                  <a:lnTo>
                    <a:pt x="281" y="82"/>
                  </a:lnTo>
                  <a:lnTo>
                    <a:pt x="281" y="86"/>
                  </a:lnTo>
                  <a:lnTo>
                    <a:pt x="281" y="91"/>
                  </a:lnTo>
                  <a:lnTo>
                    <a:pt x="281" y="95"/>
                  </a:lnTo>
                  <a:lnTo>
                    <a:pt x="280" y="108"/>
                  </a:lnTo>
                  <a:lnTo>
                    <a:pt x="304" y="122"/>
                  </a:lnTo>
                  <a:lnTo>
                    <a:pt x="301" y="133"/>
                  </a:lnTo>
                  <a:lnTo>
                    <a:pt x="300" y="135"/>
                  </a:lnTo>
                  <a:lnTo>
                    <a:pt x="297" y="146"/>
                  </a:lnTo>
                  <a:lnTo>
                    <a:pt x="306" y="148"/>
                  </a:lnTo>
                  <a:lnTo>
                    <a:pt x="309" y="165"/>
                  </a:lnTo>
                  <a:lnTo>
                    <a:pt x="310" y="169"/>
                  </a:lnTo>
                  <a:lnTo>
                    <a:pt x="312" y="182"/>
                  </a:lnTo>
                  <a:lnTo>
                    <a:pt x="318" y="188"/>
                  </a:lnTo>
                  <a:lnTo>
                    <a:pt x="310" y="202"/>
                  </a:lnTo>
                  <a:lnTo>
                    <a:pt x="314" y="202"/>
                  </a:lnTo>
                  <a:lnTo>
                    <a:pt x="322" y="202"/>
                  </a:lnTo>
                  <a:lnTo>
                    <a:pt x="330" y="219"/>
                  </a:lnTo>
                  <a:lnTo>
                    <a:pt x="334" y="224"/>
                  </a:lnTo>
                  <a:lnTo>
                    <a:pt x="342" y="224"/>
                  </a:lnTo>
                  <a:lnTo>
                    <a:pt x="351" y="224"/>
                  </a:lnTo>
                </a:path>
              </a:pathLst>
            </a:custGeom>
            <a:noFill/>
            <a:ln w="4">
              <a:solidFill>
                <a:srgbClr val="9C9C9C"/>
              </a:solidFill>
              <a:prstDash val="solid"/>
              <a:round/>
              <a:headEnd/>
              <a:tailEnd/>
            </a:ln>
          </p:spPr>
          <p:txBody>
            <a:bodyPr/>
            <a:lstStyle/>
            <a:p>
              <a:endParaRPr lang="nb-NO" dirty="0"/>
            </a:p>
          </p:txBody>
        </p:sp>
        <p:sp>
          <p:nvSpPr>
            <p:cNvPr id="2063" name="Freeform 1401"/>
            <p:cNvSpPr>
              <a:spLocks noEditPoints="1"/>
            </p:cNvSpPr>
            <p:nvPr/>
          </p:nvSpPr>
          <p:spPr bwMode="auto">
            <a:xfrm>
              <a:off x="2781300" y="5526088"/>
              <a:ext cx="525463" cy="673100"/>
            </a:xfrm>
            <a:custGeom>
              <a:avLst/>
              <a:gdLst>
                <a:gd name="T0" fmla="*/ 382588 w 331"/>
                <a:gd name="T1" fmla="*/ 552450 h 424"/>
                <a:gd name="T2" fmla="*/ 420688 w 331"/>
                <a:gd name="T3" fmla="*/ 520700 h 424"/>
                <a:gd name="T4" fmla="*/ 396875 w 331"/>
                <a:gd name="T5" fmla="*/ 557213 h 424"/>
                <a:gd name="T6" fmla="*/ 142875 w 331"/>
                <a:gd name="T7" fmla="*/ 14288 h 424"/>
                <a:gd name="T8" fmla="*/ 150813 w 331"/>
                <a:gd name="T9" fmla="*/ 19050 h 424"/>
                <a:gd name="T10" fmla="*/ 161925 w 331"/>
                <a:gd name="T11" fmla="*/ 55563 h 424"/>
                <a:gd name="T12" fmla="*/ 169863 w 331"/>
                <a:gd name="T13" fmla="*/ 109538 h 424"/>
                <a:gd name="T14" fmla="*/ 171450 w 331"/>
                <a:gd name="T15" fmla="*/ 147638 h 424"/>
                <a:gd name="T16" fmla="*/ 190500 w 331"/>
                <a:gd name="T17" fmla="*/ 157163 h 424"/>
                <a:gd name="T18" fmla="*/ 195263 w 331"/>
                <a:gd name="T19" fmla="*/ 209550 h 424"/>
                <a:gd name="T20" fmla="*/ 217488 w 331"/>
                <a:gd name="T21" fmla="*/ 282575 h 424"/>
                <a:gd name="T22" fmla="*/ 268288 w 331"/>
                <a:gd name="T23" fmla="*/ 322263 h 424"/>
                <a:gd name="T24" fmla="*/ 288925 w 331"/>
                <a:gd name="T25" fmla="*/ 323850 h 424"/>
                <a:gd name="T26" fmla="*/ 355600 w 331"/>
                <a:gd name="T27" fmla="*/ 349250 h 424"/>
                <a:gd name="T28" fmla="*/ 404813 w 331"/>
                <a:gd name="T29" fmla="*/ 384175 h 424"/>
                <a:gd name="T30" fmla="*/ 420688 w 331"/>
                <a:gd name="T31" fmla="*/ 323850 h 424"/>
                <a:gd name="T32" fmla="*/ 487363 w 331"/>
                <a:gd name="T33" fmla="*/ 374650 h 424"/>
                <a:gd name="T34" fmla="*/ 508000 w 331"/>
                <a:gd name="T35" fmla="*/ 412750 h 424"/>
                <a:gd name="T36" fmla="*/ 517525 w 331"/>
                <a:gd name="T37" fmla="*/ 431800 h 424"/>
                <a:gd name="T38" fmla="*/ 469900 w 331"/>
                <a:gd name="T39" fmla="*/ 430213 h 424"/>
                <a:gd name="T40" fmla="*/ 474663 w 331"/>
                <a:gd name="T41" fmla="*/ 439738 h 424"/>
                <a:gd name="T42" fmla="*/ 484188 w 331"/>
                <a:gd name="T43" fmla="*/ 452438 h 424"/>
                <a:gd name="T44" fmla="*/ 458788 w 331"/>
                <a:gd name="T45" fmla="*/ 477838 h 424"/>
                <a:gd name="T46" fmla="*/ 431800 w 331"/>
                <a:gd name="T47" fmla="*/ 496888 h 424"/>
                <a:gd name="T48" fmla="*/ 414338 w 331"/>
                <a:gd name="T49" fmla="*/ 519113 h 424"/>
                <a:gd name="T50" fmla="*/ 385763 w 331"/>
                <a:gd name="T51" fmla="*/ 546100 h 424"/>
                <a:gd name="T52" fmla="*/ 371475 w 331"/>
                <a:gd name="T53" fmla="*/ 571500 h 424"/>
                <a:gd name="T54" fmla="*/ 339725 w 331"/>
                <a:gd name="T55" fmla="*/ 593725 h 424"/>
                <a:gd name="T56" fmla="*/ 322263 w 331"/>
                <a:gd name="T57" fmla="*/ 611188 h 424"/>
                <a:gd name="T58" fmla="*/ 303213 w 331"/>
                <a:gd name="T59" fmla="*/ 625475 h 424"/>
                <a:gd name="T60" fmla="*/ 279400 w 331"/>
                <a:gd name="T61" fmla="*/ 633413 h 424"/>
                <a:gd name="T62" fmla="*/ 271463 w 331"/>
                <a:gd name="T63" fmla="*/ 647700 h 424"/>
                <a:gd name="T64" fmla="*/ 249238 w 331"/>
                <a:gd name="T65" fmla="*/ 673100 h 424"/>
                <a:gd name="T66" fmla="*/ 241300 w 331"/>
                <a:gd name="T67" fmla="*/ 665163 h 424"/>
                <a:gd name="T68" fmla="*/ 252413 w 331"/>
                <a:gd name="T69" fmla="*/ 623888 h 424"/>
                <a:gd name="T70" fmla="*/ 246063 w 331"/>
                <a:gd name="T71" fmla="*/ 608013 h 424"/>
                <a:gd name="T72" fmla="*/ 231775 w 331"/>
                <a:gd name="T73" fmla="*/ 604838 h 424"/>
                <a:gd name="T74" fmla="*/ 222250 w 331"/>
                <a:gd name="T75" fmla="*/ 579438 h 424"/>
                <a:gd name="T76" fmla="*/ 190500 w 331"/>
                <a:gd name="T77" fmla="*/ 573088 h 424"/>
                <a:gd name="T78" fmla="*/ 171450 w 331"/>
                <a:gd name="T79" fmla="*/ 544513 h 424"/>
                <a:gd name="T80" fmla="*/ 174625 w 331"/>
                <a:gd name="T81" fmla="*/ 523875 h 424"/>
                <a:gd name="T82" fmla="*/ 147638 w 331"/>
                <a:gd name="T83" fmla="*/ 527050 h 424"/>
                <a:gd name="T84" fmla="*/ 114300 w 331"/>
                <a:gd name="T85" fmla="*/ 498475 h 424"/>
                <a:gd name="T86" fmla="*/ 123825 w 331"/>
                <a:gd name="T87" fmla="*/ 482600 h 424"/>
                <a:gd name="T88" fmla="*/ 123825 w 331"/>
                <a:gd name="T89" fmla="*/ 449263 h 424"/>
                <a:gd name="T90" fmla="*/ 144463 w 331"/>
                <a:gd name="T91" fmla="*/ 428625 h 424"/>
                <a:gd name="T92" fmla="*/ 155575 w 331"/>
                <a:gd name="T93" fmla="*/ 388937 h 424"/>
                <a:gd name="T94" fmla="*/ 117475 w 331"/>
                <a:gd name="T95" fmla="*/ 347662 h 424"/>
                <a:gd name="T96" fmla="*/ 50800 w 331"/>
                <a:gd name="T97" fmla="*/ 349250 h 424"/>
                <a:gd name="T98" fmla="*/ 39688 w 331"/>
                <a:gd name="T99" fmla="*/ 336550 h 424"/>
                <a:gd name="T100" fmla="*/ 57150 w 331"/>
                <a:gd name="T101" fmla="*/ 304800 h 424"/>
                <a:gd name="T102" fmla="*/ 57150 w 331"/>
                <a:gd name="T103" fmla="*/ 261938 h 424"/>
                <a:gd name="T104" fmla="*/ 69850 w 331"/>
                <a:gd name="T105" fmla="*/ 214313 h 424"/>
                <a:gd name="T106" fmla="*/ 1588 w 331"/>
                <a:gd name="T107" fmla="*/ 155575 h 424"/>
                <a:gd name="T108" fmla="*/ 30163 w 331"/>
                <a:gd name="T109" fmla="*/ 107950 h 424"/>
                <a:gd name="T110" fmla="*/ 53975 w 331"/>
                <a:gd name="T111" fmla="*/ 76200 h 424"/>
                <a:gd name="T112" fmla="*/ 77788 w 331"/>
                <a:gd name="T113" fmla="*/ 7938 h 4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1"/>
                <a:gd name="T172" fmla="*/ 0 h 424"/>
                <a:gd name="T173" fmla="*/ 331 w 331"/>
                <a:gd name="T174" fmla="*/ 424 h 42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1" h="424">
                  <a:moveTo>
                    <a:pt x="246" y="352"/>
                  </a:moveTo>
                  <a:lnTo>
                    <a:pt x="239" y="355"/>
                  </a:lnTo>
                  <a:lnTo>
                    <a:pt x="238" y="349"/>
                  </a:lnTo>
                  <a:lnTo>
                    <a:pt x="241" y="348"/>
                  </a:lnTo>
                  <a:lnTo>
                    <a:pt x="254" y="342"/>
                  </a:lnTo>
                  <a:lnTo>
                    <a:pt x="256" y="336"/>
                  </a:lnTo>
                  <a:lnTo>
                    <a:pt x="265" y="331"/>
                  </a:lnTo>
                  <a:lnTo>
                    <a:pt x="265" y="328"/>
                  </a:lnTo>
                  <a:lnTo>
                    <a:pt x="273" y="323"/>
                  </a:lnTo>
                  <a:lnTo>
                    <a:pt x="272" y="330"/>
                  </a:lnTo>
                  <a:lnTo>
                    <a:pt x="260" y="344"/>
                  </a:lnTo>
                  <a:lnTo>
                    <a:pt x="250" y="351"/>
                  </a:lnTo>
                  <a:lnTo>
                    <a:pt x="246" y="352"/>
                  </a:lnTo>
                  <a:moveTo>
                    <a:pt x="85" y="13"/>
                  </a:moveTo>
                  <a:lnTo>
                    <a:pt x="87" y="14"/>
                  </a:lnTo>
                  <a:lnTo>
                    <a:pt x="90" y="9"/>
                  </a:lnTo>
                  <a:lnTo>
                    <a:pt x="90" y="8"/>
                  </a:lnTo>
                  <a:lnTo>
                    <a:pt x="93" y="8"/>
                  </a:lnTo>
                  <a:lnTo>
                    <a:pt x="95" y="9"/>
                  </a:lnTo>
                  <a:lnTo>
                    <a:pt x="95" y="12"/>
                  </a:lnTo>
                  <a:lnTo>
                    <a:pt x="97" y="13"/>
                  </a:lnTo>
                  <a:lnTo>
                    <a:pt x="99" y="17"/>
                  </a:lnTo>
                  <a:lnTo>
                    <a:pt x="108" y="29"/>
                  </a:lnTo>
                  <a:lnTo>
                    <a:pt x="102" y="35"/>
                  </a:lnTo>
                  <a:lnTo>
                    <a:pt x="104" y="44"/>
                  </a:lnTo>
                  <a:lnTo>
                    <a:pt x="114" y="63"/>
                  </a:lnTo>
                  <a:lnTo>
                    <a:pt x="106" y="68"/>
                  </a:lnTo>
                  <a:lnTo>
                    <a:pt x="107" y="69"/>
                  </a:lnTo>
                  <a:lnTo>
                    <a:pt x="100" y="78"/>
                  </a:lnTo>
                  <a:lnTo>
                    <a:pt x="107" y="85"/>
                  </a:lnTo>
                  <a:lnTo>
                    <a:pt x="108" y="90"/>
                  </a:lnTo>
                  <a:lnTo>
                    <a:pt x="108" y="93"/>
                  </a:lnTo>
                  <a:lnTo>
                    <a:pt x="108" y="94"/>
                  </a:lnTo>
                  <a:lnTo>
                    <a:pt x="108" y="95"/>
                  </a:lnTo>
                  <a:lnTo>
                    <a:pt x="114" y="98"/>
                  </a:lnTo>
                  <a:lnTo>
                    <a:pt x="120" y="99"/>
                  </a:lnTo>
                  <a:lnTo>
                    <a:pt x="121" y="118"/>
                  </a:lnTo>
                  <a:lnTo>
                    <a:pt x="123" y="119"/>
                  </a:lnTo>
                  <a:lnTo>
                    <a:pt x="128" y="128"/>
                  </a:lnTo>
                  <a:lnTo>
                    <a:pt x="123" y="132"/>
                  </a:lnTo>
                  <a:lnTo>
                    <a:pt x="120" y="143"/>
                  </a:lnTo>
                  <a:lnTo>
                    <a:pt x="120" y="144"/>
                  </a:lnTo>
                  <a:lnTo>
                    <a:pt x="129" y="161"/>
                  </a:lnTo>
                  <a:lnTo>
                    <a:pt x="137" y="178"/>
                  </a:lnTo>
                  <a:lnTo>
                    <a:pt x="146" y="198"/>
                  </a:lnTo>
                  <a:lnTo>
                    <a:pt x="152" y="199"/>
                  </a:lnTo>
                  <a:lnTo>
                    <a:pt x="162" y="205"/>
                  </a:lnTo>
                  <a:lnTo>
                    <a:pt x="169" y="203"/>
                  </a:lnTo>
                  <a:lnTo>
                    <a:pt x="162" y="199"/>
                  </a:lnTo>
                  <a:lnTo>
                    <a:pt x="165" y="199"/>
                  </a:lnTo>
                  <a:lnTo>
                    <a:pt x="175" y="198"/>
                  </a:lnTo>
                  <a:lnTo>
                    <a:pt x="182" y="204"/>
                  </a:lnTo>
                  <a:lnTo>
                    <a:pt x="191" y="213"/>
                  </a:lnTo>
                  <a:lnTo>
                    <a:pt x="213" y="226"/>
                  </a:lnTo>
                  <a:lnTo>
                    <a:pt x="221" y="221"/>
                  </a:lnTo>
                  <a:lnTo>
                    <a:pt x="224" y="220"/>
                  </a:lnTo>
                  <a:lnTo>
                    <a:pt x="227" y="216"/>
                  </a:lnTo>
                  <a:lnTo>
                    <a:pt x="237" y="233"/>
                  </a:lnTo>
                  <a:lnTo>
                    <a:pt x="248" y="245"/>
                  </a:lnTo>
                  <a:lnTo>
                    <a:pt x="255" y="242"/>
                  </a:lnTo>
                  <a:lnTo>
                    <a:pt x="256" y="237"/>
                  </a:lnTo>
                  <a:lnTo>
                    <a:pt x="263" y="224"/>
                  </a:lnTo>
                  <a:lnTo>
                    <a:pt x="252" y="216"/>
                  </a:lnTo>
                  <a:lnTo>
                    <a:pt x="265" y="204"/>
                  </a:lnTo>
                  <a:lnTo>
                    <a:pt x="286" y="205"/>
                  </a:lnTo>
                  <a:lnTo>
                    <a:pt x="290" y="221"/>
                  </a:lnTo>
                  <a:lnTo>
                    <a:pt x="298" y="228"/>
                  </a:lnTo>
                  <a:lnTo>
                    <a:pt x="307" y="236"/>
                  </a:lnTo>
                  <a:lnTo>
                    <a:pt x="307" y="238"/>
                  </a:lnTo>
                  <a:lnTo>
                    <a:pt x="310" y="251"/>
                  </a:lnTo>
                  <a:lnTo>
                    <a:pt x="310" y="258"/>
                  </a:lnTo>
                  <a:lnTo>
                    <a:pt x="320" y="260"/>
                  </a:lnTo>
                  <a:lnTo>
                    <a:pt x="324" y="267"/>
                  </a:lnTo>
                  <a:lnTo>
                    <a:pt x="328" y="264"/>
                  </a:lnTo>
                  <a:lnTo>
                    <a:pt x="331" y="268"/>
                  </a:lnTo>
                  <a:lnTo>
                    <a:pt x="326" y="272"/>
                  </a:lnTo>
                  <a:lnTo>
                    <a:pt x="316" y="274"/>
                  </a:lnTo>
                  <a:lnTo>
                    <a:pt x="306" y="272"/>
                  </a:lnTo>
                  <a:lnTo>
                    <a:pt x="296" y="271"/>
                  </a:lnTo>
                  <a:lnTo>
                    <a:pt x="292" y="271"/>
                  </a:lnTo>
                  <a:lnTo>
                    <a:pt x="289" y="276"/>
                  </a:lnTo>
                  <a:lnTo>
                    <a:pt x="301" y="280"/>
                  </a:lnTo>
                  <a:lnTo>
                    <a:pt x="299" y="277"/>
                  </a:lnTo>
                  <a:lnTo>
                    <a:pt x="307" y="277"/>
                  </a:lnTo>
                  <a:lnTo>
                    <a:pt x="315" y="279"/>
                  </a:lnTo>
                  <a:lnTo>
                    <a:pt x="313" y="284"/>
                  </a:lnTo>
                  <a:lnTo>
                    <a:pt x="305" y="285"/>
                  </a:lnTo>
                  <a:lnTo>
                    <a:pt x="309" y="289"/>
                  </a:lnTo>
                  <a:lnTo>
                    <a:pt x="302" y="296"/>
                  </a:lnTo>
                  <a:lnTo>
                    <a:pt x="301" y="296"/>
                  </a:lnTo>
                  <a:lnTo>
                    <a:pt x="289" y="301"/>
                  </a:lnTo>
                  <a:lnTo>
                    <a:pt x="282" y="306"/>
                  </a:lnTo>
                  <a:lnTo>
                    <a:pt x="277" y="308"/>
                  </a:lnTo>
                  <a:lnTo>
                    <a:pt x="271" y="302"/>
                  </a:lnTo>
                  <a:lnTo>
                    <a:pt x="272" y="313"/>
                  </a:lnTo>
                  <a:lnTo>
                    <a:pt x="271" y="318"/>
                  </a:lnTo>
                  <a:lnTo>
                    <a:pt x="267" y="323"/>
                  </a:lnTo>
                  <a:lnTo>
                    <a:pt x="261" y="327"/>
                  </a:lnTo>
                  <a:lnTo>
                    <a:pt x="259" y="330"/>
                  </a:lnTo>
                  <a:lnTo>
                    <a:pt x="252" y="336"/>
                  </a:lnTo>
                  <a:lnTo>
                    <a:pt x="247" y="340"/>
                  </a:lnTo>
                  <a:lnTo>
                    <a:pt x="243" y="344"/>
                  </a:lnTo>
                  <a:lnTo>
                    <a:pt x="235" y="346"/>
                  </a:lnTo>
                  <a:lnTo>
                    <a:pt x="233" y="349"/>
                  </a:lnTo>
                  <a:lnTo>
                    <a:pt x="234" y="356"/>
                  </a:lnTo>
                  <a:lnTo>
                    <a:pt x="234" y="360"/>
                  </a:lnTo>
                  <a:lnTo>
                    <a:pt x="235" y="363"/>
                  </a:lnTo>
                  <a:lnTo>
                    <a:pt x="230" y="365"/>
                  </a:lnTo>
                  <a:lnTo>
                    <a:pt x="221" y="373"/>
                  </a:lnTo>
                  <a:lnTo>
                    <a:pt x="214" y="374"/>
                  </a:lnTo>
                  <a:lnTo>
                    <a:pt x="212" y="377"/>
                  </a:lnTo>
                  <a:lnTo>
                    <a:pt x="210" y="380"/>
                  </a:lnTo>
                  <a:lnTo>
                    <a:pt x="209" y="382"/>
                  </a:lnTo>
                  <a:lnTo>
                    <a:pt x="203" y="385"/>
                  </a:lnTo>
                  <a:lnTo>
                    <a:pt x="205" y="389"/>
                  </a:lnTo>
                  <a:lnTo>
                    <a:pt x="200" y="394"/>
                  </a:lnTo>
                  <a:lnTo>
                    <a:pt x="193" y="394"/>
                  </a:lnTo>
                  <a:lnTo>
                    <a:pt x="191" y="394"/>
                  </a:lnTo>
                  <a:lnTo>
                    <a:pt x="186" y="393"/>
                  </a:lnTo>
                  <a:lnTo>
                    <a:pt x="183" y="397"/>
                  </a:lnTo>
                  <a:lnTo>
                    <a:pt x="179" y="399"/>
                  </a:lnTo>
                  <a:lnTo>
                    <a:pt x="176" y="399"/>
                  </a:lnTo>
                  <a:lnTo>
                    <a:pt x="172" y="400"/>
                  </a:lnTo>
                  <a:lnTo>
                    <a:pt x="166" y="403"/>
                  </a:lnTo>
                  <a:lnTo>
                    <a:pt x="171" y="408"/>
                  </a:lnTo>
                  <a:lnTo>
                    <a:pt x="165" y="415"/>
                  </a:lnTo>
                  <a:lnTo>
                    <a:pt x="159" y="412"/>
                  </a:lnTo>
                  <a:lnTo>
                    <a:pt x="163" y="423"/>
                  </a:lnTo>
                  <a:lnTo>
                    <a:pt x="157" y="424"/>
                  </a:lnTo>
                  <a:lnTo>
                    <a:pt x="157" y="421"/>
                  </a:lnTo>
                  <a:lnTo>
                    <a:pt x="157" y="415"/>
                  </a:lnTo>
                  <a:lnTo>
                    <a:pt x="153" y="416"/>
                  </a:lnTo>
                  <a:lnTo>
                    <a:pt x="152" y="419"/>
                  </a:lnTo>
                  <a:lnTo>
                    <a:pt x="150" y="418"/>
                  </a:lnTo>
                  <a:lnTo>
                    <a:pt x="149" y="411"/>
                  </a:lnTo>
                  <a:lnTo>
                    <a:pt x="153" y="404"/>
                  </a:lnTo>
                  <a:lnTo>
                    <a:pt x="159" y="393"/>
                  </a:lnTo>
                  <a:lnTo>
                    <a:pt x="155" y="390"/>
                  </a:lnTo>
                  <a:lnTo>
                    <a:pt x="153" y="389"/>
                  </a:lnTo>
                  <a:lnTo>
                    <a:pt x="155" y="383"/>
                  </a:lnTo>
                  <a:lnTo>
                    <a:pt x="152" y="381"/>
                  </a:lnTo>
                  <a:lnTo>
                    <a:pt x="148" y="385"/>
                  </a:lnTo>
                  <a:lnTo>
                    <a:pt x="146" y="381"/>
                  </a:lnTo>
                  <a:lnTo>
                    <a:pt x="137" y="380"/>
                  </a:lnTo>
                  <a:lnTo>
                    <a:pt x="144" y="374"/>
                  </a:lnTo>
                  <a:lnTo>
                    <a:pt x="140" y="372"/>
                  </a:lnTo>
                  <a:lnTo>
                    <a:pt x="140" y="365"/>
                  </a:lnTo>
                  <a:lnTo>
                    <a:pt x="141" y="356"/>
                  </a:lnTo>
                  <a:lnTo>
                    <a:pt x="129" y="364"/>
                  </a:lnTo>
                  <a:lnTo>
                    <a:pt x="128" y="372"/>
                  </a:lnTo>
                  <a:lnTo>
                    <a:pt x="120" y="361"/>
                  </a:lnTo>
                  <a:lnTo>
                    <a:pt x="123" y="352"/>
                  </a:lnTo>
                  <a:lnTo>
                    <a:pt x="114" y="347"/>
                  </a:lnTo>
                  <a:lnTo>
                    <a:pt x="108" y="343"/>
                  </a:lnTo>
                  <a:lnTo>
                    <a:pt x="106" y="342"/>
                  </a:lnTo>
                  <a:lnTo>
                    <a:pt x="107" y="340"/>
                  </a:lnTo>
                  <a:lnTo>
                    <a:pt x="111" y="335"/>
                  </a:lnTo>
                  <a:lnTo>
                    <a:pt x="110" y="330"/>
                  </a:lnTo>
                  <a:lnTo>
                    <a:pt x="108" y="330"/>
                  </a:lnTo>
                  <a:lnTo>
                    <a:pt x="107" y="330"/>
                  </a:lnTo>
                  <a:lnTo>
                    <a:pt x="95" y="327"/>
                  </a:lnTo>
                  <a:lnTo>
                    <a:pt x="93" y="332"/>
                  </a:lnTo>
                  <a:lnTo>
                    <a:pt x="85" y="327"/>
                  </a:lnTo>
                  <a:lnTo>
                    <a:pt x="77" y="330"/>
                  </a:lnTo>
                  <a:lnTo>
                    <a:pt x="72" y="322"/>
                  </a:lnTo>
                  <a:lnTo>
                    <a:pt x="72" y="314"/>
                  </a:lnTo>
                  <a:lnTo>
                    <a:pt x="72" y="310"/>
                  </a:lnTo>
                  <a:lnTo>
                    <a:pt x="72" y="309"/>
                  </a:lnTo>
                  <a:lnTo>
                    <a:pt x="73" y="305"/>
                  </a:lnTo>
                  <a:lnTo>
                    <a:pt x="78" y="304"/>
                  </a:lnTo>
                  <a:lnTo>
                    <a:pt x="80" y="301"/>
                  </a:lnTo>
                  <a:lnTo>
                    <a:pt x="87" y="292"/>
                  </a:lnTo>
                  <a:lnTo>
                    <a:pt x="78" y="283"/>
                  </a:lnTo>
                  <a:lnTo>
                    <a:pt x="81" y="267"/>
                  </a:lnTo>
                  <a:lnTo>
                    <a:pt x="85" y="268"/>
                  </a:lnTo>
                  <a:lnTo>
                    <a:pt x="91" y="270"/>
                  </a:lnTo>
                  <a:lnTo>
                    <a:pt x="95" y="258"/>
                  </a:lnTo>
                  <a:lnTo>
                    <a:pt x="95" y="255"/>
                  </a:lnTo>
                  <a:lnTo>
                    <a:pt x="99" y="246"/>
                  </a:lnTo>
                  <a:lnTo>
                    <a:pt x="98" y="245"/>
                  </a:lnTo>
                  <a:lnTo>
                    <a:pt x="90" y="221"/>
                  </a:lnTo>
                  <a:lnTo>
                    <a:pt x="82" y="219"/>
                  </a:lnTo>
                  <a:lnTo>
                    <a:pt x="81" y="219"/>
                  </a:lnTo>
                  <a:lnTo>
                    <a:pt x="74" y="219"/>
                  </a:lnTo>
                  <a:lnTo>
                    <a:pt x="72" y="213"/>
                  </a:lnTo>
                  <a:lnTo>
                    <a:pt x="60" y="220"/>
                  </a:lnTo>
                  <a:lnTo>
                    <a:pt x="32" y="220"/>
                  </a:lnTo>
                  <a:lnTo>
                    <a:pt x="32" y="225"/>
                  </a:lnTo>
                  <a:lnTo>
                    <a:pt x="14" y="222"/>
                  </a:lnTo>
                  <a:lnTo>
                    <a:pt x="22" y="215"/>
                  </a:lnTo>
                  <a:lnTo>
                    <a:pt x="25" y="212"/>
                  </a:lnTo>
                  <a:lnTo>
                    <a:pt x="21" y="207"/>
                  </a:lnTo>
                  <a:lnTo>
                    <a:pt x="23" y="207"/>
                  </a:lnTo>
                  <a:lnTo>
                    <a:pt x="31" y="205"/>
                  </a:lnTo>
                  <a:lnTo>
                    <a:pt x="36" y="192"/>
                  </a:lnTo>
                  <a:lnTo>
                    <a:pt x="30" y="178"/>
                  </a:lnTo>
                  <a:lnTo>
                    <a:pt x="39" y="177"/>
                  </a:lnTo>
                  <a:lnTo>
                    <a:pt x="40" y="174"/>
                  </a:lnTo>
                  <a:lnTo>
                    <a:pt x="36" y="165"/>
                  </a:lnTo>
                  <a:lnTo>
                    <a:pt x="42" y="147"/>
                  </a:lnTo>
                  <a:lnTo>
                    <a:pt x="42" y="141"/>
                  </a:lnTo>
                  <a:lnTo>
                    <a:pt x="48" y="140"/>
                  </a:lnTo>
                  <a:lnTo>
                    <a:pt x="44" y="135"/>
                  </a:lnTo>
                  <a:lnTo>
                    <a:pt x="21" y="124"/>
                  </a:lnTo>
                  <a:lnTo>
                    <a:pt x="13" y="126"/>
                  </a:lnTo>
                  <a:lnTo>
                    <a:pt x="0" y="122"/>
                  </a:lnTo>
                  <a:lnTo>
                    <a:pt x="1" y="98"/>
                  </a:lnTo>
                  <a:lnTo>
                    <a:pt x="9" y="76"/>
                  </a:lnTo>
                  <a:lnTo>
                    <a:pt x="13" y="68"/>
                  </a:lnTo>
                  <a:lnTo>
                    <a:pt x="19" y="68"/>
                  </a:lnTo>
                  <a:lnTo>
                    <a:pt x="14" y="63"/>
                  </a:lnTo>
                  <a:lnTo>
                    <a:pt x="13" y="60"/>
                  </a:lnTo>
                  <a:lnTo>
                    <a:pt x="23" y="56"/>
                  </a:lnTo>
                  <a:lnTo>
                    <a:pt x="34" y="48"/>
                  </a:lnTo>
                  <a:lnTo>
                    <a:pt x="27" y="38"/>
                  </a:lnTo>
                  <a:lnTo>
                    <a:pt x="34" y="17"/>
                  </a:lnTo>
                  <a:lnTo>
                    <a:pt x="40" y="21"/>
                  </a:lnTo>
                  <a:lnTo>
                    <a:pt x="49" y="5"/>
                  </a:lnTo>
                  <a:lnTo>
                    <a:pt x="65" y="0"/>
                  </a:lnTo>
                  <a:lnTo>
                    <a:pt x="81" y="10"/>
                  </a:lnTo>
                  <a:lnTo>
                    <a:pt x="85" y="13"/>
                  </a:lnTo>
                </a:path>
              </a:pathLst>
            </a:custGeom>
            <a:noFill/>
            <a:ln w="4">
              <a:solidFill>
                <a:srgbClr val="9C9C9C"/>
              </a:solidFill>
              <a:prstDash val="solid"/>
              <a:round/>
              <a:headEnd/>
              <a:tailEnd/>
            </a:ln>
          </p:spPr>
          <p:txBody>
            <a:bodyPr/>
            <a:lstStyle/>
            <a:p>
              <a:endParaRPr lang="nb-NO" dirty="0"/>
            </a:p>
          </p:txBody>
        </p:sp>
        <p:sp>
          <p:nvSpPr>
            <p:cNvPr id="2064" name="Freeform 1402"/>
            <p:cNvSpPr>
              <a:spLocks noEditPoints="1"/>
            </p:cNvSpPr>
            <p:nvPr/>
          </p:nvSpPr>
          <p:spPr bwMode="auto">
            <a:xfrm>
              <a:off x="2633663" y="5722938"/>
              <a:ext cx="400050" cy="509587"/>
            </a:xfrm>
            <a:custGeom>
              <a:avLst/>
              <a:gdLst>
                <a:gd name="T0" fmla="*/ 39688 w 252"/>
                <a:gd name="T1" fmla="*/ 395287 h 321"/>
                <a:gd name="T2" fmla="*/ 47625 w 252"/>
                <a:gd name="T3" fmla="*/ 390525 h 321"/>
                <a:gd name="T4" fmla="*/ 261938 w 252"/>
                <a:gd name="T5" fmla="*/ 141287 h 321"/>
                <a:gd name="T6" fmla="*/ 290513 w 252"/>
                <a:gd name="T7" fmla="*/ 153987 h 321"/>
                <a:gd name="T8" fmla="*/ 292100 w 252"/>
                <a:gd name="T9" fmla="*/ 231775 h 321"/>
                <a:gd name="T10" fmla="*/ 271463 w 252"/>
                <a:gd name="T11" fmla="*/ 252412 h 321"/>
                <a:gd name="T12" fmla="*/ 261938 w 252"/>
                <a:gd name="T13" fmla="*/ 293687 h 321"/>
                <a:gd name="T14" fmla="*/ 282575 w 252"/>
                <a:gd name="T15" fmla="*/ 322262 h 321"/>
                <a:gd name="T16" fmla="*/ 322263 w 252"/>
                <a:gd name="T17" fmla="*/ 327025 h 321"/>
                <a:gd name="T18" fmla="*/ 319088 w 252"/>
                <a:gd name="T19" fmla="*/ 347662 h 321"/>
                <a:gd name="T20" fmla="*/ 352425 w 252"/>
                <a:gd name="T21" fmla="*/ 381000 h 321"/>
                <a:gd name="T22" fmla="*/ 365125 w 252"/>
                <a:gd name="T23" fmla="*/ 406400 h 321"/>
                <a:gd name="T24" fmla="*/ 393700 w 252"/>
                <a:gd name="T25" fmla="*/ 411162 h 321"/>
                <a:gd name="T26" fmla="*/ 390525 w 252"/>
                <a:gd name="T27" fmla="*/ 444500 h 321"/>
                <a:gd name="T28" fmla="*/ 363538 w 252"/>
                <a:gd name="T29" fmla="*/ 471487 h 321"/>
                <a:gd name="T30" fmla="*/ 371475 w 252"/>
                <a:gd name="T31" fmla="*/ 447675 h 321"/>
                <a:gd name="T32" fmla="*/ 358775 w 252"/>
                <a:gd name="T33" fmla="*/ 434975 h 321"/>
                <a:gd name="T34" fmla="*/ 342900 w 252"/>
                <a:gd name="T35" fmla="*/ 482600 h 321"/>
                <a:gd name="T36" fmla="*/ 315913 w 252"/>
                <a:gd name="T37" fmla="*/ 487362 h 321"/>
                <a:gd name="T38" fmla="*/ 271463 w 252"/>
                <a:gd name="T39" fmla="*/ 503237 h 321"/>
                <a:gd name="T40" fmla="*/ 230188 w 252"/>
                <a:gd name="T41" fmla="*/ 504825 h 321"/>
                <a:gd name="T42" fmla="*/ 209550 w 252"/>
                <a:gd name="T43" fmla="*/ 501650 h 321"/>
                <a:gd name="T44" fmla="*/ 153988 w 252"/>
                <a:gd name="T45" fmla="*/ 488950 h 321"/>
                <a:gd name="T46" fmla="*/ 136525 w 252"/>
                <a:gd name="T47" fmla="*/ 484187 h 321"/>
                <a:gd name="T48" fmla="*/ 168275 w 252"/>
                <a:gd name="T49" fmla="*/ 457200 h 321"/>
                <a:gd name="T50" fmla="*/ 138113 w 252"/>
                <a:gd name="T51" fmla="*/ 476250 h 321"/>
                <a:gd name="T52" fmla="*/ 134938 w 252"/>
                <a:gd name="T53" fmla="*/ 461962 h 321"/>
                <a:gd name="T54" fmla="*/ 114300 w 252"/>
                <a:gd name="T55" fmla="*/ 457200 h 321"/>
                <a:gd name="T56" fmla="*/ 88900 w 252"/>
                <a:gd name="T57" fmla="*/ 455612 h 321"/>
                <a:gd name="T58" fmla="*/ 136525 w 252"/>
                <a:gd name="T59" fmla="*/ 438150 h 321"/>
                <a:gd name="T60" fmla="*/ 101600 w 252"/>
                <a:gd name="T61" fmla="*/ 434975 h 321"/>
                <a:gd name="T62" fmla="*/ 87313 w 252"/>
                <a:gd name="T63" fmla="*/ 428625 h 321"/>
                <a:gd name="T64" fmla="*/ 73025 w 252"/>
                <a:gd name="T65" fmla="*/ 447675 h 321"/>
                <a:gd name="T66" fmla="*/ 55563 w 252"/>
                <a:gd name="T67" fmla="*/ 463550 h 321"/>
                <a:gd name="T68" fmla="*/ 41275 w 252"/>
                <a:gd name="T69" fmla="*/ 427037 h 321"/>
                <a:gd name="T70" fmla="*/ 82550 w 252"/>
                <a:gd name="T71" fmla="*/ 400050 h 321"/>
                <a:gd name="T72" fmla="*/ 109538 w 252"/>
                <a:gd name="T73" fmla="*/ 384175 h 321"/>
                <a:gd name="T74" fmla="*/ 73025 w 252"/>
                <a:gd name="T75" fmla="*/ 396875 h 321"/>
                <a:gd name="T76" fmla="*/ 55563 w 252"/>
                <a:gd name="T77" fmla="*/ 376237 h 321"/>
                <a:gd name="T78" fmla="*/ 23813 w 252"/>
                <a:gd name="T79" fmla="*/ 376237 h 321"/>
                <a:gd name="T80" fmla="*/ 12700 w 252"/>
                <a:gd name="T81" fmla="*/ 361950 h 321"/>
                <a:gd name="T82" fmla="*/ 53975 w 252"/>
                <a:gd name="T83" fmla="*/ 333375 h 321"/>
                <a:gd name="T84" fmla="*/ 63500 w 252"/>
                <a:gd name="T85" fmla="*/ 300037 h 321"/>
                <a:gd name="T86" fmla="*/ 61913 w 252"/>
                <a:gd name="T87" fmla="*/ 241300 h 321"/>
                <a:gd name="T88" fmla="*/ 50800 w 252"/>
                <a:gd name="T89" fmla="*/ 222250 h 321"/>
                <a:gd name="T90" fmla="*/ 41275 w 252"/>
                <a:gd name="T91" fmla="*/ 204787 h 321"/>
                <a:gd name="T92" fmla="*/ 80963 w 252"/>
                <a:gd name="T93" fmla="*/ 120650 h 321"/>
                <a:gd name="T94" fmla="*/ 157163 w 252"/>
                <a:gd name="T95" fmla="*/ 31750 h 321"/>
                <a:gd name="T96" fmla="*/ 223838 w 252"/>
                <a:gd name="T97" fmla="*/ 25400 h 321"/>
                <a:gd name="T98" fmla="*/ 209550 w 252"/>
                <a:gd name="T99" fmla="*/ 84137 h 321"/>
                <a:gd name="T100" fmla="*/ 180975 w 252"/>
                <a:gd name="T101" fmla="*/ 131762 h 3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2"/>
                <a:gd name="T154" fmla="*/ 0 h 321"/>
                <a:gd name="T155" fmla="*/ 252 w 252"/>
                <a:gd name="T156" fmla="*/ 321 h 3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2" h="321">
                  <a:moveTo>
                    <a:pt x="30" y="246"/>
                  </a:moveTo>
                  <a:lnTo>
                    <a:pt x="32" y="250"/>
                  </a:lnTo>
                  <a:lnTo>
                    <a:pt x="32" y="257"/>
                  </a:lnTo>
                  <a:lnTo>
                    <a:pt x="25" y="253"/>
                  </a:lnTo>
                  <a:lnTo>
                    <a:pt x="25" y="249"/>
                  </a:lnTo>
                  <a:lnTo>
                    <a:pt x="22" y="250"/>
                  </a:lnTo>
                  <a:lnTo>
                    <a:pt x="19" y="250"/>
                  </a:lnTo>
                  <a:lnTo>
                    <a:pt x="18" y="244"/>
                  </a:lnTo>
                  <a:lnTo>
                    <a:pt x="19" y="242"/>
                  </a:lnTo>
                  <a:lnTo>
                    <a:pt x="30" y="246"/>
                  </a:lnTo>
                  <a:moveTo>
                    <a:pt x="107" y="98"/>
                  </a:moveTo>
                  <a:lnTo>
                    <a:pt x="125" y="101"/>
                  </a:lnTo>
                  <a:lnTo>
                    <a:pt x="125" y="96"/>
                  </a:lnTo>
                  <a:lnTo>
                    <a:pt x="153" y="96"/>
                  </a:lnTo>
                  <a:lnTo>
                    <a:pt x="165" y="89"/>
                  </a:lnTo>
                  <a:lnTo>
                    <a:pt x="167" y="95"/>
                  </a:lnTo>
                  <a:lnTo>
                    <a:pt x="174" y="95"/>
                  </a:lnTo>
                  <a:lnTo>
                    <a:pt x="175" y="95"/>
                  </a:lnTo>
                  <a:lnTo>
                    <a:pt x="183" y="97"/>
                  </a:lnTo>
                  <a:lnTo>
                    <a:pt x="191" y="121"/>
                  </a:lnTo>
                  <a:lnTo>
                    <a:pt x="192" y="122"/>
                  </a:lnTo>
                  <a:lnTo>
                    <a:pt x="188" y="131"/>
                  </a:lnTo>
                  <a:lnTo>
                    <a:pt x="188" y="134"/>
                  </a:lnTo>
                  <a:lnTo>
                    <a:pt x="184" y="146"/>
                  </a:lnTo>
                  <a:lnTo>
                    <a:pt x="178" y="144"/>
                  </a:lnTo>
                  <a:lnTo>
                    <a:pt x="174" y="143"/>
                  </a:lnTo>
                  <a:lnTo>
                    <a:pt x="171" y="159"/>
                  </a:lnTo>
                  <a:lnTo>
                    <a:pt x="180" y="168"/>
                  </a:lnTo>
                  <a:lnTo>
                    <a:pt x="173" y="177"/>
                  </a:lnTo>
                  <a:lnTo>
                    <a:pt x="171" y="180"/>
                  </a:lnTo>
                  <a:lnTo>
                    <a:pt x="166" y="181"/>
                  </a:lnTo>
                  <a:lnTo>
                    <a:pt x="165" y="185"/>
                  </a:lnTo>
                  <a:lnTo>
                    <a:pt x="165" y="186"/>
                  </a:lnTo>
                  <a:lnTo>
                    <a:pt x="165" y="190"/>
                  </a:lnTo>
                  <a:lnTo>
                    <a:pt x="165" y="198"/>
                  </a:lnTo>
                  <a:lnTo>
                    <a:pt x="170" y="206"/>
                  </a:lnTo>
                  <a:lnTo>
                    <a:pt x="178" y="203"/>
                  </a:lnTo>
                  <a:lnTo>
                    <a:pt x="186" y="208"/>
                  </a:lnTo>
                  <a:lnTo>
                    <a:pt x="188" y="203"/>
                  </a:lnTo>
                  <a:lnTo>
                    <a:pt x="200" y="206"/>
                  </a:lnTo>
                  <a:lnTo>
                    <a:pt x="201" y="206"/>
                  </a:lnTo>
                  <a:lnTo>
                    <a:pt x="203" y="206"/>
                  </a:lnTo>
                  <a:lnTo>
                    <a:pt x="204" y="211"/>
                  </a:lnTo>
                  <a:lnTo>
                    <a:pt x="200" y="216"/>
                  </a:lnTo>
                  <a:lnTo>
                    <a:pt x="199" y="218"/>
                  </a:lnTo>
                  <a:lnTo>
                    <a:pt x="201" y="219"/>
                  </a:lnTo>
                  <a:lnTo>
                    <a:pt x="207" y="223"/>
                  </a:lnTo>
                  <a:lnTo>
                    <a:pt x="216" y="228"/>
                  </a:lnTo>
                  <a:lnTo>
                    <a:pt x="213" y="237"/>
                  </a:lnTo>
                  <a:lnTo>
                    <a:pt x="221" y="248"/>
                  </a:lnTo>
                  <a:lnTo>
                    <a:pt x="222" y="240"/>
                  </a:lnTo>
                  <a:lnTo>
                    <a:pt x="234" y="232"/>
                  </a:lnTo>
                  <a:lnTo>
                    <a:pt x="233" y="241"/>
                  </a:lnTo>
                  <a:lnTo>
                    <a:pt x="233" y="248"/>
                  </a:lnTo>
                  <a:lnTo>
                    <a:pt x="237" y="250"/>
                  </a:lnTo>
                  <a:lnTo>
                    <a:pt x="230" y="256"/>
                  </a:lnTo>
                  <a:lnTo>
                    <a:pt x="239" y="257"/>
                  </a:lnTo>
                  <a:lnTo>
                    <a:pt x="241" y="261"/>
                  </a:lnTo>
                  <a:lnTo>
                    <a:pt x="245" y="257"/>
                  </a:lnTo>
                  <a:lnTo>
                    <a:pt x="248" y="259"/>
                  </a:lnTo>
                  <a:lnTo>
                    <a:pt x="246" y="265"/>
                  </a:lnTo>
                  <a:lnTo>
                    <a:pt x="248" y="266"/>
                  </a:lnTo>
                  <a:lnTo>
                    <a:pt x="252" y="269"/>
                  </a:lnTo>
                  <a:lnTo>
                    <a:pt x="246" y="280"/>
                  </a:lnTo>
                  <a:lnTo>
                    <a:pt x="242" y="287"/>
                  </a:lnTo>
                  <a:lnTo>
                    <a:pt x="243" y="294"/>
                  </a:lnTo>
                  <a:lnTo>
                    <a:pt x="245" y="295"/>
                  </a:lnTo>
                  <a:lnTo>
                    <a:pt x="241" y="304"/>
                  </a:lnTo>
                  <a:lnTo>
                    <a:pt x="229" y="297"/>
                  </a:lnTo>
                  <a:lnTo>
                    <a:pt x="227" y="292"/>
                  </a:lnTo>
                  <a:lnTo>
                    <a:pt x="231" y="288"/>
                  </a:lnTo>
                  <a:lnTo>
                    <a:pt x="234" y="284"/>
                  </a:lnTo>
                  <a:lnTo>
                    <a:pt x="234" y="282"/>
                  </a:lnTo>
                  <a:lnTo>
                    <a:pt x="234" y="280"/>
                  </a:lnTo>
                  <a:lnTo>
                    <a:pt x="233" y="275"/>
                  </a:lnTo>
                  <a:lnTo>
                    <a:pt x="233" y="274"/>
                  </a:lnTo>
                  <a:lnTo>
                    <a:pt x="227" y="267"/>
                  </a:lnTo>
                  <a:lnTo>
                    <a:pt x="226" y="274"/>
                  </a:lnTo>
                  <a:lnTo>
                    <a:pt x="227" y="283"/>
                  </a:lnTo>
                  <a:lnTo>
                    <a:pt x="225" y="287"/>
                  </a:lnTo>
                  <a:lnTo>
                    <a:pt x="220" y="295"/>
                  </a:lnTo>
                  <a:lnTo>
                    <a:pt x="216" y="295"/>
                  </a:lnTo>
                  <a:lnTo>
                    <a:pt x="216" y="304"/>
                  </a:lnTo>
                  <a:lnTo>
                    <a:pt x="217" y="307"/>
                  </a:lnTo>
                  <a:lnTo>
                    <a:pt x="216" y="309"/>
                  </a:lnTo>
                  <a:lnTo>
                    <a:pt x="210" y="309"/>
                  </a:lnTo>
                  <a:lnTo>
                    <a:pt x="199" y="307"/>
                  </a:lnTo>
                  <a:lnTo>
                    <a:pt x="190" y="307"/>
                  </a:lnTo>
                  <a:lnTo>
                    <a:pt x="184" y="307"/>
                  </a:lnTo>
                  <a:lnTo>
                    <a:pt x="175" y="309"/>
                  </a:lnTo>
                  <a:lnTo>
                    <a:pt x="171" y="317"/>
                  </a:lnTo>
                  <a:lnTo>
                    <a:pt x="169" y="321"/>
                  </a:lnTo>
                  <a:lnTo>
                    <a:pt x="165" y="314"/>
                  </a:lnTo>
                  <a:lnTo>
                    <a:pt x="162" y="321"/>
                  </a:lnTo>
                  <a:lnTo>
                    <a:pt x="150" y="320"/>
                  </a:lnTo>
                  <a:lnTo>
                    <a:pt x="145" y="318"/>
                  </a:lnTo>
                  <a:lnTo>
                    <a:pt x="144" y="317"/>
                  </a:lnTo>
                  <a:lnTo>
                    <a:pt x="141" y="316"/>
                  </a:lnTo>
                  <a:lnTo>
                    <a:pt x="140" y="316"/>
                  </a:lnTo>
                  <a:lnTo>
                    <a:pt x="135" y="316"/>
                  </a:lnTo>
                  <a:lnTo>
                    <a:pt x="132" y="316"/>
                  </a:lnTo>
                  <a:lnTo>
                    <a:pt x="124" y="313"/>
                  </a:lnTo>
                  <a:lnTo>
                    <a:pt x="114" y="308"/>
                  </a:lnTo>
                  <a:lnTo>
                    <a:pt x="106" y="307"/>
                  </a:lnTo>
                  <a:lnTo>
                    <a:pt x="97" y="308"/>
                  </a:lnTo>
                  <a:lnTo>
                    <a:pt x="93" y="313"/>
                  </a:lnTo>
                  <a:lnTo>
                    <a:pt x="83" y="320"/>
                  </a:lnTo>
                  <a:lnTo>
                    <a:pt x="80" y="317"/>
                  </a:lnTo>
                  <a:lnTo>
                    <a:pt x="82" y="311"/>
                  </a:lnTo>
                  <a:lnTo>
                    <a:pt x="86" y="305"/>
                  </a:lnTo>
                  <a:lnTo>
                    <a:pt x="90" y="303"/>
                  </a:lnTo>
                  <a:lnTo>
                    <a:pt x="93" y="303"/>
                  </a:lnTo>
                  <a:lnTo>
                    <a:pt x="101" y="301"/>
                  </a:lnTo>
                  <a:lnTo>
                    <a:pt x="106" y="290"/>
                  </a:lnTo>
                  <a:lnTo>
                    <a:pt x="106" y="288"/>
                  </a:lnTo>
                  <a:lnTo>
                    <a:pt x="106" y="286"/>
                  </a:lnTo>
                  <a:lnTo>
                    <a:pt x="101" y="291"/>
                  </a:lnTo>
                  <a:lnTo>
                    <a:pt x="99" y="296"/>
                  </a:lnTo>
                  <a:lnTo>
                    <a:pt x="91" y="297"/>
                  </a:lnTo>
                  <a:lnTo>
                    <a:pt x="87" y="300"/>
                  </a:lnTo>
                  <a:lnTo>
                    <a:pt x="82" y="304"/>
                  </a:lnTo>
                  <a:lnTo>
                    <a:pt x="77" y="305"/>
                  </a:lnTo>
                  <a:lnTo>
                    <a:pt x="77" y="301"/>
                  </a:lnTo>
                  <a:lnTo>
                    <a:pt x="78" y="300"/>
                  </a:lnTo>
                  <a:lnTo>
                    <a:pt x="85" y="291"/>
                  </a:lnTo>
                  <a:lnTo>
                    <a:pt x="78" y="295"/>
                  </a:lnTo>
                  <a:lnTo>
                    <a:pt x="76" y="296"/>
                  </a:lnTo>
                  <a:lnTo>
                    <a:pt x="73" y="299"/>
                  </a:lnTo>
                  <a:lnTo>
                    <a:pt x="68" y="299"/>
                  </a:lnTo>
                  <a:lnTo>
                    <a:pt x="72" y="288"/>
                  </a:lnTo>
                  <a:lnTo>
                    <a:pt x="69" y="287"/>
                  </a:lnTo>
                  <a:lnTo>
                    <a:pt x="65" y="291"/>
                  </a:lnTo>
                  <a:lnTo>
                    <a:pt x="57" y="287"/>
                  </a:lnTo>
                  <a:lnTo>
                    <a:pt x="56" y="287"/>
                  </a:lnTo>
                  <a:lnTo>
                    <a:pt x="68" y="280"/>
                  </a:lnTo>
                  <a:lnTo>
                    <a:pt x="72" y="282"/>
                  </a:lnTo>
                  <a:lnTo>
                    <a:pt x="74" y="283"/>
                  </a:lnTo>
                  <a:lnTo>
                    <a:pt x="86" y="282"/>
                  </a:lnTo>
                  <a:lnTo>
                    <a:pt x="86" y="276"/>
                  </a:lnTo>
                  <a:lnTo>
                    <a:pt x="85" y="276"/>
                  </a:lnTo>
                  <a:lnTo>
                    <a:pt x="76" y="279"/>
                  </a:lnTo>
                  <a:lnTo>
                    <a:pt x="70" y="276"/>
                  </a:lnTo>
                  <a:lnTo>
                    <a:pt x="64" y="274"/>
                  </a:lnTo>
                  <a:lnTo>
                    <a:pt x="63" y="273"/>
                  </a:lnTo>
                  <a:lnTo>
                    <a:pt x="61" y="269"/>
                  </a:lnTo>
                  <a:lnTo>
                    <a:pt x="57" y="261"/>
                  </a:lnTo>
                  <a:lnTo>
                    <a:pt x="53" y="265"/>
                  </a:lnTo>
                  <a:lnTo>
                    <a:pt x="55" y="270"/>
                  </a:lnTo>
                  <a:lnTo>
                    <a:pt x="57" y="273"/>
                  </a:lnTo>
                  <a:lnTo>
                    <a:pt x="61" y="276"/>
                  </a:lnTo>
                  <a:lnTo>
                    <a:pt x="59" y="280"/>
                  </a:lnTo>
                  <a:lnTo>
                    <a:pt x="51" y="282"/>
                  </a:lnTo>
                  <a:lnTo>
                    <a:pt x="46" y="282"/>
                  </a:lnTo>
                  <a:lnTo>
                    <a:pt x="51" y="286"/>
                  </a:lnTo>
                  <a:lnTo>
                    <a:pt x="52" y="287"/>
                  </a:lnTo>
                  <a:lnTo>
                    <a:pt x="53" y="294"/>
                  </a:lnTo>
                  <a:lnTo>
                    <a:pt x="35" y="292"/>
                  </a:lnTo>
                  <a:lnTo>
                    <a:pt x="26" y="286"/>
                  </a:lnTo>
                  <a:lnTo>
                    <a:pt x="21" y="286"/>
                  </a:lnTo>
                  <a:lnTo>
                    <a:pt x="18" y="275"/>
                  </a:lnTo>
                  <a:lnTo>
                    <a:pt x="25" y="273"/>
                  </a:lnTo>
                  <a:lnTo>
                    <a:pt x="26" y="269"/>
                  </a:lnTo>
                  <a:lnTo>
                    <a:pt x="30" y="261"/>
                  </a:lnTo>
                  <a:lnTo>
                    <a:pt x="39" y="262"/>
                  </a:lnTo>
                  <a:lnTo>
                    <a:pt x="38" y="258"/>
                  </a:lnTo>
                  <a:lnTo>
                    <a:pt x="48" y="254"/>
                  </a:lnTo>
                  <a:lnTo>
                    <a:pt x="52" y="252"/>
                  </a:lnTo>
                  <a:lnTo>
                    <a:pt x="53" y="252"/>
                  </a:lnTo>
                  <a:lnTo>
                    <a:pt x="56" y="250"/>
                  </a:lnTo>
                  <a:lnTo>
                    <a:pt x="64" y="245"/>
                  </a:lnTo>
                  <a:lnTo>
                    <a:pt x="66" y="244"/>
                  </a:lnTo>
                  <a:lnTo>
                    <a:pt x="69" y="242"/>
                  </a:lnTo>
                  <a:lnTo>
                    <a:pt x="68" y="240"/>
                  </a:lnTo>
                  <a:lnTo>
                    <a:pt x="63" y="241"/>
                  </a:lnTo>
                  <a:lnTo>
                    <a:pt x="57" y="242"/>
                  </a:lnTo>
                  <a:lnTo>
                    <a:pt x="46" y="250"/>
                  </a:lnTo>
                  <a:lnTo>
                    <a:pt x="44" y="250"/>
                  </a:lnTo>
                  <a:lnTo>
                    <a:pt x="40" y="240"/>
                  </a:lnTo>
                  <a:lnTo>
                    <a:pt x="39" y="233"/>
                  </a:lnTo>
                  <a:lnTo>
                    <a:pt x="36" y="236"/>
                  </a:lnTo>
                  <a:lnTo>
                    <a:pt x="35" y="237"/>
                  </a:lnTo>
                  <a:lnTo>
                    <a:pt x="36" y="244"/>
                  </a:lnTo>
                  <a:lnTo>
                    <a:pt x="30" y="242"/>
                  </a:lnTo>
                  <a:lnTo>
                    <a:pt x="27" y="242"/>
                  </a:lnTo>
                  <a:lnTo>
                    <a:pt x="21" y="240"/>
                  </a:lnTo>
                  <a:lnTo>
                    <a:pt x="15" y="237"/>
                  </a:lnTo>
                  <a:lnTo>
                    <a:pt x="10" y="236"/>
                  </a:lnTo>
                  <a:lnTo>
                    <a:pt x="4" y="233"/>
                  </a:lnTo>
                  <a:lnTo>
                    <a:pt x="0" y="231"/>
                  </a:lnTo>
                  <a:lnTo>
                    <a:pt x="8" y="228"/>
                  </a:lnTo>
                  <a:lnTo>
                    <a:pt x="10" y="227"/>
                  </a:lnTo>
                  <a:lnTo>
                    <a:pt x="13" y="227"/>
                  </a:lnTo>
                  <a:lnTo>
                    <a:pt x="17" y="225"/>
                  </a:lnTo>
                  <a:lnTo>
                    <a:pt x="25" y="222"/>
                  </a:lnTo>
                  <a:lnTo>
                    <a:pt x="34" y="210"/>
                  </a:lnTo>
                  <a:lnTo>
                    <a:pt x="34" y="198"/>
                  </a:lnTo>
                  <a:lnTo>
                    <a:pt x="35" y="197"/>
                  </a:lnTo>
                  <a:lnTo>
                    <a:pt x="36" y="194"/>
                  </a:lnTo>
                  <a:lnTo>
                    <a:pt x="38" y="193"/>
                  </a:lnTo>
                  <a:lnTo>
                    <a:pt x="40" y="189"/>
                  </a:lnTo>
                  <a:lnTo>
                    <a:pt x="39" y="185"/>
                  </a:lnTo>
                  <a:lnTo>
                    <a:pt x="35" y="177"/>
                  </a:lnTo>
                  <a:lnTo>
                    <a:pt x="40" y="160"/>
                  </a:lnTo>
                  <a:lnTo>
                    <a:pt x="39" y="152"/>
                  </a:lnTo>
                  <a:lnTo>
                    <a:pt x="39" y="151"/>
                  </a:lnTo>
                  <a:lnTo>
                    <a:pt x="43" y="143"/>
                  </a:lnTo>
                  <a:lnTo>
                    <a:pt x="40" y="144"/>
                  </a:lnTo>
                  <a:lnTo>
                    <a:pt x="39" y="146"/>
                  </a:lnTo>
                  <a:lnTo>
                    <a:pt x="32" y="140"/>
                  </a:lnTo>
                  <a:lnTo>
                    <a:pt x="27" y="146"/>
                  </a:lnTo>
                  <a:lnTo>
                    <a:pt x="25" y="140"/>
                  </a:lnTo>
                  <a:lnTo>
                    <a:pt x="23" y="139"/>
                  </a:lnTo>
                  <a:lnTo>
                    <a:pt x="19" y="134"/>
                  </a:lnTo>
                  <a:lnTo>
                    <a:pt x="26" y="129"/>
                  </a:lnTo>
                  <a:lnTo>
                    <a:pt x="47" y="125"/>
                  </a:lnTo>
                  <a:lnTo>
                    <a:pt x="43" y="105"/>
                  </a:lnTo>
                  <a:lnTo>
                    <a:pt x="35" y="104"/>
                  </a:lnTo>
                  <a:lnTo>
                    <a:pt x="51" y="76"/>
                  </a:lnTo>
                  <a:lnTo>
                    <a:pt x="46" y="74"/>
                  </a:lnTo>
                  <a:lnTo>
                    <a:pt x="46" y="67"/>
                  </a:lnTo>
                  <a:lnTo>
                    <a:pt x="56" y="60"/>
                  </a:lnTo>
                  <a:lnTo>
                    <a:pt x="63" y="49"/>
                  </a:lnTo>
                  <a:lnTo>
                    <a:pt x="99" y="20"/>
                  </a:lnTo>
                  <a:lnTo>
                    <a:pt x="97" y="11"/>
                  </a:lnTo>
                  <a:lnTo>
                    <a:pt x="106" y="2"/>
                  </a:lnTo>
                  <a:lnTo>
                    <a:pt x="114" y="0"/>
                  </a:lnTo>
                  <a:lnTo>
                    <a:pt x="137" y="11"/>
                  </a:lnTo>
                  <a:lnTo>
                    <a:pt x="141" y="16"/>
                  </a:lnTo>
                  <a:lnTo>
                    <a:pt x="135" y="17"/>
                  </a:lnTo>
                  <a:lnTo>
                    <a:pt x="135" y="23"/>
                  </a:lnTo>
                  <a:lnTo>
                    <a:pt x="129" y="41"/>
                  </a:lnTo>
                  <a:lnTo>
                    <a:pt x="133" y="50"/>
                  </a:lnTo>
                  <a:lnTo>
                    <a:pt x="132" y="53"/>
                  </a:lnTo>
                  <a:lnTo>
                    <a:pt x="123" y="54"/>
                  </a:lnTo>
                  <a:lnTo>
                    <a:pt x="129" y="68"/>
                  </a:lnTo>
                  <a:lnTo>
                    <a:pt x="124" y="81"/>
                  </a:lnTo>
                  <a:lnTo>
                    <a:pt x="116" y="83"/>
                  </a:lnTo>
                  <a:lnTo>
                    <a:pt x="114" y="83"/>
                  </a:lnTo>
                  <a:lnTo>
                    <a:pt x="118" y="88"/>
                  </a:lnTo>
                  <a:lnTo>
                    <a:pt x="115" y="91"/>
                  </a:lnTo>
                  <a:lnTo>
                    <a:pt x="107" y="98"/>
                  </a:lnTo>
                </a:path>
              </a:pathLst>
            </a:custGeom>
            <a:noFill/>
            <a:ln w="4">
              <a:solidFill>
                <a:srgbClr val="9C9C9C"/>
              </a:solidFill>
              <a:prstDash val="solid"/>
              <a:round/>
              <a:headEnd/>
              <a:tailEnd/>
            </a:ln>
          </p:spPr>
          <p:txBody>
            <a:bodyPr/>
            <a:lstStyle/>
            <a:p>
              <a:endParaRPr lang="nb-NO" dirty="0"/>
            </a:p>
          </p:txBody>
        </p:sp>
        <p:sp>
          <p:nvSpPr>
            <p:cNvPr id="2065" name="Freeform 1403"/>
            <p:cNvSpPr>
              <a:spLocks noEditPoints="1"/>
            </p:cNvSpPr>
            <p:nvPr/>
          </p:nvSpPr>
          <p:spPr bwMode="auto">
            <a:xfrm>
              <a:off x="2360613" y="5440363"/>
              <a:ext cx="523875" cy="649287"/>
            </a:xfrm>
            <a:custGeom>
              <a:avLst/>
              <a:gdLst>
                <a:gd name="T0" fmla="*/ 188912 w 330"/>
                <a:gd name="T1" fmla="*/ 558800 h 409"/>
                <a:gd name="T2" fmla="*/ 111125 w 330"/>
                <a:gd name="T3" fmla="*/ 292100 h 409"/>
                <a:gd name="T4" fmla="*/ 152400 w 330"/>
                <a:gd name="T5" fmla="*/ 263525 h 409"/>
                <a:gd name="T6" fmla="*/ 192087 w 330"/>
                <a:gd name="T7" fmla="*/ 258762 h 409"/>
                <a:gd name="T8" fmla="*/ 125413 w 330"/>
                <a:gd name="T9" fmla="*/ 228600 h 409"/>
                <a:gd name="T10" fmla="*/ 260350 w 330"/>
                <a:gd name="T11" fmla="*/ 214312 h 409"/>
                <a:gd name="T12" fmla="*/ 19050 w 330"/>
                <a:gd name="T13" fmla="*/ 168275 h 409"/>
                <a:gd name="T14" fmla="*/ 65088 w 330"/>
                <a:gd name="T15" fmla="*/ 239712 h 409"/>
                <a:gd name="T16" fmla="*/ 95250 w 330"/>
                <a:gd name="T17" fmla="*/ 192087 h 409"/>
                <a:gd name="T18" fmla="*/ 477838 w 330"/>
                <a:gd name="T19" fmla="*/ 39687 h 409"/>
                <a:gd name="T20" fmla="*/ 474663 w 330"/>
                <a:gd name="T21" fmla="*/ 161925 h 409"/>
                <a:gd name="T22" fmla="*/ 420688 w 330"/>
                <a:gd name="T23" fmla="*/ 279400 h 409"/>
                <a:gd name="T24" fmla="*/ 354012 w 330"/>
                <a:gd name="T25" fmla="*/ 403225 h 409"/>
                <a:gd name="T26" fmla="*/ 315912 w 330"/>
                <a:gd name="T27" fmla="*/ 514350 h 409"/>
                <a:gd name="T28" fmla="*/ 328612 w 330"/>
                <a:gd name="T29" fmla="*/ 563562 h 409"/>
                <a:gd name="T30" fmla="*/ 312737 w 330"/>
                <a:gd name="T31" fmla="*/ 635000 h 409"/>
                <a:gd name="T32" fmla="*/ 255588 w 330"/>
                <a:gd name="T33" fmla="*/ 631825 h 409"/>
                <a:gd name="T34" fmla="*/ 195262 w 330"/>
                <a:gd name="T35" fmla="*/ 558800 h 409"/>
                <a:gd name="T36" fmla="*/ 153987 w 330"/>
                <a:gd name="T37" fmla="*/ 541337 h 409"/>
                <a:gd name="T38" fmla="*/ 114300 w 330"/>
                <a:gd name="T39" fmla="*/ 465137 h 409"/>
                <a:gd name="T40" fmla="*/ 128588 w 330"/>
                <a:gd name="T41" fmla="*/ 374650 h 409"/>
                <a:gd name="T42" fmla="*/ 147637 w 330"/>
                <a:gd name="T43" fmla="*/ 349250 h 409"/>
                <a:gd name="T44" fmla="*/ 149225 w 330"/>
                <a:gd name="T45" fmla="*/ 315912 h 409"/>
                <a:gd name="T46" fmla="*/ 173037 w 330"/>
                <a:gd name="T47" fmla="*/ 355600 h 409"/>
                <a:gd name="T48" fmla="*/ 215900 w 330"/>
                <a:gd name="T49" fmla="*/ 357187 h 409"/>
                <a:gd name="T50" fmla="*/ 268287 w 330"/>
                <a:gd name="T51" fmla="*/ 411162 h 409"/>
                <a:gd name="T52" fmla="*/ 254000 w 330"/>
                <a:gd name="T53" fmla="*/ 366712 h 409"/>
                <a:gd name="T54" fmla="*/ 336550 w 330"/>
                <a:gd name="T55" fmla="*/ 339725 h 409"/>
                <a:gd name="T56" fmla="*/ 279400 w 330"/>
                <a:gd name="T57" fmla="*/ 342900 h 409"/>
                <a:gd name="T58" fmla="*/ 246063 w 330"/>
                <a:gd name="T59" fmla="*/ 339725 h 409"/>
                <a:gd name="T60" fmla="*/ 214313 w 330"/>
                <a:gd name="T61" fmla="*/ 296862 h 409"/>
                <a:gd name="T62" fmla="*/ 249238 w 330"/>
                <a:gd name="T63" fmla="*/ 276225 h 409"/>
                <a:gd name="T64" fmla="*/ 279400 w 330"/>
                <a:gd name="T65" fmla="*/ 241300 h 409"/>
                <a:gd name="T66" fmla="*/ 346075 w 330"/>
                <a:gd name="T67" fmla="*/ 220662 h 409"/>
                <a:gd name="T68" fmla="*/ 307975 w 330"/>
                <a:gd name="T69" fmla="*/ 222250 h 409"/>
                <a:gd name="T70" fmla="*/ 280987 w 330"/>
                <a:gd name="T71" fmla="*/ 212725 h 409"/>
                <a:gd name="T72" fmla="*/ 303212 w 330"/>
                <a:gd name="T73" fmla="*/ 204787 h 409"/>
                <a:gd name="T74" fmla="*/ 263525 w 330"/>
                <a:gd name="T75" fmla="*/ 198437 h 409"/>
                <a:gd name="T76" fmla="*/ 300037 w 330"/>
                <a:gd name="T77" fmla="*/ 158750 h 409"/>
                <a:gd name="T78" fmla="*/ 314325 w 330"/>
                <a:gd name="T79" fmla="*/ 133350 h 409"/>
                <a:gd name="T80" fmla="*/ 328612 w 330"/>
                <a:gd name="T81" fmla="*/ 111125 h 409"/>
                <a:gd name="T82" fmla="*/ 320675 w 330"/>
                <a:gd name="T83" fmla="*/ 106362 h 409"/>
                <a:gd name="T84" fmla="*/ 288925 w 330"/>
                <a:gd name="T85" fmla="*/ 155575 h 409"/>
                <a:gd name="T86" fmla="*/ 234950 w 330"/>
                <a:gd name="T87" fmla="*/ 152400 h 409"/>
                <a:gd name="T88" fmla="*/ 236538 w 330"/>
                <a:gd name="T89" fmla="*/ 133350 h 409"/>
                <a:gd name="T90" fmla="*/ 222250 w 330"/>
                <a:gd name="T91" fmla="*/ 119062 h 409"/>
                <a:gd name="T92" fmla="*/ 188912 w 330"/>
                <a:gd name="T93" fmla="*/ 153987 h 409"/>
                <a:gd name="T94" fmla="*/ 207963 w 330"/>
                <a:gd name="T95" fmla="*/ 188912 h 409"/>
                <a:gd name="T96" fmla="*/ 176212 w 330"/>
                <a:gd name="T97" fmla="*/ 180975 h 409"/>
                <a:gd name="T98" fmla="*/ 166687 w 330"/>
                <a:gd name="T99" fmla="*/ 119062 h 409"/>
                <a:gd name="T100" fmla="*/ 166687 w 330"/>
                <a:gd name="T101" fmla="*/ 161925 h 409"/>
                <a:gd name="T102" fmla="*/ 133350 w 330"/>
                <a:gd name="T103" fmla="*/ 188912 h 409"/>
                <a:gd name="T104" fmla="*/ 112713 w 330"/>
                <a:gd name="T105" fmla="*/ 158750 h 409"/>
                <a:gd name="T106" fmla="*/ 100012 w 330"/>
                <a:gd name="T107" fmla="*/ 147637 h 409"/>
                <a:gd name="T108" fmla="*/ 128588 w 330"/>
                <a:gd name="T109" fmla="*/ 114300 h 409"/>
                <a:gd name="T110" fmla="*/ 173037 w 330"/>
                <a:gd name="T111" fmla="*/ 66675 h 409"/>
                <a:gd name="T112" fmla="*/ 214313 w 330"/>
                <a:gd name="T113" fmla="*/ 73025 h 409"/>
                <a:gd name="T114" fmla="*/ 231775 w 330"/>
                <a:gd name="T115" fmla="*/ 63500 h 409"/>
                <a:gd name="T116" fmla="*/ 296862 w 330"/>
                <a:gd name="T117" fmla="*/ 95250 h 409"/>
                <a:gd name="T118" fmla="*/ 387350 w 330"/>
                <a:gd name="T119" fmla="*/ 0 h 4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0"/>
                <a:gd name="T181" fmla="*/ 0 h 409"/>
                <a:gd name="T182" fmla="*/ 330 w 330"/>
                <a:gd name="T183" fmla="*/ 409 h 4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0" h="409">
                  <a:moveTo>
                    <a:pt x="119" y="352"/>
                  </a:moveTo>
                  <a:lnTo>
                    <a:pt x="122" y="365"/>
                  </a:lnTo>
                  <a:lnTo>
                    <a:pt x="115" y="364"/>
                  </a:lnTo>
                  <a:lnTo>
                    <a:pt x="114" y="358"/>
                  </a:lnTo>
                  <a:lnTo>
                    <a:pt x="109" y="359"/>
                  </a:lnTo>
                  <a:lnTo>
                    <a:pt x="108" y="359"/>
                  </a:lnTo>
                  <a:lnTo>
                    <a:pt x="108" y="354"/>
                  </a:lnTo>
                  <a:lnTo>
                    <a:pt x="119" y="352"/>
                  </a:lnTo>
                  <a:moveTo>
                    <a:pt x="68" y="185"/>
                  </a:moveTo>
                  <a:lnTo>
                    <a:pt x="67" y="185"/>
                  </a:lnTo>
                  <a:lnTo>
                    <a:pt x="66" y="185"/>
                  </a:lnTo>
                  <a:lnTo>
                    <a:pt x="64" y="184"/>
                  </a:lnTo>
                  <a:lnTo>
                    <a:pt x="66" y="182"/>
                  </a:lnTo>
                  <a:lnTo>
                    <a:pt x="67" y="182"/>
                  </a:lnTo>
                  <a:lnTo>
                    <a:pt x="70" y="182"/>
                  </a:lnTo>
                  <a:lnTo>
                    <a:pt x="70" y="184"/>
                  </a:lnTo>
                  <a:lnTo>
                    <a:pt x="68" y="185"/>
                  </a:lnTo>
                  <a:moveTo>
                    <a:pt x="119" y="187"/>
                  </a:moveTo>
                  <a:lnTo>
                    <a:pt x="114" y="189"/>
                  </a:lnTo>
                  <a:lnTo>
                    <a:pt x="106" y="184"/>
                  </a:lnTo>
                  <a:lnTo>
                    <a:pt x="92" y="173"/>
                  </a:lnTo>
                  <a:lnTo>
                    <a:pt x="92" y="170"/>
                  </a:lnTo>
                  <a:lnTo>
                    <a:pt x="94" y="166"/>
                  </a:lnTo>
                  <a:lnTo>
                    <a:pt x="96" y="166"/>
                  </a:lnTo>
                  <a:lnTo>
                    <a:pt x="97" y="168"/>
                  </a:lnTo>
                  <a:lnTo>
                    <a:pt x="115" y="176"/>
                  </a:lnTo>
                  <a:lnTo>
                    <a:pt x="119" y="178"/>
                  </a:lnTo>
                  <a:lnTo>
                    <a:pt x="119" y="187"/>
                  </a:lnTo>
                  <a:moveTo>
                    <a:pt x="136" y="163"/>
                  </a:moveTo>
                  <a:lnTo>
                    <a:pt x="129" y="170"/>
                  </a:lnTo>
                  <a:lnTo>
                    <a:pt x="123" y="170"/>
                  </a:lnTo>
                  <a:lnTo>
                    <a:pt x="121" y="163"/>
                  </a:lnTo>
                  <a:lnTo>
                    <a:pt x="131" y="155"/>
                  </a:lnTo>
                  <a:lnTo>
                    <a:pt x="136" y="163"/>
                  </a:lnTo>
                  <a:moveTo>
                    <a:pt x="77" y="156"/>
                  </a:moveTo>
                  <a:lnTo>
                    <a:pt x="76" y="159"/>
                  </a:lnTo>
                  <a:lnTo>
                    <a:pt x="71" y="152"/>
                  </a:lnTo>
                  <a:lnTo>
                    <a:pt x="68" y="148"/>
                  </a:lnTo>
                  <a:lnTo>
                    <a:pt x="72" y="138"/>
                  </a:lnTo>
                  <a:lnTo>
                    <a:pt x="79" y="144"/>
                  </a:lnTo>
                  <a:lnTo>
                    <a:pt x="80" y="146"/>
                  </a:lnTo>
                  <a:lnTo>
                    <a:pt x="79" y="152"/>
                  </a:lnTo>
                  <a:lnTo>
                    <a:pt x="77" y="156"/>
                  </a:lnTo>
                  <a:moveTo>
                    <a:pt x="148" y="147"/>
                  </a:moveTo>
                  <a:lnTo>
                    <a:pt x="147" y="138"/>
                  </a:lnTo>
                  <a:lnTo>
                    <a:pt x="153" y="136"/>
                  </a:lnTo>
                  <a:lnTo>
                    <a:pt x="164" y="136"/>
                  </a:lnTo>
                  <a:lnTo>
                    <a:pt x="164" y="135"/>
                  </a:lnTo>
                  <a:lnTo>
                    <a:pt x="168" y="146"/>
                  </a:lnTo>
                  <a:lnTo>
                    <a:pt x="152" y="147"/>
                  </a:lnTo>
                  <a:lnTo>
                    <a:pt x="148" y="147"/>
                  </a:lnTo>
                  <a:moveTo>
                    <a:pt x="11" y="114"/>
                  </a:moveTo>
                  <a:lnTo>
                    <a:pt x="4" y="114"/>
                  </a:lnTo>
                  <a:lnTo>
                    <a:pt x="0" y="108"/>
                  </a:lnTo>
                  <a:lnTo>
                    <a:pt x="7" y="102"/>
                  </a:lnTo>
                  <a:lnTo>
                    <a:pt x="12" y="106"/>
                  </a:lnTo>
                  <a:lnTo>
                    <a:pt x="11" y="113"/>
                  </a:lnTo>
                  <a:lnTo>
                    <a:pt x="11" y="114"/>
                  </a:lnTo>
                  <a:moveTo>
                    <a:pt x="51" y="160"/>
                  </a:moveTo>
                  <a:lnTo>
                    <a:pt x="47" y="160"/>
                  </a:lnTo>
                  <a:lnTo>
                    <a:pt x="45" y="159"/>
                  </a:lnTo>
                  <a:lnTo>
                    <a:pt x="39" y="157"/>
                  </a:lnTo>
                  <a:lnTo>
                    <a:pt x="41" y="152"/>
                  </a:lnTo>
                  <a:lnTo>
                    <a:pt x="41" y="151"/>
                  </a:lnTo>
                  <a:lnTo>
                    <a:pt x="39" y="147"/>
                  </a:lnTo>
                  <a:lnTo>
                    <a:pt x="39" y="142"/>
                  </a:lnTo>
                  <a:lnTo>
                    <a:pt x="46" y="121"/>
                  </a:lnTo>
                  <a:lnTo>
                    <a:pt x="53" y="100"/>
                  </a:lnTo>
                  <a:lnTo>
                    <a:pt x="54" y="91"/>
                  </a:lnTo>
                  <a:lnTo>
                    <a:pt x="58" y="91"/>
                  </a:lnTo>
                  <a:lnTo>
                    <a:pt x="62" y="100"/>
                  </a:lnTo>
                  <a:lnTo>
                    <a:pt x="60" y="121"/>
                  </a:lnTo>
                  <a:lnTo>
                    <a:pt x="63" y="130"/>
                  </a:lnTo>
                  <a:lnTo>
                    <a:pt x="58" y="152"/>
                  </a:lnTo>
                  <a:lnTo>
                    <a:pt x="55" y="159"/>
                  </a:lnTo>
                  <a:lnTo>
                    <a:pt x="51" y="160"/>
                  </a:lnTo>
                  <a:moveTo>
                    <a:pt x="269" y="41"/>
                  </a:moveTo>
                  <a:lnTo>
                    <a:pt x="271" y="41"/>
                  </a:lnTo>
                  <a:lnTo>
                    <a:pt x="273" y="40"/>
                  </a:lnTo>
                  <a:lnTo>
                    <a:pt x="301" y="25"/>
                  </a:lnTo>
                  <a:lnTo>
                    <a:pt x="318" y="24"/>
                  </a:lnTo>
                  <a:lnTo>
                    <a:pt x="317" y="46"/>
                  </a:lnTo>
                  <a:lnTo>
                    <a:pt x="330" y="54"/>
                  </a:lnTo>
                  <a:lnTo>
                    <a:pt x="314" y="59"/>
                  </a:lnTo>
                  <a:lnTo>
                    <a:pt x="305" y="75"/>
                  </a:lnTo>
                  <a:lnTo>
                    <a:pt x="299" y="71"/>
                  </a:lnTo>
                  <a:lnTo>
                    <a:pt x="292" y="92"/>
                  </a:lnTo>
                  <a:lnTo>
                    <a:pt x="299" y="102"/>
                  </a:lnTo>
                  <a:lnTo>
                    <a:pt x="288" y="110"/>
                  </a:lnTo>
                  <a:lnTo>
                    <a:pt x="278" y="114"/>
                  </a:lnTo>
                  <a:lnTo>
                    <a:pt x="279" y="117"/>
                  </a:lnTo>
                  <a:lnTo>
                    <a:pt x="284" y="122"/>
                  </a:lnTo>
                  <a:lnTo>
                    <a:pt x="278" y="122"/>
                  </a:lnTo>
                  <a:lnTo>
                    <a:pt x="274" y="130"/>
                  </a:lnTo>
                  <a:lnTo>
                    <a:pt x="266" y="152"/>
                  </a:lnTo>
                  <a:lnTo>
                    <a:pt x="265" y="176"/>
                  </a:lnTo>
                  <a:lnTo>
                    <a:pt x="278" y="180"/>
                  </a:lnTo>
                  <a:lnTo>
                    <a:pt x="269" y="189"/>
                  </a:lnTo>
                  <a:lnTo>
                    <a:pt x="271" y="198"/>
                  </a:lnTo>
                  <a:lnTo>
                    <a:pt x="235" y="227"/>
                  </a:lnTo>
                  <a:lnTo>
                    <a:pt x="228" y="238"/>
                  </a:lnTo>
                  <a:lnTo>
                    <a:pt x="218" y="245"/>
                  </a:lnTo>
                  <a:lnTo>
                    <a:pt x="218" y="252"/>
                  </a:lnTo>
                  <a:lnTo>
                    <a:pt x="223" y="254"/>
                  </a:lnTo>
                  <a:lnTo>
                    <a:pt x="207" y="282"/>
                  </a:lnTo>
                  <a:lnTo>
                    <a:pt x="215" y="283"/>
                  </a:lnTo>
                  <a:lnTo>
                    <a:pt x="219" y="303"/>
                  </a:lnTo>
                  <a:lnTo>
                    <a:pt x="198" y="307"/>
                  </a:lnTo>
                  <a:lnTo>
                    <a:pt x="191" y="312"/>
                  </a:lnTo>
                  <a:lnTo>
                    <a:pt x="195" y="317"/>
                  </a:lnTo>
                  <a:lnTo>
                    <a:pt x="197" y="318"/>
                  </a:lnTo>
                  <a:lnTo>
                    <a:pt x="199" y="324"/>
                  </a:lnTo>
                  <a:lnTo>
                    <a:pt x="204" y="318"/>
                  </a:lnTo>
                  <a:lnTo>
                    <a:pt x="211" y="324"/>
                  </a:lnTo>
                  <a:lnTo>
                    <a:pt x="212" y="322"/>
                  </a:lnTo>
                  <a:lnTo>
                    <a:pt x="215" y="321"/>
                  </a:lnTo>
                  <a:lnTo>
                    <a:pt x="211" y="329"/>
                  </a:lnTo>
                  <a:lnTo>
                    <a:pt x="211" y="330"/>
                  </a:lnTo>
                  <a:lnTo>
                    <a:pt x="212" y="338"/>
                  </a:lnTo>
                  <a:lnTo>
                    <a:pt x="207" y="355"/>
                  </a:lnTo>
                  <a:lnTo>
                    <a:pt x="211" y="363"/>
                  </a:lnTo>
                  <a:lnTo>
                    <a:pt x="212" y="367"/>
                  </a:lnTo>
                  <a:lnTo>
                    <a:pt x="210" y="371"/>
                  </a:lnTo>
                  <a:lnTo>
                    <a:pt x="208" y="372"/>
                  </a:lnTo>
                  <a:lnTo>
                    <a:pt x="207" y="375"/>
                  </a:lnTo>
                  <a:lnTo>
                    <a:pt x="206" y="376"/>
                  </a:lnTo>
                  <a:lnTo>
                    <a:pt x="206" y="388"/>
                  </a:lnTo>
                  <a:lnTo>
                    <a:pt x="197" y="400"/>
                  </a:lnTo>
                  <a:lnTo>
                    <a:pt x="189" y="403"/>
                  </a:lnTo>
                  <a:lnTo>
                    <a:pt x="185" y="405"/>
                  </a:lnTo>
                  <a:lnTo>
                    <a:pt x="182" y="405"/>
                  </a:lnTo>
                  <a:lnTo>
                    <a:pt x="180" y="406"/>
                  </a:lnTo>
                  <a:lnTo>
                    <a:pt x="172" y="409"/>
                  </a:lnTo>
                  <a:lnTo>
                    <a:pt x="170" y="407"/>
                  </a:lnTo>
                  <a:lnTo>
                    <a:pt x="165" y="401"/>
                  </a:lnTo>
                  <a:lnTo>
                    <a:pt x="161" y="398"/>
                  </a:lnTo>
                  <a:lnTo>
                    <a:pt x="151" y="390"/>
                  </a:lnTo>
                  <a:lnTo>
                    <a:pt x="144" y="386"/>
                  </a:lnTo>
                  <a:lnTo>
                    <a:pt x="139" y="382"/>
                  </a:lnTo>
                  <a:lnTo>
                    <a:pt x="130" y="377"/>
                  </a:lnTo>
                  <a:lnTo>
                    <a:pt x="127" y="373"/>
                  </a:lnTo>
                  <a:lnTo>
                    <a:pt x="125" y="365"/>
                  </a:lnTo>
                  <a:lnTo>
                    <a:pt x="123" y="355"/>
                  </a:lnTo>
                  <a:lnTo>
                    <a:pt x="123" y="352"/>
                  </a:lnTo>
                  <a:lnTo>
                    <a:pt x="123" y="350"/>
                  </a:lnTo>
                  <a:lnTo>
                    <a:pt x="121" y="350"/>
                  </a:lnTo>
                  <a:lnTo>
                    <a:pt x="117" y="350"/>
                  </a:lnTo>
                  <a:lnTo>
                    <a:pt x="114" y="348"/>
                  </a:lnTo>
                  <a:lnTo>
                    <a:pt x="108" y="347"/>
                  </a:lnTo>
                  <a:lnTo>
                    <a:pt x="105" y="346"/>
                  </a:lnTo>
                  <a:lnTo>
                    <a:pt x="101" y="346"/>
                  </a:lnTo>
                  <a:lnTo>
                    <a:pt x="97" y="341"/>
                  </a:lnTo>
                  <a:lnTo>
                    <a:pt x="98" y="333"/>
                  </a:lnTo>
                  <a:lnTo>
                    <a:pt x="92" y="329"/>
                  </a:lnTo>
                  <a:lnTo>
                    <a:pt x="85" y="326"/>
                  </a:lnTo>
                  <a:lnTo>
                    <a:pt x="81" y="324"/>
                  </a:lnTo>
                  <a:lnTo>
                    <a:pt x="80" y="321"/>
                  </a:lnTo>
                  <a:lnTo>
                    <a:pt x="77" y="310"/>
                  </a:lnTo>
                  <a:lnTo>
                    <a:pt x="76" y="305"/>
                  </a:lnTo>
                  <a:lnTo>
                    <a:pt x="72" y="293"/>
                  </a:lnTo>
                  <a:lnTo>
                    <a:pt x="70" y="286"/>
                  </a:lnTo>
                  <a:lnTo>
                    <a:pt x="70" y="284"/>
                  </a:lnTo>
                  <a:lnTo>
                    <a:pt x="68" y="274"/>
                  </a:lnTo>
                  <a:lnTo>
                    <a:pt x="67" y="267"/>
                  </a:lnTo>
                  <a:lnTo>
                    <a:pt x="75" y="256"/>
                  </a:lnTo>
                  <a:lnTo>
                    <a:pt x="77" y="248"/>
                  </a:lnTo>
                  <a:lnTo>
                    <a:pt x="77" y="246"/>
                  </a:lnTo>
                  <a:lnTo>
                    <a:pt x="81" y="236"/>
                  </a:lnTo>
                  <a:lnTo>
                    <a:pt x="83" y="231"/>
                  </a:lnTo>
                  <a:lnTo>
                    <a:pt x="83" y="223"/>
                  </a:lnTo>
                  <a:lnTo>
                    <a:pt x="83" y="216"/>
                  </a:lnTo>
                  <a:lnTo>
                    <a:pt x="85" y="219"/>
                  </a:lnTo>
                  <a:lnTo>
                    <a:pt x="91" y="227"/>
                  </a:lnTo>
                  <a:lnTo>
                    <a:pt x="94" y="224"/>
                  </a:lnTo>
                  <a:lnTo>
                    <a:pt x="97" y="223"/>
                  </a:lnTo>
                  <a:lnTo>
                    <a:pt x="93" y="220"/>
                  </a:lnTo>
                  <a:lnTo>
                    <a:pt x="91" y="216"/>
                  </a:lnTo>
                  <a:lnTo>
                    <a:pt x="89" y="214"/>
                  </a:lnTo>
                  <a:lnTo>
                    <a:pt x="88" y="212"/>
                  </a:lnTo>
                  <a:lnTo>
                    <a:pt x="88" y="211"/>
                  </a:lnTo>
                  <a:lnTo>
                    <a:pt x="87" y="207"/>
                  </a:lnTo>
                  <a:lnTo>
                    <a:pt x="89" y="195"/>
                  </a:lnTo>
                  <a:lnTo>
                    <a:pt x="93" y="198"/>
                  </a:lnTo>
                  <a:lnTo>
                    <a:pt x="94" y="199"/>
                  </a:lnTo>
                  <a:lnTo>
                    <a:pt x="96" y="199"/>
                  </a:lnTo>
                  <a:lnTo>
                    <a:pt x="98" y="203"/>
                  </a:lnTo>
                  <a:lnTo>
                    <a:pt x="98" y="204"/>
                  </a:lnTo>
                  <a:lnTo>
                    <a:pt x="105" y="212"/>
                  </a:lnTo>
                  <a:lnTo>
                    <a:pt x="108" y="212"/>
                  </a:lnTo>
                  <a:lnTo>
                    <a:pt x="110" y="214"/>
                  </a:lnTo>
                  <a:lnTo>
                    <a:pt x="109" y="218"/>
                  </a:lnTo>
                  <a:lnTo>
                    <a:pt x="109" y="224"/>
                  </a:lnTo>
                  <a:lnTo>
                    <a:pt x="105" y="236"/>
                  </a:lnTo>
                  <a:lnTo>
                    <a:pt x="109" y="238"/>
                  </a:lnTo>
                  <a:lnTo>
                    <a:pt x="113" y="225"/>
                  </a:lnTo>
                  <a:lnTo>
                    <a:pt x="119" y="227"/>
                  </a:lnTo>
                  <a:lnTo>
                    <a:pt x="125" y="221"/>
                  </a:lnTo>
                  <a:lnTo>
                    <a:pt x="126" y="220"/>
                  </a:lnTo>
                  <a:lnTo>
                    <a:pt x="131" y="220"/>
                  </a:lnTo>
                  <a:lnTo>
                    <a:pt x="136" y="225"/>
                  </a:lnTo>
                  <a:lnTo>
                    <a:pt x="139" y="228"/>
                  </a:lnTo>
                  <a:lnTo>
                    <a:pt x="142" y="231"/>
                  </a:lnTo>
                  <a:lnTo>
                    <a:pt x="147" y="240"/>
                  </a:lnTo>
                  <a:lnTo>
                    <a:pt x="148" y="241"/>
                  </a:lnTo>
                  <a:lnTo>
                    <a:pt x="152" y="249"/>
                  </a:lnTo>
                  <a:lnTo>
                    <a:pt x="155" y="254"/>
                  </a:lnTo>
                  <a:lnTo>
                    <a:pt x="164" y="258"/>
                  </a:lnTo>
                  <a:lnTo>
                    <a:pt x="169" y="259"/>
                  </a:lnTo>
                  <a:lnTo>
                    <a:pt x="176" y="259"/>
                  </a:lnTo>
                  <a:lnTo>
                    <a:pt x="174" y="256"/>
                  </a:lnTo>
                  <a:lnTo>
                    <a:pt x="172" y="254"/>
                  </a:lnTo>
                  <a:lnTo>
                    <a:pt x="168" y="254"/>
                  </a:lnTo>
                  <a:lnTo>
                    <a:pt x="164" y="253"/>
                  </a:lnTo>
                  <a:lnTo>
                    <a:pt x="157" y="246"/>
                  </a:lnTo>
                  <a:lnTo>
                    <a:pt x="153" y="241"/>
                  </a:lnTo>
                  <a:lnTo>
                    <a:pt x="160" y="231"/>
                  </a:lnTo>
                  <a:lnTo>
                    <a:pt x="168" y="225"/>
                  </a:lnTo>
                  <a:lnTo>
                    <a:pt x="180" y="220"/>
                  </a:lnTo>
                  <a:lnTo>
                    <a:pt x="181" y="220"/>
                  </a:lnTo>
                  <a:lnTo>
                    <a:pt x="182" y="219"/>
                  </a:lnTo>
                  <a:lnTo>
                    <a:pt x="190" y="219"/>
                  </a:lnTo>
                  <a:lnTo>
                    <a:pt x="202" y="218"/>
                  </a:lnTo>
                  <a:lnTo>
                    <a:pt x="208" y="215"/>
                  </a:lnTo>
                  <a:lnTo>
                    <a:pt x="212" y="214"/>
                  </a:lnTo>
                  <a:lnTo>
                    <a:pt x="219" y="212"/>
                  </a:lnTo>
                  <a:lnTo>
                    <a:pt x="216" y="210"/>
                  </a:lnTo>
                  <a:lnTo>
                    <a:pt x="202" y="211"/>
                  </a:lnTo>
                  <a:lnTo>
                    <a:pt x="197" y="212"/>
                  </a:lnTo>
                  <a:lnTo>
                    <a:pt x="193" y="214"/>
                  </a:lnTo>
                  <a:lnTo>
                    <a:pt x="182" y="214"/>
                  </a:lnTo>
                  <a:lnTo>
                    <a:pt x="180" y="214"/>
                  </a:lnTo>
                  <a:lnTo>
                    <a:pt x="176" y="216"/>
                  </a:lnTo>
                  <a:lnTo>
                    <a:pt x="169" y="219"/>
                  </a:lnTo>
                  <a:lnTo>
                    <a:pt x="157" y="225"/>
                  </a:lnTo>
                  <a:lnTo>
                    <a:pt x="152" y="232"/>
                  </a:lnTo>
                  <a:lnTo>
                    <a:pt x="149" y="235"/>
                  </a:lnTo>
                  <a:lnTo>
                    <a:pt x="147" y="227"/>
                  </a:lnTo>
                  <a:lnTo>
                    <a:pt x="144" y="220"/>
                  </a:lnTo>
                  <a:lnTo>
                    <a:pt x="143" y="219"/>
                  </a:lnTo>
                  <a:lnTo>
                    <a:pt x="155" y="214"/>
                  </a:lnTo>
                  <a:lnTo>
                    <a:pt x="153" y="211"/>
                  </a:lnTo>
                  <a:lnTo>
                    <a:pt x="149" y="207"/>
                  </a:lnTo>
                  <a:lnTo>
                    <a:pt x="139" y="204"/>
                  </a:lnTo>
                  <a:lnTo>
                    <a:pt x="136" y="198"/>
                  </a:lnTo>
                  <a:lnTo>
                    <a:pt x="135" y="194"/>
                  </a:lnTo>
                  <a:lnTo>
                    <a:pt x="134" y="193"/>
                  </a:lnTo>
                  <a:lnTo>
                    <a:pt x="132" y="191"/>
                  </a:lnTo>
                  <a:lnTo>
                    <a:pt x="135" y="187"/>
                  </a:lnTo>
                  <a:lnTo>
                    <a:pt x="147" y="180"/>
                  </a:lnTo>
                  <a:lnTo>
                    <a:pt x="152" y="182"/>
                  </a:lnTo>
                  <a:lnTo>
                    <a:pt x="163" y="178"/>
                  </a:lnTo>
                  <a:lnTo>
                    <a:pt x="165" y="177"/>
                  </a:lnTo>
                  <a:lnTo>
                    <a:pt x="166" y="177"/>
                  </a:lnTo>
                  <a:lnTo>
                    <a:pt x="165" y="177"/>
                  </a:lnTo>
                  <a:lnTo>
                    <a:pt x="163" y="173"/>
                  </a:lnTo>
                  <a:lnTo>
                    <a:pt x="157" y="174"/>
                  </a:lnTo>
                  <a:lnTo>
                    <a:pt x="156" y="172"/>
                  </a:lnTo>
                  <a:lnTo>
                    <a:pt x="156" y="170"/>
                  </a:lnTo>
                  <a:lnTo>
                    <a:pt x="161" y="166"/>
                  </a:lnTo>
                  <a:lnTo>
                    <a:pt x="161" y="165"/>
                  </a:lnTo>
                  <a:lnTo>
                    <a:pt x="164" y="164"/>
                  </a:lnTo>
                  <a:lnTo>
                    <a:pt x="166" y="156"/>
                  </a:lnTo>
                  <a:lnTo>
                    <a:pt x="174" y="152"/>
                  </a:lnTo>
                  <a:lnTo>
                    <a:pt x="176" y="152"/>
                  </a:lnTo>
                  <a:lnTo>
                    <a:pt x="181" y="149"/>
                  </a:lnTo>
                  <a:lnTo>
                    <a:pt x="182" y="148"/>
                  </a:lnTo>
                  <a:lnTo>
                    <a:pt x="183" y="147"/>
                  </a:lnTo>
                  <a:lnTo>
                    <a:pt x="186" y="147"/>
                  </a:lnTo>
                  <a:lnTo>
                    <a:pt x="191" y="147"/>
                  </a:lnTo>
                  <a:lnTo>
                    <a:pt x="195" y="146"/>
                  </a:lnTo>
                  <a:lnTo>
                    <a:pt x="201" y="143"/>
                  </a:lnTo>
                  <a:lnTo>
                    <a:pt x="218" y="139"/>
                  </a:lnTo>
                  <a:lnTo>
                    <a:pt x="220" y="138"/>
                  </a:lnTo>
                  <a:lnTo>
                    <a:pt x="219" y="138"/>
                  </a:lnTo>
                  <a:lnTo>
                    <a:pt x="215" y="135"/>
                  </a:lnTo>
                  <a:lnTo>
                    <a:pt x="212" y="135"/>
                  </a:lnTo>
                  <a:lnTo>
                    <a:pt x="204" y="135"/>
                  </a:lnTo>
                  <a:lnTo>
                    <a:pt x="202" y="136"/>
                  </a:lnTo>
                  <a:lnTo>
                    <a:pt x="199" y="139"/>
                  </a:lnTo>
                  <a:lnTo>
                    <a:pt x="194" y="140"/>
                  </a:lnTo>
                  <a:lnTo>
                    <a:pt x="190" y="140"/>
                  </a:lnTo>
                  <a:lnTo>
                    <a:pt x="185" y="142"/>
                  </a:lnTo>
                  <a:lnTo>
                    <a:pt x="183" y="142"/>
                  </a:lnTo>
                  <a:lnTo>
                    <a:pt x="182" y="143"/>
                  </a:lnTo>
                  <a:lnTo>
                    <a:pt x="178" y="144"/>
                  </a:lnTo>
                  <a:lnTo>
                    <a:pt x="173" y="135"/>
                  </a:lnTo>
                  <a:lnTo>
                    <a:pt x="174" y="134"/>
                  </a:lnTo>
                  <a:lnTo>
                    <a:pt x="177" y="134"/>
                  </a:lnTo>
                  <a:lnTo>
                    <a:pt x="180" y="134"/>
                  </a:lnTo>
                  <a:lnTo>
                    <a:pt x="181" y="135"/>
                  </a:lnTo>
                  <a:lnTo>
                    <a:pt x="182" y="135"/>
                  </a:lnTo>
                  <a:lnTo>
                    <a:pt x="187" y="135"/>
                  </a:lnTo>
                  <a:lnTo>
                    <a:pt x="189" y="135"/>
                  </a:lnTo>
                  <a:lnTo>
                    <a:pt x="190" y="135"/>
                  </a:lnTo>
                  <a:lnTo>
                    <a:pt x="193" y="136"/>
                  </a:lnTo>
                  <a:lnTo>
                    <a:pt x="191" y="129"/>
                  </a:lnTo>
                  <a:lnTo>
                    <a:pt x="189" y="123"/>
                  </a:lnTo>
                  <a:lnTo>
                    <a:pt x="189" y="122"/>
                  </a:lnTo>
                  <a:lnTo>
                    <a:pt x="185" y="127"/>
                  </a:lnTo>
                  <a:lnTo>
                    <a:pt x="182" y="126"/>
                  </a:lnTo>
                  <a:lnTo>
                    <a:pt x="178" y="129"/>
                  </a:lnTo>
                  <a:lnTo>
                    <a:pt x="172" y="126"/>
                  </a:lnTo>
                  <a:lnTo>
                    <a:pt x="172" y="119"/>
                  </a:lnTo>
                  <a:lnTo>
                    <a:pt x="166" y="125"/>
                  </a:lnTo>
                  <a:lnTo>
                    <a:pt x="161" y="122"/>
                  </a:lnTo>
                  <a:lnTo>
                    <a:pt x="160" y="122"/>
                  </a:lnTo>
                  <a:lnTo>
                    <a:pt x="165" y="115"/>
                  </a:lnTo>
                  <a:lnTo>
                    <a:pt x="168" y="112"/>
                  </a:lnTo>
                  <a:lnTo>
                    <a:pt x="176" y="110"/>
                  </a:lnTo>
                  <a:lnTo>
                    <a:pt x="182" y="105"/>
                  </a:lnTo>
                  <a:lnTo>
                    <a:pt x="183" y="105"/>
                  </a:lnTo>
                  <a:lnTo>
                    <a:pt x="189" y="100"/>
                  </a:lnTo>
                  <a:lnTo>
                    <a:pt x="193" y="97"/>
                  </a:lnTo>
                  <a:lnTo>
                    <a:pt x="194" y="97"/>
                  </a:lnTo>
                  <a:lnTo>
                    <a:pt x="194" y="96"/>
                  </a:lnTo>
                  <a:lnTo>
                    <a:pt x="195" y="92"/>
                  </a:lnTo>
                  <a:lnTo>
                    <a:pt x="195" y="91"/>
                  </a:lnTo>
                  <a:lnTo>
                    <a:pt x="195" y="88"/>
                  </a:lnTo>
                  <a:lnTo>
                    <a:pt x="194" y="88"/>
                  </a:lnTo>
                  <a:lnTo>
                    <a:pt x="198" y="84"/>
                  </a:lnTo>
                  <a:lnTo>
                    <a:pt x="212" y="81"/>
                  </a:lnTo>
                  <a:lnTo>
                    <a:pt x="221" y="79"/>
                  </a:lnTo>
                  <a:lnTo>
                    <a:pt x="228" y="76"/>
                  </a:lnTo>
                  <a:lnTo>
                    <a:pt x="233" y="75"/>
                  </a:lnTo>
                  <a:lnTo>
                    <a:pt x="227" y="72"/>
                  </a:lnTo>
                  <a:lnTo>
                    <a:pt x="214" y="76"/>
                  </a:lnTo>
                  <a:lnTo>
                    <a:pt x="202" y="79"/>
                  </a:lnTo>
                  <a:lnTo>
                    <a:pt x="207" y="70"/>
                  </a:lnTo>
                  <a:lnTo>
                    <a:pt x="208" y="68"/>
                  </a:lnTo>
                  <a:lnTo>
                    <a:pt x="211" y="64"/>
                  </a:lnTo>
                  <a:lnTo>
                    <a:pt x="212" y="53"/>
                  </a:lnTo>
                  <a:lnTo>
                    <a:pt x="214" y="51"/>
                  </a:lnTo>
                  <a:lnTo>
                    <a:pt x="218" y="49"/>
                  </a:lnTo>
                  <a:lnTo>
                    <a:pt x="212" y="49"/>
                  </a:lnTo>
                  <a:lnTo>
                    <a:pt x="204" y="58"/>
                  </a:lnTo>
                  <a:lnTo>
                    <a:pt x="202" y="67"/>
                  </a:lnTo>
                  <a:lnTo>
                    <a:pt x="202" y="68"/>
                  </a:lnTo>
                  <a:lnTo>
                    <a:pt x="197" y="75"/>
                  </a:lnTo>
                  <a:lnTo>
                    <a:pt x="191" y="83"/>
                  </a:lnTo>
                  <a:lnTo>
                    <a:pt x="189" y="87"/>
                  </a:lnTo>
                  <a:lnTo>
                    <a:pt x="189" y="88"/>
                  </a:lnTo>
                  <a:lnTo>
                    <a:pt x="190" y="92"/>
                  </a:lnTo>
                  <a:lnTo>
                    <a:pt x="185" y="97"/>
                  </a:lnTo>
                  <a:lnTo>
                    <a:pt x="182" y="98"/>
                  </a:lnTo>
                  <a:lnTo>
                    <a:pt x="177" y="104"/>
                  </a:lnTo>
                  <a:lnTo>
                    <a:pt x="169" y="104"/>
                  </a:lnTo>
                  <a:lnTo>
                    <a:pt x="161" y="105"/>
                  </a:lnTo>
                  <a:lnTo>
                    <a:pt x="159" y="110"/>
                  </a:lnTo>
                  <a:lnTo>
                    <a:pt x="153" y="118"/>
                  </a:lnTo>
                  <a:lnTo>
                    <a:pt x="149" y="115"/>
                  </a:lnTo>
                  <a:lnTo>
                    <a:pt x="149" y="113"/>
                  </a:lnTo>
                  <a:lnTo>
                    <a:pt x="148" y="96"/>
                  </a:lnTo>
                  <a:lnTo>
                    <a:pt x="164" y="93"/>
                  </a:lnTo>
                  <a:lnTo>
                    <a:pt x="182" y="91"/>
                  </a:lnTo>
                  <a:lnTo>
                    <a:pt x="183" y="88"/>
                  </a:lnTo>
                  <a:lnTo>
                    <a:pt x="185" y="88"/>
                  </a:lnTo>
                  <a:lnTo>
                    <a:pt x="182" y="88"/>
                  </a:lnTo>
                  <a:lnTo>
                    <a:pt x="172" y="88"/>
                  </a:lnTo>
                  <a:lnTo>
                    <a:pt x="151" y="84"/>
                  </a:lnTo>
                  <a:lnTo>
                    <a:pt x="149" y="84"/>
                  </a:lnTo>
                  <a:lnTo>
                    <a:pt x="149" y="83"/>
                  </a:lnTo>
                  <a:lnTo>
                    <a:pt x="147" y="80"/>
                  </a:lnTo>
                  <a:lnTo>
                    <a:pt x="147" y="76"/>
                  </a:lnTo>
                  <a:lnTo>
                    <a:pt x="147" y="71"/>
                  </a:lnTo>
                  <a:lnTo>
                    <a:pt x="147" y="70"/>
                  </a:lnTo>
                  <a:lnTo>
                    <a:pt x="146" y="66"/>
                  </a:lnTo>
                  <a:lnTo>
                    <a:pt x="139" y="71"/>
                  </a:lnTo>
                  <a:lnTo>
                    <a:pt x="140" y="75"/>
                  </a:lnTo>
                  <a:lnTo>
                    <a:pt x="142" y="85"/>
                  </a:lnTo>
                  <a:lnTo>
                    <a:pt x="131" y="91"/>
                  </a:lnTo>
                  <a:lnTo>
                    <a:pt x="131" y="89"/>
                  </a:lnTo>
                  <a:lnTo>
                    <a:pt x="129" y="85"/>
                  </a:lnTo>
                  <a:lnTo>
                    <a:pt x="126" y="87"/>
                  </a:lnTo>
                  <a:lnTo>
                    <a:pt x="126" y="92"/>
                  </a:lnTo>
                  <a:lnTo>
                    <a:pt x="122" y="96"/>
                  </a:lnTo>
                  <a:lnTo>
                    <a:pt x="119" y="97"/>
                  </a:lnTo>
                  <a:lnTo>
                    <a:pt x="119" y="101"/>
                  </a:lnTo>
                  <a:lnTo>
                    <a:pt x="122" y="100"/>
                  </a:lnTo>
                  <a:lnTo>
                    <a:pt x="131" y="96"/>
                  </a:lnTo>
                  <a:lnTo>
                    <a:pt x="138" y="94"/>
                  </a:lnTo>
                  <a:lnTo>
                    <a:pt x="143" y="114"/>
                  </a:lnTo>
                  <a:lnTo>
                    <a:pt x="143" y="115"/>
                  </a:lnTo>
                  <a:lnTo>
                    <a:pt x="142" y="115"/>
                  </a:lnTo>
                  <a:lnTo>
                    <a:pt x="131" y="119"/>
                  </a:lnTo>
                  <a:lnTo>
                    <a:pt x="126" y="122"/>
                  </a:lnTo>
                  <a:lnTo>
                    <a:pt x="123" y="115"/>
                  </a:lnTo>
                  <a:lnTo>
                    <a:pt x="118" y="122"/>
                  </a:lnTo>
                  <a:lnTo>
                    <a:pt x="108" y="132"/>
                  </a:lnTo>
                  <a:lnTo>
                    <a:pt x="108" y="123"/>
                  </a:lnTo>
                  <a:lnTo>
                    <a:pt x="109" y="122"/>
                  </a:lnTo>
                  <a:lnTo>
                    <a:pt x="111" y="115"/>
                  </a:lnTo>
                  <a:lnTo>
                    <a:pt x="111" y="114"/>
                  </a:lnTo>
                  <a:lnTo>
                    <a:pt x="110" y="101"/>
                  </a:lnTo>
                  <a:lnTo>
                    <a:pt x="110" y="93"/>
                  </a:lnTo>
                  <a:lnTo>
                    <a:pt x="111" y="84"/>
                  </a:lnTo>
                  <a:lnTo>
                    <a:pt x="111" y="77"/>
                  </a:lnTo>
                  <a:lnTo>
                    <a:pt x="111" y="74"/>
                  </a:lnTo>
                  <a:lnTo>
                    <a:pt x="109" y="74"/>
                  </a:lnTo>
                  <a:lnTo>
                    <a:pt x="108" y="75"/>
                  </a:lnTo>
                  <a:lnTo>
                    <a:pt x="105" y="75"/>
                  </a:lnTo>
                  <a:lnTo>
                    <a:pt x="104" y="76"/>
                  </a:lnTo>
                  <a:lnTo>
                    <a:pt x="94" y="83"/>
                  </a:lnTo>
                  <a:lnTo>
                    <a:pt x="89" y="80"/>
                  </a:lnTo>
                  <a:lnTo>
                    <a:pt x="92" y="87"/>
                  </a:lnTo>
                  <a:lnTo>
                    <a:pt x="97" y="89"/>
                  </a:lnTo>
                  <a:lnTo>
                    <a:pt x="105" y="80"/>
                  </a:lnTo>
                  <a:lnTo>
                    <a:pt x="105" y="93"/>
                  </a:lnTo>
                  <a:lnTo>
                    <a:pt x="105" y="102"/>
                  </a:lnTo>
                  <a:lnTo>
                    <a:pt x="105" y="105"/>
                  </a:lnTo>
                  <a:lnTo>
                    <a:pt x="104" y="113"/>
                  </a:lnTo>
                  <a:lnTo>
                    <a:pt x="104" y="115"/>
                  </a:lnTo>
                  <a:lnTo>
                    <a:pt x="100" y="125"/>
                  </a:lnTo>
                  <a:lnTo>
                    <a:pt x="93" y="130"/>
                  </a:lnTo>
                  <a:lnTo>
                    <a:pt x="85" y="129"/>
                  </a:lnTo>
                  <a:lnTo>
                    <a:pt x="85" y="126"/>
                  </a:lnTo>
                  <a:lnTo>
                    <a:pt x="84" y="119"/>
                  </a:lnTo>
                  <a:lnTo>
                    <a:pt x="80" y="121"/>
                  </a:lnTo>
                  <a:lnTo>
                    <a:pt x="76" y="118"/>
                  </a:lnTo>
                  <a:lnTo>
                    <a:pt x="77" y="101"/>
                  </a:lnTo>
                  <a:lnTo>
                    <a:pt x="77" y="93"/>
                  </a:lnTo>
                  <a:lnTo>
                    <a:pt x="75" y="91"/>
                  </a:lnTo>
                  <a:lnTo>
                    <a:pt x="75" y="93"/>
                  </a:lnTo>
                  <a:lnTo>
                    <a:pt x="75" y="97"/>
                  </a:lnTo>
                  <a:lnTo>
                    <a:pt x="71" y="100"/>
                  </a:lnTo>
                  <a:lnTo>
                    <a:pt x="71" y="106"/>
                  </a:lnTo>
                  <a:lnTo>
                    <a:pt x="71" y="109"/>
                  </a:lnTo>
                  <a:lnTo>
                    <a:pt x="67" y="109"/>
                  </a:lnTo>
                  <a:lnTo>
                    <a:pt x="67" y="105"/>
                  </a:lnTo>
                  <a:lnTo>
                    <a:pt x="66" y="101"/>
                  </a:lnTo>
                  <a:lnTo>
                    <a:pt x="64" y="98"/>
                  </a:lnTo>
                  <a:lnTo>
                    <a:pt x="64" y="97"/>
                  </a:lnTo>
                  <a:lnTo>
                    <a:pt x="63" y="93"/>
                  </a:lnTo>
                  <a:lnTo>
                    <a:pt x="62" y="89"/>
                  </a:lnTo>
                  <a:lnTo>
                    <a:pt x="59" y="83"/>
                  </a:lnTo>
                  <a:lnTo>
                    <a:pt x="58" y="67"/>
                  </a:lnTo>
                  <a:lnTo>
                    <a:pt x="63" y="67"/>
                  </a:lnTo>
                  <a:lnTo>
                    <a:pt x="68" y="72"/>
                  </a:lnTo>
                  <a:lnTo>
                    <a:pt x="70" y="74"/>
                  </a:lnTo>
                  <a:lnTo>
                    <a:pt x="77" y="68"/>
                  </a:lnTo>
                  <a:lnTo>
                    <a:pt x="81" y="72"/>
                  </a:lnTo>
                  <a:lnTo>
                    <a:pt x="85" y="68"/>
                  </a:lnTo>
                  <a:lnTo>
                    <a:pt x="87" y="70"/>
                  </a:lnTo>
                  <a:lnTo>
                    <a:pt x="89" y="70"/>
                  </a:lnTo>
                  <a:lnTo>
                    <a:pt x="91" y="70"/>
                  </a:lnTo>
                  <a:lnTo>
                    <a:pt x="100" y="66"/>
                  </a:lnTo>
                  <a:lnTo>
                    <a:pt x="106" y="59"/>
                  </a:lnTo>
                  <a:lnTo>
                    <a:pt x="109" y="55"/>
                  </a:lnTo>
                  <a:lnTo>
                    <a:pt x="109" y="42"/>
                  </a:lnTo>
                  <a:lnTo>
                    <a:pt x="111" y="30"/>
                  </a:lnTo>
                  <a:lnTo>
                    <a:pt x="115" y="24"/>
                  </a:lnTo>
                  <a:lnTo>
                    <a:pt x="118" y="25"/>
                  </a:lnTo>
                  <a:lnTo>
                    <a:pt x="122" y="28"/>
                  </a:lnTo>
                  <a:lnTo>
                    <a:pt x="134" y="36"/>
                  </a:lnTo>
                  <a:lnTo>
                    <a:pt x="135" y="36"/>
                  </a:lnTo>
                  <a:lnTo>
                    <a:pt x="138" y="41"/>
                  </a:lnTo>
                  <a:lnTo>
                    <a:pt x="135" y="46"/>
                  </a:lnTo>
                  <a:lnTo>
                    <a:pt x="134" y="46"/>
                  </a:lnTo>
                  <a:lnTo>
                    <a:pt x="132" y="47"/>
                  </a:lnTo>
                  <a:lnTo>
                    <a:pt x="132" y="49"/>
                  </a:lnTo>
                  <a:lnTo>
                    <a:pt x="140" y="47"/>
                  </a:lnTo>
                  <a:lnTo>
                    <a:pt x="142" y="42"/>
                  </a:lnTo>
                  <a:lnTo>
                    <a:pt x="142" y="41"/>
                  </a:lnTo>
                  <a:lnTo>
                    <a:pt x="142" y="40"/>
                  </a:lnTo>
                  <a:lnTo>
                    <a:pt x="146" y="40"/>
                  </a:lnTo>
                  <a:lnTo>
                    <a:pt x="151" y="46"/>
                  </a:lnTo>
                  <a:lnTo>
                    <a:pt x="153" y="49"/>
                  </a:lnTo>
                  <a:lnTo>
                    <a:pt x="153" y="50"/>
                  </a:lnTo>
                  <a:lnTo>
                    <a:pt x="161" y="53"/>
                  </a:lnTo>
                  <a:lnTo>
                    <a:pt x="161" y="58"/>
                  </a:lnTo>
                  <a:lnTo>
                    <a:pt x="174" y="55"/>
                  </a:lnTo>
                  <a:lnTo>
                    <a:pt x="182" y="58"/>
                  </a:lnTo>
                  <a:lnTo>
                    <a:pt x="187" y="60"/>
                  </a:lnTo>
                  <a:lnTo>
                    <a:pt x="190" y="60"/>
                  </a:lnTo>
                  <a:lnTo>
                    <a:pt x="193" y="46"/>
                  </a:lnTo>
                  <a:lnTo>
                    <a:pt x="199" y="34"/>
                  </a:lnTo>
                  <a:lnTo>
                    <a:pt x="206" y="30"/>
                  </a:lnTo>
                  <a:lnTo>
                    <a:pt x="207" y="21"/>
                  </a:lnTo>
                  <a:lnTo>
                    <a:pt x="216" y="11"/>
                  </a:lnTo>
                  <a:lnTo>
                    <a:pt x="229" y="11"/>
                  </a:lnTo>
                  <a:lnTo>
                    <a:pt x="244" y="0"/>
                  </a:lnTo>
                  <a:lnTo>
                    <a:pt x="262" y="0"/>
                  </a:lnTo>
                  <a:lnTo>
                    <a:pt x="265" y="4"/>
                  </a:lnTo>
                  <a:lnTo>
                    <a:pt x="263" y="21"/>
                  </a:lnTo>
                  <a:lnTo>
                    <a:pt x="257" y="36"/>
                  </a:lnTo>
                  <a:lnTo>
                    <a:pt x="261" y="40"/>
                  </a:lnTo>
                  <a:lnTo>
                    <a:pt x="265" y="41"/>
                  </a:lnTo>
                  <a:lnTo>
                    <a:pt x="269" y="41"/>
                  </a:lnTo>
                </a:path>
              </a:pathLst>
            </a:custGeom>
            <a:noFill/>
            <a:ln w="4">
              <a:solidFill>
                <a:srgbClr val="9C9C9C"/>
              </a:solidFill>
              <a:prstDash val="solid"/>
              <a:round/>
              <a:headEnd/>
              <a:tailEnd/>
            </a:ln>
          </p:spPr>
          <p:txBody>
            <a:bodyPr/>
            <a:lstStyle/>
            <a:p>
              <a:endParaRPr lang="nb-NO" dirty="0"/>
            </a:p>
          </p:txBody>
        </p:sp>
        <p:sp>
          <p:nvSpPr>
            <p:cNvPr id="2066" name="Freeform 1404"/>
            <p:cNvSpPr>
              <a:spLocks noEditPoints="1"/>
            </p:cNvSpPr>
            <p:nvPr/>
          </p:nvSpPr>
          <p:spPr bwMode="auto">
            <a:xfrm>
              <a:off x="2427288" y="4926013"/>
              <a:ext cx="606425" cy="631825"/>
            </a:xfrm>
            <a:custGeom>
              <a:avLst/>
              <a:gdLst>
                <a:gd name="T0" fmla="*/ 44450 w 382"/>
                <a:gd name="T1" fmla="*/ 631825 h 398"/>
                <a:gd name="T2" fmla="*/ 85725 w 382"/>
                <a:gd name="T3" fmla="*/ 577850 h 398"/>
                <a:gd name="T4" fmla="*/ 128588 w 382"/>
                <a:gd name="T5" fmla="*/ 531813 h 398"/>
                <a:gd name="T6" fmla="*/ 119063 w 382"/>
                <a:gd name="T7" fmla="*/ 490538 h 398"/>
                <a:gd name="T8" fmla="*/ 53975 w 382"/>
                <a:gd name="T9" fmla="*/ 514350 h 398"/>
                <a:gd name="T10" fmla="*/ 61913 w 382"/>
                <a:gd name="T11" fmla="*/ 493713 h 398"/>
                <a:gd name="T12" fmla="*/ 74613 w 382"/>
                <a:gd name="T13" fmla="*/ 419100 h 398"/>
                <a:gd name="T14" fmla="*/ 52388 w 382"/>
                <a:gd name="T15" fmla="*/ 417513 h 398"/>
                <a:gd name="T16" fmla="*/ 125413 w 382"/>
                <a:gd name="T17" fmla="*/ 466725 h 398"/>
                <a:gd name="T18" fmla="*/ 158750 w 382"/>
                <a:gd name="T19" fmla="*/ 392112 h 398"/>
                <a:gd name="T20" fmla="*/ 222250 w 382"/>
                <a:gd name="T21" fmla="*/ 365125 h 398"/>
                <a:gd name="T22" fmla="*/ 60325 w 382"/>
                <a:gd name="T23" fmla="*/ 404812 h 398"/>
                <a:gd name="T24" fmla="*/ 60325 w 382"/>
                <a:gd name="T25" fmla="*/ 282575 h 398"/>
                <a:gd name="T26" fmla="*/ 28575 w 382"/>
                <a:gd name="T27" fmla="*/ 249238 h 398"/>
                <a:gd name="T28" fmla="*/ 41275 w 382"/>
                <a:gd name="T29" fmla="*/ 171450 h 398"/>
                <a:gd name="T30" fmla="*/ 53975 w 382"/>
                <a:gd name="T31" fmla="*/ 171450 h 398"/>
                <a:gd name="T32" fmla="*/ 119063 w 382"/>
                <a:gd name="T33" fmla="*/ 188912 h 398"/>
                <a:gd name="T34" fmla="*/ 166687 w 382"/>
                <a:gd name="T35" fmla="*/ 231775 h 398"/>
                <a:gd name="T36" fmla="*/ 38100 w 382"/>
                <a:gd name="T37" fmla="*/ 98425 h 398"/>
                <a:gd name="T38" fmla="*/ 0 w 382"/>
                <a:gd name="T39" fmla="*/ 71438 h 398"/>
                <a:gd name="T40" fmla="*/ 361950 w 382"/>
                <a:gd name="T41" fmla="*/ 57150 h 398"/>
                <a:gd name="T42" fmla="*/ 436563 w 382"/>
                <a:gd name="T43" fmla="*/ 80962 h 398"/>
                <a:gd name="T44" fmla="*/ 484188 w 382"/>
                <a:gd name="T45" fmla="*/ 165100 h 398"/>
                <a:gd name="T46" fmla="*/ 592138 w 382"/>
                <a:gd name="T47" fmla="*/ 303213 h 398"/>
                <a:gd name="T48" fmla="*/ 438150 w 382"/>
                <a:gd name="T49" fmla="*/ 552450 h 398"/>
                <a:gd name="T50" fmla="*/ 261938 w 382"/>
                <a:gd name="T51" fmla="*/ 547688 h 398"/>
                <a:gd name="T52" fmla="*/ 176212 w 382"/>
                <a:gd name="T53" fmla="*/ 579438 h 398"/>
                <a:gd name="T54" fmla="*/ 222250 w 382"/>
                <a:gd name="T55" fmla="*/ 544513 h 398"/>
                <a:gd name="T56" fmla="*/ 276225 w 382"/>
                <a:gd name="T57" fmla="*/ 504825 h 398"/>
                <a:gd name="T58" fmla="*/ 207963 w 382"/>
                <a:gd name="T59" fmla="*/ 504825 h 398"/>
                <a:gd name="T60" fmla="*/ 149225 w 382"/>
                <a:gd name="T61" fmla="*/ 493713 h 398"/>
                <a:gd name="T62" fmla="*/ 206375 w 382"/>
                <a:gd name="T63" fmla="*/ 450850 h 398"/>
                <a:gd name="T64" fmla="*/ 268288 w 382"/>
                <a:gd name="T65" fmla="*/ 396875 h 398"/>
                <a:gd name="T66" fmla="*/ 249238 w 382"/>
                <a:gd name="T67" fmla="*/ 357187 h 398"/>
                <a:gd name="T68" fmla="*/ 320675 w 382"/>
                <a:gd name="T69" fmla="*/ 288925 h 398"/>
                <a:gd name="T70" fmla="*/ 342900 w 382"/>
                <a:gd name="T71" fmla="*/ 371475 h 398"/>
                <a:gd name="T72" fmla="*/ 374650 w 382"/>
                <a:gd name="T73" fmla="*/ 306388 h 398"/>
                <a:gd name="T74" fmla="*/ 465138 w 382"/>
                <a:gd name="T75" fmla="*/ 265113 h 398"/>
                <a:gd name="T76" fmla="*/ 457200 w 382"/>
                <a:gd name="T77" fmla="*/ 215900 h 398"/>
                <a:gd name="T78" fmla="*/ 376237 w 382"/>
                <a:gd name="T79" fmla="*/ 257175 h 398"/>
                <a:gd name="T80" fmla="*/ 327025 w 382"/>
                <a:gd name="T81" fmla="*/ 269875 h 398"/>
                <a:gd name="T82" fmla="*/ 282575 w 382"/>
                <a:gd name="T83" fmla="*/ 293688 h 398"/>
                <a:gd name="T84" fmla="*/ 220663 w 382"/>
                <a:gd name="T85" fmla="*/ 357187 h 398"/>
                <a:gd name="T86" fmla="*/ 169862 w 382"/>
                <a:gd name="T87" fmla="*/ 431800 h 398"/>
                <a:gd name="T88" fmla="*/ 174625 w 382"/>
                <a:gd name="T89" fmla="*/ 357187 h 398"/>
                <a:gd name="T90" fmla="*/ 161925 w 382"/>
                <a:gd name="T91" fmla="*/ 325437 h 398"/>
                <a:gd name="T92" fmla="*/ 188912 w 382"/>
                <a:gd name="T93" fmla="*/ 257175 h 398"/>
                <a:gd name="T94" fmla="*/ 131763 w 382"/>
                <a:gd name="T95" fmla="*/ 336550 h 398"/>
                <a:gd name="T96" fmla="*/ 77787 w 382"/>
                <a:gd name="T97" fmla="*/ 317500 h 398"/>
                <a:gd name="T98" fmla="*/ 80962 w 382"/>
                <a:gd name="T99" fmla="*/ 276225 h 398"/>
                <a:gd name="T100" fmla="*/ 77787 w 382"/>
                <a:gd name="T101" fmla="*/ 246063 h 398"/>
                <a:gd name="T102" fmla="*/ 133350 w 382"/>
                <a:gd name="T103" fmla="*/ 223838 h 398"/>
                <a:gd name="T104" fmla="*/ 203200 w 382"/>
                <a:gd name="T105" fmla="*/ 176212 h 398"/>
                <a:gd name="T106" fmla="*/ 223838 w 382"/>
                <a:gd name="T107" fmla="*/ 82550 h 398"/>
                <a:gd name="T108" fmla="*/ 141288 w 382"/>
                <a:gd name="T109" fmla="*/ 158750 h 398"/>
                <a:gd name="T110" fmla="*/ 101600 w 382"/>
                <a:gd name="T111" fmla="*/ 131763 h 398"/>
                <a:gd name="T112" fmla="*/ 82550 w 382"/>
                <a:gd name="T113" fmla="*/ 80962 h 398"/>
                <a:gd name="T114" fmla="*/ 131763 w 382"/>
                <a:gd name="T115" fmla="*/ 95250 h 398"/>
                <a:gd name="T116" fmla="*/ 185737 w 382"/>
                <a:gd name="T117" fmla="*/ 57150 h 398"/>
                <a:gd name="T118" fmla="*/ 115888 w 382"/>
                <a:gd name="T119" fmla="*/ 63500 h 398"/>
                <a:gd name="T120" fmla="*/ 169862 w 382"/>
                <a:gd name="T121" fmla="*/ 30163 h 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2"/>
                <a:gd name="T184" fmla="*/ 0 h 398"/>
                <a:gd name="T185" fmla="*/ 382 w 382"/>
                <a:gd name="T186" fmla="*/ 398 h 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2" h="398">
                  <a:moveTo>
                    <a:pt x="49" y="394"/>
                  </a:moveTo>
                  <a:lnTo>
                    <a:pt x="47" y="394"/>
                  </a:lnTo>
                  <a:lnTo>
                    <a:pt x="49" y="394"/>
                  </a:lnTo>
                  <a:moveTo>
                    <a:pt x="60" y="365"/>
                  </a:moveTo>
                  <a:lnTo>
                    <a:pt x="60" y="377"/>
                  </a:lnTo>
                  <a:lnTo>
                    <a:pt x="54" y="383"/>
                  </a:lnTo>
                  <a:lnTo>
                    <a:pt x="50" y="384"/>
                  </a:lnTo>
                  <a:lnTo>
                    <a:pt x="47" y="386"/>
                  </a:lnTo>
                  <a:lnTo>
                    <a:pt x="47" y="394"/>
                  </a:lnTo>
                  <a:lnTo>
                    <a:pt x="45" y="394"/>
                  </a:lnTo>
                  <a:lnTo>
                    <a:pt x="43" y="392"/>
                  </a:lnTo>
                  <a:lnTo>
                    <a:pt x="39" y="396"/>
                  </a:lnTo>
                  <a:lnTo>
                    <a:pt x="35" y="392"/>
                  </a:lnTo>
                  <a:lnTo>
                    <a:pt x="28" y="398"/>
                  </a:lnTo>
                  <a:lnTo>
                    <a:pt x="26" y="396"/>
                  </a:lnTo>
                  <a:lnTo>
                    <a:pt x="21" y="391"/>
                  </a:lnTo>
                  <a:lnTo>
                    <a:pt x="24" y="386"/>
                  </a:lnTo>
                  <a:lnTo>
                    <a:pt x="18" y="381"/>
                  </a:lnTo>
                  <a:lnTo>
                    <a:pt x="22" y="377"/>
                  </a:lnTo>
                  <a:lnTo>
                    <a:pt x="28" y="369"/>
                  </a:lnTo>
                  <a:lnTo>
                    <a:pt x="33" y="361"/>
                  </a:lnTo>
                  <a:lnTo>
                    <a:pt x="37" y="358"/>
                  </a:lnTo>
                  <a:lnTo>
                    <a:pt x="41" y="356"/>
                  </a:lnTo>
                  <a:lnTo>
                    <a:pt x="45" y="354"/>
                  </a:lnTo>
                  <a:lnTo>
                    <a:pt x="45" y="356"/>
                  </a:lnTo>
                  <a:lnTo>
                    <a:pt x="47" y="364"/>
                  </a:lnTo>
                  <a:lnTo>
                    <a:pt x="49" y="366"/>
                  </a:lnTo>
                  <a:lnTo>
                    <a:pt x="54" y="364"/>
                  </a:lnTo>
                  <a:lnTo>
                    <a:pt x="52" y="357"/>
                  </a:lnTo>
                  <a:lnTo>
                    <a:pt x="50" y="352"/>
                  </a:lnTo>
                  <a:lnTo>
                    <a:pt x="55" y="345"/>
                  </a:lnTo>
                  <a:lnTo>
                    <a:pt x="59" y="341"/>
                  </a:lnTo>
                  <a:lnTo>
                    <a:pt x="62" y="337"/>
                  </a:lnTo>
                  <a:lnTo>
                    <a:pt x="64" y="336"/>
                  </a:lnTo>
                  <a:lnTo>
                    <a:pt x="66" y="333"/>
                  </a:lnTo>
                  <a:lnTo>
                    <a:pt x="66" y="336"/>
                  </a:lnTo>
                  <a:lnTo>
                    <a:pt x="66" y="346"/>
                  </a:lnTo>
                  <a:lnTo>
                    <a:pt x="63" y="354"/>
                  </a:lnTo>
                  <a:lnTo>
                    <a:pt x="60" y="365"/>
                  </a:lnTo>
                  <a:moveTo>
                    <a:pt x="89" y="344"/>
                  </a:moveTo>
                  <a:lnTo>
                    <a:pt x="88" y="344"/>
                  </a:lnTo>
                  <a:lnTo>
                    <a:pt x="81" y="335"/>
                  </a:lnTo>
                  <a:lnTo>
                    <a:pt x="94" y="328"/>
                  </a:lnTo>
                  <a:lnTo>
                    <a:pt x="96" y="327"/>
                  </a:lnTo>
                  <a:lnTo>
                    <a:pt x="85" y="324"/>
                  </a:lnTo>
                  <a:lnTo>
                    <a:pt x="83" y="318"/>
                  </a:lnTo>
                  <a:lnTo>
                    <a:pt x="88" y="315"/>
                  </a:lnTo>
                  <a:lnTo>
                    <a:pt x="96" y="318"/>
                  </a:lnTo>
                  <a:lnTo>
                    <a:pt x="97" y="318"/>
                  </a:lnTo>
                  <a:lnTo>
                    <a:pt x="109" y="331"/>
                  </a:lnTo>
                  <a:lnTo>
                    <a:pt x="106" y="332"/>
                  </a:lnTo>
                  <a:lnTo>
                    <a:pt x="89" y="344"/>
                  </a:lnTo>
                  <a:moveTo>
                    <a:pt x="80" y="309"/>
                  </a:moveTo>
                  <a:lnTo>
                    <a:pt x="77" y="312"/>
                  </a:lnTo>
                  <a:lnTo>
                    <a:pt x="76" y="312"/>
                  </a:lnTo>
                  <a:lnTo>
                    <a:pt x="75" y="309"/>
                  </a:lnTo>
                  <a:lnTo>
                    <a:pt x="75" y="299"/>
                  </a:lnTo>
                  <a:lnTo>
                    <a:pt x="79" y="297"/>
                  </a:lnTo>
                  <a:lnTo>
                    <a:pt x="81" y="299"/>
                  </a:lnTo>
                  <a:lnTo>
                    <a:pt x="83" y="303"/>
                  </a:lnTo>
                  <a:lnTo>
                    <a:pt x="80" y="307"/>
                  </a:lnTo>
                  <a:lnTo>
                    <a:pt x="80" y="309"/>
                  </a:lnTo>
                  <a:moveTo>
                    <a:pt x="43" y="322"/>
                  </a:moveTo>
                  <a:lnTo>
                    <a:pt x="43" y="327"/>
                  </a:lnTo>
                  <a:lnTo>
                    <a:pt x="47" y="339"/>
                  </a:lnTo>
                  <a:lnTo>
                    <a:pt x="43" y="344"/>
                  </a:lnTo>
                  <a:lnTo>
                    <a:pt x="35" y="346"/>
                  </a:lnTo>
                  <a:lnTo>
                    <a:pt x="35" y="345"/>
                  </a:lnTo>
                  <a:lnTo>
                    <a:pt x="35" y="336"/>
                  </a:lnTo>
                  <a:lnTo>
                    <a:pt x="34" y="324"/>
                  </a:lnTo>
                  <a:lnTo>
                    <a:pt x="24" y="343"/>
                  </a:lnTo>
                  <a:lnTo>
                    <a:pt x="22" y="357"/>
                  </a:lnTo>
                  <a:lnTo>
                    <a:pt x="22" y="365"/>
                  </a:lnTo>
                  <a:lnTo>
                    <a:pt x="16" y="367"/>
                  </a:lnTo>
                  <a:lnTo>
                    <a:pt x="16" y="352"/>
                  </a:lnTo>
                  <a:lnTo>
                    <a:pt x="16" y="331"/>
                  </a:lnTo>
                  <a:lnTo>
                    <a:pt x="24" y="327"/>
                  </a:lnTo>
                  <a:lnTo>
                    <a:pt x="18" y="318"/>
                  </a:lnTo>
                  <a:lnTo>
                    <a:pt x="11" y="316"/>
                  </a:lnTo>
                  <a:lnTo>
                    <a:pt x="12" y="292"/>
                  </a:lnTo>
                  <a:lnTo>
                    <a:pt x="26" y="292"/>
                  </a:lnTo>
                  <a:lnTo>
                    <a:pt x="34" y="299"/>
                  </a:lnTo>
                  <a:lnTo>
                    <a:pt x="34" y="305"/>
                  </a:lnTo>
                  <a:lnTo>
                    <a:pt x="39" y="311"/>
                  </a:lnTo>
                  <a:lnTo>
                    <a:pt x="41" y="319"/>
                  </a:lnTo>
                  <a:lnTo>
                    <a:pt x="43" y="322"/>
                  </a:lnTo>
                  <a:moveTo>
                    <a:pt x="63" y="326"/>
                  </a:moveTo>
                  <a:lnTo>
                    <a:pt x="58" y="328"/>
                  </a:lnTo>
                  <a:lnTo>
                    <a:pt x="51" y="327"/>
                  </a:lnTo>
                  <a:lnTo>
                    <a:pt x="49" y="320"/>
                  </a:lnTo>
                  <a:lnTo>
                    <a:pt x="43" y="316"/>
                  </a:lnTo>
                  <a:lnTo>
                    <a:pt x="42" y="310"/>
                  </a:lnTo>
                  <a:lnTo>
                    <a:pt x="39" y="294"/>
                  </a:lnTo>
                  <a:lnTo>
                    <a:pt x="39" y="290"/>
                  </a:lnTo>
                  <a:lnTo>
                    <a:pt x="41" y="282"/>
                  </a:lnTo>
                  <a:lnTo>
                    <a:pt x="47" y="273"/>
                  </a:lnTo>
                  <a:lnTo>
                    <a:pt x="43" y="269"/>
                  </a:lnTo>
                  <a:lnTo>
                    <a:pt x="47" y="264"/>
                  </a:lnTo>
                  <a:lnTo>
                    <a:pt x="50" y="265"/>
                  </a:lnTo>
                  <a:lnTo>
                    <a:pt x="54" y="268"/>
                  </a:lnTo>
                  <a:lnTo>
                    <a:pt x="66" y="281"/>
                  </a:lnTo>
                  <a:lnTo>
                    <a:pt x="68" y="284"/>
                  </a:lnTo>
                  <a:lnTo>
                    <a:pt x="69" y="288"/>
                  </a:lnTo>
                  <a:lnTo>
                    <a:pt x="69" y="293"/>
                  </a:lnTo>
                  <a:lnTo>
                    <a:pt x="71" y="297"/>
                  </a:lnTo>
                  <a:lnTo>
                    <a:pt x="69" y="316"/>
                  </a:lnTo>
                  <a:lnTo>
                    <a:pt x="69" y="319"/>
                  </a:lnTo>
                  <a:lnTo>
                    <a:pt x="67" y="322"/>
                  </a:lnTo>
                  <a:lnTo>
                    <a:pt x="66" y="323"/>
                  </a:lnTo>
                  <a:lnTo>
                    <a:pt x="64" y="324"/>
                  </a:lnTo>
                  <a:lnTo>
                    <a:pt x="63" y="326"/>
                  </a:lnTo>
                  <a:moveTo>
                    <a:pt x="33" y="263"/>
                  </a:moveTo>
                  <a:lnTo>
                    <a:pt x="21" y="264"/>
                  </a:lnTo>
                  <a:lnTo>
                    <a:pt x="21" y="255"/>
                  </a:lnTo>
                  <a:lnTo>
                    <a:pt x="33" y="252"/>
                  </a:lnTo>
                  <a:lnTo>
                    <a:pt x="34" y="254"/>
                  </a:lnTo>
                  <a:lnTo>
                    <a:pt x="35" y="259"/>
                  </a:lnTo>
                  <a:lnTo>
                    <a:pt x="33" y="263"/>
                  </a:lnTo>
                  <a:moveTo>
                    <a:pt x="100" y="247"/>
                  </a:moveTo>
                  <a:lnTo>
                    <a:pt x="94" y="273"/>
                  </a:lnTo>
                  <a:lnTo>
                    <a:pt x="87" y="282"/>
                  </a:lnTo>
                  <a:lnTo>
                    <a:pt x="89" y="286"/>
                  </a:lnTo>
                  <a:lnTo>
                    <a:pt x="90" y="289"/>
                  </a:lnTo>
                  <a:lnTo>
                    <a:pt x="84" y="295"/>
                  </a:lnTo>
                  <a:lnTo>
                    <a:pt x="83" y="298"/>
                  </a:lnTo>
                  <a:lnTo>
                    <a:pt x="79" y="294"/>
                  </a:lnTo>
                  <a:lnTo>
                    <a:pt x="77" y="293"/>
                  </a:lnTo>
                  <a:lnTo>
                    <a:pt x="73" y="290"/>
                  </a:lnTo>
                  <a:lnTo>
                    <a:pt x="71" y="274"/>
                  </a:lnTo>
                  <a:lnTo>
                    <a:pt x="68" y="277"/>
                  </a:lnTo>
                  <a:lnTo>
                    <a:pt x="62" y="271"/>
                  </a:lnTo>
                  <a:lnTo>
                    <a:pt x="60" y="268"/>
                  </a:lnTo>
                  <a:lnTo>
                    <a:pt x="63" y="261"/>
                  </a:lnTo>
                  <a:lnTo>
                    <a:pt x="67" y="263"/>
                  </a:lnTo>
                  <a:lnTo>
                    <a:pt x="69" y="264"/>
                  </a:lnTo>
                  <a:lnTo>
                    <a:pt x="71" y="260"/>
                  </a:lnTo>
                  <a:lnTo>
                    <a:pt x="75" y="250"/>
                  </a:lnTo>
                  <a:lnTo>
                    <a:pt x="77" y="250"/>
                  </a:lnTo>
                  <a:lnTo>
                    <a:pt x="100" y="246"/>
                  </a:lnTo>
                  <a:lnTo>
                    <a:pt x="100" y="247"/>
                  </a:lnTo>
                  <a:moveTo>
                    <a:pt x="60" y="255"/>
                  </a:moveTo>
                  <a:lnTo>
                    <a:pt x="58" y="260"/>
                  </a:lnTo>
                  <a:lnTo>
                    <a:pt x="54" y="259"/>
                  </a:lnTo>
                  <a:lnTo>
                    <a:pt x="58" y="239"/>
                  </a:lnTo>
                  <a:lnTo>
                    <a:pt x="58" y="238"/>
                  </a:lnTo>
                  <a:lnTo>
                    <a:pt x="67" y="239"/>
                  </a:lnTo>
                  <a:lnTo>
                    <a:pt x="68" y="247"/>
                  </a:lnTo>
                  <a:lnTo>
                    <a:pt x="68" y="254"/>
                  </a:lnTo>
                  <a:lnTo>
                    <a:pt x="67" y="255"/>
                  </a:lnTo>
                  <a:lnTo>
                    <a:pt x="60" y="255"/>
                  </a:lnTo>
                  <a:moveTo>
                    <a:pt x="140" y="250"/>
                  </a:moveTo>
                  <a:lnTo>
                    <a:pt x="139" y="252"/>
                  </a:lnTo>
                  <a:lnTo>
                    <a:pt x="135" y="234"/>
                  </a:lnTo>
                  <a:lnTo>
                    <a:pt x="140" y="230"/>
                  </a:lnTo>
                  <a:lnTo>
                    <a:pt x="144" y="229"/>
                  </a:lnTo>
                  <a:lnTo>
                    <a:pt x="148" y="229"/>
                  </a:lnTo>
                  <a:lnTo>
                    <a:pt x="149" y="231"/>
                  </a:lnTo>
                  <a:lnTo>
                    <a:pt x="151" y="233"/>
                  </a:lnTo>
                  <a:lnTo>
                    <a:pt x="152" y="234"/>
                  </a:lnTo>
                  <a:lnTo>
                    <a:pt x="151" y="235"/>
                  </a:lnTo>
                  <a:lnTo>
                    <a:pt x="151" y="237"/>
                  </a:lnTo>
                  <a:lnTo>
                    <a:pt x="151" y="239"/>
                  </a:lnTo>
                  <a:lnTo>
                    <a:pt x="147" y="244"/>
                  </a:lnTo>
                  <a:lnTo>
                    <a:pt x="140" y="250"/>
                  </a:lnTo>
                  <a:moveTo>
                    <a:pt x="42" y="257"/>
                  </a:moveTo>
                  <a:lnTo>
                    <a:pt x="42" y="259"/>
                  </a:lnTo>
                  <a:lnTo>
                    <a:pt x="41" y="257"/>
                  </a:lnTo>
                  <a:lnTo>
                    <a:pt x="38" y="255"/>
                  </a:lnTo>
                  <a:lnTo>
                    <a:pt x="35" y="251"/>
                  </a:lnTo>
                  <a:lnTo>
                    <a:pt x="34" y="240"/>
                  </a:lnTo>
                  <a:lnTo>
                    <a:pt x="39" y="227"/>
                  </a:lnTo>
                  <a:lnTo>
                    <a:pt x="42" y="226"/>
                  </a:lnTo>
                  <a:lnTo>
                    <a:pt x="46" y="233"/>
                  </a:lnTo>
                  <a:lnTo>
                    <a:pt x="49" y="242"/>
                  </a:lnTo>
                  <a:lnTo>
                    <a:pt x="42" y="257"/>
                  </a:lnTo>
                  <a:moveTo>
                    <a:pt x="34" y="230"/>
                  </a:moveTo>
                  <a:lnTo>
                    <a:pt x="29" y="230"/>
                  </a:lnTo>
                  <a:lnTo>
                    <a:pt x="25" y="217"/>
                  </a:lnTo>
                  <a:lnTo>
                    <a:pt x="32" y="217"/>
                  </a:lnTo>
                  <a:lnTo>
                    <a:pt x="34" y="230"/>
                  </a:lnTo>
                  <a:moveTo>
                    <a:pt x="38" y="175"/>
                  </a:moveTo>
                  <a:lnTo>
                    <a:pt x="38" y="178"/>
                  </a:lnTo>
                  <a:lnTo>
                    <a:pt x="34" y="183"/>
                  </a:lnTo>
                  <a:lnTo>
                    <a:pt x="32" y="183"/>
                  </a:lnTo>
                  <a:lnTo>
                    <a:pt x="30" y="183"/>
                  </a:lnTo>
                  <a:lnTo>
                    <a:pt x="30" y="185"/>
                  </a:lnTo>
                  <a:lnTo>
                    <a:pt x="34" y="187"/>
                  </a:lnTo>
                  <a:lnTo>
                    <a:pt x="38" y="200"/>
                  </a:lnTo>
                  <a:lnTo>
                    <a:pt x="30" y="209"/>
                  </a:lnTo>
                  <a:lnTo>
                    <a:pt x="28" y="208"/>
                  </a:lnTo>
                  <a:lnTo>
                    <a:pt x="24" y="193"/>
                  </a:lnTo>
                  <a:lnTo>
                    <a:pt x="20" y="197"/>
                  </a:lnTo>
                  <a:lnTo>
                    <a:pt x="13" y="192"/>
                  </a:lnTo>
                  <a:lnTo>
                    <a:pt x="15" y="172"/>
                  </a:lnTo>
                  <a:lnTo>
                    <a:pt x="21" y="175"/>
                  </a:lnTo>
                  <a:lnTo>
                    <a:pt x="18" y="157"/>
                  </a:lnTo>
                  <a:lnTo>
                    <a:pt x="18" y="144"/>
                  </a:lnTo>
                  <a:lnTo>
                    <a:pt x="17" y="133"/>
                  </a:lnTo>
                  <a:lnTo>
                    <a:pt x="20" y="130"/>
                  </a:lnTo>
                  <a:lnTo>
                    <a:pt x="21" y="132"/>
                  </a:lnTo>
                  <a:lnTo>
                    <a:pt x="22" y="132"/>
                  </a:lnTo>
                  <a:lnTo>
                    <a:pt x="25" y="137"/>
                  </a:lnTo>
                  <a:lnTo>
                    <a:pt x="32" y="154"/>
                  </a:lnTo>
                  <a:lnTo>
                    <a:pt x="41" y="159"/>
                  </a:lnTo>
                  <a:lnTo>
                    <a:pt x="41" y="166"/>
                  </a:lnTo>
                  <a:lnTo>
                    <a:pt x="37" y="170"/>
                  </a:lnTo>
                  <a:lnTo>
                    <a:pt x="38" y="175"/>
                  </a:lnTo>
                  <a:moveTo>
                    <a:pt x="58" y="148"/>
                  </a:moveTo>
                  <a:lnTo>
                    <a:pt x="50" y="151"/>
                  </a:lnTo>
                  <a:lnTo>
                    <a:pt x="26" y="108"/>
                  </a:lnTo>
                  <a:lnTo>
                    <a:pt x="39" y="117"/>
                  </a:lnTo>
                  <a:lnTo>
                    <a:pt x="55" y="130"/>
                  </a:lnTo>
                  <a:lnTo>
                    <a:pt x="55" y="137"/>
                  </a:lnTo>
                  <a:lnTo>
                    <a:pt x="55" y="141"/>
                  </a:lnTo>
                  <a:lnTo>
                    <a:pt x="58" y="148"/>
                  </a:lnTo>
                  <a:moveTo>
                    <a:pt x="13" y="96"/>
                  </a:moveTo>
                  <a:lnTo>
                    <a:pt x="21" y="128"/>
                  </a:lnTo>
                  <a:lnTo>
                    <a:pt x="12" y="119"/>
                  </a:lnTo>
                  <a:lnTo>
                    <a:pt x="7" y="100"/>
                  </a:lnTo>
                  <a:lnTo>
                    <a:pt x="13" y="96"/>
                  </a:lnTo>
                  <a:moveTo>
                    <a:pt x="60" y="117"/>
                  </a:moveTo>
                  <a:lnTo>
                    <a:pt x="59" y="123"/>
                  </a:lnTo>
                  <a:lnTo>
                    <a:pt x="38" y="111"/>
                  </a:lnTo>
                  <a:lnTo>
                    <a:pt x="34" y="108"/>
                  </a:lnTo>
                  <a:lnTo>
                    <a:pt x="28" y="93"/>
                  </a:lnTo>
                  <a:lnTo>
                    <a:pt x="33" y="95"/>
                  </a:lnTo>
                  <a:lnTo>
                    <a:pt x="41" y="98"/>
                  </a:lnTo>
                  <a:lnTo>
                    <a:pt x="47" y="100"/>
                  </a:lnTo>
                  <a:lnTo>
                    <a:pt x="49" y="100"/>
                  </a:lnTo>
                  <a:lnTo>
                    <a:pt x="51" y="102"/>
                  </a:lnTo>
                  <a:lnTo>
                    <a:pt x="52" y="104"/>
                  </a:lnTo>
                  <a:lnTo>
                    <a:pt x="56" y="111"/>
                  </a:lnTo>
                  <a:lnTo>
                    <a:pt x="60" y="117"/>
                  </a:lnTo>
                  <a:moveTo>
                    <a:pt x="105" y="146"/>
                  </a:moveTo>
                  <a:lnTo>
                    <a:pt x="98" y="148"/>
                  </a:lnTo>
                  <a:lnTo>
                    <a:pt x="96" y="144"/>
                  </a:lnTo>
                  <a:lnTo>
                    <a:pt x="83" y="129"/>
                  </a:lnTo>
                  <a:lnTo>
                    <a:pt x="75" y="119"/>
                  </a:lnTo>
                  <a:lnTo>
                    <a:pt x="90" y="115"/>
                  </a:lnTo>
                  <a:lnTo>
                    <a:pt x="90" y="108"/>
                  </a:lnTo>
                  <a:lnTo>
                    <a:pt x="107" y="102"/>
                  </a:lnTo>
                  <a:lnTo>
                    <a:pt x="119" y="83"/>
                  </a:lnTo>
                  <a:lnTo>
                    <a:pt x="121" y="85"/>
                  </a:lnTo>
                  <a:lnTo>
                    <a:pt x="126" y="90"/>
                  </a:lnTo>
                  <a:lnTo>
                    <a:pt x="123" y="96"/>
                  </a:lnTo>
                  <a:lnTo>
                    <a:pt x="118" y="113"/>
                  </a:lnTo>
                  <a:lnTo>
                    <a:pt x="117" y="120"/>
                  </a:lnTo>
                  <a:lnTo>
                    <a:pt x="115" y="123"/>
                  </a:lnTo>
                  <a:lnTo>
                    <a:pt x="115" y="125"/>
                  </a:lnTo>
                  <a:lnTo>
                    <a:pt x="115" y="138"/>
                  </a:lnTo>
                  <a:lnTo>
                    <a:pt x="105" y="141"/>
                  </a:lnTo>
                  <a:lnTo>
                    <a:pt x="105" y="146"/>
                  </a:lnTo>
                  <a:moveTo>
                    <a:pt x="15" y="87"/>
                  </a:moveTo>
                  <a:lnTo>
                    <a:pt x="12" y="95"/>
                  </a:lnTo>
                  <a:lnTo>
                    <a:pt x="4" y="91"/>
                  </a:lnTo>
                  <a:lnTo>
                    <a:pt x="5" y="70"/>
                  </a:lnTo>
                  <a:lnTo>
                    <a:pt x="12" y="79"/>
                  </a:lnTo>
                  <a:lnTo>
                    <a:pt x="11" y="85"/>
                  </a:lnTo>
                  <a:lnTo>
                    <a:pt x="16" y="86"/>
                  </a:lnTo>
                  <a:lnTo>
                    <a:pt x="15" y="87"/>
                  </a:lnTo>
                  <a:moveTo>
                    <a:pt x="56" y="96"/>
                  </a:moveTo>
                  <a:lnTo>
                    <a:pt x="54" y="102"/>
                  </a:lnTo>
                  <a:lnTo>
                    <a:pt x="33" y="85"/>
                  </a:lnTo>
                  <a:lnTo>
                    <a:pt x="28" y="75"/>
                  </a:lnTo>
                  <a:lnTo>
                    <a:pt x="24" y="70"/>
                  </a:lnTo>
                  <a:lnTo>
                    <a:pt x="24" y="62"/>
                  </a:lnTo>
                  <a:lnTo>
                    <a:pt x="25" y="58"/>
                  </a:lnTo>
                  <a:lnTo>
                    <a:pt x="42" y="69"/>
                  </a:lnTo>
                  <a:lnTo>
                    <a:pt x="43" y="70"/>
                  </a:lnTo>
                  <a:lnTo>
                    <a:pt x="45" y="77"/>
                  </a:lnTo>
                  <a:lnTo>
                    <a:pt x="46" y="82"/>
                  </a:lnTo>
                  <a:lnTo>
                    <a:pt x="56" y="96"/>
                  </a:lnTo>
                  <a:moveTo>
                    <a:pt x="1" y="39"/>
                  </a:moveTo>
                  <a:lnTo>
                    <a:pt x="4" y="41"/>
                  </a:lnTo>
                  <a:lnTo>
                    <a:pt x="5" y="40"/>
                  </a:lnTo>
                  <a:lnTo>
                    <a:pt x="7" y="44"/>
                  </a:lnTo>
                  <a:lnTo>
                    <a:pt x="7" y="48"/>
                  </a:lnTo>
                  <a:lnTo>
                    <a:pt x="5" y="49"/>
                  </a:lnTo>
                  <a:lnTo>
                    <a:pt x="1" y="49"/>
                  </a:lnTo>
                  <a:lnTo>
                    <a:pt x="0" y="45"/>
                  </a:lnTo>
                  <a:lnTo>
                    <a:pt x="0" y="44"/>
                  </a:lnTo>
                  <a:lnTo>
                    <a:pt x="0" y="40"/>
                  </a:lnTo>
                  <a:lnTo>
                    <a:pt x="1" y="39"/>
                  </a:lnTo>
                  <a:moveTo>
                    <a:pt x="30" y="43"/>
                  </a:moveTo>
                  <a:lnTo>
                    <a:pt x="33" y="57"/>
                  </a:lnTo>
                  <a:lnTo>
                    <a:pt x="25" y="49"/>
                  </a:lnTo>
                  <a:lnTo>
                    <a:pt x="22" y="39"/>
                  </a:lnTo>
                  <a:lnTo>
                    <a:pt x="30" y="43"/>
                  </a:lnTo>
                  <a:moveTo>
                    <a:pt x="193" y="15"/>
                  </a:moveTo>
                  <a:lnTo>
                    <a:pt x="190" y="27"/>
                  </a:lnTo>
                  <a:lnTo>
                    <a:pt x="198" y="35"/>
                  </a:lnTo>
                  <a:lnTo>
                    <a:pt x="210" y="45"/>
                  </a:lnTo>
                  <a:lnTo>
                    <a:pt x="221" y="34"/>
                  </a:lnTo>
                  <a:lnTo>
                    <a:pt x="228" y="36"/>
                  </a:lnTo>
                  <a:lnTo>
                    <a:pt x="229" y="36"/>
                  </a:lnTo>
                  <a:lnTo>
                    <a:pt x="234" y="31"/>
                  </a:lnTo>
                  <a:lnTo>
                    <a:pt x="237" y="38"/>
                  </a:lnTo>
                  <a:lnTo>
                    <a:pt x="236" y="41"/>
                  </a:lnTo>
                  <a:lnTo>
                    <a:pt x="240" y="47"/>
                  </a:lnTo>
                  <a:lnTo>
                    <a:pt x="257" y="39"/>
                  </a:lnTo>
                  <a:lnTo>
                    <a:pt x="257" y="31"/>
                  </a:lnTo>
                  <a:lnTo>
                    <a:pt x="262" y="32"/>
                  </a:lnTo>
                  <a:lnTo>
                    <a:pt x="265" y="40"/>
                  </a:lnTo>
                  <a:lnTo>
                    <a:pt x="268" y="39"/>
                  </a:lnTo>
                  <a:lnTo>
                    <a:pt x="267" y="45"/>
                  </a:lnTo>
                  <a:lnTo>
                    <a:pt x="275" y="43"/>
                  </a:lnTo>
                  <a:lnTo>
                    <a:pt x="276" y="49"/>
                  </a:lnTo>
                  <a:lnTo>
                    <a:pt x="275" y="51"/>
                  </a:lnTo>
                  <a:lnTo>
                    <a:pt x="265" y="57"/>
                  </a:lnTo>
                  <a:lnTo>
                    <a:pt x="262" y="60"/>
                  </a:lnTo>
                  <a:lnTo>
                    <a:pt x="263" y="62"/>
                  </a:lnTo>
                  <a:lnTo>
                    <a:pt x="265" y="65"/>
                  </a:lnTo>
                  <a:lnTo>
                    <a:pt x="275" y="65"/>
                  </a:lnTo>
                  <a:lnTo>
                    <a:pt x="280" y="61"/>
                  </a:lnTo>
                  <a:lnTo>
                    <a:pt x="291" y="66"/>
                  </a:lnTo>
                  <a:lnTo>
                    <a:pt x="288" y="70"/>
                  </a:lnTo>
                  <a:lnTo>
                    <a:pt x="282" y="69"/>
                  </a:lnTo>
                  <a:lnTo>
                    <a:pt x="279" y="85"/>
                  </a:lnTo>
                  <a:lnTo>
                    <a:pt x="293" y="86"/>
                  </a:lnTo>
                  <a:lnTo>
                    <a:pt x="292" y="94"/>
                  </a:lnTo>
                  <a:lnTo>
                    <a:pt x="292" y="100"/>
                  </a:lnTo>
                  <a:lnTo>
                    <a:pt x="305" y="104"/>
                  </a:lnTo>
                  <a:lnTo>
                    <a:pt x="309" y="108"/>
                  </a:lnTo>
                  <a:lnTo>
                    <a:pt x="320" y="108"/>
                  </a:lnTo>
                  <a:lnTo>
                    <a:pt x="322" y="108"/>
                  </a:lnTo>
                  <a:lnTo>
                    <a:pt x="347" y="116"/>
                  </a:lnTo>
                  <a:lnTo>
                    <a:pt x="352" y="119"/>
                  </a:lnTo>
                  <a:lnTo>
                    <a:pt x="348" y="121"/>
                  </a:lnTo>
                  <a:lnTo>
                    <a:pt x="354" y="123"/>
                  </a:lnTo>
                  <a:lnTo>
                    <a:pt x="363" y="124"/>
                  </a:lnTo>
                  <a:lnTo>
                    <a:pt x="373" y="132"/>
                  </a:lnTo>
                  <a:lnTo>
                    <a:pt x="372" y="151"/>
                  </a:lnTo>
                  <a:lnTo>
                    <a:pt x="375" y="154"/>
                  </a:lnTo>
                  <a:lnTo>
                    <a:pt x="382" y="163"/>
                  </a:lnTo>
                  <a:lnTo>
                    <a:pt x="375" y="189"/>
                  </a:lnTo>
                  <a:lnTo>
                    <a:pt x="373" y="191"/>
                  </a:lnTo>
                  <a:lnTo>
                    <a:pt x="369" y="217"/>
                  </a:lnTo>
                  <a:lnTo>
                    <a:pt x="368" y="222"/>
                  </a:lnTo>
                  <a:lnTo>
                    <a:pt x="357" y="234"/>
                  </a:lnTo>
                  <a:lnTo>
                    <a:pt x="352" y="252"/>
                  </a:lnTo>
                  <a:lnTo>
                    <a:pt x="338" y="271"/>
                  </a:lnTo>
                  <a:lnTo>
                    <a:pt x="329" y="290"/>
                  </a:lnTo>
                  <a:lnTo>
                    <a:pt x="320" y="295"/>
                  </a:lnTo>
                  <a:lnTo>
                    <a:pt x="305" y="298"/>
                  </a:lnTo>
                  <a:lnTo>
                    <a:pt x="300" y="302"/>
                  </a:lnTo>
                  <a:lnTo>
                    <a:pt x="287" y="322"/>
                  </a:lnTo>
                  <a:lnTo>
                    <a:pt x="285" y="323"/>
                  </a:lnTo>
                  <a:lnTo>
                    <a:pt x="285" y="333"/>
                  </a:lnTo>
                  <a:lnTo>
                    <a:pt x="285" y="337"/>
                  </a:lnTo>
                  <a:lnTo>
                    <a:pt x="276" y="348"/>
                  </a:lnTo>
                  <a:lnTo>
                    <a:pt x="259" y="349"/>
                  </a:lnTo>
                  <a:lnTo>
                    <a:pt x="231" y="364"/>
                  </a:lnTo>
                  <a:lnTo>
                    <a:pt x="229" y="365"/>
                  </a:lnTo>
                  <a:lnTo>
                    <a:pt x="227" y="365"/>
                  </a:lnTo>
                  <a:lnTo>
                    <a:pt x="223" y="365"/>
                  </a:lnTo>
                  <a:lnTo>
                    <a:pt x="219" y="364"/>
                  </a:lnTo>
                  <a:lnTo>
                    <a:pt x="215" y="360"/>
                  </a:lnTo>
                  <a:lnTo>
                    <a:pt x="221" y="345"/>
                  </a:lnTo>
                  <a:lnTo>
                    <a:pt x="223" y="328"/>
                  </a:lnTo>
                  <a:lnTo>
                    <a:pt x="220" y="324"/>
                  </a:lnTo>
                  <a:lnTo>
                    <a:pt x="202" y="324"/>
                  </a:lnTo>
                  <a:lnTo>
                    <a:pt x="187" y="335"/>
                  </a:lnTo>
                  <a:lnTo>
                    <a:pt x="174" y="335"/>
                  </a:lnTo>
                  <a:lnTo>
                    <a:pt x="165" y="345"/>
                  </a:lnTo>
                  <a:lnTo>
                    <a:pt x="164" y="354"/>
                  </a:lnTo>
                  <a:lnTo>
                    <a:pt x="157" y="358"/>
                  </a:lnTo>
                  <a:lnTo>
                    <a:pt x="151" y="370"/>
                  </a:lnTo>
                  <a:lnTo>
                    <a:pt x="148" y="384"/>
                  </a:lnTo>
                  <a:lnTo>
                    <a:pt x="145" y="384"/>
                  </a:lnTo>
                  <a:lnTo>
                    <a:pt x="140" y="382"/>
                  </a:lnTo>
                  <a:lnTo>
                    <a:pt x="132" y="379"/>
                  </a:lnTo>
                  <a:lnTo>
                    <a:pt x="119" y="382"/>
                  </a:lnTo>
                  <a:lnTo>
                    <a:pt x="119" y="377"/>
                  </a:lnTo>
                  <a:lnTo>
                    <a:pt x="111" y="374"/>
                  </a:lnTo>
                  <a:lnTo>
                    <a:pt x="111" y="373"/>
                  </a:lnTo>
                  <a:lnTo>
                    <a:pt x="109" y="370"/>
                  </a:lnTo>
                  <a:lnTo>
                    <a:pt x="104" y="364"/>
                  </a:lnTo>
                  <a:lnTo>
                    <a:pt x="111" y="365"/>
                  </a:lnTo>
                  <a:lnTo>
                    <a:pt x="118" y="360"/>
                  </a:lnTo>
                  <a:lnTo>
                    <a:pt x="117" y="356"/>
                  </a:lnTo>
                  <a:lnTo>
                    <a:pt x="106" y="358"/>
                  </a:lnTo>
                  <a:lnTo>
                    <a:pt x="100" y="360"/>
                  </a:lnTo>
                  <a:lnTo>
                    <a:pt x="100" y="353"/>
                  </a:lnTo>
                  <a:lnTo>
                    <a:pt x="105" y="348"/>
                  </a:lnTo>
                  <a:lnTo>
                    <a:pt x="110" y="344"/>
                  </a:lnTo>
                  <a:lnTo>
                    <a:pt x="119" y="340"/>
                  </a:lnTo>
                  <a:lnTo>
                    <a:pt x="119" y="337"/>
                  </a:lnTo>
                  <a:lnTo>
                    <a:pt x="121" y="335"/>
                  </a:lnTo>
                  <a:lnTo>
                    <a:pt x="122" y="332"/>
                  </a:lnTo>
                  <a:lnTo>
                    <a:pt x="124" y="337"/>
                  </a:lnTo>
                  <a:lnTo>
                    <a:pt x="128" y="340"/>
                  </a:lnTo>
                  <a:lnTo>
                    <a:pt x="140" y="343"/>
                  </a:lnTo>
                  <a:lnTo>
                    <a:pt x="141" y="343"/>
                  </a:lnTo>
                  <a:lnTo>
                    <a:pt x="145" y="341"/>
                  </a:lnTo>
                  <a:lnTo>
                    <a:pt x="145" y="340"/>
                  </a:lnTo>
                  <a:lnTo>
                    <a:pt x="149" y="332"/>
                  </a:lnTo>
                  <a:lnTo>
                    <a:pt x="161" y="327"/>
                  </a:lnTo>
                  <a:lnTo>
                    <a:pt x="165" y="323"/>
                  </a:lnTo>
                  <a:lnTo>
                    <a:pt x="172" y="322"/>
                  </a:lnTo>
                  <a:lnTo>
                    <a:pt x="174" y="320"/>
                  </a:lnTo>
                  <a:lnTo>
                    <a:pt x="179" y="319"/>
                  </a:lnTo>
                  <a:lnTo>
                    <a:pt x="181" y="318"/>
                  </a:lnTo>
                  <a:lnTo>
                    <a:pt x="182" y="312"/>
                  </a:lnTo>
                  <a:lnTo>
                    <a:pt x="178" y="314"/>
                  </a:lnTo>
                  <a:lnTo>
                    <a:pt x="177" y="315"/>
                  </a:lnTo>
                  <a:lnTo>
                    <a:pt x="174" y="318"/>
                  </a:lnTo>
                  <a:lnTo>
                    <a:pt x="164" y="320"/>
                  </a:lnTo>
                  <a:lnTo>
                    <a:pt x="162" y="320"/>
                  </a:lnTo>
                  <a:lnTo>
                    <a:pt x="156" y="324"/>
                  </a:lnTo>
                  <a:lnTo>
                    <a:pt x="151" y="327"/>
                  </a:lnTo>
                  <a:lnTo>
                    <a:pt x="151" y="328"/>
                  </a:lnTo>
                  <a:lnTo>
                    <a:pt x="144" y="329"/>
                  </a:lnTo>
                  <a:lnTo>
                    <a:pt x="141" y="335"/>
                  </a:lnTo>
                  <a:lnTo>
                    <a:pt x="140" y="335"/>
                  </a:lnTo>
                  <a:lnTo>
                    <a:pt x="134" y="336"/>
                  </a:lnTo>
                  <a:lnTo>
                    <a:pt x="130" y="335"/>
                  </a:lnTo>
                  <a:lnTo>
                    <a:pt x="126" y="329"/>
                  </a:lnTo>
                  <a:lnTo>
                    <a:pt x="128" y="324"/>
                  </a:lnTo>
                  <a:lnTo>
                    <a:pt x="131" y="319"/>
                  </a:lnTo>
                  <a:lnTo>
                    <a:pt x="131" y="318"/>
                  </a:lnTo>
                  <a:lnTo>
                    <a:pt x="131" y="312"/>
                  </a:lnTo>
                  <a:lnTo>
                    <a:pt x="131" y="309"/>
                  </a:lnTo>
                  <a:lnTo>
                    <a:pt x="128" y="310"/>
                  </a:lnTo>
                  <a:lnTo>
                    <a:pt x="126" y="318"/>
                  </a:lnTo>
                  <a:lnTo>
                    <a:pt x="122" y="324"/>
                  </a:lnTo>
                  <a:lnTo>
                    <a:pt x="118" y="328"/>
                  </a:lnTo>
                  <a:lnTo>
                    <a:pt x="114" y="331"/>
                  </a:lnTo>
                  <a:lnTo>
                    <a:pt x="111" y="327"/>
                  </a:lnTo>
                  <a:lnTo>
                    <a:pt x="109" y="323"/>
                  </a:lnTo>
                  <a:lnTo>
                    <a:pt x="107" y="320"/>
                  </a:lnTo>
                  <a:lnTo>
                    <a:pt x="106" y="314"/>
                  </a:lnTo>
                  <a:lnTo>
                    <a:pt x="101" y="310"/>
                  </a:lnTo>
                  <a:lnTo>
                    <a:pt x="96" y="311"/>
                  </a:lnTo>
                  <a:lnTo>
                    <a:pt x="94" y="311"/>
                  </a:lnTo>
                  <a:lnTo>
                    <a:pt x="92" y="309"/>
                  </a:lnTo>
                  <a:lnTo>
                    <a:pt x="94" y="303"/>
                  </a:lnTo>
                  <a:lnTo>
                    <a:pt x="100" y="302"/>
                  </a:lnTo>
                  <a:lnTo>
                    <a:pt x="102" y="298"/>
                  </a:lnTo>
                  <a:lnTo>
                    <a:pt x="104" y="293"/>
                  </a:lnTo>
                  <a:lnTo>
                    <a:pt x="107" y="289"/>
                  </a:lnTo>
                  <a:lnTo>
                    <a:pt x="109" y="289"/>
                  </a:lnTo>
                  <a:lnTo>
                    <a:pt x="114" y="288"/>
                  </a:lnTo>
                  <a:lnTo>
                    <a:pt x="119" y="286"/>
                  </a:lnTo>
                  <a:lnTo>
                    <a:pt x="121" y="286"/>
                  </a:lnTo>
                  <a:lnTo>
                    <a:pt x="122" y="286"/>
                  </a:lnTo>
                  <a:lnTo>
                    <a:pt x="127" y="285"/>
                  </a:lnTo>
                  <a:lnTo>
                    <a:pt x="128" y="284"/>
                  </a:lnTo>
                  <a:lnTo>
                    <a:pt x="130" y="284"/>
                  </a:lnTo>
                  <a:lnTo>
                    <a:pt x="132" y="284"/>
                  </a:lnTo>
                  <a:lnTo>
                    <a:pt x="136" y="282"/>
                  </a:lnTo>
                  <a:lnTo>
                    <a:pt x="138" y="281"/>
                  </a:lnTo>
                  <a:lnTo>
                    <a:pt x="140" y="277"/>
                  </a:lnTo>
                  <a:lnTo>
                    <a:pt x="140" y="276"/>
                  </a:lnTo>
                  <a:lnTo>
                    <a:pt x="138" y="273"/>
                  </a:lnTo>
                  <a:lnTo>
                    <a:pt x="139" y="268"/>
                  </a:lnTo>
                  <a:lnTo>
                    <a:pt x="140" y="264"/>
                  </a:lnTo>
                  <a:lnTo>
                    <a:pt x="144" y="257"/>
                  </a:lnTo>
                  <a:lnTo>
                    <a:pt x="151" y="252"/>
                  </a:lnTo>
                  <a:lnTo>
                    <a:pt x="152" y="251"/>
                  </a:lnTo>
                  <a:lnTo>
                    <a:pt x="160" y="251"/>
                  </a:lnTo>
                  <a:lnTo>
                    <a:pt x="168" y="250"/>
                  </a:lnTo>
                  <a:lnTo>
                    <a:pt x="169" y="250"/>
                  </a:lnTo>
                  <a:lnTo>
                    <a:pt x="173" y="248"/>
                  </a:lnTo>
                  <a:lnTo>
                    <a:pt x="178" y="246"/>
                  </a:lnTo>
                  <a:lnTo>
                    <a:pt x="182" y="243"/>
                  </a:lnTo>
                  <a:lnTo>
                    <a:pt x="182" y="240"/>
                  </a:lnTo>
                  <a:lnTo>
                    <a:pt x="183" y="235"/>
                  </a:lnTo>
                  <a:lnTo>
                    <a:pt x="179" y="233"/>
                  </a:lnTo>
                  <a:lnTo>
                    <a:pt x="178" y="235"/>
                  </a:lnTo>
                  <a:lnTo>
                    <a:pt x="177" y="239"/>
                  </a:lnTo>
                  <a:lnTo>
                    <a:pt x="165" y="246"/>
                  </a:lnTo>
                  <a:lnTo>
                    <a:pt x="164" y="243"/>
                  </a:lnTo>
                  <a:lnTo>
                    <a:pt x="164" y="242"/>
                  </a:lnTo>
                  <a:lnTo>
                    <a:pt x="161" y="235"/>
                  </a:lnTo>
                  <a:lnTo>
                    <a:pt x="160" y="235"/>
                  </a:lnTo>
                  <a:lnTo>
                    <a:pt x="157" y="225"/>
                  </a:lnTo>
                  <a:lnTo>
                    <a:pt x="157" y="223"/>
                  </a:lnTo>
                  <a:lnTo>
                    <a:pt x="160" y="218"/>
                  </a:lnTo>
                  <a:lnTo>
                    <a:pt x="165" y="218"/>
                  </a:lnTo>
                  <a:lnTo>
                    <a:pt x="166" y="217"/>
                  </a:lnTo>
                  <a:lnTo>
                    <a:pt x="174" y="214"/>
                  </a:lnTo>
                  <a:lnTo>
                    <a:pt x="176" y="209"/>
                  </a:lnTo>
                  <a:lnTo>
                    <a:pt x="178" y="205"/>
                  </a:lnTo>
                  <a:lnTo>
                    <a:pt x="182" y="197"/>
                  </a:lnTo>
                  <a:lnTo>
                    <a:pt x="190" y="195"/>
                  </a:lnTo>
                  <a:lnTo>
                    <a:pt x="196" y="191"/>
                  </a:lnTo>
                  <a:lnTo>
                    <a:pt x="198" y="188"/>
                  </a:lnTo>
                  <a:lnTo>
                    <a:pt x="198" y="182"/>
                  </a:lnTo>
                  <a:lnTo>
                    <a:pt x="200" y="182"/>
                  </a:lnTo>
                  <a:lnTo>
                    <a:pt x="202" y="182"/>
                  </a:lnTo>
                  <a:lnTo>
                    <a:pt x="208" y="183"/>
                  </a:lnTo>
                  <a:lnTo>
                    <a:pt x="216" y="180"/>
                  </a:lnTo>
                  <a:lnTo>
                    <a:pt x="219" y="175"/>
                  </a:lnTo>
                  <a:lnTo>
                    <a:pt x="227" y="168"/>
                  </a:lnTo>
                  <a:lnTo>
                    <a:pt x="228" y="167"/>
                  </a:lnTo>
                  <a:lnTo>
                    <a:pt x="233" y="170"/>
                  </a:lnTo>
                  <a:lnTo>
                    <a:pt x="240" y="176"/>
                  </a:lnTo>
                  <a:lnTo>
                    <a:pt x="238" y="178"/>
                  </a:lnTo>
                  <a:lnTo>
                    <a:pt x="233" y="189"/>
                  </a:lnTo>
                  <a:lnTo>
                    <a:pt x="228" y="202"/>
                  </a:lnTo>
                  <a:lnTo>
                    <a:pt x="225" y="210"/>
                  </a:lnTo>
                  <a:lnTo>
                    <a:pt x="221" y="220"/>
                  </a:lnTo>
                  <a:lnTo>
                    <a:pt x="219" y="227"/>
                  </a:lnTo>
                  <a:lnTo>
                    <a:pt x="216" y="234"/>
                  </a:lnTo>
                  <a:lnTo>
                    <a:pt x="216" y="235"/>
                  </a:lnTo>
                  <a:lnTo>
                    <a:pt x="215" y="242"/>
                  </a:lnTo>
                  <a:lnTo>
                    <a:pt x="212" y="247"/>
                  </a:lnTo>
                  <a:lnTo>
                    <a:pt x="211" y="252"/>
                  </a:lnTo>
                  <a:lnTo>
                    <a:pt x="211" y="254"/>
                  </a:lnTo>
                  <a:lnTo>
                    <a:pt x="212" y="257"/>
                  </a:lnTo>
                  <a:lnTo>
                    <a:pt x="213" y="259"/>
                  </a:lnTo>
                  <a:lnTo>
                    <a:pt x="216" y="248"/>
                  </a:lnTo>
                  <a:lnTo>
                    <a:pt x="219" y="244"/>
                  </a:lnTo>
                  <a:lnTo>
                    <a:pt x="220" y="238"/>
                  </a:lnTo>
                  <a:lnTo>
                    <a:pt x="220" y="237"/>
                  </a:lnTo>
                  <a:lnTo>
                    <a:pt x="228" y="220"/>
                  </a:lnTo>
                  <a:lnTo>
                    <a:pt x="231" y="208"/>
                  </a:lnTo>
                  <a:lnTo>
                    <a:pt x="236" y="193"/>
                  </a:lnTo>
                  <a:lnTo>
                    <a:pt x="240" y="185"/>
                  </a:lnTo>
                  <a:lnTo>
                    <a:pt x="242" y="182"/>
                  </a:lnTo>
                  <a:lnTo>
                    <a:pt x="246" y="187"/>
                  </a:lnTo>
                  <a:lnTo>
                    <a:pt x="246" y="182"/>
                  </a:lnTo>
                  <a:lnTo>
                    <a:pt x="245" y="180"/>
                  </a:lnTo>
                  <a:lnTo>
                    <a:pt x="249" y="175"/>
                  </a:lnTo>
                  <a:lnTo>
                    <a:pt x="253" y="171"/>
                  </a:lnTo>
                  <a:lnTo>
                    <a:pt x="265" y="162"/>
                  </a:lnTo>
                  <a:lnTo>
                    <a:pt x="266" y="162"/>
                  </a:lnTo>
                  <a:lnTo>
                    <a:pt x="271" y="163"/>
                  </a:lnTo>
                  <a:lnTo>
                    <a:pt x="272" y="163"/>
                  </a:lnTo>
                  <a:lnTo>
                    <a:pt x="284" y="162"/>
                  </a:lnTo>
                  <a:lnTo>
                    <a:pt x="291" y="165"/>
                  </a:lnTo>
                  <a:lnTo>
                    <a:pt x="293" y="167"/>
                  </a:lnTo>
                  <a:lnTo>
                    <a:pt x="293" y="168"/>
                  </a:lnTo>
                  <a:lnTo>
                    <a:pt x="299" y="165"/>
                  </a:lnTo>
                  <a:lnTo>
                    <a:pt x="303" y="162"/>
                  </a:lnTo>
                  <a:lnTo>
                    <a:pt x="301" y="159"/>
                  </a:lnTo>
                  <a:lnTo>
                    <a:pt x="299" y="159"/>
                  </a:lnTo>
                  <a:lnTo>
                    <a:pt x="295" y="159"/>
                  </a:lnTo>
                  <a:lnTo>
                    <a:pt x="287" y="155"/>
                  </a:lnTo>
                  <a:lnTo>
                    <a:pt x="282" y="157"/>
                  </a:lnTo>
                  <a:lnTo>
                    <a:pt x="280" y="157"/>
                  </a:lnTo>
                  <a:lnTo>
                    <a:pt x="276" y="157"/>
                  </a:lnTo>
                  <a:lnTo>
                    <a:pt x="282" y="149"/>
                  </a:lnTo>
                  <a:lnTo>
                    <a:pt x="288" y="141"/>
                  </a:lnTo>
                  <a:lnTo>
                    <a:pt x="291" y="138"/>
                  </a:lnTo>
                  <a:lnTo>
                    <a:pt x="288" y="136"/>
                  </a:lnTo>
                  <a:lnTo>
                    <a:pt x="283" y="140"/>
                  </a:lnTo>
                  <a:lnTo>
                    <a:pt x="279" y="146"/>
                  </a:lnTo>
                  <a:lnTo>
                    <a:pt x="279" y="140"/>
                  </a:lnTo>
                  <a:lnTo>
                    <a:pt x="276" y="141"/>
                  </a:lnTo>
                  <a:lnTo>
                    <a:pt x="274" y="148"/>
                  </a:lnTo>
                  <a:lnTo>
                    <a:pt x="275" y="150"/>
                  </a:lnTo>
                  <a:lnTo>
                    <a:pt x="271" y="158"/>
                  </a:lnTo>
                  <a:lnTo>
                    <a:pt x="270" y="159"/>
                  </a:lnTo>
                  <a:lnTo>
                    <a:pt x="265" y="157"/>
                  </a:lnTo>
                  <a:lnTo>
                    <a:pt x="259" y="159"/>
                  </a:lnTo>
                  <a:lnTo>
                    <a:pt x="253" y="162"/>
                  </a:lnTo>
                  <a:lnTo>
                    <a:pt x="245" y="170"/>
                  </a:lnTo>
                  <a:lnTo>
                    <a:pt x="241" y="167"/>
                  </a:lnTo>
                  <a:lnTo>
                    <a:pt x="237" y="162"/>
                  </a:lnTo>
                  <a:lnTo>
                    <a:pt x="238" y="161"/>
                  </a:lnTo>
                  <a:lnTo>
                    <a:pt x="246" y="154"/>
                  </a:lnTo>
                  <a:lnTo>
                    <a:pt x="250" y="148"/>
                  </a:lnTo>
                  <a:lnTo>
                    <a:pt x="249" y="146"/>
                  </a:lnTo>
                  <a:lnTo>
                    <a:pt x="244" y="151"/>
                  </a:lnTo>
                  <a:lnTo>
                    <a:pt x="238" y="157"/>
                  </a:lnTo>
                  <a:lnTo>
                    <a:pt x="234" y="158"/>
                  </a:lnTo>
                  <a:lnTo>
                    <a:pt x="233" y="162"/>
                  </a:lnTo>
                  <a:lnTo>
                    <a:pt x="227" y="162"/>
                  </a:lnTo>
                  <a:lnTo>
                    <a:pt x="223" y="162"/>
                  </a:lnTo>
                  <a:lnTo>
                    <a:pt x="219" y="163"/>
                  </a:lnTo>
                  <a:lnTo>
                    <a:pt x="212" y="166"/>
                  </a:lnTo>
                  <a:lnTo>
                    <a:pt x="208" y="166"/>
                  </a:lnTo>
                  <a:lnTo>
                    <a:pt x="206" y="170"/>
                  </a:lnTo>
                  <a:lnTo>
                    <a:pt x="199" y="170"/>
                  </a:lnTo>
                  <a:lnTo>
                    <a:pt x="190" y="174"/>
                  </a:lnTo>
                  <a:lnTo>
                    <a:pt x="189" y="172"/>
                  </a:lnTo>
                  <a:lnTo>
                    <a:pt x="186" y="165"/>
                  </a:lnTo>
                  <a:lnTo>
                    <a:pt x="186" y="162"/>
                  </a:lnTo>
                  <a:lnTo>
                    <a:pt x="185" y="151"/>
                  </a:lnTo>
                  <a:lnTo>
                    <a:pt x="181" y="154"/>
                  </a:lnTo>
                  <a:lnTo>
                    <a:pt x="182" y="166"/>
                  </a:lnTo>
                  <a:lnTo>
                    <a:pt x="185" y="171"/>
                  </a:lnTo>
                  <a:lnTo>
                    <a:pt x="186" y="174"/>
                  </a:lnTo>
                  <a:lnTo>
                    <a:pt x="187" y="176"/>
                  </a:lnTo>
                  <a:lnTo>
                    <a:pt x="177" y="176"/>
                  </a:lnTo>
                  <a:lnTo>
                    <a:pt x="172" y="178"/>
                  </a:lnTo>
                  <a:lnTo>
                    <a:pt x="178" y="185"/>
                  </a:lnTo>
                  <a:lnTo>
                    <a:pt x="178" y="189"/>
                  </a:lnTo>
                  <a:lnTo>
                    <a:pt x="174" y="191"/>
                  </a:lnTo>
                  <a:lnTo>
                    <a:pt x="172" y="192"/>
                  </a:lnTo>
                  <a:lnTo>
                    <a:pt x="173" y="195"/>
                  </a:lnTo>
                  <a:lnTo>
                    <a:pt x="173" y="201"/>
                  </a:lnTo>
                  <a:lnTo>
                    <a:pt x="168" y="210"/>
                  </a:lnTo>
                  <a:lnTo>
                    <a:pt x="165" y="209"/>
                  </a:lnTo>
                  <a:lnTo>
                    <a:pt x="152" y="200"/>
                  </a:lnTo>
                  <a:lnTo>
                    <a:pt x="151" y="202"/>
                  </a:lnTo>
                  <a:lnTo>
                    <a:pt x="151" y="204"/>
                  </a:lnTo>
                  <a:lnTo>
                    <a:pt x="147" y="209"/>
                  </a:lnTo>
                  <a:lnTo>
                    <a:pt x="140" y="218"/>
                  </a:lnTo>
                  <a:lnTo>
                    <a:pt x="140" y="220"/>
                  </a:lnTo>
                  <a:lnTo>
                    <a:pt x="139" y="225"/>
                  </a:lnTo>
                  <a:lnTo>
                    <a:pt x="138" y="229"/>
                  </a:lnTo>
                  <a:lnTo>
                    <a:pt x="130" y="229"/>
                  </a:lnTo>
                  <a:lnTo>
                    <a:pt x="128" y="235"/>
                  </a:lnTo>
                  <a:lnTo>
                    <a:pt x="130" y="240"/>
                  </a:lnTo>
                  <a:lnTo>
                    <a:pt x="131" y="246"/>
                  </a:lnTo>
                  <a:lnTo>
                    <a:pt x="130" y="254"/>
                  </a:lnTo>
                  <a:lnTo>
                    <a:pt x="128" y="257"/>
                  </a:lnTo>
                  <a:lnTo>
                    <a:pt x="127" y="261"/>
                  </a:lnTo>
                  <a:lnTo>
                    <a:pt x="122" y="268"/>
                  </a:lnTo>
                  <a:lnTo>
                    <a:pt x="118" y="271"/>
                  </a:lnTo>
                  <a:lnTo>
                    <a:pt x="115" y="272"/>
                  </a:lnTo>
                  <a:lnTo>
                    <a:pt x="115" y="267"/>
                  </a:lnTo>
                  <a:lnTo>
                    <a:pt x="109" y="271"/>
                  </a:lnTo>
                  <a:lnTo>
                    <a:pt x="107" y="272"/>
                  </a:lnTo>
                  <a:lnTo>
                    <a:pt x="105" y="272"/>
                  </a:lnTo>
                  <a:lnTo>
                    <a:pt x="106" y="269"/>
                  </a:lnTo>
                  <a:lnTo>
                    <a:pt x="106" y="265"/>
                  </a:lnTo>
                  <a:lnTo>
                    <a:pt x="106" y="260"/>
                  </a:lnTo>
                  <a:lnTo>
                    <a:pt x="105" y="254"/>
                  </a:lnTo>
                  <a:lnTo>
                    <a:pt x="106" y="250"/>
                  </a:lnTo>
                  <a:lnTo>
                    <a:pt x="111" y="251"/>
                  </a:lnTo>
                  <a:lnTo>
                    <a:pt x="114" y="252"/>
                  </a:lnTo>
                  <a:lnTo>
                    <a:pt x="118" y="246"/>
                  </a:lnTo>
                  <a:lnTo>
                    <a:pt x="114" y="244"/>
                  </a:lnTo>
                  <a:lnTo>
                    <a:pt x="111" y="246"/>
                  </a:lnTo>
                  <a:lnTo>
                    <a:pt x="109" y="243"/>
                  </a:lnTo>
                  <a:lnTo>
                    <a:pt x="109" y="237"/>
                  </a:lnTo>
                  <a:lnTo>
                    <a:pt x="110" y="225"/>
                  </a:lnTo>
                  <a:lnTo>
                    <a:pt x="117" y="221"/>
                  </a:lnTo>
                  <a:lnTo>
                    <a:pt x="123" y="217"/>
                  </a:lnTo>
                  <a:lnTo>
                    <a:pt x="126" y="216"/>
                  </a:lnTo>
                  <a:lnTo>
                    <a:pt x="124" y="213"/>
                  </a:lnTo>
                  <a:lnTo>
                    <a:pt x="123" y="213"/>
                  </a:lnTo>
                  <a:lnTo>
                    <a:pt x="109" y="217"/>
                  </a:lnTo>
                  <a:lnTo>
                    <a:pt x="102" y="221"/>
                  </a:lnTo>
                  <a:lnTo>
                    <a:pt x="100" y="225"/>
                  </a:lnTo>
                  <a:lnTo>
                    <a:pt x="93" y="225"/>
                  </a:lnTo>
                  <a:lnTo>
                    <a:pt x="92" y="225"/>
                  </a:lnTo>
                  <a:lnTo>
                    <a:pt x="90" y="220"/>
                  </a:lnTo>
                  <a:lnTo>
                    <a:pt x="93" y="210"/>
                  </a:lnTo>
                  <a:lnTo>
                    <a:pt x="101" y="206"/>
                  </a:lnTo>
                  <a:lnTo>
                    <a:pt x="102" y="205"/>
                  </a:lnTo>
                  <a:lnTo>
                    <a:pt x="113" y="205"/>
                  </a:lnTo>
                  <a:lnTo>
                    <a:pt x="113" y="202"/>
                  </a:lnTo>
                  <a:lnTo>
                    <a:pt x="101" y="201"/>
                  </a:lnTo>
                  <a:lnTo>
                    <a:pt x="105" y="193"/>
                  </a:lnTo>
                  <a:lnTo>
                    <a:pt x="98" y="196"/>
                  </a:lnTo>
                  <a:lnTo>
                    <a:pt x="104" y="188"/>
                  </a:lnTo>
                  <a:lnTo>
                    <a:pt x="105" y="185"/>
                  </a:lnTo>
                  <a:lnTo>
                    <a:pt x="106" y="182"/>
                  </a:lnTo>
                  <a:lnTo>
                    <a:pt x="107" y="179"/>
                  </a:lnTo>
                  <a:lnTo>
                    <a:pt x="111" y="172"/>
                  </a:lnTo>
                  <a:lnTo>
                    <a:pt x="113" y="171"/>
                  </a:lnTo>
                  <a:lnTo>
                    <a:pt x="119" y="168"/>
                  </a:lnTo>
                  <a:lnTo>
                    <a:pt x="122" y="165"/>
                  </a:lnTo>
                  <a:lnTo>
                    <a:pt x="119" y="162"/>
                  </a:lnTo>
                  <a:lnTo>
                    <a:pt x="118" y="159"/>
                  </a:lnTo>
                  <a:lnTo>
                    <a:pt x="117" y="161"/>
                  </a:lnTo>
                  <a:lnTo>
                    <a:pt x="114" y="166"/>
                  </a:lnTo>
                  <a:lnTo>
                    <a:pt x="107" y="166"/>
                  </a:lnTo>
                  <a:lnTo>
                    <a:pt x="102" y="178"/>
                  </a:lnTo>
                  <a:lnTo>
                    <a:pt x="96" y="188"/>
                  </a:lnTo>
                  <a:lnTo>
                    <a:pt x="96" y="189"/>
                  </a:lnTo>
                  <a:lnTo>
                    <a:pt x="93" y="192"/>
                  </a:lnTo>
                  <a:lnTo>
                    <a:pt x="92" y="195"/>
                  </a:lnTo>
                  <a:lnTo>
                    <a:pt x="89" y="196"/>
                  </a:lnTo>
                  <a:lnTo>
                    <a:pt x="88" y="202"/>
                  </a:lnTo>
                  <a:lnTo>
                    <a:pt x="85" y="209"/>
                  </a:lnTo>
                  <a:lnTo>
                    <a:pt x="84" y="210"/>
                  </a:lnTo>
                  <a:lnTo>
                    <a:pt x="83" y="212"/>
                  </a:lnTo>
                  <a:lnTo>
                    <a:pt x="77" y="214"/>
                  </a:lnTo>
                  <a:lnTo>
                    <a:pt x="75" y="216"/>
                  </a:lnTo>
                  <a:lnTo>
                    <a:pt x="73" y="217"/>
                  </a:lnTo>
                  <a:lnTo>
                    <a:pt x="71" y="226"/>
                  </a:lnTo>
                  <a:lnTo>
                    <a:pt x="69" y="221"/>
                  </a:lnTo>
                  <a:lnTo>
                    <a:pt x="68" y="220"/>
                  </a:lnTo>
                  <a:lnTo>
                    <a:pt x="64" y="213"/>
                  </a:lnTo>
                  <a:lnTo>
                    <a:pt x="59" y="209"/>
                  </a:lnTo>
                  <a:lnTo>
                    <a:pt x="64" y="205"/>
                  </a:lnTo>
                  <a:lnTo>
                    <a:pt x="63" y="201"/>
                  </a:lnTo>
                  <a:lnTo>
                    <a:pt x="62" y="200"/>
                  </a:lnTo>
                  <a:lnTo>
                    <a:pt x="52" y="202"/>
                  </a:lnTo>
                  <a:lnTo>
                    <a:pt x="51" y="201"/>
                  </a:lnTo>
                  <a:lnTo>
                    <a:pt x="49" y="200"/>
                  </a:lnTo>
                  <a:lnTo>
                    <a:pt x="50" y="196"/>
                  </a:lnTo>
                  <a:lnTo>
                    <a:pt x="52" y="196"/>
                  </a:lnTo>
                  <a:lnTo>
                    <a:pt x="56" y="193"/>
                  </a:lnTo>
                  <a:lnTo>
                    <a:pt x="60" y="191"/>
                  </a:lnTo>
                  <a:lnTo>
                    <a:pt x="60" y="187"/>
                  </a:lnTo>
                  <a:lnTo>
                    <a:pt x="55" y="187"/>
                  </a:lnTo>
                  <a:lnTo>
                    <a:pt x="50" y="193"/>
                  </a:lnTo>
                  <a:lnTo>
                    <a:pt x="47" y="193"/>
                  </a:lnTo>
                  <a:lnTo>
                    <a:pt x="47" y="192"/>
                  </a:lnTo>
                  <a:lnTo>
                    <a:pt x="46" y="189"/>
                  </a:lnTo>
                  <a:lnTo>
                    <a:pt x="45" y="184"/>
                  </a:lnTo>
                  <a:lnTo>
                    <a:pt x="45" y="179"/>
                  </a:lnTo>
                  <a:lnTo>
                    <a:pt x="47" y="172"/>
                  </a:lnTo>
                  <a:lnTo>
                    <a:pt x="51" y="174"/>
                  </a:lnTo>
                  <a:lnTo>
                    <a:pt x="54" y="174"/>
                  </a:lnTo>
                  <a:lnTo>
                    <a:pt x="58" y="176"/>
                  </a:lnTo>
                  <a:lnTo>
                    <a:pt x="59" y="176"/>
                  </a:lnTo>
                  <a:lnTo>
                    <a:pt x="62" y="179"/>
                  </a:lnTo>
                  <a:lnTo>
                    <a:pt x="63" y="179"/>
                  </a:lnTo>
                  <a:lnTo>
                    <a:pt x="64" y="175"/>
                  </a:lnTo>
                  <a:lnTo>
                    <a:pt x="66" y="170"/>
                  </a:lnTo>
                  <a:lnTo>
                    <a:pt x="60" y="171"/>
                  </a:lnTo>
                  <a:lnTo>
                    <a:pt x="54" y="170"/>
                  </a:lnTo>
                  <a:lnTo>
                    <a:pt x="50" y="167"/>
                  </a:lnTo>
                  <a:lnTo>
                    <a:pt x="47" y="165"/>
                  </a:lnTo>
                  <a:lnTo>
                    <a:pt x="47" y="161"/>
                  </a:lnTo>
                  <a:lnTo>
                    <a:pt x="47" y="159"/>
                  </a:lnTo>
                  <a:lnTo>
                    <a:pt x="49" y="155"/>
                  </a:lnTo>
                  <a:lnTo>
                    <a:pt x="54" y="155"/>
                  </a:lnTo>
                  <a:lnTo>
                    <a:pt x="60" y="157"/>
                  </a:lnTo>
                  <a:lnTo>
                    <a:pt x="66" y="154"/>
                  </a:lnTo>
                  <a:lnTo>
                    <a:pt x="64" y="149"/>
                  </a:lnTo>
                  <a:lnTo>
                    <a:pt x="64" y="148"/>
                  </a:lnTo>
                  <a:lnTo>
                    <a:pt x="62" y="142"/>
                  </a:lnTo>
                  <a:lnTo>
                    <a:pt x="63" y="136"/>
                  </a:lnTo>
                  <a:lnTo>
                    <a:pt x="62" y="130"/>
                  </a:lnTo>
                  <a:lnTo>
                    <a:pt x="62" y="125"/>
                  </a:lnTo>
                  <a:lnTo>
                    <a:pt x="66" y="123"/>
                  </a:lnTo>
                  <a:lnTo>
                    <a:pt x="66" y="121"/>
                  </a:lnTo>
                  <a:lnTo>
                    <a:pt x="73" y="125"/>
                  </a:lnTo>
                  <a:lnTo>
                    <a:pt x="77" y="133"/>
                  </a:lnTo>
                  <a:lnTo>
                    <a:pt x="84" y="141"/>
                  </a:lnTo>
                  <a:lnTo>
                    <a:pt x="88" y="150"/>
                  </a:lnTo>
                  <a:lnTo>
                    <a:pt x="92" y="153"/>
                  </a:lnTo>
                  <a:lnTo>
                    <a:pt x="94" y="153"/>
                  </a:lnTo>
                  <a:lnTo>
                    <a:pt x="100" y="153"/>
                  </a:lnTo>
                  <a:lnTo>
                    <a:pt x="105" y="151"/>
                  </a:lnTo>
                  <a:lnTo>
                    <a:pt x="106" y="150"/>
                  </a:lnTo>
                  <a:lnTo>
                    <a:pt x="109" y="148"/>
                  </a:lnTo>
                  <a:lnTo>
                    <a:pt x="113" y="145"/>
                  </a:lnTo>
                  <a:lnTo>
                    <a:pt x="118" y="146"/>
                  </a:lnTo>
                  <a:lnTo>
                    <a:pt x="119" y="142"/>
                  </a:lnTo>
                  <a:lnTo>
                    <a:pt x="121" y="138"/>
                  </a:lnTo>
                  <a:lnTo>
                    <a:pt x="122" y="123"/>
                  </a:lnTo>
                  <a:lnTo>
                    <a:pt x="124" y="120"/>
                  </a:lnTo>
                  <a:lnTo>
                    <a:pt x="128" y="111"/>
                  </a:lnTo>
                  <a:lnTo>
                    <a:pt x="128" y="103"/>
                  </a:lnTo>
                  <a:lnTo>
                    <a:pt x="131" y="96"/>
                  </a:lnTo>
                  <a:lnTo>
                    <a:pt x="131" y="90"/>
                  </a:lnTo>
                  <a:lnTo>
                    <a:pt x="132" y="85"/>
                  </a:lnTo>
                  <a:lnTo>
                    <a:pt x="135" y="82"/>
                  </a:lnTo>
                  <a:lnTo>
                    <a:pt x="122" y="79"/>
                  </a:lnTo>
                  <a:lnTo>
                    <a:pt x="123" y="75"/>
                  </a:lnTo>
                  <a:lnTo>
                    <a:pt x="126" y="73"/>
                  </a:lnTo>
                  <a:lnTo>
                    <a:pt x="128" y="70"/>
                  </a:lnTo>
                  <a:lnTo>
                    <a:pt x="132" y="66"/>
                  </a:lnTo>
                  <a:lnTo>
                    <a:pt x="140" y="58"/>
                  </a:lnTo>
                  <a:lnTo>
                    <a:pt x="140" y="56"/>
                  </a:lnTo>
                  <a:lnTo>
                    <a:pt x="140" y="55"/>
                  </a:lnTo>
                  <a:lnTo>
                    <a:pt x="141" y="52"/>
                  </a:lnTo>
                  <a:lnTo>
                    <a:pt x="140" y="53"/>
                  </a:lnTo>
                  <a:lnTo>
                    <a:pt x="135" y="58"/>
                  </a:lnTo>
                  <a:lnTo>
                    <a:pt x="127" y="65"/>
                  </a:lnTo>
                  <a:lnTo>
                    <a:pt x="123" y="72"/>
                  </a:lnTo>
                  <a:lnTo>
                    <a:pt x="122" y="74"/>
                  </a:lnTo>
                  <a:lnTo>
                    <a:pt x="119" y="73"/>
                  </a:lnTo>
                  <a:lnTo>
                    <a:pt x="113" y="79"/>
                  </a:lnTo>
                  <a:lnTo>
                    <a:pt x="109" y="81"/>
                  </a:lnTo>
                  <a:lnTo>
                    <a:pt x="106" y="79"/>
                  </a:lnTo>
                  <a:lnTo>
                    <a:pt x="106" y="81"/>
                  </a:lnTo>
                  <a:lnTo>
                    <a:pt x="106" y="89"/>
                  </a:lnTo>
                  <a:lnTo>
                    <a:pt x="105" y="94"/>
                  </a:lnTo>
                  <a:lnTo>
                    <a:pt x="98" y="96"/>
                  </a:lnTo>
                  <a:lnTo>
                    <a:pt x="89" y="100"/>
                  </a:lnTo>
                  <a:lnTo>
                    <a:pt x="83" y="102"/>
                  </a:lnTo>
                  <a:lnTo>
                    <a:pt x="79" y="103"/>
                  </a:lnTo>
                  <a:lnTo>
                    <a:pt x="80" y="110"/>
                  </a:lnTo>
                  <a:lnTo>
                    <a:pt x="67" y="113"/>
                  </a:lnTo>
                  <a:lnTo>
                    <a:pt x="66" y="112"/>
                  </a:lnTo>
                  <a:lnTo>
                    <a:pt x="63" y="110"/>
                  </a:lnTo>
                  <a:lnTo>
                    <a:pt x="62" y="110"/>
                  </a:lnTo>
                  <a:lnTo>
                    <a:pt x="62" y="96"/>
                  </a:lnTo>
                  <a:lnTo>
                    <a:pt x="56" y="87"/>
                  </a:lnTo>
                  <a:lnTo>
                    <a:pt x="52" y="83"/>
                  </a:lnTo>
                  <a:lnTo>
                    <a:pt x="55" y="81"/>
                  </a:lnTo>
                  <a:lnTo>
                    <a:pt x="60" y="85"/>
                  </a:lnTo>
                  <a:lnTo>
                    <a:pt x="63" y="90"/>
                  </a:lnTo>
                  <a:lnTo>
                    <a:pt x="64" y="83"/>
                  </a:lnTo>
                  <a:lnTo>
                    <a:pt x="63" y="81"/>
                  </a:lnTo>
                  <a:lnTo>
                    <a:pt x="55" y="69"/>
                  </a:lnTo>
                  <a:lnTo>
                    <a:pt x="62" y="69"/>
                  </a:lnTo>
                  <a:lnTo>
                    <a:pt x="62" y="66"/>
                  </a:lnTo>
                  <a:lnTo>
                    <a:pt x="56" y="64"/>
                  </a:lnTo>
                  <a:lnTo>
                    <a:pt x="50" y="62"/>
                  </a:lnTo>
                  <a:lnTo>
                    <a:pt x="46" y="57"/>
                  </a:lnTo>
                  <a:lnTo>
                    <a:pt x="43" y="49"/>
                  </a:lnTo>
                  <a:lnTo>
                    <a:pt x="41" y="47"/>
                  </a:lnTo>
                  <a:lnTo>
                    <a:pt x="34" y="40"/>
                  </a:lnTo>
                  <a:lnTo>
                    <a:pt x="38" y="39"/>
                  </a:lnTo>
                  <a:lnTo>
                    <a:pt x="39" y="39"/>
                  </a:lnTo>
                  <a:lnTo>
                    <a:pt x="45" y="38"/>
                  </a:lnTo>
                  <a:lnTo>
                    <a:pt x="52" y="51"/>
                  </a:lnTo>
                  <a:lnTo>
                    <a:pt x="59" y="52"/>
                  </a:lnTo>
                  <a:lnTo>
                    <a:pt x="64" y="57"/>
                  </a:lnTo>
                  <a:lnTo>
                    <a:pt x="68" y="62"/>
                  </a:lnTo>
                  <a:lnTo>
                    <a:pt x="79" y="68"/>
                  </a:lnTo>
                  <a:lnTo>
                    <a:pt x="79" y="82"/>
                  </a:lnTo>
                  <a:lnTo>
                    <a:pt x="87" y="87"/>
                  </a:lnTo>
                  <a:lnTo>
                    <a:pt x="85" y="77"/>
                  </a:lnTo>
                  <a:lnTo>
                    <a:pt x="87" y="77"/>
                  </a:lnTo>
                  <a:lnTo>
                    <a:pt x="92" y="85"/>
                  </a:lnTo>
                  <a:lnTo>
                    <a:pt x="94" y="83"/>
                  </a:lnTo>
                  <a:lnTo>
                    <a:pt x="93" y="74"/>
                  </a:lnTo>
                  <a:lnTo>
                    <a:pt x="90" y="72"/>
                  </a:lnTo>
                  <a:lnTo>
                    <a:pt x="88" y="69"/>
                  </a:lnTo>
                  <a:lnTo>
                    <a:pt x="83" y="60"/>
                  </a:lnTo>
                  <a:lnTo>
                    <a:pt x="79" y="61"/>
                  </a:lnTo>
                  <a:lnTo>
                    <a:pt x="73" y="55"/>
                  </a:lnTo>
                  <a:lnTo>
                    <a:pt x="79" y="48"/>
                  </a:lnTo>
                  <a:lnTo>
                    <a:pt x="80" y="47"/>
                  </a:lnTo>
                  <a:lnTo>
                    <a:pt x="85" y="45"/>
                  </a:lnTo>
                  <a:lnTo>
                    <a:pt x="90" y="44"/>
                  </a:lnTo>
                  <a:lnTo>
                    <a:pt x="88" y="38"/>
                  </a:lnTo>
                  <a:lnTo>
                    <a:pt x="90" y="34"/>
                  </a:lnTo>
                  <a:lnTo>
                    <a:pt x="92" y="34"/>
                  </a:lnTo>
                  <a:lnTo>
                    <a:pt x="93" y="34"/>
                  </a:lnTo>
                  <a:lnTo>
                    <a:pt x="102" y="34"/>
                  </a:lnTo>
                  <a:lnTo>
                    <a:pt x="106" y="38"/>
                  </a:lnTo>
                  <a:lnTo>
                    <a:pt x="110" y="36"/>
                  </a:lnTo>
                  <a:lnTo>
                    <a:pt x="117" y="36"/>
                  </a:lnTo>
                  <a:lnTo>
                    <a:pt x="118" y="35"/>
                  </a:lnTo>
                  <a:lnTo>
                    <a:pt x="118" y="34"/>
                  </a:lnTo>
                  <a:lnTo>
                    <a:pt x="117" y="34"/>
                  </a:lnTo>
                  <a:lnTo>
                    <a:pt x="113" y="32"/>
                  </a:lnTo>
                  <a:lnTo>
                    <a:pt x="110" y="32"/>
                  </a:lnTo>
                  <a:lnTo>
                    <a:pt x="106" y="30"/>
                  </a:lnTo>
                  <a:lnTo>
                    <a:pt x="111" y="24"/>
                  </a:lnTo>
                  <a:lnTo>
                    <a:pt x="107" y="23"/>
                  </a:lnTo>
                  <a:lnTo>
                    <a:pt x="101" y="28"/>
                  </a:lnTo>
                  <a:lnTo>
                    <a:pt x="92" y="28"/>
                  </a:lnTo>
                  <a:lnTo>
                    <a:pt x="88" y="28"/>
                  </a:lnTo>
                  <a:lnTo>
                    <a:pt x="84" y="38"/>
                  </a:lnTo>
                  <a:lnTo>
                    <a:pt x="79" y="41"/>
                  </a:lnTo>
                  <a:lnTo>
                    <a:pt x="73" y="40"/>
                  </a:lnTo>
                  <a:lnTo>
                    <a:pt x="68" y="39"/>
                  </a:lnTo>
                  <a:lnTo>
                    <a:pt x="66" y="32"/>
                  </a:lnTo>
                  <a:lnTo>
                    <a:pt x="62" y="35"/>
                  </a:lnTo>
                  <a:lnTo>
                    <a:pt x="56" y="36"/>
                  </a:lnTo>
                  <a:lnTo>
                    <a:pt x="60" y="28"/>
                  </a:lnTo>
                  <a:lnTo>
                    <a:pt x="64" y="19"/>
                  </a:lnTo>
                  <a:lnTo>
                    <a:pt x="73" y="14"/>
                  </a:lnTo>
                  <a:lnTo>
                    <a:pt x="80" y="14"/>
                  </a:lnTo>
                  <a:lnTo>
                    <a:pt x="81" y="10"/>
                  </a:lnTo>
                  <a:lnTo>
                    <a:pt x="83" y="13"/>
                  </a:lnTo>
                  <a:lnTo>
                    <a:pt x="85" y="19"/>
                  </a:lnTo>
                  <a:lnTo>
                    <a:pt x="87" y="19"/>
                  </a:lnTo>
                  <a:lnTo>
                    <a:pt x="100" y="17"/>
                  </a:lnTo>
                  <a:lnTo>
                    <a:pt x="107" y="19"/>
                  </a:lnTo>
                  <a:lnTo>
                    <a:pt x="110" y="19"/>
                  </a:lnTo>
                  <a:lnTo>
                    <a:pt x="126" y="7"/>
                  </a:lnTo>
                  <a:lnTo>
                    <a:pt x="135" y="15"/>
                  </a:lnTo>
                  <a:lnTo>
                    <a:pt x="140" y="13"/>
                  </a:lnTo>
                  <a:lnTo>
                    <a:pt x="148" y="9"/>
                  </a:lnTo>
                  <a:lnTo>
                    <a:pt x="156" y="19"/>
                  </a:lnTo>
                  <a:lnTo>
                    <a:pt x="159" y="19"/>
                  </a:lnTo>
                  <a:lnTo>
                    <a:pt x="166" y="5"/>
                  </a:lnTo>
                  <a:lnTo>
                    <a:pt x="178" y="0"/>
                  </a:lnTo>
                  <a:lnTo>
                    <a:pt x="185" y="10"/>
                  </a:lnTo>
                  <a:lnTo>
                    <a:pt x="193" y="15"/>
                  </a:lnTo>
                </a:path>
              </a:pathLst>
            </a:custGeom>
            <a:noFill/>
            <a:ln w="4">
              <a:solidFill>
                <a:srgbClr val="9C9C9C"/>
              </a:solidFill>
              <a:prstDash val="solid"/>
              <a:round/>
              <a:headEnd/>
              <a:tailEnd/>
            </a:ln>
          </p:spPr>
          <p:txBody>
            <a:bodyPr/>
            <a:lstStyle/>
            <a:p>
              <a:endParaRPr lang="nb-NO" dirty="0"/>
            </a:p>
          </p:txBody>
        </p:sp>
        <p:grpSp>
          <p:nvGrpSpPr>
            <p:cNvPr id="10" name="Gruppe 3088"/>
            <p:cNvGrpSpPr/>
            <p:nvPr/>
          </p:nvGrpSpPr>
          <p:grpSpPr>
            <a:xfrm>
              <a:off x="2360145" y="4414811"/>
              <a:ext cx="835027" cy="1674813"/>
              <a:chOff x="2360145" y="4414811"/>
              <a:chExt cx="835027" cy="1674813"/>
            </a:xfrm>
            <a:gradFill flip="none" rotWithShape="1">
              <a:gsLst>
                <a:gs pos="0">
                  <a:srgbClr val="FAFBBD">
                    <a:shade val="30000"/>
                    <a:satMod val="115000"/>
                  </a:srgbClr>
                </a:gs>
                <a:gs pos="50000">
                  <a:srgbClr val="FAFBBD">
                    <a:shade val="67500"/>
                    <a:satMod val="115000"/>
                  </a:srgbClr>
                </a:gs>
                <a:gs pos="100000">
                  <a:srgbClr val="FAFBBD">
                    <a:shade val="100000"/>
                    <a:satMod val="115000"/>
                  </a:srgbClr>
                </a:gs>
              </a:gsLst>
              <a:path path="circle">
                <a:fillToRect l="100000" t="100000"/>
              </a:path>
              <a:tileRect r="-100000" b="-100000"/>
            </a:gradFill>
          </p:grpSpPr>
          <p:sp>
            <p:nvSpPr>
              <p:cNvPr id="14696" name="Freeform 1384"/>
              <p:cNvSpPr>
                <a:spLocks noEditPoints="1"/>
              </p:cNvSpPr>
              <p:nvPr/>
            </p:nvSpPr>
            <p:spPr bwMode="auto">
              <a:xfrm>
                <a:off x="2360145" y="5440336"/>
                <a:ext cx="523876" cy="649288"/>
              </a:xfrm>
              <a:custGeom>
                <a:avLst/>
                <a:gdLst/>
                <a:ahLst/>
                <a:cxnLst>
                  <a:cxn ang="0">
                    <a:pos x="119" y="352"/>
                  </a:cxn>
                  <a:cxn ang="0">
                    <a:pos x="70" y="184"/>
                  </a:cxn>
                  <a:cxn ang="0">
                    <a:pos x="96" y="166"/>
                  </a:cxn>
                  <a:cxn ang="0">
                    <a:pos x="121" y="163"/>
                  </a:cxn>
                  <a:cxn ang="0">
                    <a:pos x="79" y="144"/>
                  </a:cxn>
                  <a:cxn ang="0">
                    <a:pos x="164" y="135"/>
                  </a:cxn>
                  <a:cxn ang="0">
                    <a:pos x="12" y="106"/>
                  </a:cxn>
                  <a:cxn ang="0">
                    <a:pos x="41" y="151"/>
                  </a:cxn>
                  <a:cxn ang="0">
                    <a:pos x="60" y="121"/>
                  </a:cxn>
                  <a:cxn ang="0">
                    <a:pos x="301" y="25"/>
                  </a:cxn>
                  <a:cxn ang="0">
                    <a:pos x="299" y="102"/>
                  </a:cxn>
                  <a:cxn ang="0">
                    <a:pos x="265" y="176"/>
                  </a:cxn>
                  <a:cxn ang="0">
                    <a:pos x="223" y="254"/>
                  </a:cxn>
                  <a:cxn ang="0">
                    <a:pos x="199" y="324"/>
                  </a:cxn>
                  <a:cxn ang="0">
                    <a:pos x="207" y="355"/>
                  </a:cxn>
                  <a:cxn ang="0">
                    <a:pos x="197" y="400"/>
                  </a:cxn>
                  <a:cxn ang="0">
                    <a:pos x="161" y="398"/>
                  </a:cxn>
                  <a:cxn ang="0">
                    <a:pos x="123" y="352"/>
                  </a:cxn>
                  <a:cxn ang="0">
                    <a:pos x="97" y="341"/>
                  </a:cxn>
                  <a:cxn ang="0">
                    <a:pos x="72" y="293"/>
                  </a:cxn>
                  <a:cxn ang="0">
                    <a:pos x="81" y="236"/>
                  </a:cxn>
                  <a:cxn ang="0">
                    <a:pos x="93" y="220"/>
                  </a:cxn>
                  <a:cxn ang="0">
                    <a:pos x="94" y="199"/>
                  </a:cxn>
                  <a:cxn ang="0">
                    <a:pos x="109" y="224"/>
                  </a:cxn>
                  <a:cxn ang="0">
                    <a:pos x="136" y="225"/>
                  </a:cxn>
                  <a:cxn ang="0">
                    <a:pos x="169" y="259"/>
                  </a:cxn>
                  <a:cxn ang="0">
                    <a:pos x="160" y="231"/>
                  </a:cxn>
                  <a:cxn ang="0">
                    <a:pos x="212" y="214"/>
                  </a:cxn>
                  <a:cxn ang="0">
                    <a:pos x="176" y="216"/>
                  </a:cxn>
                  <a:cxn ang="0">
                    <a:pos x="155" y="214"/>
                  </a:cxn>
                  <a:cxn ang="0">
                    <a:pos x="135" y="187"/>
                  </a:cxn>
                  <a:cxn ang="0">
                    <a:pos x="157" y="174"/>
                  </a:cxn>
                  <a:cxn ang="0">
                    <a:pos x="176" y="152"/>
                  </a:cxn>
                  <a:cxn ang="0">
                    <a:pos x="218" y="139"/>
                  </a:cxn>
                  <a:cxn ang="0">
                    <a:pos x="194" y="140"/>
                  </a:cxn>
                  <a:cxn ang="0">
                    <a:pos x="177" y="134"/>
                  </a:cxn>
                  <a:cxn ang="0">
                    <a:pos x="191" y="129"/>
                  </a:cxn>
                  <a:cxn ang="0">
                    <a:pos x="166" y="125"/>
                  </a:cxn>
                  <a:cxn ang="0">
                    <a:pos x="189" y="100"/>
                  </a:cxn>
                  <a:cxn ang="0">
                    <a:pos x="198" y="84"/>
                  </a:cxn>
                  <a:cxn ang="0">
                    <a:pos x="207" y="70"/>
                  </a:cxn>
                  <a:cxn ang="0">
                    <a:pos x="202" y="67"/>
                  </a:cxn>
                  <a:cxn ang="0">
                    <a:pos x="182" y="98"/>
                  </a:cxn>
                  <a:cxn ang="0">
                    <a:pos x="148" y="96"/>
                  </a:cxn>
                  <a:cxn ang="0">
                    <a:pos x="149" y="84"/>
                  </a:cxn>
                  <a:cxn ang="0">
                    <a:pos x="140" y="75"/>
                  </a:cxn>
                  <a:cxn ang="0">
                    <a:pos x="119" y="97"/>
                  </a:cxn>
                  <a:cxn ang="0">
                    <a:pos x="131" y="119"/>
                  </a:cxn>
                  <a:cxn ang="0">
                    <a:pos x="111" y="114"/>
                  </a:cxn>
                  <a:cxn ang="0">
                    <a:pos x="105" y="75"/>
                  </a:cxn>
                  <a:cxn ang="0">
                    <a:pos x="105" y="102"/>
                  </a:cxn>
                  <a:cxn ang="0">
                    <a:pos x="84" y="119"/>
                  </a:cxn>
                  <a:cxn ang="0">
                    <a:pos x="71" y="100"/>
                  </a:cxn>
                  <a:cxn ang="0">
                    <a:pos x="63" y="93"/>
                  </a:cxn>
                  <a:cxn ang="0">
                    <a:pos x="81" y="72"/>
                  </a:cxn>
                  <a:cxn ang="0">
                    <a:pos x="109" y="42"/>
                  </a:cxn>
                  <a:cxn ang="0">
                    <a:pos x="135" y="46"/>
                  </a:cxn>
                  <a:cxn ang="0">
                    <a:pos x="146" y="40"/>
                  </a:cxn>
                  <a:cxn ang="0">
                    <a:pos x="187" y="60"/>
                  </a:cxn>
                  <a:cxn ang="0">
                    <a:pos x="244" y="0"/>
                  </a:cxn>
                </a:cxnLst>
                <a:rect l="0" t="0" r="r" b="b"/>
                <a:pathLst>
                  <a:path w="330" h="409">
                    <a:moveTo>
                      <a:pt x="119" y="352"/>
                    </a:moveTo>
                    <a:lnTo>
                      <a:pt x="122" y="365"/>
                    </a:lnTo>
                    <a:lnTo>
                      <a:pt x="115" y="364"/>
                    </a:lnTo>
                    <a:lnTo>
                      <a:pt x="114" y="358"/>
                    </a:lnTo>
                    <a:lnTo>
                      <a:pt x="109" y="359"/>
                    </a:lnTo>
                    <a:lnTo>
                      <a:pt x="108" y="359"/>
                    </a:lnTo>
                    <a:lnTo>
                      <a:pt x="108" y="354"/>
                    </a:lnTo>
                    <a:lnTo>
                      <a:pt x="119" y="352"/>
                    </a:lnTo>
                    <a:close/>
                    <a:moveTo>
                      <a:pt x="68" y="185"/>
                    </a:moveTo>
                    <a:lnTo>
                      <a:pt x="67" y="185"/>
                    </a:lnTo>
                    <a:lnTo>
                      <a:pt x="66" y="185"/>
                    </a:lnTo>
                    <a:lnTo>
                      <a:pt x="64" y="184"/>
                    </a:lnTo>
                    <a:lnTo>
                      <a:pt x="66" y="182"/>
                    </a:lnTo>
                    <a:lnTo>
                      <a:pt x="67" y="182"/>
                    </a:lnTo>
                    <a:lnTo>
                      <a:pt x="70" y="182"/>
                    </a:lnTo>
                    <a:lnTo>
                      <a:pt x="70" y="184"/>
                    </a:lnTo>
                    <a:lnTo>
                      <a:pt x="68" y="185"/>
                    </a:lnTo>
                    <a:close/>
                    <a:moveTo>
                      <a:pt x="119" y="187"/>
                    </a:moveTo>
                    <a:lnTo>
                      <a:pt x="114" y="189"/>
                    </a:lnTo>
                    <a:lnTo>
                      <a:pt x="106" y="184"/>
                    </a:lnTo>
                    <a:lnTo>
                      <a:pt x="92" y="173"/>
                    </a:lnTo>
                    <a:lnTo>
                      <a:pt x="92" y="170"/>
                    </a:lnTo>
                    <a:lnTo>
                      <a:pt x="94" y="166"/>
                    </a:lnTo>
                    <a:lnTo>
                      <a:pt x="96" y="166"/>
                    </a:lnTo>
                    <a:lnTo>
                      <a:pt x="97" y="168"/>
                    </a:lnTo>
                    <a:lnTo>
                      <a:pt x="115" y="176"/>
                    </a:lnTo>
                    <a:lnTo>
                      <a:pt x="119" y="178"/>
                    </a:lnTo>
                    <a:lnTo>
                      <a:pt x="119" y="187"/>
                    </a:lnTo>
                    <a:close/>
                    <a:moveTo>
                      <a:pt x="136" y="163"/>
                    </a:moveTo>
                    <a:lnTo>
                      <a:pt x="129" y="170"/>
                    </a:lnTo>
                    <a:lnTo>
                      <a:pt x="123" y="170"/>
                    </a:lnTo>
                    <a:lnTo>
                      <a:pt x="121" y="163"/>
                    </a:lnTo>
                    <a:lnTo>
                      <a:pt x="131" y="155"/>
                    </a:lnTo>
                    <a:lnTo>
                      <a:pt x="136" y="163"/>
                    </a:lnTo>
                    <a:close/>
                    <a:moveTo>
                      <a:pt x="77" y="156"/>
                    </a:moveTo>
                    <a:lnTo>
                      <a:pt x="76" y="159"/>
                    </a:lnTo>
                    <a:lnTo>
                      <a:pt x="71" y="152"/>
                    </a:lnTo>
                    <a:lnTo>
                      <a:pt x="68" y="148"/>
                    </a:lnTo>
                    <a:lnTo>
                      <a:pt x="72" y="138"/>
                    </a:lnTo>
                    <a:lnTo>
                      <a:pt x="79" y="144"/>
                    </a:lnTo>
                    <a:lnTo>
                      <a:pt x="80" y="146"/>
                    </a:lnTo>
                    <a:lnTo>
                      <a:pt x="79" y="152"/>
                    </a:lnTo>
                    <a:lnTo>
                      <a:pt x="77" y="156"/>
                    </a:lnTo>
                    <a:close/>
                    <a:moveTo>
                      <a:pt x="148" y="147"/>
                    </a:moveTo>
                    <a:lnTo>
                      <a:pt x="147" y="138"/>
                    </a:lnTo>
                    <a:lnTo>
                      <a:pt x="153" y="136"/>
                    </a:lnTo>
                    <a:lnTo>
                      <a:pt x="164" y="136"/>
                    </a:lnTo>
                    <a:lnTo>
                      <a:pt x="164" y="135"/>
                    </a:lnTo>
                    <a:lnTo>
                      <a:pt x="168" y="146"/>
                    </a:lnTo>
                    <a:lnTo>
                      <a:pt x="152" y="147"/>
                    </a:lnTo>
                    <a:lnTo>
                      <a:pt x="148" y="147"/>
                    </a:lnTo>
                    <a:close/>
                    <a:moveTo>
                      <a:pt x="11" y="114"/>
                    </a:moveTo>
                    <a:lnTo>
                      <a:pt x="4" y="114"/>
                    </a:lnTo>
                    <a:lnTo>
                      <a:pt x="0" y="108"/>
                    </a:lnTo>
                    <a:lnTo>
                      <a:pt x="7" y="102"/>
                    </a:lnTo>
                    <a:lnTo>
                      <a:pt x="12" y="106"/>
                    </a:lnTo>
                    <a:lnTo>
                      <a:pt x="11" y="113"/>
                    </a:lnTo>
                    <a:lnTo>
                      <a:pt x="11" y="114"/>
                    </a:lnTo>
                    <a:close/>
                    <a:moveTo>
                      <a:pt x="51" y="160"/>
                    </a:moveTo>
                    <a:lnTo>
                      <a:pt x="47" y="160"/>
                    </a:lnTo>
                    <a:lnTo>
                      <a:pt x="45" y="159"/>
                    </a:lnTo>
                    <a:lnTo>
                      <a:pt x="39" y="157"/>
                    </a:lnTo>
                    <a:lnTo>
                      <a:pt x="41" y="152"/>
                    </a:lnTo>
                    <a:lnTo>
                      <a:pt x="41" y="151"/>
                    </a:lnTo>
                    <a:lnTo>
                      <a:pt x="39" y="147"/>
                    </a:lnTo>
                    <a:lnTo>
                      <a:pt x="39" y="142"/>
                    </a:lnTo>
                    <a:lnTo>
                      <a:pt x="46" y="121"/>
                    </a:lnTo>
                    <a:lnTo>
                      <a:pt x="53" y="100"/>
                    </a:lnTo>
                    <a:lnTo>
                      <a:pt x="54" y="91"/>
                    </a:lnTo>
                    <a:lnTo>
                      <a:pt x="58" y="91"/>
                    </a:lnTo>
                    <a:lnTo>
                      <a:pt x="62" y="100"/>
                    </a:lnTo>
                    <a:lnTo>
                      <a:pt x="60" y="121"/>
                    </a:lnTo>
                    <a:lnTo>
                      <a:pt x="63" y="130"/>
                    </a:lnTo>
                    <a:lnTo>
                      <a:pt x="58" y="152"/>
                    </a:lnTo>
                    <a:lnTo>
                      <a:pt x="55" y="159"/>
                    </a:lnTo>
                    <a:lnTo>
                      <a:pt x="51" y="160"/>
                    </a:lnTo>
                    <a:close/>
                    <a:moveTo>
                      <a:pt x="269" y="41"/>
                    </a:moveTo>
                    <a:lnTo>
                      <a:pt x="271" y="41"/>
                    </a:lnTo>
                    <a:lnTo>
                      <a:pt x="273" y="40"/>
                    </a:lnTo>
                    <a:lnTo>
                      <a:pt x="301" y="25"/>
                    </a:lnTo>
                    <a:lnTo>
                      <a:pt x="318" y="24"/>
                    </a:lnTo>
                    <a:lnTo>
                      <a:pt x="317" y="46"/>
                    </a:lnTo>
                    <a:lnTo>
                      <a:pt x="330" y="54"/>
                    </a:lnTo>
                    <a:lnTo>
                      <a:pt x="314" y="59"/>
                    </a:lnTo>
                    <a:lnTo>
                      <a:pt x="305" y="75"/>
                    </a:lnTo>
                    <a:lnTo>
                      <a:pt x="299" y="71"/>
                    </a:lnTo>
                    <a:lnTo>
                      <a:pt x="292" y="92"/>
                    </a:lnTo>
                    <a:lnTo>
                      <a:pt x="299" y="102"/>
                    </a:lnTo>
                    <a:lnTo>
                      <a:pt x="288" y="110"/>
                    </a:lnTo>
                    <a:lnTo>
                      <a:pt x="278" y="114"/>
                    </a:lnTo>
                    <a:lnTo>
                      <a:pt x="279" y="117"/>
                    </a:lnTo>
                    <a:lnTo>
                      <a:pt x="284" y="122"/>
                    </a:lnTo>
                    <a:lnTo>
                      <a:pt x="278" y="122"/>
                    </a:lnTo>
                    <a:lnTo>
                      <a:pt x="274" y="130"/>
                    </a:lnTo>
                    <a:lnTo>
                      <a:pt x="266" y="152"/>
                    </a:lnTo>
                    <a:lnTo>
                      <a:pt x="265" y="176"/>
                    </a:lnTo>
                    <a:lnTo>
                      <a:pt x="278" y="180"/>
                    </a:lnTo>
                    <a:lnTo>
                      <a:pt x="269" y="189"/>
                    </a:lnTo>
                    <a:lnTo>
                      <a:pt x="271" y="198"/>
                    </a:lnTo>
                    <a:lnTo>
                      <a:pt x="235" y="227"/>
                    </a:lnTo>
                    <a:lnTo>
                      <a:pt x="228" y="238"/>
                    </a:lnTo>
                    <a:lnTo>
                      <a:pt x="218" y="245"/>
                    </a:lnTo>
                    <a:lnTo>
                      <a:pt x="218" y="252"/>
                    </a:lnTo>
                    <a:lnTo>
                      <a:pt x="223" y="254"/>
                    </a:lnTo>
                    <a:lnTo>
                      <a:pt x="207" y="282"/>
                    </a:lnTo>
                    <a:lnTo>
                      <a:pt x="215" y="283"/>
                    </a:lnTo>
                    <a:lnTo>
                      <a:pt x="219" y="303"/>
                    </a:lnTo>
                    <a:lnTo>
                      <a:pt x="198" y="307"/>
                    </a:lnTo>
                    <a:lnTo>
                      <a:pt x="191" y="312"/>
                    </a:lnTo>
                    <a:lnTo>
                      <a:pt x="195" y="317"/>
                    </a:lnTo>
                    <a:lnTo>
                      <a:pt x="197" y="318"/>
                    </a:lnTo>
                    <a:lnTo>
                      <a:pt x="199" y="324"/>
                    </a:lnTo>
                    <a:lnTo>
                      <a:pt x="204" y="318"/>
                    </a:lnTo>
                    <a:lnTo>
                      <a:pt x="211" y="324"/>
                    </a:lnTo>
                    <a:lnTo>
                      <a:pt x="212" y="322"/>
                    </a:lnTo>
                    <a:lnTo>
                      <a:pt x="215" y="321"/>
                    </a:lnTo>
                    <a:lnTo>
                      <a:pt x="211" y="329"/>
                    </a:lnTo>
                    <a:lnTo>
                      <a:pt x="211" y="330"/>
                    </a:lnTo>
                    <a:lnTo>
                      <a:pt x="212" y="338"/>
                    </a:lnTo>
                    <a:lnTo>
                      <a:pt x="207" y="355"/>
                    </a:lnTo>
                    <a:lnTo>
                      <a:pt x="211" y="363"/>
                    </a:lnTo>
                    <a:lnTo>
                      <a:pt x="212" y="367"/>
                    </a:lnTo>
                    <a:lnTo>
                      <a:pt x="210" y="371"/>
                    </a:lnTo>
                    <a:lnTo>
                      <a:pt x="208" y="372"/>
                    </a:lnTo>
                    <a:lnTo>
                      <a:pt x="207" y="375"/>
                    </a:lnTo>
                    <a:lnTo>
                      <a:pt x="206" y="376"/>
                    </a:lnTo>
                    <a:lnTo>
                      <a:pt x="206" y="388"/>
                    </a:lnTo>
                    <a:lnTo>
                      <a:pt x="197" y="400"/>
                    </a:lnTo>
                    <a:lnTo>
                      <a:pt x="189" y="403"/>
                    </a:lnTo>
                    <a:lnTo>
                      <a:pt x="185" y="405"/>
                    </a:lnTo>
                    <a:lnTo>
                      <a:pt x="182" y="405"/>
                    </a:lnTo>
                    <a:lnTo>
                      <a:pt x="180" y="406"/>
                    </a:lnTo>
                    <a:lnTo>
                      <a:pt x="172" y="409"/>
                    </a:lnTo>
                    <a:lnTo>
                      <a:pt x="170" y="407"/>
                    </a:lnTo>
                    <a:lnTo>
                      <a:pt x="165" y="401"/>
                    </a:lnTo>
                    <a:lnTo>
                      <a:pt x="161" y="398"/>
                    </a:lnTo>
                    <a:lnTo>
                      <a:pt x="151" y="390"/>
                    </a:lnTo>
                    <a:lnTo>
                      <a:pt x="144" y="386"/>
                    </a:lnTo>
                    <a:lnTo>
                      <a:pt x="139" y="382"/>
                    </a:lnTo>
                    <a:lnTo>
                      <a:pt x="130" y="377"/>
                    </a:lnTo>
                    <a:lnTo>
                      <a:pt x="127" y="373"/>
                    </a:lnTo>
                    <a:lnTo>
                      <a:pt x="125" y="365"/>
                    </a:lnTo>
                    <a:lnTo>
                      <a:pt x="123" y="355"/>
                    </a:lnTo>
                    <a:lnTo>
                      <a:pt x="123" y="352"/>
                    </a:lnTo>
                    <a:lnTo>
                      <a:pt x="123" y="350"/>
                    </a:lnTo>
                    <a:lnTo>
                      <a:pt x="121" y="350"/>
                    </a:lnTo>
                    <a:lnTo>
                      <a:pt x="117" y="350"/>
                    </a:lnTo>
                    <a:lnTo>
                      <a:pt x="114" y="348"/>
                    </a:lnTo>
                    <a:lnTo>
                      <a:pt x="108" y="347"/>
                    </a:lnTo>
                    <a:lnTo>
                      <a:pt x="105" y="346"/>
                    </a:lnTo>
                    <a:lnTo>
                      <a:pt x="101" y="346"/>
                    </a:lnTo>
                    <a:lnTo>
                      <a:pt x="97" y="341"/>
                    </a:lnTo>
                    <a:lnTo>
                      <a:pt x="98" y="333"/>
                    </a:lnTo>
                    <a:lnTo>
                      <a:pt x="92" y="329"/>
                    </a:lnTo>
                    <a:lnTo>
                      <a:pt x="85" y="326"/>
                    </a:lnTo>
                    <a:lnTo>
                      <a:pt x="81" y="324"/>
                    </a:lnTo>
                    <a:lnTo>
                      <a:pt x="80" y="321"/>
                    </a:lnTo>
                    <a:lnTo>
                      <a:pt x="77" y="310"/>
                    </a:lnTo>
                    <a:lnTo>
                      <a:pt x="76" y="305"/>
                    </a:lnTo>
                    <a:lnTo>
                      <a:pt x="72" y="293"/>
                    </a:lnTo>
                    <a:lnTo>
                      <a:pt x="70" y="286"/>
                    </a:lnTo>
                    <a:lnTo>
                      <a:pt x="70" y="284"/>
                    </a:lnTo>
                    <a:lnTo>
                      <a:pt x="68" y="274"/>
                    </a:lnTo>
                    <a:lnTo>
                      <a:pt x="67" y="267"/>
                    </a:lnTo>
                    <a:lnTo>
                      <a:pt x="75" y="256"/>
                    </a:lnTo>
                    <a:lnTo>
                      <a:pt x="77" y="248"/>
                    </a:lnTo>
                    <a:lnTo>
                      <a:pt x="77" y="246"/>
                    </a:lnTo>
                    <a:lnTo>
                      <a:pt x="81" y="236"/>
                    </a:lnTo>
                    <a:lnTo>
                      <a:pt x="83" y="231"/>
                    </a:lnTo>
                    <a:lnTo>
                      <a:pt x="83" y="223"/>
                    </a:lnTo>
                    <a:lnTo>
                      <a:pt x="83" y="216"/>
                    </a:lnTo>
                    <a:lnTo>
                      <a:pt x="85" y="219"/>
                    </a:lnTo>
                    <a:lnTo>
                      <a:pt x="91" y="227"/>
                    </a:lnTo>
                    <a:lnTo>
                      <a:pt x="94" y="224"/>
                    </a:lnTo>
                    <a:lnTo>
                      <a:pt x="97" y="223"/>
                    </a:lnTo>
                    <a:lnTo>
                      <a:pt x="93" y="220"/>
                    </a:lnTo>
                    <a:lnTo>
                      <a:pt x="91" y="216"/>
                    </a:lnTo>
                    <a:lnTo>
                      <a:pt x="89" y="214"/>
                    </a:lnTo>
                    <a:lnTo>
                      <a:pt x="88" y="212"/>
                    </a:lnTo>
                    <a:lnTo>
                      <a:pt x="88" y="211"/>
                    </a:lnTo>
                    <a:lnTo>
                      <a:pt x="87" y="207"/>
                    </a:lnTo>
                    <a:lnTo>
                      <a:pt x="89" y="195"/>
                    </a:lnTo>
                    <a:lnTo>
                      <a:pt x="93" y="198"/>
                    </a:lnTo>
                    <a:lnTo>
                      <a:pt x="94" y="199"/>
                    </a:lnTo>
                    <a:lnTo>
                      <a:pt x="96" y="199"/>
                    </a:lnTo>
                    <a:lnTo>
                      <a:pt x="98" y="203"/>
                    </a:lnTo>
                    <a:lnTo>
                      <a:pt x="98" y="204"/>
                    </a:lnTo>
                    <a:lnTo>
                      <a:pt x="105" y="212"/>
                    </a:lnTo>
                    <a:lnTo>
                      <a:pt x="108" y="212"/>
                    </a:lnTo>
                    <a:lnTo>
                      <a:pt x="110" y="214"/>
                    </a:lnTo>
                    <a:lnTo>
                      <a:pt x="109" y="218"/>
                    </a:lnTo>
                    <a:lnTo>
                      <a:pt x="109" y="224"/>
                    </a:lnTo>
                    <a:lnTo>
                      <a:pt x="105" y="236"/>
                    </a:lnTo>
                    <a:lnTo>
                      <a:pt x="109" y="238"/>
                    </a:lnTo>
                    <a:lnTo>
                      <a:pt x="113" y="225"/>
                    </a:lnTo>
                    <a:lnTo>
                      <a:pt x="119" y="227"/>
                    </a:lnTo>
                    <a:lnTo>
                      <a:pt x="125" y="221"/>
                    </a:lnTo>
                    <a:lnTo>
                      <a:pt x="126" y="220"/>
                    </a:lnTo>
                    <a:lnTo>
                      <a:pt x="131" y="220"/>
                    </a:lnTo>
                    <a:lnTo>
                      <a:pt x="136" y="225"/>
                    </a:lnTo>
                    <a:lnTo>
                      <a:pt x="139" y="228"/>
                    </a:lnTo>
                    <a:lnTo>
                      <a:pt x="142" y="231"/>
                    </a:lnTo>
                    <a:lnTo>
                      <a:pt x="147" y="240"/>
                    </a:lnTo>
                    <a:lnTo>
                      <a:pt x="148" y="241"/>
                    </a:lnTo>
                    <a:lnTo>
                      <a:pt x="152" y="249"/>
                    </a:lnTo>
                    <a:lnTo>
                      <a:pt x="155" y="254"/>
                    </a:lnTo>
                    <a:lnTo>
                      <a:pt x="164" y="258"/>
                    </a:lnTo>
                    <a:lnTo>
                      <a:pt x="169" y="259"/>
                    </a:lnTo>
                    <a:lnTo>
                      <a:pt x="176" y="259"/>
                    </a:lnTo>
                    <a:lnTo>
                      <a:pt x="174" y="256"/>
                    </a:lnTo>
                    <a:lnTo>
                      <a:pt x="172" y="254"/>
                    </a:lnTo>
                    <a:lnTo>
                      <a:pt x="168" y="254"/>
                    </a:lnTo>
                    <a:lnTo>
                      <a:pt x="164" y="253"/>
                    </a:lnTo>
                    <a:lnTo>
                      <a:pt x="157" y="246"/>
                    </a:lnTo>
                    <a:lnTo>
                      <a:pt x="153" y="241"/>
                    </a:lnTo>
                    <a:lnTo>
                      <a:pt x="160" y="231"/>
                    </a:lnTo>
                    <a:lnTo>
                      <a:pt x="168" y="225"/>
                    </a:lnTo>
                    <a:lnTo>
                      <a:pt x="180" y="220"/>
                    </a:lnTo>
                    <a:lnTo>
                      <a:pt x="181" y="220"/>
                    </a:lnTo>
                    <a:lnTo>
                      <a:pt x="182" y="219"/>
                    </a:lnTo>
                    <a:lnTo>
                      <a:pt x="190" y="219"/>
                    </a:lnTo>
                    <a:lnTo>
                      <a:pt x="202" y="218"/>
                    </a:lnTo>
                    <a:lnTo>
                      <a:pt x="208" y="215"/>
                    </a:lnTo>
                    <a:lnTo>
                      <a:pt x="212" y="214"/>
                    </a:lnTo>
                    <a:lnTo>
                      <a:pt x="219" y="212"/>
                    </a:lnTo>
                    <a:lnTo>
                      <a:pt x="216" y="210"/>
                    </a:lnTo>
                    <a:lnTo>
                      <a:pt x="202" y="211"/>
                    </a:lnTo>
                    <a:lnTo>
                      <a:pt x="197" y="212"/>
                    </a:lnTo>
                    <a:lnTo>
                      <a:pt x="193" y="214"/>
                    </a:lnTo>
                    <a:lnTo>
                      <a:pt x="182" y="214"/>
                    </a:lnTo>
                    <a:lnTo>
                      <a:pt x="180" y="214"/>
                    </a:lnTo>
                    <a:lnTo>
                      <a:pt x="176" y="216"/>
                    </a:lnTo>
                    <a:lnTo>
                      <a:pt x="169" y="219"/>
                    </a:lnTo>
                    <a:lnTo>
                      <a:pt x="157" y="225"/>
                    </a:lnTo>
                    <a:lnTo>
                      <a:pt x="152" y="232"/>
                    </a:lnTo>
                    <a:lnTo>
                      <a:pt x="149" y="235"/>
                    </a:lnTo>
                    <a:lnTo>
                      <a:pt x="147" y="227"/>
                    </a:lnTo>
                    <a:lnTo>
                      <a:pt x="144" y="220"/>
                    </a:lnTo>
                    <a:lnTo>
                      <a:pt x="143" y="219"/>
                    </a:lnTo>
                    <a:lnTo>
                      <a:pt x="155" y="214"/>
                    </a:lnTo>
                    <a:lnTo>
                      <a:pt x="153" y="211"/>
                    </a:lnTo>
                    <a:lnTo>
                      <a:pt x="149" y="207"/>
                    </a:lnTo>
                    <a:lnTo>
                      <a:pt x="139" y="204"/>
                    </a:lnTo>
                    <a:lnTo>
                      <a:pt x="136" y="198"/>
                    </a:lnTo>
                    <a:lnTo>
                      <a:pt x="135" y="194"/>
                    </a:lnTo>
                    <a:lnTo>
                      <a:pt x="134" y="193"/>
                    </a:lnTo>
                    <a:lnTo>
                      <a:pt x="132" y="191"/>
                    </a:lnTo>
                    <a:lnTo>
                      <a:pt x="135" y="187"/>
                    </a:lnTo>
                    <a:lnTo>
                      <a:pt x="147" y="180"/>
                    </a:lnTo>
                    <a:lnTo>
                      <a:pt x="152" y="182"/>
                    </a:lnTo>
                    <a:lnTo>
                      <a:pt x="163" y="178"/>
                    </a:lnTo>
                    <a:lnTo>
                      <a:pt x="165" y="177"/>
                    </a:lnTo>
                    <a:lnTo>
                      <a:pt x="166" y="177"/>
                    </a:lnTo>
                    <a:lnTo>
                      <a:pt x="165" y="177"/>
                    </a:lnTo>
                    <a:lnTo>
                      <a:pt x="163" y="173"/>
                    </a:lnTo>
                    <a:lnTo>
                      <a:pt x="157" y="174"/>
                    </a:lnTo>
                    <a:lnTo>
                      <a:pt x="156" y="172"/>
                    </a:lnTo>
                    <a:lnTo>
                      <a:pt x="156" y="170"/>
                    </a:lnTo>
                    <a:lnTo>
                      <a:pt x="161" y="166"/>
                    </a:lnTo>
                    <a:lnTo>
                      <a:pt x="161" y="165"/>
                    </a:lnTo>
                    <a:lnTo>
                      <a:pt x="164" y="164"/>
                    </a:lnTo>
                    <a:lnTo>
                      <a:pt x="166" y="156"/>
                    </a:lnTo>
                    <a:lnTo>
                      <a:pt x="174" y="152"/>
                    </a:lnTo>
                    <a:lnTo>
                      <a:pt x="176" y="152"/>
                    </a:lnTo>
                    <a:lnTo>
                      <a:pt x="181" y="149"/>
                    </a:lnTo>
                    <a:lnTo>
                      <a:pt x="182" y="148"/>
                    </a:lnTo>
                    <a:lnTo>
                      <a:pt x="183" y="147"/>
                    </a:lnTo>
                    <a:lnTo>
                      <a:pt x="186" y="147"/>
                    </a:lnTo>
                    <a:lnTo>
                      <a:pt x="191" y="147"/>
                    </a:lnTo>
                    <a:lnTo>
                      <a:pt x="195" y="146"/>
                    </a:lnTo>
                    <a:lnTo>
                      <a:pt x="201" y="143"/>
                    </a:lnTo>
                    <a:lnTo>
                      <a:pt x="218" y="139"/>
                    </a:lnTo>
                    <a:lnTo>
                      <a:pt x="220" y="138"/>
                    </a:lnTo>
                    <a:lnTo>
                      <a:pt x="219" y="138"/>
                    </a:lnTo>
                    <a:lnTo>
                      <a:pt x="215" y="135"/>
                    </a:lnTo>
                    <a:lnTo>
                      <a:pt x="212" y="135"/>
                    </a:lnTo>
                    <a:lnTo>
                      <a:pt x="204" y="135"/>
                    </a:lnTo>
                    <a:lnTo>
                      <a:pt x="202" y="136"/>
                    </a:lnTo>
                    <a:lnTo>
                      <a:pt x="199" y="139"/>
                    </a:lnTo>
                    <a:lnTo>
                      <a:pt x="194" y="140"/>
                    </a:lnTo>
                    <a:lnTo>
                      <a:pt x="190" y="140"/>
                    </a:lnTo>
                    <a:lnTo>
                      <a:pt x="185" y="142"/>
                    </a:lnTo>
                    <a:lnTo>
                      <a:pt x="183" y="142"/>
                    </a:lnTo>
                    <a:lnTo>
                      <a:pt x="182" y="143"/>
                    </a:lnTo>
                    <a:lnTo>
                      <a:pt x="178" y="144"/>
                    </a:lnTo>
                    <a:lnTo>
                      <a:pt x="173" y="135"/>
                    </a:lnTo>
                    <a:lnTo>
                      <a:pt x="174" y="134"/>
                    </a:lnTo>
                    <a:lnTo>
                      <a:pt x="177" y="134"/>
                    </a:lnTo>
                    <a:lnTo>
                      <a:pt x="180" y="134"/>
                    </a:lnTo>
                    <a:lnTo>
                      <a:pt x="181" y="135"/>
                    </a:lnTo>
                    <a:lnTo>
                      <a:pt x="182" y="135"/>
                    </a:lnTo>
                    <a:lnTo>
                      <a:pt x="187" y="135"/>
                    </a:lnTo>
                    <a:lnTo>
                      <a:pt x="189" y="135"/>
                    </a:lnTo>
                    <a:lnTo>
                      <a:pt x="190" y="135"/>
                    </a:lnTo>
                    <a:lnTo>
                      <a:pt x="193" y="136"/>
                    </a:lnTo>
                    <a:lnTo>
                      <a:pt x="191" y="129"/>
                    </a:lnTo>
                    <a:lnTo>
                      <a:pt x="189" y="123"/>
                    </a:lnTo>
                    <a:lnTo>
                      <a:pt x="189" y="122"/>
                    </a:lnTo>
                    <a:lnTo>
                      <a:pt x="185" y="127"/>
                    </a:lnTo>
                    <a:lnTo>
                      <a:pt x="182" y="126"/>
                    </a:lnTo>
                    <a:lnTo>
                      <a:pt x="178" y="129"/>
                    </a:lnTo>
                    <a:lnTo>
                      <a:pt x="172" y="126"/>
                    </a:lnTo>
                    <a:lnTo>
                      <a:pt x="172" y="119"/>
                    </a:lnTo>
                    <a:lnTo>
                      <a:pt x="166" y="125"/>
                    </a:lnTo>
                    <a:lnTo>
                      <a:pt x="161" y="122"/>
                    </a:lnTo>
                    <a:lnTo>
                      <a:pt x="160" y="122"/>
                    </a:lnTo>
                    <a:lnTo>
                      <a:pt x="165" y="115"/>
                    </a:lnTo>
                    <a:lnTo>
                      <a:pt x="168" y="112"/>
                    </a:lnTo>
                    <a:lnTo>
                      <a:pt x="176" y="110"/>
                    </a:lnTo>
                    <a:lnTo>
                      <a:pt x="182" y="105"/>
                    </a:lnTo>
                    <a:lnTo>
                      <a:pt x="183" y="105"/>
                    </a:lnTo>
                    <a:lnTo>
                      <a:pt x="189" y="100"/>
                    </a:lnTo>
                    <a:lnTo>
                      <a:pt x="193" y="97"/>
                    </a:lnTo>
                    <a:lnTo>
                      <a:pt x="194" y="97"/>
                    </a:lnTo>
                    <a:lnTo>
                      <a:pt x="194" y="96"/>
                    </a:lnTo>
                    <a:lnTo>
                      <a:pt x="195" y="92"/>
                    </a:lnTo>
                    <a:lnTo>
                      <a:pt x="195" y="91"/>
                    </a:lnTo>
                    <a:lnTo>
                      <a:pt x="195" y="88"/>
                    </a:lnTo>
                    <a:lnTo>
                      <a:pt x="194" y="88"/>
                    </a:lnTo>
                    <a:lnTo>
                      <a:pt x="198" y="84"/>
                    </a:lnTo>
                    <a:lnTo>
                      <a:pt x="212" y="81"/>
                    </a:lnTo>
                    <a:lnTo>
                      <a:pt x="221" y="79"/>
                    </a:lnTo>
                    <a:lnTo>
                      <a:pt x="228" y="76"/>
                    </a:lnTo>
                    <a:lnTo>
                      <a:pt x="233" y="75"/>
                    </a:lnTo>
                    <a:lnTo>
                      <a:pt x="227" y="72"/>
                    </a:lnTo>
                    <a:lnTo>
                      <a:pt x="214" y="76"/>
                    </a:lnTo>
                    <a:lnTo>
                      <a:pt x="202" y="79"/>
                    </a:lnTo>
                    <a:lnTo>
                      <a:pt x="207" y="70"/>
                    </a:lnTo>
                    <a:lnTo>
                      <a:pt x="208" y="68"/>
                    </a:lnTo>
                    <a:lnTo>
                      <a:pt x="211" y="64"/>
                    </a:lnTo>
                    <a:lnTo>
                      <a:pt x="212" y="53"/>
                    </a:lnTo>
                    <a:lnTo>
                      <a:pt x="214" y="51"/>
                    </a:lnTo>
                    <a:lnTo>
                      <a:pt x="218" y="49"/>
                    </a:lnTo>
                    <a:lnTo>
                      <a:pt x="212" y="49"/>
                    </a:lnTo>
                    <a:lnTo>
                      <a:pt x="204" y="58"/>
                    </a:lnTo>
                    <a:lnTo>
                      <a:pt x="202" y="67"/>
                    </a:lnTo>
                    <a:lnTo>
                      <a:pt x="202" y="68"/>
                    </a:lnTo>
                    <a:lnTo>
                      <a:pt x="197" y="75"/>
                    </a:lnTo>
                    <a:lnTo>
                      <a:pt x="191" y="83"/>
                    </a:lnTo>
                    <a:lnTo>
                      <a:pt x="189" y="87"/>
                    </a:lnTo>
                    <a:lnTo>
                      <a:pt x="189" y="88"/>
                    </a:lnTo>
                    <a:lnTo>
                      <a:pt x="190" y="92"/>
                    </a:lnTo>
                    <a:lnTo>
                      <a:pt x="185" y="97"/>
                    </a:lnTo>
                    <a:lnTo>
                      <a:pt x="182" y="98"/>
                    </a:lnTo>
                    <a:lnTo>
                      <a:pt x="177" y="104"/>
                    </a:lnTo>
                    <a:lnTo>
                      <a:pt x="169" y="104"/>
                    </a:lnTo>
                    <a:lnTo>
                      <a:pt x="161" y="105"/>
                    </a:lnTo>
                    <a:lnTo>
                      <a:pt x="159" y="110"/>
                    </a:lnTo>
                    <a:lnTo>
                      <a:pt x="153" y="118"/>
                    </a:lnTo>
                    <a:lnTo>
                      <a:pt x="149" y="115"/>
                    </a:lnTo>
                    <a:lnTo>
                      <a:pt x="149" y="113"/>
                    </a:lnTo>
                    <a:lnTo>
                      <a:pt x="148" y="96"/>
                    </a:lnTo>
                    <a:lnTo>
                      <a:pt x="164" y="93"/>
                    </a:lnTo>
                    <a:lnTo>
                      <a:pt x="182" y="91"/>
                    </a:lnTo>
                    <a:lnTo>
                      <a:pt x="183" y="88"/>
                    </a:lnTo>
                    <a:lnTo>
                      <a:pt x="185" y="88"/>
                    </a:lnTo>
                    <a:lnTo>
                      <a:pt x="182" y="88"/>
                    </a:lnTo>
                    <a:lnTo>
                      <a:pt x="172" y="88"/>
                    </a:lnTo>
                    <a:lnTo>
                      <a:pt x="151" y="84"/>
                    </a:lnTo>
                    <a:lnTo>
                      <a:pt x="149" y="84"/>
                    </a:lnTo>
                    <a:lnTo>
                      <a:pt x="149" y="83"/>
                    </a:lnTo>
                    <a:lnTo>
                      <a:pt x="147" y="80"/>
                    </a:lnTo>
                    <a:lnTo>
                      <a:pt x="147" y="76"/>
                    </a:lnTo>
                    <a:lnTo>
                      <a:pt x="147" y="71"/>
                    </a:lnTo>
                    <a:lnTo>
                      <a:pt x="147" y="70"/>
                    </a:lnTo>
                    <a:lnTo>
                      <a:pt x="146" y="66"/>
                    </a:lnTo>
                    <a:lnTo>
                      <a:pt x="139" y="71"/>
                    </a:lnTo>
                    <a:lnTo>
                      <a:pt x="140" y="75"/>
                    </a:lnTo>
                    <a:lnTo>
                      <a:pt x="142" y="85"/>
                    </a:lnTo>
                    <a:lnTo>
                      <a:pt x="131" y="91"/>
                    </a:lnTo>
                    <a:lnTo>
                      <a:pt x="131" y="89"/>
                    </a:lnTo>
                    <a:lnTo>
                      <a:pt x="129" y="85"/>
                    </a:lnTo>
                    <a:lnTo>
                      <a:pt x="126" y="87"/>
                    </a:lnTo>
                    <a:lnTo>
                      <a:pt x="126" y="92"/>
                    </a:lnTo>
                    <a:lnTo>
                      <a:pt x="122" y="96"/>
                    </a:lnTo>
                    <a:lnTo>
                      <a:pt x="119" y="97"/>
                    </a:lnTo>
                    <a:lnTo>
                      <a:pt x="119" y="101"/>
                    </a:lnTo>
                    <a:lnTo>
                      <a:pt x="122" y="100"/>
                    </a:lnTo>
                    <a:lnTo>
                      <a:pt x="131" y="96"/>
                    </a:lnTo>
                    <a:lnTo>
                      <a:pt x="138" y="94"/>
                    </a:lnTo>
                    <a:lnTo>
                      <a:pt x="143" y="114"/>
                    </a:lnTo>
                    <a:lnTo>
                      <a:pt x="143" y="115"/>
                    </a:lnTo>
                    <a:lnTo>
                      <a:pt x="142" y="115"/>
                    </a:lnTo>
                    <a:lnTo>
                      <a:pt x="131" y="119"/>
                    </a:lnTo>
                    <a:lnTo>
                      <a:pt x="126" y="122"/>
                    </a:lnTo>
                    <a:lnTo>
                      <a:pt x="123" y="115"/>
                    </a:lnTo>
                    <a:lnTo>
                      <a:pt x="118" y="122"/>
                    </a:lnTo>
                    <a:lnTo>
                      <a:pt x="108" y="132"/>
                    </a:lnTo>
                    <a:lnTo>
                      <a:pt x="108" y="123"/>
                    </a:lnTo>
                    <a:lnTo>
                      <a:pt x="109" y="122"/>
                    </a:lnTo>
                    <a:lnTo>
                      <a:pt x="111" y="115"/>
                    </a:lnTo>
                    <a:lnTo>
                      <a:pt x="111" y="114"/>
                    </a:lnTo>
                    <a:lnTo>
                      <a:pt x="110" y="101"/>
                    </a:lnTo>
                    <a:lnTo>
                      <a:pt x="110" y="93"/>
                    </a:lnTo>
                    <a:lnTo>
                      <a:pt x="111" y="84"/>
                    </a:lnTo>
                    <a:lnTo>
                      <a:pt x="111" y="77"/>
                    </a:lnTo>
                    <a:lnTo>
                      <a:pt x="111" y="74"/>
                    </a:lnTo>
                    <a:lnTo>
                      <a:pt x="109" y="74"/>
                    </a:lnTo>
                    <a:lnTo>
                      <a:pt x="108" y="75"/>
                    </a:lnTo>
                    <a:lnTo>
                      <a:pt x="105" y="75"/>
                    </a:lnTo>
                    <a:lnTo>
                      <a:pt x="104" y="76"/>
                    </a:lnTo>
                    <a:lnTo>
                      <a:pt x="94" y="83"/>
                    </a:lnTo>
                    <a:lnTo>
                      <a:pt x="89" y="80"/>
                    </a:lnTo>
                    <a:lnTo>
                      <a:pt x="92" y="87"/>
                    </a:lnTo>
                    <a:lnTo>
                      <a:pt x="97" y="89"/>
                    </a:lnTo>
                    <a:lnTo>
                      <a:pt x="105" y="80"/>
                    </a:lnTo>
                    <a:lnTo>
                      <a:pt x="105" y="93"/>
                    </a:lnTo>
                    <a:lnTo>
                      <a:pt x="105" y="102"/>
                    </a:lnTo>
                    <a:lnTo>
                      <a:pt x="105" y="105"/>
                    </a:lnTo>
                    <a:lnTo>
                      <a:pt x="104" y="113"/>
                    </a:lnTo>
                    <a:lnTo>
                      <a:pt x="104" y="115"/>
                    </a:lnTo>
                    <a:lnTo>
                      <a:pt x="100" y="125"/>
                    </a:lnTo>
                    <a:lnTo>
                      <a:pt x="93" y="130"/>
                    </a:lnTo>
                    <a:lnTo>
                      <a:pt x="85" y="129"/>
                    </a:lnTo>
                    <a:lnTo>
                      <a:pt x="85" y="126"/>
                    </a:lnTo>
                    <a:lnTo>
                      <a:pt x="84" y="119"/>
                    </a:lnTo>
                    <a:lnTo>
                      <a:pt x="80" y="121"/>
                    </a:lnTo>
                    <a:lnTo>
                      <a:pt x="76" y="118"/>
                    </a:lnTo>
                    <a:lnTo>
                      <a:pt x="77" y="101"/>
                    </a:lnTo>
                    <a:lnTo>
                      <a:pt x="77" y="93"/>
                    </a:lnTo>
                    <a:lnTo>
                      <a:pt x="75" y="91"/>
                    </a:lnTo>
                    <a:lnTo>
                      <a:pt x="75" y="93"/>
                    </a:lnTo>
                    <a:lnTo>
                      <a:pt x="75" y="97"/>
                    </a:lnTo>
                    <a:lnTo>
                      <a:pt x="71" y="100"/>
                    </a:lnTo>
                    <a:lnTo>
                      <a:pt x="71" y="106"/>
                    </a:lnTo>
                    <a:lnTo>
                      <a:pt x="71" y="109"/>
                    </a:lnTo>
                    <a:lnTo>
                      <a:pt x="67" y="109"/>
                    </a:lnTo>
                    <a:lnTo>
                      <a:pt x="67" y="105"/>
                    </a:lnTo>
                    <a:lnTo>
                      <a:pt x="66" y="101"/>
                    </a:lnTo>
                    <a:lnTo>
                      <a:pt x="64" y="98"/>
                    </a:lnTo>
                    <a:lnTo>
                      <a:pt x="64" y="97"/>
                    </a:lnTo>
                    <a:lnTo>
                      <a:pt x="63" y="93"/>
                    </a:lnTo>
                    <a:lnTo>
                      <a:pt x="62" y="89"/>
                    </a:lnTo>
                    <a:lnTo>
                      <a:pt x="59" y="83"/>
                    </a:lnTo>
                    <a:lnTo>
                      <a:pt x="58" y="67"/>
                    </a:lnTo>
                    <a:lnTo>
                      <a:pt x="63" y="67"/>
                    </a:lnTo>
                    <a:lnTo>
                      <a:pt x="68" y="72"/>
                    </a:lnTo>
                    <a:lnTo>
                      <a:pt x="70" y="74"/>
                    </a:lnTo>
                    <a:lnTo>
                      <a:pt x="77" y="68"/>
                    </a:lnTo>
                    <a:lnTo>
                      <a:pt x="81" y="72"/>
                    </a:lnTo>
                    <a:lnTo>
                      <a:pt x="85" y="68"/>
                    </a:lnTo>
                    <a:lnTo>
                      <a:pt x="87" y="70"/>
                    </a:lnTo>
                    <a:lnTo>
                      <a:pt x="89" y="70"/>
                    </a:lnTo>
                    <a:lnTo>
                      <a:pt x="91" y="70"/>
                    </a:lnTo>
                    <a:lnTo>
                      <a:pt x="100" y="66"/>
                    </a:lnTo>
                    <a:lnTo>
                      <a:pt x="106" y="59"/>
                    </a:lnTo>
                    <a:lnTo>
                      <a:pt x="109" y="55"/>
                    </a:lnTo>
                    <a:lnTo>
                      <a:pt x="109" y="42"/>
                    </a:lnTo>
                    <a:lnTo>
                      <a:pt x="111" y="30"/>
                    </a:lnTo>
                    <a:lnTo>
                      <a:pt x="115" y="24"/>
                    </a:lnTo>
                    <a:lnTo>
                      <a:pt x="118" y="25"/>
                    </a:lnTo>
                    <a:lnTo>
                      <a:pt x="122" y="28"/>
                    </a:lnTo>
                    <a:lnTo>
                      <a:pt x="134" y="36"/>
                    </a:lnTo>
                    <a:lnTo>
                      <a:pt x="135" y="36"/>
                    </a:lnTo>
                    <a:lnTo>
                      <a:pt x="138" y="41"/>
                    </a:lnTo>
                    <a:lnTo>
                      <a:pt x="135" y="46"/>
                    </a:lnTo>
                    <a:lnTo>
                      <a:pt x="134" y="46"/>
                    </a:lnTo>
                    <a:lnTo>
                      <a:pt x="132" y="47"/>
                    </a:lnTo>
                    <a:lnTo>
                      <a:pt x="132" y="49"/>
                    </a:lnTo>
                    <a:lnTo>
                      <a:pt x="140" y="47"/>
                    </a:lnTo>
                    <a:lnTo>
                      <a:pt x="142" y="42"/>
                    </a:lnTo>
                    <a:lnTo>
                      <a:pt x="142" y="41"/>
                    </a:lnTo>
                    <a:lnTo>
                      <a:pt x="142" y="40"/>
                    </a:lnTo>
                    <a:lnTo>
                      <a:pt x="146" y="40"/>
                    </a:lnTo>
                    <a:lnTo>
                      <a:pt x="151" y="46"/>
                    </a:lnTo>
                    <a:lnTo>
                      <a:pt x="153" y="49"/>
                    </a:lnTo>
                    <a:lnTo>
                      <a:pt x="153" y="50"/>
                    </a:lnTo>
                    <a:lnTo>
                      <a:pt x="161" y="53"/>
                    </a:lnTo>
                    <a:lnTo>
                      <a:pt x="161" y="58"/>
                    </a:lnTo>
                    <a:lnTo>
                      <a:pt x="174" y="55"/>
                    </a:lnTo>
                    <a:lnTo>
                      <a:pt x="182" y="58"/>
                    </a:lnTo>
                    <a:lnTo>
                      <a:pt x="187" y="60"/>
                    </a:lnTo>
                    <a:lnTo>
                      <a:pt x="190" y="60"/>
                    </a:lnTo>
                    <a:lnTo>
                      <a:pt x="193" y="46"/>
                    </a:lnTo>
                    <a:lnTo>
                      <a:pt x="199" y="34"/>
                    </a:lnTo>
                    <a:lnTo>
                      <a:pt x="206" y="30"/>
                    </a:lnTo>
                    <a:lnTo>
                      <a:pt x="207" y="21"/>
                    </a:lnTo>
                    <a:lnTo>
                      <a:pt x="216" y="11"/>
                    </a:lnTo>
                    <a:lnTo>
                      <a:pt x="229" y="11"/>
                    </a:lnTo>
                    <a:lnTo>
                      <a:pt x="244" y="0"/>
                    </a:lnTo>
                    <a:lnTo>
                      <a:pt x="262" y="0"/>
                    </a:lnTo>
                    <a:lnTo>
                      <a:pt x="265" y="4"/>
                    </a:lnTo>
                    <a:lnTo>
                      <a:pt x="263" y="21"/>
                    </a:lnTo>
                    <a:lnTo>
                      <a:pt x="257" y="36"/>
                    </a:lnTo>
                    <a:lnTo>
                      <a:pt x="261" y="40"/>
                    </a:lnTo>
                    <a:lnTo>
                      <a:pt x="265" y="41"/>
                    </a:lnTo>
                    <a:lnTo>
                      <a:pt x="269" y="41"/>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697" name="Freeform 1385"/>
              <p:cNvSpPr>
                <a:spLocks noEditPoints="1"/>
              </p:cNvSpPr>
              <p:nvPr/>
            </p:nvSpPr>
            <p:spPr bwMode="auto">
              <a:xfrm>
                <a:off x="2426820" y="4925986"/>
                <a:ext cx="606426" cy="631825"/>
              </a:xfrm>
              <a:custGeom>
                <a:avLst/>
                <a:gdLst/>
                <a:ahLst/>
                <a:cxnLst>
                  <a:cxn ang="0">
                    <a:pos x="28" y="398"/>
                  </a:cxn>
                  <a:cxn ang="0">
                    <a:pos x="54" y="364"/>
                  </a:cxn>
                  <a:cxn ang="0">
                    <a:pos x="81" y="335"/>
                  </a:cxn>
                  <a:cxn ang="0">
                    <a:pos x="75" y="309"/>
                  </a:cxn>
                  <a:cxn ang="0">
                    <a:pos x="34" y="324"/>
                  </a:cxn>
                  <a:cxn ang="0">
                    <a:pos x="39" y="311"/>
                  </a:cxn>
                  <a:cxn ang="0">
                    <a:pos x="47" y="264"/>
                  </a:cxn>
                  <a:cxn ang="0">
                    <a:pos x="33" y="263"/>
                  </a:cxn>
                  <a:cxn ang="0">
                    <a:pos x="79" y="294"/>
                  </a:cxn>
                  <a:cxn ang="0">
                    <a:pos x="100" y="247"/>
                  </a:cxn>
                  <a:cxn ang="0">
                    <a:pos x="140" y="230"/>
                  </a:cxn>
                  <a:cxn ang="0">
                    <a:pos x="38" y="255"/>
                  </a:cxn>
                  <a:cxn ang="0">
                    <a:pos x="38" y="178"/>
                  </a:cxn>
                  <a:cxn ang="0">
                    <a:pos x="18" y="157"/>
                  </a:cxn>
                  <a:cxn ang="0">
                    <a:pos x="26" y="108"/>
                  </a:cxn>
                  <a:cxn ang="0">
                    <a:pos x="34" y="108"/>
                  </a:cxn>
                  <a:cxn ang="0">
                    <a:pos x="75" y="119"/>
                  </a:cxn>
                  <a:cxn ang="0">
                    <a:pos x="105" y="146"/>
                  </a:cxn>
                  <a:cxn ang="0">
                    <a:pos x="24" y="62"/>
                  </a:cxn>
                  <a:cxn ang="0">
                    <a:pos x="0" y="45"/>
                  </a:cxn>
                  <a:cxn ang="0">
                    <a:pos x="228" y="36"/>
                  </a:cxn>
                  <a:cxn ang="0">
                    <a:pos x="275" y="51"/>
                  </a:cxn>
                  <a:cxn ang="0">
                    <a:pos x="305" y="104"/>
                  </a:cxn>
                  <a:cxn ang="0">
                    <a:pos x="373" y="191"/>
                  </a:cxn>
                  <a:cxn ang="0">
                    <a:pos x="276" y="348"/>
                  </a:cxn>
                  <a:cxn ang="0">
                    <a:pos x="165" y="345"/>
                  </a:cxn>
                  <a:cxn ang="0">
                    <a:pos x="111" y="365"/>
                  </a:cxn>
                  <a:cxn ang="0">
                    <a:pos x="140" y="343"/>
                  </a:cxn>
                  <a:cxn ang="0">
                    <a:pos x="174" y="318"/>
                  </a:cxn>
                  <a:cxn ang="0">
                    <a:pos x="131" y="318"/>
                  </a:cxn>
                  <a:cxn ang="0">
                    <a:pos x="94" y="311"/>
                  </a:cxn>
                  <a:cxn ang="0">
                    <a:pos x="130" y="284"/>
                  </a:cxn>
                  <a:cxn ang="0">
                    <a:pos x="169" y="250"/>
                  </a:cxn>
                  <a:cxn ang="0">
                    <a:pos x="157" y="225"/>
                  </a:cxn>
                  <a:cxn ang="0">
                    <a:pos x="202" y="182"/>
                  </a:cxn>
                  <a:cxn ang="0">
                    <a:pos x="216" y="234"/>
                  </a:cxn>
                  <a:cxn ang="0">
                    <a:pos x="236" y="193"/>
                  </a:cxn>
                  <a:cxn ang="0">
                    <a:pos x="293" y="167"/>
                  </a:cxn>
                  <a:cxn ang="0">
                    <a:pos x="288" y="136"/>
                  </a:cxn>
                  <a:cxn ang="0">
                    <a:pos x="237" y="162"/>
                  </a:cxn>
                  <a:cxn ang="0">
                    <a:pos x="206" y="170"/>
                  </a:cxn>
                  <a:cxn ang="0">
                    <a:pos x="178" y="185"/>
                  </a:cxn>
                  <a:cxn ang="0">
                    <a:pos x="139" y="225"/>
                  </a:cxn>
                  <a:cxn ang="0">
                    <a:pos x="107" y="272"/>
                  </a:cxn>
                  <a:cxn ang="0">
                    <a:pos x="110" y="225"/>
                  </a:cxn>
                  <a:cxn ang="0">
                    <a:pos x="102" y="205"/>
                  </a:cxn>
                  <a:cxn ang="0">
                    <a:pos x="119" y="162"/>
                  </a:cxn>
                  <a:cxn ang="0">
                    <a:pos x="83" y="212"/>
                  </a:cxn>
                  <a:cxn ang="0">
                    <a:pos x="49" y="200"/>
                  </a:cxn>
                  <a:cxn ang="0">
                    <a:pos x="51" y="174"/>
                  </a:cxn>
                  <a:cxn ang="0">
                    <a:pos x="49" y="155"/>
                  </a:cxn>
                  <a:cxn ang="0">
                    <a:pos x="84" y="141"/>
                  </a:cxn>
                  <a:cxn ang="0">
                    <a:pos x="128" y="111"/>
                  </a:cxn>
                  <a:cxn ang="0">
                    <a:pos x="141" y="52"/>
                  </a:cxn>
                  <a:cxn ang="0">
                    <a:pos x="89" y="100"/>
                  </a:cxn>
                  <a:cxn ang="0">
                    <a:pos x="64" y="83"/>
                  </a:cxn>
                  <a:cxn ang="0">
                    <a:pos x="52" y="51"/>
                  </a:cxn>
                  <a:cxn ang="0">
                    <a:pos x="83" y="60"/>
                  </a:cxn>
                  <a:cxn ang="0">
                    <a:pos x="117" y="36"/>
                  </a:cxn>
                  <a:cxn ang="0">
                    <a:pos x="73" y="40"/>
                  </a:cxn>
                  <a:cxn ang="0">
                    <a:pos x="107" y="19"/>
                  </a:cxn>
                </a:cxnLst>
                <a:rect l="0" t="0" r="r" b="b"/>
                <a:pathLst>
                  <a:path w="382" h="398">
                    <a:moveTo>
                      <a:pt x="49" y="394"/>
                    </a:moveTo>
                    <a:lnTo>
                      <a:pt x="47" y="394"/>
                    </a:lnTo>
                    <a:lnTo>
                      <a:pt x="49" y="394"/>
                    </a:lnTo>
                    <a:close/>
                    <a:moveTo>
                      <a:pt x="60" y="365"/>
                    </a:moveTo>
                    <a:lnTo>
                      <a:pt x="60" y="377"/>
                    </a:lnTo>
                    <a:lnTo>
                      <a:pt x="54" y="383"/>
                    </a:lnTo>
                    <a:lnTo>
                      <a:pt x="50" y="384"/>
                    </a:lnTo>
                    <a:lnTo>
                      <a:pt x="47" y="386"/>
                    </a:lnTo>
                    <a:lnTo>
                      <a:pt x="47" y="394"/>
                    </a:lnTo>
                    <a:lnTo>
                      <a:pt x="45" y="394"/>
                    </a:lnTo>
                    <a:lnTo>
                      <a:pt x="43" y="392"/>
                    </a:lnTo>
                    <a:lnTo>
                      <a:pt x="39" y="396"/>
                    </a:lnTo>
                    <a:lnTo>
                      <a:pt x="35" y="392"/>
                    </a:lnTo>
                    <a:lnTo>
                      <a:pt x="28" y="398"/>
                    </a:lnTo>
                    <a:lnTo>
                      <a:pt x="26" y="396"/>
                    </a:lnTo>
                    <a:lnTo>
                      <a:pt x="21" y="391"/>
                    </a:lnTo>
                    <a:lnTo>
                      <a:pt x="24" y="386"/>
                    </a:lnTo>
                    <a:lnTo>
                      <a:pt x="18" y="381"/>
                    </a:lnTo>
                    <a:lnTo>
                      <a:pt x="22" y="377"/>
                    </a:lnTo>
                    <a:lnTo>
                      <a:pt x="28" y="369"/>
                    </a:lnTo>
                    <a:lnTo>
                      <a:pt x="33" y="361"/>
                    </a:lnTo>
                    <a:lnTo>
                      <a:pt x="37" y="358"/>
                    </a:lnTo>
                    <a:lnTo>
                      <a:pt x="41" y="356"/>
                    </a:lnTo>
                    <a:lnTo>
                      <a:pt x="45" y="354"/>
                    </a:lnTo>
                    <a:lnTo>
                      <a:pt x="45" y="356"/>
                    </a:lnTo>
                    <a:lnTo>
                      <a:pt x="47" y="364"/>
                    </a:lnTo>
                    <a:lnTo>
                      <a:pt x="49" y="366"/>
                    </a:lnTo>
                    <a:lnTo>
                      <a:pt x="54" y="364"/>
                    </a:lnTo>
                    <a:lnTo>
                      <a:pt x="52" y="357"/>
                    </a:lnTo>
                    <a:lnTo>
                      <a:pt x="50" y="352"/>
                    </a:lnTo>
                    <a:lnTo>
                      <a:pt x="55" y="345"/>
                    </a:lnTo>
                    <a:lnTo>
                      <a:pt x="59" y="341"/>
                    </a:lnTo>
                    <a:lnTo>
                      <a:pt x="62" y="337"/>
                    </a:lnTo>
                    <a:lnTo>
                      <a:pt x="64" y="336"/>
                    </a:lnTo>
                    <a:lnTo>
                      <a:pt x="66" y="333"/>
                    </a:lnTo>
                    <a:lnTo>
                      <a:pt x="66" y="336"/>
                    </a:lnTo>
                    <a:lnTo>
                      <a:pt x="66" y="346"/>
                    </a:lnTo>
                    <a:lnTo>
                      <a:pt x="63" y="354"/>
                    </a:lnTo>
                    <a:lnTo>
                      <a:pt x="60" y="365"/>
                    </a:lnTo>
                    <a:close/>
                    <a:moveTo>
                      <a:pt x="89" y="344"/>
                    </a:moveTo>
                    <a:lnTo>
                      <a:pt x="88" y="344"/>
                    </a:lnTo>
                    <a:lnTo>
                      <a:pt x="81" y="335"/>
                    </a:lnTo>
                    <a:lnTo>
                      <a:pt x="94" y="328"/>
                    </a:lnTo>
                    <a:lnTo>
                      <a:pt x="96" y="327"/>
                    </a:lnTo>
                    <a:lnTo>
                      <a:pt x="85" y="324"/>
                    </a:lnTo>
                    <a:lnTo>
                      <a:pt x="83" y="318"/>
                    </a:lnTo>
                    <a:lnTo>
                      <a:pt x="88" y="315"/>
                    </a:lnTo>
                    <a:lnTo>
                      <a:pt x="96" y="318"/>
                    </a:lnTo>
                    <a:lnTo>
                      <a:pt x="97" y="318"/>
                    </a:lnTo>
                    <a:lnTo>
                      <a:pt x="109" y="331"/>
                    </a:lnTo>
                    <a:lnTo>
                      <a:pt x="106" y="332"/>
                    </a:lnTo>
                    <a:lnTo>
                      <a:pt x="89" y="344"/>
                    </a:lnTo>
                    <a:close/>
                    <a:moveTo>
                      <a:pt x="80" y="309"/>
                    </a:moveTo>
                    <a:lnTo>
                      <a:pt x="77" y="312"/>
                    </a:lnTo>
                    <a:lnTo>
                      <a:pt x="76" y="312"/>
                    </a:lnTo>
                    <a:lnTo>
                      <a:pt x="75" y="309"/>
                    </a:lnTo>
                    <a:lnTo>
                      <a:pt x="75" y="299"/>
                    </a:lnTo>
                    <a:lnTo>
                      <a:pt x="79" y="297"/>
                    </a:lnTo>
                    <a:lnTo>
                      <a:pt x="81" y="299"/>
                    </a:lnTo>
                    <a:lnTo>
                      <a:pt x="83" y="303"/>
                    </a:lnTo>
                    <a:lnTo>
                      <a:pt x="80" y="307"/>
                    </a:lnTo>
                    <a:lnTo>
                      <a:pt x="80" y="309"/>
                    </a:lnTo>
                    <a:close/>
                    <a:moveTo>
                      <a:pt x="43" y="322"/>
                    </a:moveTo>
                    <a:lnTo>
                      <a:pt x="43" y="327"/>
                    </a:lnTo>
                    <a:lnTo>
                      <a:pt x="47" y="339"/>
                    </a:lnTo>
                    <a:lnTo>
                      <a:pt x="43" y="344"/>
                    </a:lnTo>
                    <a:lnTo>
                      <a:pt x="35" y="346"/>
                    </a:lnTo>
                    <a:lnTo>
                      <a:pt x="35" y="345"/>
                    </a:lnTo>
                    <a:lnTo>
                      <a:pt x="35" y="336"/>
                    </a:lnTo>
                    <a:lnTo>
                      <a:pt x="34" y="324"/>
                    </a:lnTo>
                    <a:lnTo>
                      <a:pt x="24" y="343"/>
                    </a:lnTo>
                    <a:lnTo>
                      <a:pt x="22" y="357"/>
                    </a:lnTo>
                    <a:lnTo>
                      <a:pt x="22" y="365"/>
                    </a:lnTo>
                    <a:lnTo>
                      <a:pt x="16" y="367"/>
                    </a:lnTo>
                    <a:lnTo>
                      <a:pt x="16" y="352"/>
                    </a:lnTo>
                    <a:lnTo>
                      <a:pt x="16" y="331"/>
                    </a:lnTo>
                    <a:lnTo>
                      <a:pt x="24" y="327"/>
                    </a:lnTo>
                    <a:lnTo>
                      <a:pt x="18" y="318"/>
                    </a:lnTo>
                    <a:lnTo>
                      <a:pt x="11" y="316"/>
                    </a:lnTo>
                    <a:lnTo>
                      <a:pt x="12" y="292"/>
                    </a:lnTo>
                    <a:lnTo>
                      <a:pt x="26" y="292"/>
                    </a:lnTo>
                    <a:lnTo>
                      <a:pt x="34" y="299"/>
                    </a:lnTo>
                    <a:lnTo>
                      <a:pt x="34" y="305"/>
                    </a:lnTo>
                    <a:lnTo>
                      <a:pt x="39" y="311"/>
                    </a:lnTo>
                    <a:lnTo>
                      <a:pt x="41" y="319"/>
                    </a:lnTo>
                    <a:lnTo>
                      <a:pt x="43" y="322"/>
                    </a:lnTo>
                    <a:close/>
                    <a:moveTo>
                      <a:pt x="63" y="326"/>
                    </a:moveTo>
                    <a:lnTo>
                      <a:pt x="58" y="328"/>
                    </a:lnTo>
                    <a:lnTo>
                      <a:pt x="51" y="327"/>
                    </a:lnTo>
                    <a:lnTo>
                      <a:pt x="49" y="320"/>
                    </a:lnTo>
                    <a:lnTo>
                      <a:pt x="43" y="316"/>
                    </a:lnTo>
                    <a:lnTo>
                      <a:pt x="42" y="310"/>
                    </a:lnTo>
                    <a:lnTo>
                      <a:pt x="39" y="294"/>
                    </a:lnTo>
                    <a:lnTo>
                      <a:pt x="39" y="290"/>
                    </a:lnTo>
                    <a:lnTo>
                      <a:pt x="41" y="282"/>
                    </a:lnTo>
                    <a:lnTo>
                      <a:pt x="47" y="273"/>
                    </a:lnTo>
                    <a:lnTo>
                      <a:pt x="43" y="269"/>
                    </a:lnTo>
                    <a:lnTo>
                      <a:pt x="47" y="264"/>
                    </a:lnTo>
                    <a:lnTo>
                      <a:pt x="50" y="265"/>
                    </a:lnTo>
                    <a:lnTo>
                      <a:pt x="54" y="268"/>
                    </a:lnTo>
                    <a:lnTo>
                      <a:pt x="66" y="281"/>
                    </a:lnTo>
                    <a:lnTo>
                      <a:pt x="68" y="284"/>
                    </a:lnTo>
                    <a:lnTo>
                      <a:pt x="69" y="288"/>
                    </a:lnTo>
                    <a:lnTo>
                      <a:pt x="69" y="293"/>
                    </a:lnTo>
                    <a:lnTo>
                      <a:pt x="71" y="297"/>
                    </a:lnTo>
                    <a:lnTo>
                      <a:pt x="69" y="316"/>
                    </a:lnTo>
                    <a:lnTo>
                      <a:pt x="69" y="319"/>
                    </a:lnTo>
                    <a:lnTo>
                      <a:pt x="67" y="322"/>
                    </a:lnTo>
                    <a:lnTo>
                      <a:pt x="66" y="323"/>
                    </a:lnTo>
                    <a:lnTo>
                      <a:pt x="64" y="324"/>
                    </a:lnTo>
                    <a:lnTo>
                      <a:pt x="63" y="326"/>
                    </a:lnTo>
                    <a:close/>
                    <a:moveTo>
                      <a:pt x="33" y="263"/>
                    </a:moveTo>
                    <a:lnTo>
                      <a:pt x="21" y="264"/>
                    </a:lnTo>
                    <a:lnTo>
                      <a:pt x="21" y="255"/>
                    </a:lnTo>
                    <a:lnTo>
                      <a:pt x="33" y="252"/>
                    </a:lnTo>
                    <a:lnTo>
                      <a:pt x="34" y="254"/>
                    </a:lnTo>
                    <a:lnTo>
                      <a:pt x="35" y="259"/>
                    </a:lnTo>
                    <a:lnTo>
                      <a:pt x="33" y="263"/>
                    </a:lnTo>
                    <a:close/>
                    <a:moveTo>
                      <a:pt x="100" y="247"/>
                    </a:moveTo>
                    <a:lnTo>
                      <a:pt x="94" y="273"/>
                    </a:lnTo>
                    <a:lnTo>
                      <a:pt x="87" y="282"/>
                    </a:lnTo>
                    <a:lnTo>
                      <a:pt x="89" y="286"/>
                    </a:lnTo>
                    <a:lnTo>
                      <a:pt x="90" y="289"/>
                    </a:lnTo>
                    <a:lnTo>
                      <a:pt x="84" y="295"/>
                    </a:lnTo>
                    <a:lnTo>
                      <a:pt x="83" y="298"/>
                    </a:lnTo>
                    <a:lnTo>
                      <a:pt x="79" y="294"/>
                    </a:lnTo>
                    <a:lnTo>
                      <a:pt x="77" y="293"/>
                    </a:lnTo>
                    <a:lnTo>
                      <a:pt x="73" y="290"/>
                    </a:lnTo>
                    <a:lnTo>
                      <a:pt x="71" y="274"/>
                    </a:lnTo>
                    <a:lnTo>
                      <a:pt x="68" y="277"/>
                    </a:lnTo>
                    <a:lnTo>
                      <a:pt x="62" y="271"/>
                    </a:lnTo>
                    <a:lnTo>
                      <a:pt x="60" y="268"/>
                    </a:lnTo>
                    <a:lnTo>
                      <a:pt x="63" y="261"/>
                    </a:lnTo>
                    <a:lnTo>
                      <a:pt x="67" y="263"/>
                    </a:lnTo>
                    <a:lnTo>
                      <a:pt x="69" y="264"/>
                    </a:lnTo>
                    <a:lnTo>
                      <a:pt x="71" y="260"/>
                    </a:lnTo>
                    <a:lnTo>
                      <a:pt x="75" y="250"/>
                    </a:lnTo>
                    <a:lnTo>
                      <a:pt x="77" y="250"/>
                    </a:lnTo>
                    <a:lnTo>
                      <a:pt x="100" y="246"/>
                    </a:lnTo>
                    <a:lnTo>
                      <a:pt x="100" y="247"/>
                    </a:lnTo>
                    <a:close/>
                    <a:moveTo>
                      <a:pt x="60" y="255"/>
                    </a:moveTo>
                    <a:lnTo>
                      <a:pt x="58" y="260"/>
                    </a:lnTo>
                    <a:lnTo>
                      <a:pt x="54" y="259"/>
                    </a:lnTo>
                    <a:lnTo>
                      <a:pt x="58" y="239"/>
                    </a:lnTo>
                    <a:lnTo>
                      <a:pt x="58" y="238"/>
                    </a:lnTo>
                    <a:lnTo>
                      <a:pt x="67" y="239"/>
                    </a:lnTo>
                    <a:lnTo>
                      <a:pt x="68" y="247"/>
                    </a:lnTo>
                    <a:lnTo>
                      <a:pt x="68" y="254"/>
                    </a:lnTo>
                    <a:lnTo>
                      <a:pt x="67" y="255"/>
                    </a:lnTo>
                    <a:lnTo>
                      <a:pt x="60" y="255"/>
                    </a:lnTo>
                    <a:close/>
                    <a:moveTo>
                      <a:pt x="140" y="250"/>
                    </a:moveTo>
                    <a:lnTo>
                      <a:pt x="139" y="252"/>
                    </a:lnTo>
                    <a:lnTo>
                      <a:pt x="135" y="234"/>
                    </a:lnTo>
                    <a:lnTo>
                      <a:pt x="140" y="230"/>
                    </a:lnTo>
                    <a:lnTo>
                      <a:pt x="144" y="229"/>
                    </a:lnTo>
                    <a:lnTo>
                      <a:pt x="148" y="229"/>
                    </a:lnTo>
                    <a:lnTo>
                      <a:pt x="149" y="231"/>
                    </a:lnTo>
                    <a:lnTo>
                      <a:pt x="151" y="233"/>
                    </a:lnTo>
                    <a:lnTo>
                      <a:pt x="152" y="234"/>
                    </a:lnTo>
                    <a:lnTo>
                      <a:pt x="151" y="235"/>
                    </a:lnTo>
                    <a:lnTo>
                      <a:pt x="151" y="237"/>
                    </a:lnTo>
                    <a:lnTo>
                      <a:pt x="151" y="239"/>
                    </a:lnTo>
                    <a:lnTo>
                      <a:pt x="147" y="244"/>
                    </a:lnTo>
                    <a:lnTo>
                      <a:pt x="140" y="250"/>
                    </a:lnTo>
                    <a:close/>
                    <a:moveTo>
                      <a:pt x="42" y="257"/>
                    </a:moveTo>
                    <a:lnTo>
                      <a:pt x="42" y="259"/>
                    </a:lnTo>
                    <a:lnTo>
                      <a:pt x="41" y="257"/>
                    </a:lnTo>
                    <a:lnTo>
                      <a:pt x="38" y="255"/>
                    </a:lnTo>
                    <a:lnTo>
                      <a:pt x="35" y="251"/>
                    </a:lnTo>
                    <a:lnTo>
                      <a:pt x="34" y="240"/>
                    </a:lnTo>
                    <a:lnTo>
                      <a:pt x="39" y="227"/>
                    </a:lnTo>
                    <a:lnTo>
                      <a:pt x="42" y="226"/>
                    </a:lnTo>
                    <a:lnTo>
                      <a:pt x="46" y="233"/>
                    </a:lnTo>
                    <a:lnTo>
                      <a:pt x="49" y="242"/>
                    </a:lnTo>
                    <a:lnTo>
                      <a:pt x="42" y="257"/>
                    </a:lnTo>
                    <a:close/>
                    <a:moveTo>
                      <a:pt x="34" y="230"/>
                    </a:moveTo>
                    <a:lnTo>
                      <a:pt x="29" y="230"/>
                    </a:lnTo>
                    <a:lnTo>
                      <a:pt x="25" y="217"/>
                    </a:lnTo>
                    <a:lnTo>
                      <a:pt x="32" y="217"/>
                    </a:lnTo>
                    <a:lnTo>
                      <a:pt x="34" y="230"/>
                    </a:lnTo>
                    <a:close/>
                    <a:moveTo>
                      <a:pt x="38" y="175"/>
                    </a:moveTo>
                    <a:lnTo>
                      <a:pt x="38" y="178"/>
                    </a:lnTo>
                    <a:lnTo>
                      <a:pt x="34" y="183"/>
                    </a:lnTo>
                    <a:lnTo>
                      <a:pt x="32" y="183"/>
                    </a:lnTo>
                    <a:lnTo>
                      <a:pt x="30" y="183"/>
                    </a:lnTo>
                    <a:lnTo>
                      <a:pt x="30" y="185"/>
                    </a:lnTo>
                    <a:lnTo>
                      <a:pt x="34" y="187"/>
                    </a:lnTo>
                    <a:lnTo>
                      <a:pt x="38" y="200"/>
                    </a:lnTo>
                    <a:lnTo>
                      <a:pt x="30" y="209"/>
                    </a:lnTo>
                    <a:lnTo>
                      <a:pt x="28" y="208"/>
                    </a:lnTo>
                    <a:lnTo>
                      <a:pt x="24" y="193"/>
                    </a:lnTo>
                    <a:lnTo>
                      <a:pt x="20" y="197"/>
                    </a:lnTo>
                    <a:lnTo>
                      <a:pt x="13" y="192"/>
                    </a:lnTo>
                    <a:lnTo>
                      <a:pt x="15" y="172"/>
                    </a:lnTo>
                    <a:lnTo>
                      <a:pt x="21" y="175"/>
                    </a:lnTo>
                    <a:lnTo>
                      <a:pt x="18" y="157"/>
                    </a:lnTo>
                    <a:lnTo>
                      <a:pt x="18" y="144"/>
                    </a:lnTo>
                    <a:lnTo>
                      <a:pt x="17" y="133"/>
                    </a:lnTo>
                    <a:lnTo>
                      <a:pt x="20" y="130"/>
                    </a:lnTo>
                    <a:lnTo>
                      <a:pt x="21" y="132"/>
                    </a:lnTo>
                    <a:lnTo>
                      <a:pt x="22" y="132"/>
                    </a:lnTo>
                    <a:lnTo>
                      <a:pt x="25" y="137"/>
                    </a:lnTo>
                    <a:lnTo>
                      <a:pt x="32" y="154"/>
                    </a:lnTo>
                    <a:lnTo>
                      <a:pt x="41" y="159"/>
                    </a:lnTo>
                    <a:lnTo>
                      <a:pt x="41" y="166"/>
                    </a:lnTo>
                    <a:lnTo>
                      <a:pt x="37" y="170"/>
                    </a:lnTo>
                    <a:lnTo>
                      <a:pt x="38" y="175"/>
                    </a:lnTo>
                    <a:close/>
                    <a:moveTo>
                      <a:pt x="58" y="148"/>
                    </a:moveTo>
                    <a:lnTo>
                      <a:pt x="50" y="151"/>
                    </a:lnTo>
                    <a:lnTo>
                      <a:pt x="26" y="108"/>
                    </a:lnTo>
                    <a:lnTo>
                      <a:pt x="39" y="117"/>
                    </a:lnTo>
                    <a:lnTo>
                      <a:pt x="55" y="130"/>
                    </a:lnTo>
                    <a:lnTo>
                      <a:pt x="55" y="137"/>
                    </a:lnTo>
                    <a:lnTo>
                      <a:pt x="55" y="141"/>
                    </a:lnTo>
                    <a:lnTo>
                      <a:pt x="58" y="148"/>
                    </a:lnTo>
                    <a:close/>
                    <a:moveTo>
                      <a:pt x="13" y="96"/>
                    </a:moveTo>
                    <a:lnTo>
                      <a:pt x="21" y="128"/>
                    </a:lnTo>
                    <a:lnTo>
                      <a:pt x="12" y="119"/>
                    </a:lnTo>
                    <a:lnTo>
                      <a:pt x="7" y="100"/>
                    </a:lnTo>
                    <a:lnTo>
                      <a:pt x="13" y="96"/>
                    </a:lnTo>
                    <a:close/>
                    <a:moveTo>
                      <a:pt x="60" y="117"/>
                    </a:moveTo>
                    <a:lnTo>
                      <a:pt x="59" y="123"/>
                    </a:lnTo>
                    <a:lnTo>
                      <a:pt x="38" y="111"/>
                    </a:lnTo>
                    <a:lnTo>
                      <a:pt x="34" y="108"/>
                    </a:lnTo>
                    <a:lnTo>
                      <a:pt x="28" y="93"/>
                    </a:lnTo>
                    <a:lnTo>
                      <a:pt x="33" y="95"/>
                    </a:lnTo>
                    <a:lnTo>
                      <a:pt x="41" y="98"/>
                    </a:lnTo>
                    <a:lnTo>
                      <a:pt x="47" y="100"/>
                    </a:lnTo>
                    <a:lnTo>
                      <a:pt x="49" y="100"/>
                    </a:lnTo>
                    <a:lnTo>
                      <a:pt x="51" y="102"/>
                    </a:lnTo>
                    <a:lnTo>
                      <a:pt x="52" y="104"/>
                    </a:lnTo>
                    <a:lnTo>
                      <a:pt x="56" y="111"/>
                    </a:lnTo>
                    <a:lnTo>
                      <a:pt x="60" y="117"/>
                    </a:lnTo>
                    <a:close/>
                    <a:moveTo>
                      <a:pt x="105" y="146"/>
                    </a:moveTo>
                    <a:lnTo>
                      <a:pt x="98" y="148"/>
                    </a:lnTo>
                    <a:lnTo>
                      <a:pt x="96" y="144"/>
                    </a:lnTo>
                    <a:lnTo>
                      <a:pt x="83" y="129"/>
                    </a:lnTo>
                    <a:lnTo>
                      <a:pt x="75" y="119"/>
                    </a:lnTo>
                    <a:lnTo>
                      <a:pt x="90" y="115"/>
                    </a:lnTo>
                    <a:lnTo>
                      <a:pt x="90" y="108"/>
                    </a:lnTo>
                    <a:lnTo>
                      <a:pt x="107" y="102"/>
                    </a:lnTo>
                    <a:lnTo>
                      <a:pt x="119" y="83"/>
                    </a:lnTo>
                    <a:lnTo>
                      <a:pt x="121" y="85"/>
                    </a:lnTo>
                    <a:lnTo>
                      <a:pt x="126" y="90"/>
                    </a:lnTo>
                    <a:lnTo>
                      <a:pt x="123" y="96"/>
                    </a:lnTo>
                    <a:lnTo>
                      <a:pt x="118" y="113"/>
                    </a:lnTo>
                    <a:lnTo>
                      <a:pt x="117" y="120"/>
                    </a:lnTo>
                    <a:lnTo>
                      <a:pt x="115" y="123"/>
                    </a:lnTo>
                    <a:lnTo>
                      <a:pt x="115" y="125"/>
                    </a:lnTo>
                    <a:lnTo>
                      <a:pt x="115" y="138"/>
                    </a:lnTo>
                    <a:lnTo>
                      <a:pt x="105" y="141"/>
                    </a:lnTo>
                    <a:lnTo>
                      <a:pt x="105" y="146"/>
                    </a:lnTo>
                    <a:close/>
                    <a:moveTo>
                      <a:pt x="15" y="87"/>
                    </a:moveTo>
                    <a:lnTo>
                      <a:pt x="12" y="95"/>
                    </a:lnTo>
                    <a:lnTo>
                      <a:pt x="4" y="91"/>
                    </a:lnTo>
                    <a:lnTo>
                      <a:pt x="5" y="70"/>
                    </a:lnTo>
                    <a:lnTo>
                      <a:pt x="12" y="79"/>
                    </a:lnTo>
                    <a:lnTo>
                      <a:pt x="11" y="85"/>
                    </a:lnTo>
                    <a:lnTo>
                      <a:pt x="16" y="86"/>
                    </a:lnTo>
                    <a:lnTo>
                      <a:pt x="15" y="87"/>
                    </a:lnTo>
                    <a:close/>
                    <a:moveTo>
                      <a:pt x="56" y="96"/>
                    </a:moveTo>
                    <a:lnTo>
                      <a:pt x="54" y="102"/>
                    </a:lnTo>
                    <a:lnTo>
                      <a:pt x="33" y="85"/>
                    </a:lnTo>
                    <a:lnTo>
                      <a:pt x="28" y="75"/>
                    </a:lnTo>
                    <a:lnTo>
                      <a:pt x="24" y="70"/>
                    </a:lnTo>
                    <a:lnTo>
                      <a:pt x="24" y="62"/>
                    </a:lnTo>
                    <a:lnTo>
                      <a:pt x="25" y="58"/>
                    </a:lnTo>
                    <a:lnTo>
                      <a:pt x="42" y="69"/>
                    </a:lnTo>
                    <a:lnTo>
                      <a:pt x="43" y="70"/>
                    </a:lnTo>
                    <a:lnTo>
                      <a:pt x="45" y="77"/>
                    </a:lnTo>
                    <a:lnTo>
                      <a:pt x="46" y="82"/>
                    </a:lnTo>
                    <a:lnTo>
                      <a:pt x="56" y="96"/>
                    </a:lnTo>
                    <a:close/>
                    <a:moveTo>
                      <a:pt x="1" y="39"/>
                    </a:moveTo>
                    <a:lnTo>
                      <a:pt x="4" y="41"/>
                    </a:lnTo>
                    <a:lnTo>
                      <a:pt x="5" y="40"/>
                    </a:lnTo>
                    <a:lnTo>
                      <a:pt x="7" y="44"/>
                    </a:lnTo>
                    <a:lnTo>
                      <a:pt x="7" y="48"/>
                    </a:lnTo>
                    <a:lnTo>
                      <a:pt x="5" y="49"/>
                    </a:lnTo>
                    <a:lnTo>
                      <a:pt x="1" y="49"/>
                    </a:lnTo>
                    <a:lnTo>
                      <a:pt x="0" y="45"/>
                    </a:lnTo>
                    <a:lnTo>
                      <a:pt x="0" y="44"/>
                    </a:lnTo>
                    <a:lnTo>
                      <a:pt x="0" y="40"/>
                    </a:lnTo>
                    <a:lnTo>
                      <a:pt x="1" y="39"/>
                    </a:lnTo>
                    <a:close/>
                    <a:moveTo>
                      <a:pt x="30" y="43"/>
                    </a:moveTo>
                    <a:lnTo>
                      <a:pt x="33" y="57"/>
                    </a:lnTo>
                    <a:lnTo>
                      <a:pt x="25" y="49"/>
                    </a:lnTo>
                    <a:lnTo>
                      <a:pt x="22" y="39"/>
                    </a:lnTo>
                    <a:lnTo>
                      <a:pt x="30" y="43"/>
                    </a:lnTo>
                    <a:close/>
                    <a:moveTo>
                      <a:pt x="193" y="15"/>
                    </a:moveTo>
                    <a:lnTo>
                      <a:pt x="190" y="27"/>
                    </a:lnTo>
                    <a:lnTo>
                      <a:pt x="198" y="35"/>
                    </a:lnTo>
                    <a:lnTo>
                      <a:pt x="210" y="45"/>
                    </a:lnTo>
                    <a:lnTo>
                      <a:pt x="221" y="34"/>
                    </a:lnTo>
                    <a:lnTo>
                      <a:pt x="228" y="36"/>
                    </a:lnTo>
                    <a:lnTo>
                      <a:pt x="229" y="36"/>
                    </a:lnTo>
                    <a:lnTo>
                      <a:pt x="234" y="31"/>
                    </a:lnTo>
                    <a:lnTo>
                      <a:pt x="237" y="38"/>
                    </a:lnTo>
                    <a:lnTo>
                      <a:pt x="236" y="41"/>
                    </a:lnTo>
                    <a:lnTo>
                      <a:pt x="240" y="47"/>
                    </a:lnTo>
                    <a:lnTo>
                      <a:pt x="257" y="39"/>
                    </a:lnTo>
                    <a:lnTo>
                      <a:pt x="257" y="31"/>
                    </a:lnTo>
                    <a:lnTo>
                      <a:pt x="262" y="32"/>
                    </a:lnTo>
                    <a:lnTo>
                      <a:pt x="265" y="40"/>
                    </a:lnTo>
                    <a:lnTo>
                      <a:pt x="268" y="39"/>
                    </a:lnTo>
                    <a:lnTo>
                      <a:pt x="267" y="45"/>
                    </a:lnTo>
                    <a:lnTo>
                      <a:pt x="275" y="43"/>
                    </a:lnTo>
                    <a:lnTo>
                      <a:pt x="276" y="49"/>
                    </a:lnTo>
                    <a:lnTo>
                      <a:pt x="275" y="51"/>
                    </a:lnTo>
                    <a:lnTo>
                      <a:pt x="265" y="57"/>
                    </a:lnTo>
                    <a:lnTo>
                      <a:pt x="262" y="60"/>
                    </a:lnTo>
                    <a:lnTo>
                      <a:pt x="263" y="62"/>
                    </a:lnTo>
                    <a:lnTo>
                      <a:pt x="265" y="65"/>
                    </a:lnTo>
                    <a:lnTo>
                      <a:pt x="275" y="65"/>
                    </a:lnTo>
                    <a:lnTo>
                      <a:pt x="280" y="61"/>
                    </a:lnTo>
                    <a:lnTo>
                      <a:pt x="291" y="66"/>
                    </a:lnTo>
                    <a:lnTo>
                      <a:pt x="288" y="70"/>
                    </a:lnTo>
                    <a:lnTo>
                      <a:pt x="282" y="69"/>
                    </a:lnTo>
                    <a:lnTo>
                      <a:pt x="279" y="85"/>
                    </a:lnTo>
                    <a:lnTo>
                      <a:pt x="293" y="86"/>
                    </a:lnTo>
                    <a:lnTo>
                      <a:pt x="292" y="94"/>
                    </a:lnTo>
                    <a:lnTo>
                      <a:pt x="292" y="100"/>
                    </a:lnTo>
                    <a:lnTo>
                      <a:pt x="305" y="104"/>
                    </a:lnTo>
                    <a:lnTo>
                      <a:pt x="309" y="108"/>
                    </a:lnTo>
                    <a:lnTo>
                      <a:pt x="320" y="108"/>
                    </a:lnTo>
                    <a:lnTo>
                      <a:pt x="322" y="108"/>
                    </a:lnTo>
                    <a:lnTo>
                      <a:pt x="347" y="116"/>
                    </a:lnTo>
                    <a:lnTo>
                      <a:pt x="352" y="119"/>
                    </a:lnTo>
                    <a:lnTo>
                      <a:pt x="348" y="121"/>
                    </a:lnTo>
                    <a:lnTo>
                      <a:pt x="354" y="123"/>
                    </a:lnTo>
                    <a:lnTo>
                      <a:pt x="363" y="124"/>
                    </a:lnTo>
                    <a:lnTo>
                      <a:pt x="373" y="132"/>
                    </a:lnTo>
                    <a:lnTo>
                      <a:pt x="372" y="151"/>
                    </a:lnTo>
                    <a:lnTo>
                      <a:pt x="375" y="154"/>
                    </a:lnTo>
                    <a:lnTo>
                      <a:pt x="382" y="163"/>
                    </a:lnTo>
                    <a:lnTo>
                      <a:pt x="375" y="189"/>
                    </a:lnTo>
                    <a:lnTo>
                      <a:pt x="373" y="191"/>
                    </a:lnTo>
                    <a:lnTo>
                      <a:pt x="369" y="217"/>
                    </a:lnTo>
                    <a:lnTo>
                      <a:pt x="368" y="222"/>
                    </a:lnTo>
                    <a:lnTo>
                      <a:pt x="357" y="234"/>
                    </a:lnTo>
                    <a:lnTo>
                      <a:pt x="352" y="252"/>
                    </a:lnTo>
                    <a:lnTo>
                      <a:pt x="338" y="271"/>
                    </a:lnTo>
                    <a:lnTo>
                      <a:pt x="329" y="290"/>
                    </a:lnTo>
                    <a:lnTo>
                      <a:pt x="320" y="295"/>
                    </a:lnTo>
                    <a:lnTo>
                      <a:pt x="305" y="298"/>
                    </a:lnTo>
                    <a:lnTo>
                      <a:pt x="300" y="302"/>
                    </a:lnTo>
                    <a:lnTo>
                      <a:pt x="287" y="322"/>
                    </a:lnTo>
                    <a:lnTo>
                      <a:pt x="285" y="323"/>
                    </a:lnTo>
                    <a:lnTo>
                      <a:pt x="285" y="333"/>
                    </a:lnTo>
                    <a:lnTo>
                      <a:pt x="285" y="337"/>
                    </a:lnTo>
                    <a:lnTo>
                      <a:pt x="276" y="348"/>
                    </a:lnTo>
                    <a:lnTo>
                      <a:pt x="259" y="349"/>
                    </a:lnTo>
                    <a:lnTo>
                      <a:pt x="231" y="364"/>
                    </a:lnTo>
                    <a:lnTo>
                      <a:pt x="229" y="365"/>
                    </a:lnTo>
                    <a:lnTo>
                      <a:pt x="227" y="365"/>
                    </a:lnTo>
                    <a:lnTo>
                      <a:pt x="223" y="365"/>
                    </a:lnTo>
                    <a:lnTo>
                      <a:pt x="219" y="364"/>
                    </a:lnTo>
                    <a:lnTo>
                      <a:pt x="215" y="360"/>
                    </a:lnTo>
                    <a:lnTo>
                      <a:pt x="221" y="345"/>
                    </a:lnTo>
                    <a:lnTo>
                      <a:pt x="223" y="328"/>
                    </a:lnTo>
                    <a:lnTo>
                      <a:pt x="220" y="324"/>
                    </a:lnTo>
                    <a:lnTo>
                      <a:pt x="202" y="324"/>
                    </a:lnTo>
                    <a:lnTo>
                      <a:pt x="187" y="335"/>
                    </a:lnTo>
                    <a:lnTo>
                      <a:pt x="174" y="335"/>
                    </a:lnTo>
                    <a:lnTo>
                      <a:pt x="165" y="345"/>
                    </a:lnTo>
                    <a:lnTo>
                      <a:pt x="164" y="354"/>
                    </a:lnTo>
                    <a:lnTo>
                      <a:pt x="157" y="358"/>
                    </a:lnTo>
                    <a:lnTo>
                      <a:pt x="151" y="370"/>
                    </a:lnTo>
                    <a:lnTo>
                      <a:pt x="148" y="384"/>
                    </a:lnTo>
                    <a:lnTo>
                      <a:pt x="145" y="384"/>
                    </a:lnTo>
                    <a:lnTo>
                      <a:pt x="140" y="382"/>
                    </a:lnTo>
                    <a:lnTo>
                      <a:pt x="132" y="379"/>
                    </a:lnTo>
                    <a:lnTo>
                      <a:pt x="119" y="382"/>
                    </a:lnTo>
                    <a:lnTo>
                      <a:pt x="119" y="377"/>
                    </a:lnTo>
                    <a:lnTo>
                      <a:pt x="111" y="374"/>
                    </a:lnTo>
                    <a:lnTo>
                      <a:pt x="111" y="373"/>
                    </a:lnTo>
                    <a:lnTo>
                      <a:pt x="109" y="370"/>
                    </a:lnTo>
                    <a:lnTo>
                      <a:pt x="104" y="364"/>
                    </a:lnTo>
                    <a:lnTo>
                      <a:pt x="111" y="365"/>
                    </a:lnTo>
                    <a:lnTo>
                      <a:pt x="118" y="360"/>
                    </a:lnTo>
                    <a:lnTo>
                      <a:pt x="117" y="356"/>
                    </a:lnTo>
                    <a:lnTo>
                      <a:pt x="106" y="358"/>
                    </a:lnTo>
                    <a:lnTo>
                      <a:pt x="100" y="360"/>
                    </a:lnTo>
                    <a:lnTo>
                      <a:pt x="100" y="353"/>
                    </a:lnTo>
                    <a:lnTo>
                      <a:pt x="105" y="348"/>
                    </a:lnTo>
                    <a:lnTo>
                      <a:pt x="110" y="344"/>
                    </a:lnTo>
                    <a:lnTo>
                      <a:pt x="119" y="340"/>
                    </a:lnTo>
                    <a:lnTo>
                      <a:pt x="119" y="337"/>
                    </a:lnTo>
                    <a:lnTo>
                      <a:pt x="121" y="335"/>
                    </a:lnTo>
                    <a:lnTo>
                      <a:pt x="122" y="332"/>
                    </a:lnTo>
                    <a:lnTo>
                      <a:pt x="124" y="337"/>
                    </a:lnTo>
                    <a:lnTo>
                      <a:pt x="128" y="340"/>
                    </a:lnTo>
                    <a:lnTo>
                      <a:pt x="140" y="343"/>
                    </a:lnTo>
                    <a:lnTo>
                      <a:pt x="141" y="343"/>
                    </a:lnTo>
                    <a:lnTo>
                      <a:pt x="145" y="341"/>
                    </a:lnTo>
                    <a:lnTo>
                      <a:pt x="145" y="340"/>
                    </a:lnTo>
                    <a:lnTo>
                      <a:pt x="149" y="332"/>
                    </a:lnTo>
                    <a:lnTo>
                      <a:pt x="161" y="327"/>
                    </a:lnTo>
                    <a:lnTo>
                      <a:pt x="165" y="323"/>
                    </a:lnTo>
                    <a:lnTo>
                      <a:pt x="172" y="322"/>
                    </a:lnTo>
                    <a:lnTo>
                      <a:pt x="174" y="320"/>
                    </a:lnTo>
                    <a:lnTo>
                      <a:pt x="179" y="319"/>
                    </a:lnTo>
                    <a:lnTo>
                      <a:pt x="181" y="318"/>
                    </a:lnTo>
                    <a:lnTo>
                      <a:pt x="182" y="312"/>
                    </a:lnTo>
                    <a:lnTo>
                      <a:pt x="178" y="314"/>
                    </a:lnTo>
                    <a:lnTo>
                      <a:pt x="177" y="315"/>
                    </a:lnTo>
                    <a:lnTo>
                      <a:pt x="174" y="318"/>
                    </a:lnTo>
                    <a:lnTo>
                      <a:pt x="164" y="320"/>
                    </a:lnTo>
                    <a:lnTo>
                      <a:pt x="162" y="320"/>
                    </a:lnTo>
                    <a:lnTo>
                      <a:pt x="156" y="324"/>
                    </a:lnTo>
                    <a:lnTo>
                      <a:pt x="151" y="327"/>
                    </a:lnTo>
                    <a:lnTo>
                      <a:pt x="151" y="328"/>
                    </a:lnTo>
                    <a:lnTo>
                      <a:pt x="144" y="329"/>
                    </a:lnTo>
                    <a:lnTo>
                      <a:pt x="141" y="335"/>
                    </a:lnTo>
                    <a:lnTo>
                      <a:pt x="140" y="335"/>
                    </a:lnTo>
                    <a:lnTo>
                      <a:pt x="134" y="336"/>
                    </a:lnTo>
                    <a:lnTo>
                      <a:pt x="130" y="335"/>
                    </a:lnTo>
                    <a:lnTo>
                      <a:pt x="126" y="329"/>
                    </a:lnTo>
                    <a:lnTo>
                      <a:pt x="128" y="324"/>
                    </a:lnTo>
                    <a:lnTo>
                      <a:pt x="131" y="319"/>
                    </a:lnTo>
                    <a:lnTo>
                      <a:pt x="131" y="318"/>
                    </a:lnTo>
                    <a:lnTo>
                      <a:pt x="131" y="312"/>
                    </a:lnTo>
                    <a:lnTo>
                      <a:pt x="131" y="309"/>
                    </a:lnTo>
                    <a:lnTo>
                      <a:pt x="128" y="310"/>
                    </a:lnTo>
                    <a:lnTo>
                      <a:pt x="126" y="318"/>
                    </a:lnTo>
                    <a:lnTo>
                      <a:pt x="122" y="324"/>
                    </a:lnTo>
                    <a:lnTo>
                      <a:pt x="118" y="328"/>
                    </a:lnTo>
                    <a:lnTo>
                      <a:pt x="114" y="331"/>
                    </a:lnTo>
                    <a:lnTo>
                      <a:pt x="111" y="327"/>
                    </a:lnTo>
                    <a:lnTo>
                      <a:pt x="109" y="323"/>
                    </a:lnTo>
                    <a:lnTo>
                      <a:pt x="107" y="320"/>
                    </a:lnTo>
                    <a:lnTo>
                      <a:pt x="106" y="314"/>
                    </a:lnTo>
                    <a:lnTo>
                      <a:pt x="101" y="310"/>
                    </a:lnTo>
                    <a:lnTo>
                      <a:pt x="96" y="311"/>
                    </a:lnTo>
                    <a:lnTo>
                      <a:pt x="94" y="311"/>
                    </a:lnTo>
                    <a:lnTo>
                      <a:pt x="92" y="309"/>
                    </a:lnTo>
                    <a:lnTo>
                      <a:pt x="94" y="303"/>
                    </a:lnTo>
                    <a:lnTo>
                      <a:pt x="100" y="302"/>
                    </a:lnTo>
                    <a:lnTo>
                      <a:pt x="102" y="298"/>
                    </a:lnTo>
                    <a:lnTo>
                      <a:pt x="104" y="293"/>
                    </a:lnTo>
                    <a:lnTo>
                      <a:pt x="107" y="289"/>
                    </a:lnTo>
                    <a:lnTo>
                      <a:pt x="109" y="289"/>
                    </a:lnTo>
                    <a:lnTo>
                      <a:pt x="114" y="288"/>
                    </a:lnTo>
                    <a:lnTo>
                      <a:pt x="119" y="286"/>
                    </a:lnTo>
                    <a:lnTo>
                      <a:pt x="121" y="286"/>
                    </a:lnTo>
                    <a:lnTo>
                      <a:pt x="122" y="286"/>
                    </a:lnTo>
                    <a:lnTo>
                      <a:pt x="127" y="285"/>
                    </a:lnTo>
                    <a:lnTo>
                      <a:pt x="128" y="284"/>
                    </a:lnTo>
                    <a:lnTo>
                      <a:pt x="130" y="284"/>
                    </a:lnTo>
                    <a:lnTo>
                      <a:pt x="132" y="284"/>
                    </a:lnTo>
                    <a:lnTo>
                      <a:pt x="136" y="282"/>
                    </a:lnTo>
                    <a:lnTo>
                      <a:pt x="138" y="281"/>
                    </a:lnTo>
                    <a:lnTo>
                      <a:pt x="140" y="277"/>
                    </a:lnTo>
                    <a:lnTo>
                      <a:pt x="140" y="276"/>
                    </a:lnTo>
                    <a:lnTo>
                      <a:pt x="138" y="273"/>
                    </a:lnTo>
                    <a:lnTo>
                      <a:pt x="139" y="268"/>
                    </a:lnTo>
                    <a:lnTo>
                      <a:pt x="140" y="264"/>
                    </a:lnTo>
                    <a:lnTo>
                      <a:pt x="144" y="257"/>
                    </a:lnTo>
                    <a:lnTo>
                      <a:pt x="151" y="252"/>
                    </a:lnTo>
                    <a:lnTo>
                      <a:pt x="152" y="251"/>
                    </a:lnTo>
                    <a:lnTo>
                      <a:pt x="160" y="251"/>
                    </a:lnTo>
                    <a:lnTo>
                      <a:pt x="168" y="250"/>
                    </a:lnTo>
                    <a:lnTo>
                      <a:pt x="169" y="250"/>
                    </a:lnTo>
                    <a:lnTo>
                      <a:pt x="173" y="248"/>
                    </a:lnTo>
                    <a:lnTo>
                      <a:pt x="178" y="246"/>
                    </a:lnTo>
                    <a:lnTo>
                      <a:pt x="182" y="243"/>
                    </a:lnTo>
                    <a:lnTo>
                      <a:pt x="182" y="240"/>
                    </a:lnTo>
                    <a:lnTo>
                      <a:pt x="183" y="235"/>
                    </a:lnTo>
                    <a:lnTo>
                      <a:pt x="179" y="233"/>
                    </a:lnTo>
                    <a:lnTo>
                      <a:pt x="178" y="235"/>
                    </a:lnTo>
                    <a:lnTo>
                      <a:pt x="177" y="239"/>
                    </a:lnTo>
                    <a:lnTo>
                      <a:pt x="165" y="246"/>
                    </a:lnTo>
                    <a:lnTo>
                      <a:pt x="164" y="243"/>
                    </a:lnTo>
                    <a:lnTo>
                      <a:pt x="164" y="242"/>
                    </a:lnTo>
                    <a:lnTo>
                      <a:pt x="161" y="235"/>
                    </a:lnTo>
                    <a:lnTo>
                      <a:pt x="160" y="235"/>
                    </a:lnTo>
                    <a:lnTo>
                      <a:pt x="157" y="225"/>
                    </a:lnTo>
                    <a:lnTo>
                      <a:pt x="157" y="223"/>
                    </a:lnTo>
                    <a:lnTo>
                      <a:pt x="160" y="218"/>
                    </a:lnTo>
                    <a:lnTo>
                      <a:pt x="165" y="218"/>
                    </a:lnTo>
                    <a:lnTo>
                      <a:pt x="166" y="217"/>
                    </a:lnTo>
                    <a:lnTo>
                      <a:pt x="174" y="214"/>
                    </a:lnTo>
                    <a:lnTo>
                      <a:pt x="176" y="209"/>
                    </a:lnTo>
                    <a:lnTo>
                      <a:pt x="178" y="205"/>
                    </a:lnTo>
                    <a:lnTo>
                      <a:pt x="182" y="197"/>
                    </a:lnTo>
                    <a:lnTo>
                      <a:pt x="190" y="195"/>
                    </a:lnTo>
                    <a:lnTo>
                      <a:pt x="196" y="191"/>
                    </a:lnTo>
                    <a:lnTo>
                      <a:pt x="198" y="188"/>
                    </a:lnTo>
                    <a:lnTo>
                      <a:pt x="198" y="182"/>
                    </a:lnTo>
                    <a:lnTo>
                      <a:pt x="200" y="182"/>
                    </a:lnTo>
                    <a:lnTo>
                      <a:pt x="202" y="182"/>
                    </a:lnTo>
                    <a:lnTo>
                      <a:pt x="208" y="183"/>
                    </a:lnTo>
                    <a:lnTo>
                      <a:pt x="216" y="180"/>
                    </a:lnTo>
                    <a:lnTo>
                      <a:pt x="219" y="175"/>
                    </a:lnTo>
                    <a:lnTo>
                      <a:pt x="227" y="168"/>
                    </a:lnTo>
                    <a:lnTo>
                      <a:pt x="228" y="167"/>
                    </a:lnTo>
                    <a:lnTo>
                      <a:pt x="233" y="170"/>
                    </a:lnTo>
                    <a:lnTo>
                      <a:pt x="240" y="176"/>
                    </a:lnTo>
                    <a:lnTo>
                      <a:pt x="238" y="178"/>
                    </a:lnTo>
                    <a:lnTo>
                      <a:pt x="233" y="189"/>
                    </a:lnTo>
                    <a:lnTo>
                      <a:pt x="228" y="202"/>
                    </a:lnTo>
                    <a:lnTo>
                      <a:pt x="225" y="210"/>
                    </a:lnTo>
                    <a:lnTo>
                      <a:pt x="221" y="220"/>
                    </a:lnTo>
                    <a:lnTo>
                      <a:pt x="219" y="227"/>
                    </a:lnTo>
                    <a:lnTo>
                      <a:pt x="216" y="234"/>
                    </a:lnTo>
                    <a:lnTo>
                      <a:pt x="216" y="235"/>
                    </a:lnTo>
                    <a:lnTo>
                      <a:pt x="215" y="242"/>
                    </a:lnTo>
                    <a:lnTo>
                      <a:pt x="212" y="247"/>
                    </a:lnTo>
                    <a:lnTo>
                      <a:pt x="211" y="252"/>
                    </a:lnTo>
                    <a:lnTo>
                      <a:pt x="211" y="254"/>
                    </a:lnTo>
                    <a:lnTo>
                      <a:pt x="212" y="257"/>
                    </a:lnTo>
                    <a:lnTo>
                      <a:pt x="213" y="259"/>
                    </a:lnTo>
                    <a:lnTo>
                      <a:pt x="216" y="248"/>
                    </a:lnTo>
                    <a:lnTo>
                      <a:pt x="219" y="244"/>
                    </a:lnTo>
                    <a:lnTo>
                      <a:pt x="220" y="238"/>
                    </a:lnTo>
                    <a:lnTo>
                      <a:pt x="220" y="237"/>
                    </a:lnTo>
                    <a:lnTo>
                      <a:pt x="228" y="220"/>
                    </a:lnTo>
                    <a:lnTo>
                      <a:pt x="231" y="208"/>
                    </a:lnTo>
                    <a:lnTo>
                      <a:pt x="236" y="193"/>
                    </a:lnTo>
                    <a:lnTo>
                      <a:pt x="240" y="185"/>
                    </a:lnTo>
                    <a:lnTo>
                      <a:pt x="242" y="182"/>
                    </a:lnTo>
                    <a:lnTo>
                      <a:pt x="246" y="187"/>
                    </a:lnTo>
                    <a:lnTo>
                      <a:pt x="246" y="182"/>
                    </a:lnTo>
                    <a:lnTo>
                      <a:pt x="245" y="180"/>
                    </a:lnTo>
                    <a:lnTo>
                      <a:pt x="249" y="175"/>
                    </a:lnTo>
                    <a:lnTo>
                      <a:pt x="253" y="171"/>
                    </a:lnTo>
                    <a:lnTo>
                      <a:pt x="265" y="162"/>
                    </a:lnTo>
                    <a:lnTo>
                      <a:pt x="266" y="162"/>
                    </a:lnTo>
                    <a:lnTo>
                      <a:pt x="271" y="163"/>
                    </a:lnTo>
                    <a:lnTo>
                      <a:pt x="272" y="163"/>
                    </a:lnTo>
                    <a:lnTo>
                      <a:pt x="284" y="162"/>
                    </a:lnTo>
                    <a:lnTo>
                      <a:pt x="291" y="165"/>
                    </a:lnTo>
                    <a:lnTo>
                      <a:pt x="293" y="167"/>
                    </a:lnTo>
                    <a:lnTo>
                      <a:pt x="293" y="168"/>
                    </a:lnTo>
                    <a:lnTo>
                      <a:pt x="299" y="165"/>
                    </a:lnTo>
                    <a:lnTo>
                      <a:pt x="303" y="162"/>
                    </a:lnTo>
                    <a:lnTo>
                      <a:pt x="301" y="159"/>
                    </a:lnTo>
                    <a:lnTo>
                      <a:pt x="299" y="159"/>
                    </a:lnTo>
                    <a:lnTo>
                      <a:pt x="295" y="159"/>
                    </a:lnTo>
                    <a:lnTo>
                      <a:pt x="287" y="155"/>
                    </a:lnTo>
                    <a:lnTo>
                      <a:pt x="282" y="157"/>
                    </a:lnTo>
                    <a:lnTo>
                      <a:pt x="280" y="157"/>
                    </a:lnTo>
                    <a:lnTo>
                      <a:pt x="276" y="157"/>
                    </a:lnTo>
                    <a:lnTo>
                      <a:pt x="282" y="149"/>
                    </a:lnTo>
                    <a:lnTo>
                      <a:pt x="288" y="141"/>
                    </a:lnTo>
                    <a:lnTo>
                      <a:pt x="291" y="138"/>
                    </a:lnTo>
                    <a:lnTo>
                      <a:pt x="288" y="136"/>
                    </a:lnTo>
                    <a:lnTo>
                      <a:pt x="283" y="140"/>
                    </a:lnTo>
                    <a:lnTo>
                      <a:pt x="279" y="146"/>
                    </a:lnTo>
                    <a:lnTo>
                      <a:pt x="279" y="140"/>
                    </a:lnTo>
                    <a:lnTo>
                      <a:pt x="276" y="141"/>
                    </a:lnTo>
                    <a:lnTo>
                      <a:pt x="274" y="148"/>
                    </a:lnTo>
                    <a:lnTo>
                      <a:pt x="275" y="150"/>
                    </a:lnTo>
                    <a:lnTo>
                      <a:pt x="271" y="158"/>
                    </a:lnTo>
                    <a:lnTo>
                      <a:pt x="270" y="159"/>
                    </a:lnTo>
                    <a:lnTo>
                      <a:pt x="265" y="157"/>
                    </a:lnTo>
                    <a:lnTo>
                      <a:pt x="259" y="159"/>
                    </a:lnTo>
                    <a:lnTo>
                      <a:pt x="253" y="162"/>
                    </a:lnTo>
                    <a:lnTo>
                      <a:pt x="245" y="170"/>
                    </a:lnTo>
                    <a:lnTo>
                      <a:pt x="241" y="167"/>
                    </a:lnTo>
                    <a:lnTo>
                      <a:pt x="237" y="162"/>
                    </a:lnTo>
                    <a:lnTo>
                      <a:pt x="238" y="161"/>
                    </a:lnTo>
                    <a:lnTo>
                      <a:pt x="246" y="154"/>
                    </a:lnTo>
                    <a:lnTo>
                      <a:pt x="250" y="148"/>
                    </a:lnTo>
                    <a:lnTo>
                      <a:pt x="249" y="146"/>
                    </a:lnTo>
                    <a:lnTo>
                      <a:pt x="244" y="151"/>
                    </a:lnTo>
                    <a:lnTo>
                      <a:pt x="238" y="157"/>
                    </a:lnTo>
                    <a:lnTo>
                      <a:pt x="234" y="158"/>
                    </a:lnTo>
                    <a:lnTo>
                      <a:pt x="233" y="162"/>
                    </a:lnTo>
                    <a:lnTo>
                      <a:pt x="227" y="162"/>
                    </a:lnTo>
                    <a:lnTo>
                      <a:pt x="223" y="162"/>
                    </a:lnTo>
                    <a:lnTo>
                      <a:pt x="219" y="163"/>
                    </a:lnTo>
                    <a:lnTo>
                      <a:pt x="212" y="166"/>
                    </a:lnTo>
                    <a:lnTo>
                      <a:pt x="208" y="166"/>
                    </a:lnTo>
                    <a:lnTo>
                      <a:pt x="206" y="170"/>
                    </a:lnTo>
                    <a:lnTo>
                      <a:pt x="199" y="170"/>
                    </a:lnTo>
                    <a:lnTo>
                      <a:pt x="190" y="174"/>
                    </a:lnTo>
                    <a:lnTo>
                      <a:pt x="189" y="172"/>
                    </a:lnTo>
                    <a:lnTo>
                      <a:pt x="186" y="165"/>
                    </a:lnTo>
                    <a:lnTo>
                      <a:pt x="186" y="162"/>
                    </a:lnTo>
                    <a:lnTo>
                      <a:pt x="185" y="151"/>
                    </a:lnTo>
                    <a:lnTo>
                      <a:pt x="181" y="154"/>
                    </a:lnTo>
                    <a:lnTo>
                      <a:pt x="182" y="166"/>
                    </a:lnTo>
                    <a:lnTo>
                      <a:pt x="185" y="171"/>
                    </a:lnTo>
                    <a:lnTo>
                      <a:pt x="186" y="174"/>
                    </a:lnTo>
                    <a:lnTo>
                      <a:pt x="187" y="176"/>
                    </a:lnTo>
                    <a:lnTo>
                      <a:pt x="177" y="176"/>
                    </a:lnTo>
                    <a:lnTo>
                      <a:pt x="172" y="178"/>
                    </a:lnTo>
                    <a:lnTo>
                      <a:pt x="178" y="185"/>
                    </a:lnTo>
                    <a:lnTo>
                      <a:pt x="178" y="189"/>
                    </a:lnTo>
                    <a:lnTo>
                      <a:pt x="174" y="191"/>
                    </a:lnTo>
                    <a:lnTo>
                      <a:pt x="172" y="192"/>
                    </a:lnTo>
                    <a:lnTo>
                      <a:pt x="173" y="195"/>
                    </a:lnTo>
                    <a:lnTo>
                      <a:pt x="173" y="201"/>
                    </a:lnTo>
                    <a:lnTo>
                      <a:pt x="168" y="210"/>
                    </a:lnTo>
                    <a:lnTo>
                      <a:pt x="165" y="209"/>
                    </a:lnTo>
                    <a:lnTo>
                      <a:pt x="152" y="200"/>
                    </a:lnTo>
                    <a:lnTo>
                      <a:pt x="151" y="202"/>
                    </a:lnTo>
                    <a:lnTo>
                      <a:pt x="151" y="204"/>
                    </a:lnTo>
                    <a:lnTo>
                      <a:pt x="147" y="209"/>
                    </a:lnTo>
                    <a:lnTo>
                      <a:pt x="140" y="218"/>
                    </a:lnTo>
                    <a:lnTo>
                      <a:pt x="140" y="220"/>
                    </a:lnTo>
                    <a:lnTo>
                      <a:pt x="139" y="225"/>
                    </a:lnTo>
                    <a:lnTo>
                      <a:pt x="138" y="229"/>
                    </a:lnTo>
                    <a:lnTo>
                      <a:pt x="130" y="229"/>
                    </a:lnTo>
                    <a:lnTo>
                      <a:pt x="128" y="235"/>
                    </a:lnTo>
                    <a:lnTo>
                      <a:pt x="130" y="240"/>
                    </a:lnTo>
                    <a:lnTo>
                      <a:pt x="131" y="246"/>
                    </a:lnTo>
                    <a:lnTo>
                      <a:pt x="130" y="254"/>
                    </a:lnTo>
                    <a:lnTo>
                      <a:pt x="128" y="257"/>
                    </a:lnTo>
                    <a:lnTo>
                      <a:pt x="127" y="261"/>
                    </a:lnTo>
                    <a:lnTo>
                      <a:pt x="122" y="268"/>
                    </a:lnTo>
                    <a:lnTo>
                      <a:pt x="118" y="271"/>
                    </a:lnTo>
                    <a:lnTo>
                      <a:pt x="115" y="272"/>
                    </a:lnTo>
                    <a:lnTo>
                      <a:pt x="115" y="267"/>
                    </a:lnTo>
                    <a:lnTo>
                      <a:pt x="109" y="271"/>
                    </a:lnTo>
                    <a:lnTo>
                      <a:pt x="107" y="272"/>
                    </a:lnTo>
                    <a:lnTo>
                      <a:pt x="105" y="272"/>
                    </a:lnTo>
                    <a:lnTo>
                      <a:pt x="106" y="269"/>
                    </a:lnTo>
                    <a:lnTo>
                      <a:pt x="106" y="265"/>
                    </a:lnTo>
                    <a:lnTo>
                      <a:pt x="106" y="260"/>
                    </a:lnTo>
                    <a:lnTo>
                      <a:pt x="105" y="254"/>
                    </a:lnTo>
                    <a:lnTo>
                      <a:pt x="106" y="250"/>
                    </a:lnTo>
                    <a:lnTo>
                      <a:pt x="111" y="251"/>
                    </a:lnTo>
                    <a:lnTo>
                      <a:pt x="114" y="252"/>
                    </a:lnTo>
                    <a:lnTo>
                      <a:pt x="118" y="246"/>
                    </a:lnTo>
                    <a:lnTo>
                      <a:pt x="114" y="244"/>
                    </a:lnTo>
                    <a:lnTo>
                      <a:pt x="111" y="246"/>
                    </a:lnTo>
                    <a:lnTo>
                      <a:pt x="109" y="243"/>
                    </a:lnTo>
                    <a:lnTo>
                      <a:pt x="109" y="237"/>
                    </a:lnTo>
                    <a:lnTo>
                      <a:pt x="110" y="225"/>
                    </a:lnTo>
                    <a:lnTo>
                      <a:pt x="117" y="221"/>
                    </a:lnTo>
                    <a:lnTo>
                      <a:pt x="123" y="217"/>
                    </a:lnTo>
                    <a:lnTo>
                      <a:pt x="126" y="216"/>
                    </a:lnTo>
                    <a:lnTo>
                      <a:pt x="124" y="213"/>
                    </a:lnTo>
                    <a:lnTo>
                      <a:pt x="123" y="213"/>
                    </a:lnTo>
                    <a:lnTo>
                      <a:pt x="109" y="217"/>
                    </a:lnTo>
                    <a:lnTo>
                      <a:pt x="102" y="221"/>
                    </a:lnTo>
                    <a:lnTo>
                      <a:pt x="100" y="225"/>
                    </a:lnTo>
                    <a:lnTo>
                      <a:pt x="93" y="225"/>
                    </a:lnTo>
                    <a:lnTo>
                      <a:pt x="92" y="225"/>
                    </a:lnTo>
                    <a:lnTo>
                      <a:pt x="90" y="220"/>
                    </a:lnTo>
                    <a:lnTo>
                      <a:pt x="93" y="210"/>
                    </a:lnTo>
                    <a:lnTo>
                      <a:pt x="101" y="206"/>
                    </a:lnTo>
                    <a:lnTo>
                      <a:pt x="102" y="205"/>
                    </a:lnTo>
                    <a:lnTo>
                      <a:pt x="113" y="205"/>
                    </a:lnTo>
                    <a:lnTo>
                      <a:pt x="113" y="202"/>
                    </a:lnTo>
                    <a:lnTo>
                      <a:pt x="101" y="201"/>
                    </a:lnTo>
                    <a:lnTo>
                      <a:pt x="105" y="193"/>
                    </a:lnTo>
                    <a:lnTo>
                      <a:pt x="98" y="196"/>
                    </a:lnTo>
                    <a:lnTo>
                      <a:pt x="104" y="188"/>
                    </a:lnTo>
                    <a:lnTo>
                      <a:pt x="105" y="185"/>
                    </a:lnTo>
                    <a:lnTo>
                      <a:pt x="106" y="182"/>
                    </a:lnTo>
                    <a:lnTo>
                      <a:pt x="107" y="179"/>
                    </a:lnTo>
                    <a:lnTo>
                      <a:pt x="111" y="172"/>
                    </a:lnTo>
                    <a:lnTo>
                      <a:pt x="113" y="171"/>
                    </a:lnTo>
                    <a:lnTo>
                      <a:pt x="119" y="168"/>
                    </a:lnTo>
                    <a:lnTo>
                      <a:pt x="122" y="165"/>
                    </a:lnTo>
                    <a:lnTo>
                      <a:pt x="119" y="162"/>
                    </a:lnTo>
                    <a:lnTo>
                      <a:pt x="118" y="159"/>
                    </a:lnTo>
                    <a:lnTo>
                      <a:pt x="117" y="161"/>
                    </a:lnTo>
                    <a:lnTo>
                      <a:pt x="114" y="166"/>
                    </a:lnTo>
                    <a:lnTo>
                      <a:pt x="107" y="166"/>
                    </a:lnTo>
                    <a:lnTo>
                      <a:pt x="102" y="178"/>
                    </a:lnTo>
                    <a:lnTo>
                      <a:pt x="96" y="188"/>
                    </a:lnTo>
                    <a:lnTo>
                      <a:pt x="96" y="189"/>
                    </a:lnTo>
                    <a:lnTo>
                      <a:pt x="93" y="192"/>
                    </a:lnTo>
                    <a:lnTo>
                      <a:pt x="92" y="195"/>
                    </a:lnTo>
                    <a:lnTo>
                      <a:pt x="89" y="196"/>
                    </a:lnTo>
                    <a:lnTo>
                      <a:pt x="88" y="202"/>
                    </a:lnTo>
                    <a:lnTo>
                      <a:pt x="85" y="209"/>
                    </a:lnTo>
                    <a:lnTo>
                      <a:pt x="84" y="210"/>
                    </a:lnTo>
                    <a:lnTo>
                      <a:pt x="83" y="212"/>
                    </a:lnTo>
                    <a:lnTo>
                      <a:pt x="77" y="214"/>
                    </a:lnTo>
                    <a:lnTo>
                      <a:pt x="75" y="216"/>
                    </a:lnTo>
                    <a:lnTo>
                      <a:pt x="73" y="217"/>
                    </a:lnTo>
                    <a:lnTo>
                      <a:pt x="71" y="226"/>
                    </a:lnTo>
                    <a:lnTo>
                      <a:pt x="69" y="221"/>
                    </a:lnTo>
                    <a:lnTo>
                      <a:pt x="68" y="220"/>
                    </a:lnTo>
                    <a:lnTo>
                      <a:pt x="64" y="213"/>
                    </a:lnTo>
                    <a:lnTo>
                      <a:pt x="59" y="209"/>
                    </a:lnTo>
                    <a:lnTo>
                      <a:pt x="64" y="205"/>
                    </a:lnTo>
                    <a:lnTo>
                      <a:pt x="63" y="201"/>
                    </a:lnTo>
                    <a:lnTo>
                      <a:pt x="62" y="200"/>
                    </a:lnTo>
                    <a:lnTo>
                      <a:pt x="52" y="202"/>
                    </a:lnTo>
                    <a:lnTo>
                      <a:pt x="51" y="201"/>
                    </a:lnTo>
                    <a:lnTo>
                      <a:pt x="49" y="200"/>
                    </a:lnTo>
                    <a:lnTo>
                      <a:pt x="50" y="196"/>
                    </a:lnTo>
                    <a:lnTo>
                      <a:pt x="52" y="196"/>
                    </a:lnTo>
                    <a:lnTo>
                      <a:pt x="56" y="193"/>
                    </a:lnTo>
                    <a:lnTo>
                      <a:pt x="60" y="191"/>
                    </a:lnTo>
                    <a:lnTo>
                      <a:pt x="60" y="187"/>
                    </a:lnTo>
                    <a:lnTo>
                      <a:pt x="55" y="187"/>
                    </a:lnTo>
                    <a:lnTo>
                      <a:pt x="50" y="193"/>
                    </a:lnTo>
                    <a:lnTo>
                      <a:pt x="47" y="193"/>
                    </a:lnTo>
                    <a:lnTo>
                      <a:pt x="47" y="192"/>
                    </a:lnTo>
                    <a:lnTo>
                      <a:pt x="46" y="189"/>
                    </a:lnTo>
                    <a:lnTo>
                      <a:pt x="45" y="184"/>
                    </a:lnTo>
                    <a:lnTo>
                      <a:pt x="45" y="179"/>
                    </a:lnTo>
                    <a:lnTo>
                      <a:pt x="47" y="172"/>
                    </a:lnTo>
                    <a:lnTo>
                      <a:pt x="51" y="174"/>
                    </a:lnTo>
                    <a:lnTo>
                      <a:pt x="54" y="174"/>
                    </a:lnTo>
                    <a:lnTo>
                      <a:pt x="58" y="176"/>
                    </a:lnTo>
                    <a:lnTo>
                      <a:pt x="59" y="176"/>
                    </a:lnTo>
                    <a:lnTo>
                      <a:pt x="62" y="179"/>
                    </a:lnTo>
                    <a:lnTo>
                      <a:pt x="63" y="179"/>
                    </a:lnTo>
                    <a:lnTo>
                      <a:pt x="64" y="175"/>
                    </a:lnTo>
                    <a:lnTo>
                      <a:pt x="66" y="170"/>
                    </a:lnTo>
                    <a:lnTo>
                      <a:pt x="60" y="171"/>
                    </a:lnTo>
                    <a:lnTo>
                      <a:pt x="54" y="170"/>
                    </a:lnTo>
                    <a:lnTo>
                      <a:pt x="50" y="167"/>
                    </a:lnTo>
                    <a:lnTo>
                      <a:pt x="47" y="165"/>
                    </a:lnTo>
                    <a:lnTo>
                      <a:pt x="47" y="161"/>
                    </a:lnTo>
                    <a:lnTo>
                      <a:pt x="47" y="159"/>
                    </a:lnTo>
                    <a:lnTo>
                      <a:pt x="49" y="155"/>
                    </a:lnTo>
                    <a:lnTo>
                      <a:pt x="54" y="155"/>
                    </a:lnTo>
                    <a:lnTo>
                      <a:pt x="60" y="157"/>
                    </a:lnTo>
                    <a:lnTo>
                      <a:pt x="66" y="154"/>
                    </a:lnTo>
                    <a:lnTo>
                      <a:pt x="64" y="149"/>
                    </a:lnTo>
                    <a:lnTo>
                      <a:pt x="64" y="148"/>
                    </a:lnTo>
                    <a:lnTo>
                      <a:pt x="62" y="142"/>
                    </a:lnTo>
                    <a:lnTo>
                      <a:pt x="63" y="136"/>
                    </a:lnTo>
                    <a:lnTo>
                      <a:pt x="62" y="130"/>
                    </a:lnTo>
                    <a:lnTo>
                      <a:pt x="62" y="125"/>
                    </a:lnTo>
                    <a:lnTo>
                      <a:pt x="66" y="123"/>
                    </a:lnTo>
                    <a:lnTo>
                      <a:pt x="66" y="121"/>
                    </a:lnTo>
                    <a:lnTo>
                      <a:pt x="73" y="125"/>
                    </a:lnTo>
                    <a:lnTo>
                      <a:pt x="77" y="133"/>
                    </a:lnTo>
                    <a:lnTo>
                      <a:pt x="84" y="141"/>
                    </a:lnTo>
                    <a:lnTo>
                      <a:pt x="88" y="150"/>
                    </a:lnTo>
                    <a:lnTo>
                      <a:pt x="92" y="153"/>
                    </a:lnTo>
                    <a:lnTo>
                      <a:pt x="94" y="153"/>
                    </a:lnTo>
                    <a:lnTo>
                      <a:pt x="100" y="153"/>
                    </a:lnTo>
                    <a:lnTo>
                      <a:pt x="105" y="151"/>
                    </a:lnTo>
                    <a:lnTo>
                      <a:pt x="106" y="150"/>
                    </a:lnTo>
                    <a:lnTo>
                      <a:pt x="109" y="148"/>
                    </a:lnTo>
                    <a:lnTo>
                      <a:pt x="113" y="145"/>
                    </a:lnTo>
                    <a:lnTo>
                      <a:pt x="118" y="146"/>
                    </a:lnTo>
                    <a:lnTo>
                      <a:pt x="119" y="142"/>
                    </a:lnTo>
                    <a:lnTo>
                      <a:pt x="121" y="138"/>
                    </a:lnTo>
                    <a:lnTo>
                      <a:pt x="122" y="123"/>
                    </a:lnTo>
                    <a:lnTo>
                      <a:pt x="124" y="120"/>
                    </a:lnTo>
                    <a:lnTo>
                      <a:pt x="128" y="111"/>
                    </a:lnTo>
                    <a:lnTo>
                      <a:pt x="128" y="103"/>
                    </a:lnTo>
                    <a:lnTo>
                      <a:pt x="131" y="96"/>
                    </a:lnTo>
                    <a:lnTo>
                      <a:pt x="131" y="90"/>
                    </a:lnTo>
                    <a:lnTo>
                      <a:pt x="132" y="85"/>
                    </a:lnTo>
                    <a:lnTo>
                      <a:pt x="135" y="82"/>
                    </a:lnTo>
                    <a:lnTo>
                      <a:pt x="122" y="79"/>
                    </a:lnTo>
                    <a:lnTo>
                      <a:pt x="123" y="75"/>
                    </a:lnTo>
                    <a:lnTo>
                      <a:pt x="126" y="73"/>
                    </a:lnTo>
                    <a:lnTo>
                      <a:pt x="128" y="70"/>
                    </a:lnTo>
                    <a:lnTo>
                      <a:pt x="132" y="66"/>
                    </a:lnTo>
                    <a:lnTo>
                      <a:pt x="140" y="58"/>
                    </a:lnTo>
                    <a:lnTo>
                      <a:pt x="140" y="56"/>
                    </a:lnTo>
                    <a:lnTo>
                      <a:pt x="140" y="55"/>
                    </a:lnTo>
                    <a:lnTo>
                      <a:pt x="141" y="52"/>
                    </a:lnTo>
                    <a:lnTo>
                      <a:pt x="140" y="53"/>
                    </a:lnTo>
                    <a:lnTo>
                      <a:pt x="135" y="58"/>
                    </a:lnTo>
                    <a:lnTo>
                      <a:pt x="127" y="65"/>
                    </a:lnTo>
                    <a:lnTo>
                      <a:pt x="123" y="72"/>
                    </a:lnTo>
                    <a:lnTo>
                      <a:pt x="122" y="74"/>
                    </a:lnTo>
                    <a:lnTo>
                      <a:pt x="119" y="73"/>
                    </a:lnTo>
                    <a:lnTo>
                      <a:pt x="113" y="79"/>
                    </a:lnTo>
                    <a:lnTo>
                      <a:pt x="109" y="81"/>
                    </a:lnTo>
                    <a:lnTo>
                      <a:pt x="106" y="79"/>
                    </a:lnTo>
                    <a:lnTo>
                      <a:pt x="106" y="81"/>
                    </a:lnTo>
                    <a:lnTo>
                      <a:pt x="106" y="89"/>
                    </a:lnTo>
                    <a:lnTo>
                      <a:pt x="105" y="94"/>
                    </a:lnTo>
                    <a:lnTo>
                      <a:pt x="98" y="96"/>
                    </a:lnTo>
                    <a:lnTo>
                      <a:pt x="89" y="100"/>
                    </a:lnTo>
                    <a:lnTo>
                      <a:pt x="83" y="102"/>
                    </a:lnTo>
                    <a:lnTo>
                      <a:pt x="79" y="103"/>
                    </a:lnTo>
                    <a:lnTo>
                      <a:pt x="80" y="110"/>
                    </a:lnTo>
                    <a:lnTo>
                      <a:pt x="67" y="113"/>
                    </a:lnTo>
                    <a:lnTo>
                      <a:pt x="66" y="112"/>
                    </a:lnTo>
                    <a:lnTo>
                      <a:pt x="63" y="110"/>
                    </a:lnTo>
                    <a:lnTo>
                      <a:pt x="62" y="110"/>
                    </a:lnTo>
                    <a:lnTo>
                      <a:pt x="62" y="96"/>
                    </a:lnTo>
                    <a:lnTo>
                      <a:pt x="56" y="87"/>
                    </a:lnTo>
                    <a:lnTo>
                      <a:pt x="52" y="83"/>
                    </a:lnTo>
                    <a:lnTo>
                      <a:pt x="55" y="81"/>
                    </a:lnTo>
                    <a:lnTo>
                      <a:pt x="60" y="85"/>
                    </a:lnTo>
                    <a:lnTo>
                      <a:pt x="63" y="90"/>
                    </a:lnTo>
                    <a:lnTo>
                      <a:pt x="64" y="83"/>
                    </a:lnTo>
                    <a:lnTo>
                      <a:pt x="63" y="81"/>
                    </a:lnTo>
                    <a:lnTo>
                      <a:pt x="55" y="69"/>
                    </a:lnTo>
                    <a:lnTo>
                      <a:pt x="62" y="69"/>
                    </a:lnTo>
                    <a:lnTo>
                      <a:pt x="62" y="66"/>
                    </a:lnTo>
                    <a:lnTo>
                      <a:pt x="56" y="64"/>
                    </a:lnTo>
                    <a:lnTo>
                      <a:pt x="50" y="62"/>
                    </a:lnTo>
                    <a:lnTo>
                      <a:pt x="46" y="57"/>
                    </a:lnTo>
                    <a:lnTo>
                      <a:pt x="43" y="49"/>
                    </a:lnTo>
                    <a:lnTo>
                      <a:pt x="41" y="47"/>
                    </a:lnTo>
                    <a:lnTo>
                      <a:pt x="34" y="40"/>
                    </a:lnTo>
                    <a:lnTo>
                      <a:pt x="38" y="39"/>
                    </a:lnTo>
                    <a:lnTo>
                      <a:pt x="39" y="39"/>
                    </a:lnTo>
                    <a:lnTo>
                      <a:pt x="45" y="38"/>
                    </a:lnTo>
                    <a:lnTo>
                      <a:pt x="52" y="51"/>
                    </a:lnTo>
                    <a:lnTo>
                      <a:pt x="59" y="52"/>
                    </a:lnTo>
                    <a:lnTo>
                      <a:pt x="64" y="57"/>
                    </a:lnTo>
                    <a:lnTo>
                      <a:pt x="68" y="62"/>
                    </a:lnTo>
                    <a:lnTo>
                      <a:pt x="79" y="68"/>
                    </a:lnTo>
                    <a:lnTo>
                      <a:pt x="79" y="82"/>
                    </a:lnTo>
                    <a:lnTo>
                      <a:pt x="87" y="87"/>
                    </a:lnTo>
                    <a:lnTo>
                      <a:pt x="85" y="77"/>
                    </a:lnTo>
                    <a:lnTo>
                      <a:pt x="87" y="77"/>
                    </a:lnTo>
                    <a:lnTo>
                      <a:pt x="92" y="85"/>
                    </a:lnTo>
                    <a:lnTo>
                      <a:pt x="94" y="83"/>
                    </a:lnTo>
                    <a:lnTo>
                      <a:pt x="93" y="74"/>
                    </a:lnTo>
                    <a:lnTo>
                      <a:pt x="90" y="72"/>
                    </a:lnTo>
                    <a:lnTo>
                      <a:pt x="88" y="69"/>
                    </a:lnTo>
                    <a:lnTo>
                      <a:pt x="83" y="60"/>
                    </a:lnTo>
                    <a:lnTo>
                      <a:pt x="79" y="61"/>
                    </a:lnTo>
                    <a:lnTo>
                      <a:pt x="73" y="55"/>
                    </a:lnTo>
                    <a:lnTo>
                      <a:pt x="79" y="48"/>
                    </a:lnTo>
                    <a:lnTo>
                      <a:pt x="80" y="47"/>
                    </a:lnTo>
                    <a:lnTo>
                      <a:pt x="85" y="45"/>
                    </a:lnTo>
                    <a:lnTo>
                      <a:pt x="90" y="44"/>
                    </a:lnTo>
                    <a:lnTo>
                      <a:pt x="88" y="38"/>
                    </a:lnTo>
                    <a:lnTo>
                      <a:pt x="90" y="34"/>
                    </a:lnTo>
                    <a:lnTo>
                      <a:pt x="92" y="34"/>
                    </a:lnTo>
                    <a:lnTo>
                      <a:pt x="93" y="34"/>
                    </a:lnTo>
                    <a:lnTo>
                      <a:pt x="102" y="34"/>
                    </a:lnTo>
                    <a:lnTo>
                      <a:pt x="106" y="38"/>
                    </a:lnTo>
                    <a:lnTo>
                      <a:pt x="110" y="36"/>
                    </a:lnTo>
                    <a:lnTo>
                      <a:pt x="117" y="36"/>
                    </a:lnTo>
                    <a:lnTo>
                      <a:pt x="118" y="35"/>
                    </a:lnTo>
                    <a:lnTo>
                      <a:pt x="118" y="34"/>
                    </a:lnTo>
                    <a:lnTo>
                      <a:pt x="117" y="34"/>
                    </a:lnTo>
                    <a:lnTo>
                      <a:pt x="113" y="32"/>
                    </a:lnTo>
                    <a:lnTo>
                      <a:pt x="110" y="32"/>
                    </a:lnTo>
                    <a:lnTo>
                      <a:pt x="106" y="30"/>
                    </a:lnTo>
                    <a:lnTo>
                      <a:pt x="111" y="24"/>
                    </a:lnTo>
                    <a:lnTo>
                      <a:pt x="107" y="23"/>
                    </a:lnTo>
                    <a:lnTo>
                      <a:pt x="101" y="28"/>
                    </a:lnTo>
                    <a:lnTo>
                      <a:pt x="92" y="28"/>
                    </a:lnTo>
                    <a:lnTo>
                      <a:pt x="88" y="28"/>
                    </a:lnTo>
                    <a:lnTo>
                      <a:pt x="84" y="38"/>
                    </a:lnTo>
                    <a:lnTo>
                      <a:pt x="79" y="41"/>
                    </a:lnTo>
                    <a:lnTo>
                      <a:pt x="73" y="40"/>
                    </a:lnTo>
                    <a:lnTo>
                      <a:pt x="68" y="39"/>
                    </a:lnTo>
                    <a:lnTo>
                      <a:pt x="66" y="32"/>
                    </a:lnTo>
                    <a:lnTo>
                      <a:pt x="62" y="35"/>
                    </a:lnTo>
                    <a:lnTo>
                      <a:pt x="56" y="36"/>
                    </a:lnTo>
                    <a:lnTo>
                      <a:pt x="60" y="28"/>
                    </a:lnTo>
                    <a:lnTo>
                      <a:pt x="64" y="19"/>
                    </a:lnTo>
                    <a:lnTo>
                      <a:pt x="73" y="14"/>
                    </a:lnTo>
                    <a:lnTo>
                      <a:pt x="80" y="14"/>
                    </a:lnTo>
                    <a:lnTo>
                      <a:pt x="81" y="10"/>
                    </a:lnTo>
                    <a:lnTo>
                      <a:pt x="83" y="13"/>
                    </a:lnTo>
                    <a:lnTo>
                      <a:pt x="85" y="19"/>
                    </a:lnTo>
                    <a:lnTo>
                      <a:pt x="87" y="19"/>
                    </a:lnTo>
                    <a:lnTo>
                      <a:pt x="100" y="17"/>
                    </a:lnTo>
                    <a:lnTo>
                      <a:pt x="107" y="19"/>
                    </a:lnTo>
                    <a:lnTo>
                      <a:pt x="110" y="19"/>
                    </a:lnTo>
                    <a:lnTo>
                      <a:pt x="126" y="7"/>
                    </a:lnTo>
                    <a:lnTo>
                      <a:pt x="135" y="15"/>
                    </a:lnTo>
                    <a:lnTo>
                      <a:pt x="140" y="13"/>
                    </a:lnTo>
                    <a:lnTo>
                      <a:pt x="148" y="9"/>
                    </a:lnTo>
                    <a:lnTo>
                      <a:pt x="156" y="19"/>
                    </a:lnTo>
                    <a:lnTo>
                      <a:pt x="159" y="19"/>
                    </a:lnTo>
                    <a:lnTo>
                      <a:pt x="166" y="5"/>
                    </a:lnTo>
                    <a:lnTo>
                      <a:pt x="178" y="0"/>
                    </a:lnTo>
                    <a:lnTo>
                      <a:pt x="185" y="10"/>
                    </a:lnTo>
                    <a:lnTo>
                      <a:pt x="193" y="15"/>
                    </a:lnTo>
                    <a:close/>
                  </a:path>
                </a:pathLst>
              </a:custGeom>
              <a:grpFill/>
              <a:ln w="9525">
                <a:noFill/>
                <a:round/>
                <a:headEnd/>
                <a:tailEnd/>
              </a:ln>
            </p:spPr>
            <p:txBody>
              <a:bodyPr/>
              <a:lstStyle/>
              <a:p>
                <a:pPr>
                  <a:defRPr/>
                </a:pPr>
                <a:endParaRPr lang="nb-NO" dirty="0">
                  <a:latin typeface="Arial" pitchFamily="34" charset="0"/>
                  <a:cs typeface="Arial" pitchFamily="34" charset="0"/>
                </a:endParaRPr>
              </a:p>
            </p:txBody>
          </p:sp>
          <p:sp>
            <p:nvSpPr>
              <p:cNvPr id="14717" name="Freeform 1405"/>
              <p:cNvSpPr>
                <a:spLocks noEditPoints="1"/>
              </p:cNvSpPr>
              <p:nvPr/>
            </p:nvSpPr>
            <p:spPr bwMode="auto">
              <a:xfrm>
                <a:off x="2431583" y="4414811"/>
                <a:ext cx="763589" cy="700088"/>
              </a:xfrm>
              <a:custGeom>
                <a:avLst/>
                <a:gdLst/>
                <a:ahLst/>
                <a:cxnLst>
                  <a:cxn ang="0">
                    <a:pos x="27" y="327"/>
                  </a:cxn>
                  <a:cxn ang="0">
                    <a:pos x="39" y="293"/>
                  </a:cxn>
                  <a:cxn ang="0">
                    <a:pos x="52" y="210"/>
                  </a:cxn>
                  <a:cxn ang="0">
                    <a:pos x="108" y="90"/>
                  </a:cxn>
                  <a:cxn ang="0">
                    <a:pos x="103" y="57"/>
                  </a:cxn>
                  <a:cxn ang="0">
                    <a:pos x="148" y="51"/>
                  </a:cxn>
                  <a:cxn ang="0">
                    <a:pos x="224" y="77"/>
                  </a:cxn>
                  <a:cxn ang="0">
                    <a:pos x="271" y="66"/>
                  </a:cxn>
                  <a:cxn ang="0">
                    <a:pos x="375" y="87"/>
                  </a:cxn>
                  <a:cxn ang="0">
                    <a:pos x="433" y="168"/>
                  </a:cxn>
                  <a:cxn ang="0">
                    <a:pos x="475" y="252"/>
                  </a:cxn>
                  <a:cxn ang="0">
                    <a:pos x="440" y="312"/>
                  </a:cxn>
                  <a:cxn ang="0">
                    <a:pos x="416" y="388"/>
                  </a:cxn>
                  <a:cxn ang="0">
                    <a:pos x="306" y="430"/>
                  </a:cxn>
                  <a:cxn ang="0">
                    <a:pos x="272" y="373"/>
                  </a:cxn>
                  <a:cxn ang="0">
                    <a:pos x="218" y="356"/>
                  </a:cxn>
                  <a:cxn ang="0">
                    <a:pos x="104" y="341"/>
                  </a:cxn>
                  <a:cxn ang="0">
                    <a:pos x="49" y="336"/>
                  </a:cxn>
                  <a:cxn ang="0">
                    <a:pos x="69" y="322"/>
                  </a:cxn>
                  <a:cxn ang="0">
                    <a:pos x="73" y="295"/>
                  </a:cxn>
                  <a:cxn ang="0">
                    <a:pos x="116" y="306"/>
                  </a:cxn>
                  <a:cxn ang="0">
                    <a:pos x="152" y="305"/>
                  </a:cxn>
                  <a:cxn ang="0">
                    <a:pos x="199" y="306"/>
                  </a:cxn>
                  <a:cxn ang="0">
                    <a:pos x="225" y="332"/>
                  </a:cxn>
                  <a:cxn ang="0">
                    <a:pos x="281" y="307"/>
                  </a:cxn>
                  <a:cxn ang="0">
                    <a:pos x="277" y="373"/>
                  </a:cxn>
                  <a:cxn ang="0">
                    <a:pos x="323" y="370"/>
                  </a:cxn>
                  <a:cxn ang="0">
                    <a:pos x="336" y="315"/>
                  </a:cxn>
                  <a:cxn ang="0">
                    <a:pos x="365" y="308"/>
                  </a:cxn>
                  <a:cxn ang="0">
                    <a:pos x="351" y="274"/>
                  </a:cxn>
                  <a:cxn ang="0">
                    <a:pos x="369" y="236"/>
                  </a:cxn>
                  <a:cxn ang="0">
                    <a:pos x="352" y="264"/>
                  </a:cxn>
                  <a:cxn ang="0">
                    <a:pos x="341" y="308"/>
                  </a:cxn>
                  <a:cxn ang="0">
                    <a:pos x="303" y="308"/>
                  </a:cxn>
                  <a:cxn ang="0">
                    <a:pos x="322" y="286"/>
                  </a:cxn>
                  <a:cxn ang="0">
                    <a:pos x="258" y="285"/>
                  </a:cxn>
                  <a:cxn ang="0">
                    <a:pos x="276" y="244"/>
                  </a:cxn>
                  <a:cxn ang="0">
                    <a:pos x="247" y="273"/>
                  </a:cxn>
                  <a:cxn ang="0">
                    <a:pos x="199" y="289"/>
                  </a:cxn>
                  <a:cxn ang="0">
                    <a:pos x="157" y="278"/>
                  </a:cxn>
                  <a:cxn ang="0">
                    <a:pos x="97" y="288"/>
                  </a:cxn>
                  <a:cxn ang="0">
                    <a:pos x="64" y="268"/>
                  </a:cxn>
                  <a:cxn ang="0">
                    <a:pos x="60" y="247"/>
                  </a:cxn>
                  <a:cxn ang="0">
                    <a:pos x="124" y="226"/>
                  </a:cxn>
                  <a:cxn ang="0">
                    <a:pos x="82" y="219"/>
                  </a:cxn>
                  <a:cxn ang="0">
                    <a:pos x="72" y="195"/>
                  </a:cxn>
                  <a:cxn ang="0">
                    <a:pos x="138" y="208"/>
                  </a:cxn>
                  <a:cxn ang="0">
                    <a:pos x="144" y="195"/>
                  </a:cxn>
                  <a:cxn ang="0">
                    <a:pos x="89" y="180"/>
                  </a:cxn>
                  <a:cxn ang="0">
                    <a:pos x="66" y="159"/>
                  </a:cxn>
                  <a:cxn ang="0">
                    <a:pos x="72" y="140"/>
                  </a:cxn>
                  <a:cxn ang="0">
                    <a:pos x="102" y="116"/>
                  </a:cxn>
                  <a:cxn ang="0">
                    <a:pos x="120" y="92"/>
                  </a:cxn>
                  <a:cxn ang="0">
                    <a:pos x="162" y="108"/>
                  </a:cxn>
                  <a:cxn ang="0">
                    <a:pos x="209" y="116"/>
                  </a:cxn>
                  <a:cxn ang="0">
                    <a:pos x="263" y="129"/>
                  </a:cxn>
                  <a:cxn ang="0">
                    <a:pos x="292" y="106"/>
                  </a:cxn>
                  <a:cxn ang="0">
                    <a:pos x="210" y="102"/>
                  </a:cxn>
                  <a:cxn ang="0">
                    <a:pos x="137" y="75"/>
                  </a:cxn>
                  <a:cxn ang="0">
                    <a:pos x="137" y="52"/>
                  </a:cxn>
                  <a:cxn ang="0">
                    <a:pos x="145" y="52"/>
                  </a:cxn>
                </a:cxnLst>
                <a:rect l="0" t="0" r="r" b="b"/>
                <a:pathLst>
                  <a:path w="481" h="441">
                    <a:moveTo>
                      <a:pt x="29" y="349"/>
                    </a:moveTo>
                    <a:lnTo>
                      <a:pt x="22" y="345"/>
                    </a:lnTo>
                    <a:lnTo>
                      <a:pt x="23" y="340"/>
                    </a:lnTo>
                    <a:lnTo>
                      <a:pt x="19" y="339"/>
                    </a:lnTo>
                    <a:lnTo>
                      <a:pt x="17" y="337"/>
                    </a:lnTo>
                    <a:lnTo>
                      <a:pt x="15" y="333"/>
                    </a:lnTo>
                    <a:lnTo>
                      <a:pt x="18" y="332"/>
                    </a:lnTo>
                    <a:lnTo>
                      <a:pt x="27" y="333"/>
                    </a:lnTo>
                    <a:lnTo>
                      <a:pt x="30" y="339"/>
                    </a:lnTo>
                    <a:lnTo>
                      <a:pt x="29" y="349"/>
                    </a:lnTo>
                    <a:moveTo>
                      <a:pt x="42" y="340"/>
                    </a:moveTo>
                    <a:lnTo>
                      <a:pt x="42" y="352"/>
                    </a:lnTo>
                    <a:lnTo>
                      <a:pt x="35" y="350"/>
                    </a:lnTo>
                    <a:lnTo>
                      <a:pt x="32" y="339"/>
                    </a:lnTo>
                    <a:lnTo>
                      <a:pt x="27" y="327"/>
                    </a:lnTo>
                    <a:lnTo>
                      <a:pt x="40" y="328"/>
                    </a:lnTo>
                    <a:lnTo>
                      <a:pt x="42" y="340"/>
                    </a:lnTo>
                    <a:moveTo>
                      <a:pt x="14" y="299"/>
                    </a:moveTo>
                    <a:lnTo>
                      <a:pt x="9" y="308"/>
                    </a:lnTo>
                    <a:lnTo>
                      <a:pt x="4" y="306"/>
                    </a:lnTo>
                    <a:lnTo>
                      <a:pt x="0" y="297"/>
                    </a:lnTo>
                    <a:lnTo>
                      <a:pt x="6" y="285"/>
                    </a:lnTo>
                    <a:lnTo>
                      <a:pt x="12" y="286"/>
                    </a:lnTo>
                    <a:lnTo>
                      <a:pt x="10" y="294"/>
                    </a:lnTo>
                    <a:lnTo>
                      <a:pt x="13" y="297"/>
                    </a:lnTo>
                    <a:lnTo>
                      <a:pt x="14" y="299"/>
                    </a:lnTo>
                    <a:moveTo>
                      <a:pt x="53" y="265"/>
                    </a:moveTo>
                    <a:lnTo>
                      <a:pt x="51" y="282"/>
                    </a:lnTo>
                    <a:lnTo>
                      <a:pt x="43" y="289"/>
                    </a:lnTo>
                    <a:lnTo>
                      <a:pt x="39" y="293"/>
                    </a:lnTo>
                    <a:lnTo>
                      <a:pt x="36" y="284"/>
                    </a:lnTo>
                    <a:lnTo>
                      <a:pt x="26" y="291"/>
                    </a:lnTo>
                    <a:lnTo>
                      <a:pt x="17" y="299"/>
                    </a:lnTo>
                    <a:lnTo>
                      <a:pt x="17" y="284"/>
                    </a:lnTo>
                    <a:lnTo>
                      <a:pt x="27" y="278"/>
                    </a:lnTo>
                    <a:lnTo>
                      <a:pt x="29" y="268"/>
                    </a:lnTo>
                    <a:lnTo>
                      <a:pt x="32" y="265"/>
                    </a:lnTo>
                    <a:lnTo>
                      <a:pt x="38" y="273"/>
                    </a:lnTo>
                    <a:lnTo>
                      <a:pt x="39" y="253"/>
                    </a:lnTo>
                    <a:lnTo>
                      <a:pt x="53" y="261"/>
                    </a:lnTo>
                    <a:lnTo>
                      <a:pt x="53" y="265"/>
                    </a:lnTo>
                    <a:moveTo>
                      <a:pt x="60" y="225"/>
                    </a:moveTo>
                    <a:lnTo>
                      <a:pt x="53" y="229"/>
                    </a:lnTo>
                    <a:lnTo>
                      <a:pt x="44" y="218"/>
                    </a:lnTo>
                    <a:lnTo>
                      <a:pt x="52" y="210"/>
                    </a:lnTo>
                    <a:lnTo>
                      <a:pt x="60" y="213"/>
                    </a:lnTo>
                    <a:lnTo>
                      <a:pt x="61" y="223"/>
                    </a:lnTo>
                    <a:lnTo>
                      <a:pt x="60" y="225"/>
                    </a:lnTo>
                    <a:moveTo>
                      <a:pt x="59" y="138"/>
                    </a:moveTo>
                    <a:lnTo>
                      <a:pt x="52" y="138"/>
                    </a:lnTo>
                    <a:lnTo>
                      <a:pt x="53" y="127"/>
                    </a:lnTo>
                    <a:lnTo>
                      <a:pt x="61" y="123"/>
                    </a:lnTo>
                    <a:lnTo>
                      <a:pt x="60" y="136"/>
                    </a:lnTo>
                    <a:lnTo>
                      <a:pt x="59" y="138"/>
                    </a:lnTo>
                    <a:moveTo>
                      <a:pt x="63" y="107"/>
                    </a:moveTo>
                    <a:lnTo>
                      <a:pt x="56" y="112"/>
                    </a:lnTo>
                    <a:lnTo>
                      <a:pt x="51" y="100"/>
                    </a:lnTo>
                    <a:lnTo>
                      <a:pt x="60" y="99"/>
                    </a:lnTo>
                    <a:lnTo>
                      <a:pt x="63" y="107"/>
                    </a:lnTo>
                    <a:moveTo>
                      <a:pt x="108" y="90"/>
                    </a:moveTo>
                    <a:lnTo>
                      <a:pt x="108" y="98"/>
                    </a:lnTo>
                    <a:lnTo>
                      <a:pt x="94" y="98"/>
                    </a:lnTo>
                    <a:lnTo>
                      <a:pt x="73" y="108"/>
                    </a:lnTo>
                    <a:lnTo>
                      <a:pt x="66" y="99"/>
                    </a:lnTo>
                    <a:lnTo>
                      <a:pt x="76" y="92"/>
                    </a:lnTo>
                    <a:lnTo>
                      <a:pt x="59" y="85"/>
                    </a:lnTo>
                    <a:lnTo>
                      <a:pt x="70" y="81"/>
                    </a:lnTo>
                    <a:lnTo>
                      <a:pt x="66" y="75"/>
                    </a:lnTo>
                    <a:lnTo>
                      <a:pt x="74" y="73"/>
                    </a:lnTo>
                    <a:lnTo>
                      <a:pt x="90" y="86"/>
                    </a:lnTo>
                    <a:lnTo>
                      <a:pt x="108" y="90"/>
                    </a:lnTo>
                    <a:moveTo>
                      <a:pt x="93" y="41"/>
                    </a:moveTo>
                    <a:lnTo>
                      <a:pt x="97" y="48"/>
                    </a:lnTo>
                    <a:lnTo>
                      <a:pt x="103" y="45"/>
                    </a:lnTo>
                    <a:lnTo>
                      <a:pt x="103" y="57"/>
                    </a:lnTo>
                    <a:lnTo>
                      <a:pt x="98" y="66"/>
                    </a:lnTo>
                    <a:lnTo>
                      <a:pt x="95" y="69"/>
                    </a:lnTo>
                    <a:lnTo>
                      <a:pt x="93" y="72"/>
                    </a:lnTo>
                    <a:lnTo>
                      <a:pt x="90" y="72"/>
                    </a:lnTo>
                    <a:lnTo>
                      <a:pt x="86" y="69"/>
                    </a:lnTo>
                    <a:lnTo>
                      <a:pt x="84" y="65"/>
                    </a:lnTo>
                    <a:lnTo>
                      <a:pt x="85" y="61"/>
                    </a:lnTo>
                    <a:lnTo>
                      <a:pt x="87" y="60"/>
                    </a:lnTo>
                    <a:lnTo>
                      <a:pt x="89" y="51"/>
                    </a:lnTo>
                    <a:lnTo>
                      <a:pt x="82" y="51"/>
                    </a:lnTo>
                    <a:lnTo>
                      <a:pt x="86" y="40"/>
                    </a:lnTo>
                    <a:lnTo>
                      <a:pt x="93" y="41"/>
                    </a:lnTo>
                    <a:moveTo>
                      <a:pt x="145" y="52"/>
                    </a:moveTo>
                    <a:lnTo>
                      <a:pt x="145" y="53"/>
                    </a:lnTo>
                    <a:lnTo>
                      <a:pt x="148" y="51"/>
                    </a:lnTo>
                    <a:lnTo>
                      <a:pt x="148" y="57"/>
                    </a:lnTo>
                    <a:lnTo>
                      <a:pt x="145" y="58"/>
                    </a:lnTo>
                    <a:lnTo>
                      <a:pt x="138" y="65"/>
                    </a:lnTo>
                    <a:lnTo>
                      <a:pt x="142" y="62"/>
                    </a:lnTo>
                    <a:lnTo>
                      <a:pt x="146" y="66"/>
                    </a:lnTo>
                    <a:lnTo>
                      <a:pt x="150" y="69"/>
                    </a:lnTo>
                    <a:lnTo>
                      <a:pt x="170" y="70"/>
                    </a:lnTo>
                    <a:lnTo>
                      <a:pt x="174" y="68"/>
                    </a:lnTo>
                    <a:lnTo>
                      <a:pt x="183" y="73"/>
                    </a:lnTo>
                    <a:lnTo>
                      <a:pt x="204" y="69"/>
                    </a:lnTo>
                    <a:lnTo>
                      <a:pt x="205" y="72"/>
                    </a:lnTo>
                    <a:lnTo>
                      <a:pt x="209" y="77"/>
                    </a:lnTo>
                    <a:lnTo>
                      <a:pt x="210" y="79"/>
                    </a:lnTo>
                    <a:lnTo>
                      <a:pt x="222" y="77"/>
                    </a:lnTo>
                    <a:lnTo>
                      <a:pt x="224" y="77"/>
                    </a:lnTo>
                    <a:lnTo>
                      <a:pt x="225" y="77"/>
                    </a:lnTo>
                    <a:lnTo>
                      <a:pt x="225" y="74"/>
                    </a:lnTo>
                    <a:lnTo>
                      <a:pt x="224" y="73"/>
                    </a:lnTo>
                    <a:lnTo>
                      <a:pt x="225" y="73"/>
                    </a:lnTo>
                    <a:lnTo>
                      <a:pt x="231" y="68"/>
                    </a:lnTo>
                    <a:lnTo>
                      <a:pt x="241" y="70"/>
                    </a:lnTo>
                    <a:lnTo>
                      <a:pt x="238" y="73"/>
                    </a:lnTo>
                    <a:lnTo>
                      <a:pt x="237" y="74"/>
                    </a:lnTo>
                    <a:lnTo>
                      <a:pt x="243" y="81"/>
                    </a:lnTo>
                    <a:lnTo>
                      <a:pt x="246" y="83"/>
                    </a:lnTo>
                    <a:lnTo>
                      <a:pt x="255" y="79"/>
                    </a:lnTo>
                    <a:lnTo>
                      <a:pt x="258" y="78"/>
                    </a:lnTo>
                    <a:lnTo>
                      <a:pt x="260" y="70"/>
                    </a:lnTo>
                    <a:lnTo>
                      <a:pt x="271" y="72"/>
                    </a:lnTo>
                    <a:lnTo>
                      <a:pt x="271" y="66"/>
                    </a:lnTo>
                    <a:lnTo>
                      <a:pt x="276" y="62"/>
                    </a:lnTo>
                    <a:lnTo>
                      <a:pt x="286" y="64"/>
                    </a:lnTo>
                    <a:lnTo>
                      <a:pt x="292" y="60"/>
                    </a:lnTo>
                    <a:lnTo>
                      <a:pt x="296" y="66"/>
                    </a:lnTo>
                    <a:lnTo>
                      <a:pt x="298" y="73"/>
                    </a:lnTo>
                    <a:lnTo>
                      <a:pt x="301" y="79"/>
                    </a:lnTo>
                    <a:lnTo>
                      <a:pt x="306" y="89"/>
                    </a:lnTo>
                    <a:lnTo>
                      <a:pt x="311" y="91"/>
                    </a:lnTo>
                    <a:lnTo>
                      <a:pt x="326" y="86"/>
                    </a:lnTo>
                    <a:lnTo>
                      <a:pt x="337" y="89"/>
                    </a:lnTo>
                    <a:lnTo>
                      <a:pt x="341" y="82"/>
                    </a:lnTo>
                    <a:lnTo>
                      <a:pt x="353" y="83"/>
                    </a:lnTo>
                    <a:lnTo>
                      <a:pt x="362" y="78"/>
                    </a:lnTo>
                    <a:lnTo>
                      <a:pt x="362" y="82"/>
                    </a:lnTo>
                    <a:lnTo>
                      <a:pt x="375" y="87"/>
                    </a:lnTo>
                    <a:lnTo>
                      <a:pt x="378" y="90"/>
                    </a:lnTo>
                    <a:lnTo>
                      <a:pt x="381" y="91"/>
                    </a:lnTo>
                    <a:lnTo>
                      <a:pt x="379" y="103"/>
                    </a:lnTo>
                    <a:lnTo>
                      <a:pt x="379" y="115"/>
                    </a:lnTo>
                    <a:lnTo>
                      <a:pt x="379" y="116"/>
                    </a:lnTo>
                    <a:lnTo>
                      <a:pt x="379" y="121"/>
                    </a:lnTo>
                    <a:lnTo>
                      <a:pt x="379" y="128"/>
                    </a:lnTo>
                    <a:lnTo>
                      <a:pt x="379" y="129"/>
                    </a:lnTo>
                    <a:lnTo>
                      <a:pt x="389" y="155"/>
                    </a:lnTo>
                    <a:lnTo>
                      <a:pt x="387" y="163"/>
                    </a:lnTo>
                    <a:lnTo>
                      <a:pt x="403" y="162"/>
                    </a:lnTo>
                    <a:lnTo>
                      <a:pt x="412" y="161"/>
                    </a:lnTo>
                    <a:lnTo>
                      <a:pt x="419" y="159"/>
                    </a:lnTo>
                    <a:lnTo>
                      <a:pt x="428" y="166"/>
                    </a:lnTo>
                    <a:lnTo>
                      <a:pt x="433" y="168"/>
                    </a:lnTo>
                    <a:lnTo>
                      <a:pt x="437" y="171"/>
                    </a:lnTo>
                    <a:lnTo>
                      <a:pt x="434" y="181"/>
                    </a:lnTo>
                    <a:lnTo>
                      <a:pt x="433" y="191"/>
                    </a:lnTo>
                    <a:lnTo>
                      <a:pt x="437" y="214"/>
                    </a:lnTo>
                    <a:lnTo>
                      <a:pt x="437" y="216"/>
                    </a:lnTo>
                    <a:lnTo>
                      <a:pt x="442" y="218"/>
                    </a:lnTo>
                    <a:lnTo>
                      <a:pt x="458" y="226"/>
                    </a:lnTo>
                    <a:lnTo>
                      <a:pt x="459" y="225"/>
                    </a:lnTo>
                    <a:lnTo>
                      <a:pt x="463" y="223"/>
                    </a:lnTo>
                    <a:lnTo>
                      <a:pt x="467" y="221"/>
                    </a:lnTo>
                    <a:lnTo>
                      <a:pt x="468" y="221"/>
                    </a:lnTo>
                    <a:lnTo>
                      <a:pt x="476" y="225"/>
                    </a:lnTo>
                    <a:lnTo>
                      <a:pt x="481" y="246"/>
                    </a:lnTo>
                    <a:lnTo>
                      <a:pt x="479" y="248"/>
                    </a:lnTo>
                    <a:lnTo>
                      <a:pt x="475" y="252"/>
                    </a:lnTo>
                    <a:lnTo>
                      <a:pt x="464" y="250"/>
                    </a:lnTo>
                    <a:lnTo>
                      <a:pt x="459" y="252"/>
                    </a:lnTo>
                    <a:lnTo>
                      <a:pt x="458" y="259"/>
                    </a:lnTo>
                    <a:lnTo>
                      <a:pt x="458" y="267"/>
                    </a:lnTo>
                    <a:lnTo>
                      <a:pt x="463" y="272"/>
                    </a:lnTo>
                    <a:lnTo>
                      <a:pt x="468" y="276"/>
                    </a:lnTo>
                    <a:lnTo>
                      <a:pt x="467" y="281"/>
                    </a:lnTo>
                    <a:lnTo>
                      <a:pt x="462" y="285"/>
                    </a:lnTo>
                    <a:lnTo>
                      <a:pt x="454" y="290"/>
                    </a:lnTo>
                    <a:lnTo>
                      <a:pt x="451" y="291"/>
                    </a:lnTo>
                    <a:lnTo>
                      <a:pt x="451" y="293"/>
                    </a:lnTo>
                    <a:lnTo>
                      <a:pt x="441" y="302"/>
                    </a:lnTo>
                    <a:lnTo>
                      <a:pt x="436" y="301"/>
                    </a:lnTo>
                    <a:lnTo>
                      <a:pt x="441" y="305"/>
                    </a:lnTo>
                    <a:lnTo>
                      <a:pt x="440" y="312"/>
                    </a:lnTo>
                    <a:lnTo>
                      <a:pt x="438" y="315"/>
                    </a:lnTo>
                    <a:lnTo>
                      <a:pt x="442" y="316"/>
                    </a:lnTo>
                    <a:lnTo>
                      <a:pt x="444" y="319"/>
                    </a:lnTo>
                    <a:lnTo>
                      <a:pt x="444" y="322"/>
                    </a:lnTo>
                    <a:lnTo>
                      <a:pt x="447" y="335"/>
                    </a:lnTo>
                    <a:lnTo>
                      <a:pt x="462" y="346"/>
                    </a:lnTo>
                    <a:lnTo>
                      <a:pt x="457" y="350"/>
                    </a:lnTo>
                    <a:lnTo>
                      <a:pt x="464" y="357"/>
                    </a:lnTo>
                    <a:lnTo>
                      <a:pt x="461" y="363"/>
                    </a:lnTo>
                    <a:lnTo>
                      <a:pt x="457" y="363"/>
                    </a:lnTo>
                    <a:lnTo>
                      <a:pt x="455" y="374"/>
                    </a:lnTo>
                    <a:lnTo>
                      <a:pt x="447" y="369"/>
                    </a:lnTo>
                    <a:lnTo>
                      <a:pt x="446" y="370"/>
                    </a:lnTo>
                    <a:lnTo>
                      <a:pt x="430" y="391"/>
                    </a:lnTo>
                    <a:lnTo>
                      <a:pt x="416" y="388"/>
                    </a:lnTo>
                    <a:lnTo>
                      <a:pt x="409" y="380"/>
                    </a:lnTo>
                    <a:lnTo>
                      <a:pt x="399" y="387"/>
                    </a:lnTo>
                    <a:lnTo>
                      <a:pt x="395" y="394"/>
                    </a:lnTo>
                    <a:lnTo>
                      <a:pt x="391" y="400"/>
                    </a:lnTo>
                    <a:lnTo>
                      <a:pt x="383" y="413"/>
                    </a:lnTo>
                    <a:lnTo>
                      <a:pt x="386" y="421"/>
                    </a:lnTo>
                    <a:lnTo>
                      <a:pt x="382" y="426"/>
                    </a:lnTo>
                    <a:lnTo>
                      <a:pt x="370" y="424"/>
                    </a:lnTo>
                    <a:lnTo>
                      <a:pt x="366" y="428"/>
                    </a:lnTo>
                    <a:lnTo>
                      <a:pt x="364" y="429"/>
                    </a:lnTo>
                    <a:lnTo>
                      <a:pt x="349" y="441"/>
                    </a:lnTo>
                    <a:lnTo>
                      <a:pt x="344" y="438"/>
                    </a:lnTo>
                    <a:lnTo>
                      <a:pt x="319" y="430"/>
                    </a:lnTo>
                    <a:lnTo>
                      <a:pt x="317" y="430"/>
                    </a:lnTo>
                    <a:lnTo>
                      <a:pt x="306" y="430"/>
                    </a:lnTo>
                    <a:lnTo>
                      <a:pt x="302" y="426"/>
                    </a:lnTo>
                    <a:lnTo>
                      <a:pt x="289" y="422"/>
                    </a:lnTo>
                    <a:lnTo>
                      <a:pt x="289" y="416"/>
                    </a:lnTo>
                    <a:lnTo>
                      <a:pt x="290" y="408"/>
                    </a:lnTo>
                    <a:lnTo>
                      <a:pt x="276" y="407"/>
                    </a:lnTo>
                    <a:lnTo>
                      <a:pt x="279" y="391"/>
                    </a:lnTo>
                    <a:lnTo>
                      <a:pt x="285" y="392"/>
                    </a:lnTo>
                    <a:lnTo>
                      <a:pt x="288" y="388"/>
                    </a:lnTo>
                    <a:lnTo>
                      <a:pt x="277" y="383"/>
                    </a:lnTo>
                    <a:lnTo>
                      <a:pt x="272" y="387"/>
                    </a:lnTo>
                    <a:lnTo>
                      <a:pt x="262" y="387"/>
                    </a:lnTo>
                    <a:lnTo>
                      <a:pt x="260" y="384"/>
                    </a:lnTo>
                    <a:lnTo>
                      <a:pt x="259" y="382"/>
                    </a:lnTo>
                    <a:lnTo>
                      <a:pt x="262" y="379"/>
                    </a:lnTo>
                    <a:lnTo>
                      <a:pt x="272" y="373"/>
                    </a:lnTo>
                    <a:lnTo>
                      <a:pt x="273" y="371"/>
                    </a:lnTo>
                    <a:lnTo>
                      <a:pt x="272" y="365"/>
                    </a:lnTo>
                    <a:lnTo>
                      <a:pt x="264" y="367"/>
                    </a:lnTo>
                    <a:lnTo>
                      <a:pt x="265" y="361"/>
                    </a:lnTo>
                    <a:lnTo>
                      <a:pt x="262" y="362"/>
                    </a:lnTo>
                    <a:lnTo>
                      <a:pt x="259" y="354"/>
                    </a:lnTo>
                    <a:lnTo>
                      <a:pt x="254" y="353"/>
                    </a:lnTo>
                    <a:lnTo>
                      <a:pt x="254" y="361"/>
                    </a:lnTo>
                    <a:lnTo>
                      <a:pt x="237" y="369"/>
                    </a:lnTo>
                    <a:lnTo>
                      <a:pt x="233" y="363"/>
                    </a:lnTo>
                    <a:lnTo>
                      <a:pt x="234" y="360"/>
                    </a:lnTo>
                    <a:lnTo>
                      <a:pt x="231" y="353"/>
                    </a:lnTo>
                    <a:lnTo>
                      <a:pt x="226" y="358"/>
                    </a:lnTo>
                    <a:lnTo>
                      <a:pt x="225" y="358"/>
                    </a:lnTo>
                    <a:lnTo>
                      <a:pt x="218" y="356"/>
                    </a:lnTo>
                    <a:lnTo>
                      <a:pt x="207" y="367"/>
                    </a:lnTo>
                    <a:lnTo>
                      <a:pt x="195" y="357"/>
                    </a:lnTo>
                    <a:lnTo>
                      <a:pt x="187" y="349"/>
                    </a:lnTo>
                    <a:lnTo>
                      <a:pt x="190" y="337"/>
                    </a:lnTo>
                    <a:lnTo>
                      <a:pt x="182" y="332"/>
                    </a:lnTo>
                    <a:lnTo>
                      <a:pt x="175" y="322"/>
                    </a:lnTo>
                    <a:lnTo>
                      <a:pt x="163" y="327"/>
                    </a:lnTo>
                    <a:lnTo>
                      <a:pt x="156" y="341"/>
                    </a:lnTo>
                    <a:lnTo>
                      <a:pt x="153" y="341"/>
                    </a:lnTo>
                    <a:lnTo>
                      <a:pt x="145" y="331"/>
                    </a:lnTo>
                    <a:lnTo>
                      <a:pt x="137" y="335"/>
                    </a:lnTo>
                    <a:lnTo>
                      <a:pt x="132" y="337"/>
                    </a:lnTo>
                    <a:lnTo>
                      <a:pt x="123" y="329"/>
                    </a:lnTo>
                    <a:lnTo>
                      <a:pt x="107" y="341"/>
                    </a:lnTo>
                    <a:lnTo>
                      <a:pt x="104" y="341"/>
                    </a:lnTo>
                    <a:lnTo>
                      <a:pt x="97" y="339"/>
                    </a:lnTo>
                    <a:lnTo>
                      <a:pt x="84" y="341"/>
                    </a:lnTo>
                    <a:lnTo>
                      <a:pt x="82" y="341"/>
                    </a:lnTo>
                    <a:lnTo>
                      <a:pt x="80" y="335"/>
                    </a:lnTo>
                    <a:lnTo>
                      <a:pt x="78" y="332"/>
                    </a:lnTo>
                    <a:lnTo>
                      <a:pt x="77" y="336"/>
                    </a:lnTo>
                    <a:lnTo>
                      <a:pt x="70" y="336"/>
                    </a:lnTo>
                    <a:lnTo>
                      <a:pt x="61" y="341"/>
                    </a:lnTo>
                    <a:lnTo>
                      <a:pt x="57" y="350"/>
                    </a:lnTo>
                    <a:lnTo>
                      <a:pt x="53" y="358"/>
                    </a:lnTo>
                    <a:lnTo>
                      <a:pt x="52" y="358"/>
                    </a:lnTo>
                    <a:lnTo>
                      <a:pt x="47" y="354"/>
                    </a:lnTo>
                    <a:lnTo>
                      <a:pt x="47" y="353"/>
                    </a:lnTo>
                    <a:lnTo>
                      <a:pt x="48" y="346"/>
                    </a:lnTo>
                    <a:lnTo>
                      <a:pt x="49" y="336"/>
                    </a:lnTo>
                    <a:lnTo>
                      <a:pt x="46" y="328"/>
                    </a:lnTo>
                    <a:lnTo>
                      <a:pt x="46" y="323"/>
                    </a:lnTo>
                    <a:lnTo>
                      <a:pt x="56" y="328"/>
                    </a:lnTo>
                    <a:lnTo>
                      <a:pt x="57" y="332"/>
                    </a:lnTo>
                    <a:lnTo>
                      <a:pt x="59" y="331"/>
                    </a:lnTo>
                    <a:lnTo>
                      <a:pt x="60" y="331"/>
                    </a:lnTo>
                    <a:lnTo>
                      <a:pt x="60" y="328"/>
                    </a:lnTo>
                    <a:lnTo>
                      <a:pt x="60" y="325"/>
                    </a:lnTo>
                    <a:lnTo>
                      <a:pt x="64" y="325"/>
                    </a:lnTo>
                    <a:lnTo>
                      <a:pt x="65" y="325"/>
                    </a:lnTo>
                    <a:lnTo>
                      <a:pt x="76" y="325"/>
                    </a:lnTo>
                    <a:lnTo>
                      <a:pt x="76" y="323"/>
                    </a:lnTo>
                    <a:lnTo>
                      <a:pt x="70" y="323"/>
                    </a:lnTo>
                    <a:lnTo>
                      <a:pt x="70" y="322"/>
                    </a:lnTo>
                    <a:lnTo>
                      <a:pt x="69" y="322"/>
                    </a:lnTo>
                    <a:lnTo>
                      <a:pt x="68" y="319"/>
                    </a:lnTo>
                    <a:lnTo>
                      <a:pt x="68" y="318"/>
                    </a:lnTo>
                    <a:lnTo>
                      <a:pt x="66" y="316"/>
                    </a:lnTo>
                    <a:lnTo>
                      <a:pt x="57" y="318"/>
                    </a:lnTo>
                    <a:lnTo>
                      <a:pt x="53" y="320"/>
                    </a:lnTo>
                    <a:lnTo>
                      <a:pt x="51" y="319"/>
                    </a:lnTo>
                    <a:lnTo>
                      <a:pt x="51" y="316"/>
                    </a:lnTo>
                    <a:lnTo>
                      <a:pt x="52" y="306"/>
                    </a:lnTo>
                    <a:lnTo>
                      <a:pt x="51" y="302"/>
                    </a:lnTo>
                    <a:lnTo>
                      <a:pt x="51" y="301"/>
                    </a:lnTo>
                    <a:lnTo>
                      <a:pt x="55" y="297"/>
                    </a:lnTo>
                    <a:lnTo>
                      <a:pt x="57" y="297"/>
                    </a:lnTo>
                    <a:lnTo>
                      <a:pt x="69" y="293"/>
                    </a:lnTo>
                    <a:lnTo>
                      <a:pt x="70" y="294"/>
                    </a:lnTo>
                    <a:lnTo>
                      <a:pt x="73" y="295"/>
                    </a:lnTo>
                    <a:lnTo>
                      <a:pt x="81" y="299"/>
                    </a:lnTo>
                    <a:lnTo>
                      <a:pt x="82" y="301"/>
                    </a:lnTo>
                    <a:lnTo>
                      <a:pt x="84" y="302"/>
                    </a:lnTo>
                    <a:lnTo>
                      <a:pt x="86" y="303"/>
                    </a:lnTo>
                    <a:lnTo>
                      <a:pt x="89" y="310"/>
                    </a:lnTo>
                    <a:lnTo>
                      <a:pt x="99" y="314"/>
                    </a:lnTo>
                    <a:lnTo>
                      <a:pt x="104" y="312"/>
                    </a:lnTo>
                    <a:lnTo>
                      <a:pt x="104" y="315"/>
                    </a:lnTo>
                    <a:lnTo>
                      <a:pt x="104" y="322"/>
                    </a:lnTo>
                    <a:lnTo>
                      <a:pt x="106" y="322"/>
                    </a:lnTo>
                    <a:lnTo>
                      <a:pt x="107" y="322"/>
                    </a:lnTo>
                    <a:lnTo>
                      <a:pt x="110" y="312"/>
                    </a:lnTo>
                    <a:lnTo>
                      <a:pt x="110" y="307"/>
                    </a:lnTo>
                    <a:lnTo>
                      <a:pt x="111" y="307"/>
                    </a:lnTo>
                    <a:lnTo>
                      <a:pt x="116" y="306"/>
                    </a:lnTo>
                    <a:lnTo>
                      <a:pt x="119" y="305"/>
                    </a:lnTo>
                    <a:lnTo>
                      <a:pt x="123" y="303"/>
                    </a:lnTo>
                    <a:lnTo>
                      <a:pt x="124" y="303"/>
                    </a:lnTo>
                    <a:lnTo>
                      <a:pt x="128" y="306"/>
                    </a:lnTo>
                    <a:lnTo>
                      <a:pt x="129" y="307"/>
                    </a:lnTo>
                    <a:lnTo>
                      <a:pt x="132" y="306"/>
                    </a:lnTo>
                    <a:lnTo>
                      <a:pt x="131" y="305"/>
                    </a:lnTo>
                    <a:lnTo>
                      <a:pt x="129" y="302"/>
                    </a:lnTo>
                    <a:lnTo>
                      <a:pt x="133" y="297"/>
                    </a:lnTo>
                    <a:lnTo>
                      <a:pt x="137" y="299"/>
                    </a:lnTo>
                    <a:lnTo>
                      <a:pt x="138" y="299"/>
                    </a:lnTo>
                    <a:lnTo>
                      <a:pt x="148" y="298"/>
                    </a:lnTo>
                    <a:lnTo>
                      <a:pt x="149" y="295"/>
                    </a:lnTo>
                    <a:lnTo>
                      <a:pt x="153" y="297"/>
                    </a:lnTo>
                    <a:lnTo>
                      <a:pt x="152" y="305"/>
                    </a:lnTo>
                    <a:lnTo>
                      <a:pt x="149" y="308"/>
                    </a:lnTo>
                    <a:lnTo>
                      <a:pt x="149" y="311"/>
                    </a:lnTo>
                    <a:lnTo>
                      <a:pt x="153" y="310"/>
                    </a:lnTo>
                    <a:lnTo>
                      <a:pt x="156" y="305"/>
                    </a:lnTo>
                    <a:lnTo>
                      <a:pt x="158" y="303"/>
                    </a:lnTo>
                    <a:lnTo>
                      <a:pt x="159" y="303"/>
                    </a:lnTo>
                    <a:lnTo>
                      <a:pt x="159" y="299"/>
                    </a:lnTo>
                    <a:lnTo>
                      <a:pt x="163" y="294"/>
                    </a:lnTo>
                    <a:lnTo>
                      <a:pt x="174" y="297"/>
                    </a:lnTo>
                    <a:lnTo>
                      <a:pt x="175" y="298"/>
                    </a:lnTo>
                    <a:lnTo>
                      <a:pt x="182" y="303"/>
                    </a:lnTo>
                    <a:lnTo>
                      <a:pt x="184" y="303"/>
                    </a:lnTo>
                    <a:lnTo>
                      <a:pt x="193" y="303"/>
                    </a:lnTo>
                    <a:lnTo>
                      <a:pt x="196" y="305"/>
                    </a:lnTo>
                    <a:lnTo>
                      <a:pt x="199" y="306"/>
                    </a:lnTo>
                    <a:lnTo>
                      <a:pt x="204" y="308"/>
                    </a:lnTo>
                    <a:lnTo>
                      <a:pt x="208" y="308"/>
                    </a:lnTo>
                    <a:lnTo>
                      <a:pt x="213" y="310"/>
                    </a:lnTo>
                    <a:lnTo>
                      <a:pt x="214" y="315"/>
                    </a:lnTo>
                    <a:lnTo>
                      <a:pt x="213" y="318"/>
                    </a:lnTo>
                    <a:lnTo>
                      <a:pt x="210" y="322"/>
                    </a:lnTo>
                    <a:lnTo>
                      <a:pt x="209" y="323"/>
                    </a:lnTo>
                    <a:lnTo>
                      <a:pt x="212" y="325"/>
                    </a:lnTo>
                    <a:lnTo>
                      <a:pt x="216" y="322"/>
                    </a:lnTo>
                    <a:lnTo>
                      <a:pt x="217" y="319"/>
                    </a:lnTo>
                    <a:lnTo>
                      <a:pt x="225" y="320"/>
                    </a:lnTo>
                    <a:lnTo>
                      <a:pt x="224" y="322"/>
                    </a:lnTo>
                    <a:lnTo>
                      <a:pt x="220" y="331"/>
                    </a:lnTo>
                    <a:lnTo>
                      <a:pt x="224" y="333"/>
                    </a:lnTo>
                    <a:lnTo>
                      <a:pt x="225" y="332"/>
                    </a:lnTo>
                    <a:lnTo>
                      <a:pt x="229" y="327"/>
                    </a:lnTo>
                    <a:lnTo>
                      <a:pt x="230" y="322"/>
                    </a:lnTo>
                    <a:lnTo>
                      <a:pt x="238" y="318"/>
                    </a:lnTo>
                    <a:lnTo>
                      <a:pt x="245" y="312"/>
                    </a:lnTo>
                    <a:lnTo>
                      <a:pt x="248" y="315"/>
                    </a:lnTo>
                    <a:lnTo>
                      <a:pt x="250" y="318"/>
                    </a:lnTo>
                    <a:lnTo>
                      <a:pt x="251" y="314"/>
                    </a:lnTo>
                    <a:lnTo>
                      <a:pt x="258" y="299"/>
                    </a:lnTo>
                    <a:lnTo>
                      <a:pt x="259" y="297"/>
                    </a:lnTo>
                    <a:lnTo>
                      <a:pt x="262" y="299"/>
                    </a:lnTo>
                    <a:lnTo>
                      <a:pt x="268" y="305"/>
                    </a:lnTo>
                    <a:lnTo>
                      <a:pt x="271" y="306"/>
                    </a:lnTo>
                    <a:lnTo>
                      <a:pt x="273" y="306"/>
                    </a:lnTo>
                    <a:lnTo>
                      <a:pt x="276" y="306"/>
                    </a:lnTo>
                    <a:lnTo>
                      <a:pt x="281" y="307"/>
                    </a:lnTo>
                    <a:lnTo>
                      <a:pt x="286" y="314"/>
                    </a:lnTo>
                    <a:lnTo>
                      <a:pt x="285" y="320"/>
                    </a:lnTo>
                    <a:lnTo>
                      <a:pt x="286" y="322"/>
                    </a:lnTo>
                    <a:lnTo>
                      <a:pt x="289" y="327"/>
                    </a:lnTo>
                    <a:lnTo>
                      <a:pt x="294" y="327"/>
                    </a:lnTo>
                    <a:lnTo>
                      <a:pt x="296" y="327"/>
                    </a:lnTo>
                    <a:lnTo>
                      <a:pt x="298" y="327"/>
                    </a:lnTo>
                    <a:lnTo>
                      <a:pt x="300" y="335"/>
                    </a:lnTo>
                    <a:lnTo>
                      <a:pt x="301" y="340"/>
                    </a:lnTo>
                    <a:lnTo>
                      <a:pt x="301" y="341"/>
                    </a:lnTo>
                    <a:lnTo>
                      <a:pt x="301" y="348"/>
                    </a:lnTo>
                    <a:lnTo>
                      <a:pt x="297" y="352"/>
                    </a:lnTo>
                    <a:lnTo>
                      <a:pt x="285" y="358"/>
                    </a:lnTo>
                    <a:lnTo>
                      <a:pt x="281" y="362"/>
                    </a:lnTo>
                    <a:lnTo>
                      <a:pt x="277" y="373"/>
                    </a:lnTo>
                    <a:lnTo>
                      <a:pt x="281" y="371"/>
                    </a:lnTo>
                    <a:lnTo>
                      <a:pt x="284" y="365"/>
                    </a:lnTo>
                    <a:lnTo>
                      <a:pt x="292" y="362"/>
                    </a:lnTo>
                    <a:lnTo>
                      <a:pt x="297" y="358"/>
                    </a:lnTo>
                    <a:lnTo>
                      <a:pt x="303" y="354"/>
                    </a:lnTo>
                    <a:lnTo>
                      <a:pt x="309" y="362"/>
                    </a:lnTo>
                    <a:lnTo>
                      <a:pt x="315" y="367"/>
                    </a:lnTo>
                    <a:lnTo>
                      <a:pt x="315" y="373"/>
                    </a:lnTo>
                    <a:lnTo>
                      <a:pt x="313" y="378"/>
                    </a:lnTo>
                    <a:lnTo>
                      <a:pt x="311" y="382"/>
                    </a:lnTo>
                    <a:lnTo>
                      <a:pt x="311" y="384"/>
                    </a:lnTo>
                    <a:lnTo>
                      <a:pt x="318" y="377"/>
                    </a:lnTo>
                    <a:lnTo>
                      <a:pt x="319" y="375"/>
                    </a:lnTo>
                    <a:lnTo>
                      <a:pt x="320" y="375"/>
                    </a:lnTo>
                    <a:lnTo>
                      <a:pt x="323" y="370"/>
                    </a:lnTo>
                    <a:lnTo>
                      <a:pt x="323" y="365"/>
                    </a:lnTo>
                    <a:lnTo>
                      <a:pt x="323" y="363"/>
                    </a:lnTo>
                    <a:lnTo>
                      <a:pt x="315" y="360"/>
                    </a:lnTo>
                    <a:lnTo>
                      <a:pt x="311" y="356"/>
                    </a:lnTo>
                    <a:lnTo>
                      <a:pt x="309" y="343"/>
                    </a:lnTo>
                    <a:lnTo>
                      <a:pt x="307" y="337"/>
                    </a:lnTo>
                    <a:lnTo>
                      <a:pt x="306" y="335"/>
                    </a:lnTo>
                    <a:lnTo>
                      <a:pt x="307" y="332"/>
                    </a:lnTo>
                    <a:lnTo>
                      <a:pt x="307" y="331"/>
                    </a:lnTo>
                    <a:lnTo>
                      <a:pt x="306" y="324"/>
                    </a:lnTo>
                    <a:lnTo>
                      <a:pt x="309" y="322"/>
                    </a:lnTo>
                    <a:lnTo>
                      <a:pt x="311" y="320"/>
                    </a:lnTo>
                    <a:lnTo>
                      <a:pt x="326" y="322"/>
                    </a:lnTo>
                    <a:lnTo>
                      <a:pt x="328" y="322"/>
                    </a:lnTo>
                    <a:lnTo>
                      <a:pt x="336" y="315"/>
                    </a:lnTo>
                    <a:lnTo>
                      <a:pt x="340" y="316"/>
                    </a:lnTo>
                    <a:lnTo>
                      <a:pt x="343" y="318"/>
                    </a:lnTo>
                    <a:lnTo>
                      <a:pt x="345" y="318"/>
                    </a:lnTo>
                    <a:lnTo>
                      <a:pt x="348" y="319"/>
                    </a:lnTo>
                    <a:lnTo>
                      <a:pt x="349" y="320"/>
                    </a:lnTo>
                    <a:lnTo>
                      <a:pt x="351" y="322"/>
                    </a:lnTo>
                    <a:lnTo>
                      <a:pt x="354" y="325"/>
                    </a:lnTo>
                    <a:lnTo>
                      <a:pt x="356" y="328"/>
                    </a:lnTo>
                    <a:lnTo>
                      <a:pt x="362" y="328"/>
                    </a:lnTo>
                    <a:lnTo>
                      <a:pt x="360" y="322"/>
                    </a:lnTo>
                    <a:lnTo>
                      <a:pt x="354" y="316"/>
                    </a:lnTo>
                    <a:lnTo>
                      <a:pt x="352" y="315"/>
                    </a:lnTo>
                    <a:lnTo>
                      <a:pt x="352" y="314"/>
                    </a:lnTo>
                    <a:lnTo>
                      <a:pt x="356" y="312"/>
                    </a:lnTo>
                    <a:lnTo>
                      <a:pt x="365" y="308"/>
                    </a:lnTo>
                    <a:lnTo>
                      <a:pt x="368" y="308"/>
                    </a:lnTo>
                    <a:lnTo>
                      <a:pt x="377" y="306"/>
                    </a:lnTo>
                    <a:lnTo>
                      <a:pt x="383" y="307"/>
                    </a:lnTo>
                    <a:lnTo>
                      <a:pt x="386" y="306"/>
                    </a:lnTo>
                    <a:lnTo>
                      <a:pt x="391" y="301"/>
                    </a:lnTo>
                    <a:lnTo>
                      <a:pt x="396" y="298"/>
                    </a:lnTo>
                    <a:lnTo>
                      <a:pt x="394" y="294"/>
                    </a:lnTo>
                    <a:lnTo>
                      <a:pt x="389" y="294"/>
                    </a:lnTo>
                    <a:lnTo>
                      <a:pt x="385" y="298"/>
                    </a:lnTo>
                    <a:lnTo>
                      <a:pt x="373" y="298"/>
                    </a:lnTo>
                    <a:lnTo>
                      <a:pt x="362" y="301"/>
                    </a:lnTo>
                    <a:lnTo>
                      <a:pt x="358" y="299"/>
                    </a:lnTo>
                    <a:lnTo>
                      <a:pt x="356" y="297"/>
                    </a:lnTo>
                    <a:lnTo>
                      <a:pt x="357" y="282"/>
                    </a:lnTo>
                    <a:lnTo>
                      <a:pt x="351" y="274"/>
                    </a:lnTo>
                    <a:lnTo>
                      <a:pt x="349" y="273"/>
                    </a:lnTo>
                    <a:lnTo>
                      <a:pt x="357" y="268"/>
                    </a:lnTo>
                    <a:lnTo>
                      <a:pt x="360" y="265"/>
                    </a:lnTo>
                    <a:lnTo>
                      <a:pt x="362" y="257"/>
                    </a:lnTo>
                    <a:lnTo>
                      <a:pt x="368" y="250"/>
                    </a:lnTo>
                    <a:lnTo>
                      <a:pt x="375" y="247"/>
                    </a:lnTo>
                    <a:lnTo>
                      <a:pt x="379" y="239"/>
                    </a:lnTo>
                    <a:lnTo>
                      <a:pt x="387" y="233"/>
                    </a:lnTo>
                    <a:lnTo>
                      <a:pt x="391" y="229"/>
                    </a:lnTo>
                    <a:lnTo>
                      <a:pt x="391" y="227"/>
                    </a:lnTo>
                    <a:lnTo>
                      <a:pt x="390" y="226"/>
                    </a:lnTo>
                    <a:lnTo>
                      <a:pt x="378" y="234"/>
                    </a:lnTo>
                    <a:lnTo>
                      <a:pt x="374" y="235"/>
                    </a:lnTo>
                    <a:lnTo>
                      <a:pt x="372" y="236"/>
                    </a:lnTo>
                    <a:lnTo>
                      <a:pt x="369" y="236"/>
                    </a:lnTo>
                    <a:lnTo>
                      <a:pt x="369" y="240"/>
                    </a:lnTo>
                    <a:lnTo>
                      <a:pt x="369" y="244"/>
                    </a:lnTo>
                    <a:lnTo>
                      <a:pt x="360" y="250"/>
                    </a:lnTo>
                    <a:lnTo>
                      <a:pt x="358" y="250"/>
                    </a:lnTo>
                    <a:lnTo>
                      <a:pt x="357" y="251"/>
                    </a:lnTo>
                    <a:lnTo>
                      <a:pt x="353" y="250"/>
                    </a:lnTo>
                    <a:lnTo>
                      <a:pt x="353" y="248"/>
                    </a:lnTo>
                    <a:lnTo>
                      <a:pt x="349" y="246"/>
                    </a:lnTo>
                    <a:lnTo>
                      <a:pt x="349" y="247"/>
                    </a:lnTo>
                    <a:lnTo>
                      <a:pt x="349" y="248"/>
                    </a:lnTo>
                    <a:lnTo>
                      <a:pt x="348" y="252"/>
                    </a:lnTo>
                    <a:lnTo>
                      <a:pt x="349" y="252"/>
                    </a:lnTo>
                    <a:lnTo>
                      <a:pt x="351" y="253"/>
                    </a:lnTo>
                    <a:lnTo>
                      <a:pt x="354" y="257"/>
                    </a:lnTo>
                    <a:lnTo>
                      <a:pt x="352" y="264"/>
                    </a:lnTo>
                    <a:lnTo>
                      <a:pt x="343" y="271"/>
                    </a:lnTo>
                    <a:lnTo>
                      <a:pt x="341" y="272"/>
                    </a:lnTo>
                    <a:lnTo>
                      <a:pt x="341" y="274"/>
                    </a:lnTo>
                    <a:lnTo>
                      <a:pt x="349" y="284"/>
                    </a:lnTo>
                    <a:lnTo>
                      <a:pt x="351" y="295"/>
                    </a:lnTo>
                    <a:lnTo>
                      <a:pt x="351" y="298"/>
                    </a:lnTo>
                    <a:lnTo>
                      <a:pt x="352" y="302"/>
                    </a:lnTo>
                    <a:lnTo>
                      <a:pt x="353" y="305"/>
                    </a:lnTo>
                    <a:lnTo>
                      <a:pt x="354" y="305"/>
                    </a:lnTo>
                    <a:lnTo>
                      <a:pt x="356" y="306"/>
                    </a:lnTo>
                    <a:lnTo>
                      <a:pt x="353" y="307"/>
                    </a:lnTo>
                    <a:lnTo>
                      <a:pt x="349" y="308"/>
                    </a:lnTo>
                    <a:lnTo>
                      <a:pt x="347" y="308"/>
                    </a:lnTo>
                    <a:lnTo>
                      <a:pt x="344" y="310"/>
                    </a:lnTo>
                    <a:lnTo>
                      <a:pt x="341" y="308"/>
                    </a:lnTo>
                    <a:lnTo>
                      <a:pt x="336" y="305"/>
                    </a:lnTo>
                    <a:lnTo>
                      <a:pt x="335" y="303"/>
                    </a:lnTo>
                    <a:lnTo>
                      <a:pt x="331" y="305"/>
                    </a:lnTo>
                    <a:lnTo>
                      <a:pt x="326" y="308"/>
                    </a:lnTo>
                    <a:lnTo>
                      <a:pt x="324" y="312"/>
                    </a:lnTo>
                    <a:lnTo>
                      <a:pt x="315" y="311"/>
                    </a:lnTo>
                    <a:lnTo>
                      <a:pt x="313" y="310"/>
                    </a:lnTo>
                    <a:lnTo>
                      <a:pt x="310" y="312"/>
                    </a:lnTo>
                    <a:lnTo>
                      <a:pt x="309" y="312"/>
                    </a:lnTo>
                    <a:lnTo>
                      <a:pt x="302" y="318"/>
                    </a:lnTo>
                    <a:lnTo>
                      <a:pt x="301" y="316"/>
                    </a:lnTo>
                    <a:lnTo>
                      <a:pt x="297" y="315"/>
                    </a:lnTo>
                    <a:lnTo>
                      <a:pt x="296" y="308"/>
                    </a:lnTo>
                    <a:lnTo>
                      <a:pt x="297" y="308"/>
                    </a:lnTo>
                    <a:lnTo>
                      <a:pt x="303" y="308"/>
                    </a:lnTo>
                    <a:lnTo>
                      <a:pt x="305" y="307"/>
                    </a:lnTo>
                    <a:lnTo>
                      <a:pt x="309" y="305"/>
                    </a:lnTo>
                    <a:lnTo>
                      <a:pt x="315" y="298"/>
                    </a:lnTo>
                    <a:lnTo>
                      <a:pt x="320" y="298"/>
                    </a:lnTo>
                    <a:lnTo>
                      <a:pt x="326" y="297"/>
                    </a:lnTo>
                    <a:lnTo>
                      <a:pt x="327" y="297"/>
                    </a:lnTo>
                    <a:lnTo>
                      <a:pt x="322" y="294"/>
                    </a:lnTo>
                    <a:lnTo>
                      <a:pt x="323" y="291"/>
                    </a:lnTo>
                    <a:lnTo>
                      <a:pt x="323" y="290"/>
                    </a:lnTo>
                    <a:lnTo>
                      <a:pt x="326" y="286"/>
                    </a:lnTo>
                    <a:lnTo>
                      <a:pt x="330" y="284"/>
                    </a:lnTo>
                    <a:lnTo>
                      <a:pt x="330" y="281"/>
                    </a:lnTo>
                    <a:lnTo>
                      <a:pt x="330" y="278"/>
                    </a:lnTo>
                    <a:lnTo>
                      <a:pt x="323" y="284"/>
                    </a:lnTo>
                    <a:lnTo>
                      <a:pt x="322" y="286"/>
                    </a:lnTo>
                    <a:lnTo>
                      <a:pt x="320" y="286"/>
                    </a:lnTo>
                    <a:lnTo>
                      <a:pt x="317" y="290"/>
                    </a:lnTo>
                    <a:lnTo>
                      <a:pt x="317" y="291"/>
                    </a:lnTo>
                    <a:lnTo>
                      <a:pt x="311" y="295"/>
                    </a:lnTo>
                    <a:lnTo>
                      <a:pt x="305" y="302"/>
                    </a:lnTo>
                    <a:lnTo>
                      <a:pt x="300" y="305"/>
                    </a:lnTo>
                    <a:lnTo>
                      <a:pt x="292" y="301"/>
                    </a:lnTo>
                    <a:lnTo>
                      <a:pt x="290" y="299"/>
                    </a:lnTo>
                    <a:lnTo>
                      <a:pt x="289" y="299"/>
                    </a:lnTo>
                    <a:lnTo>
                      <a:pt x="281" y="294"/>
                    </a:lnTo>
                    <a:lnTo>
                      <a:pt x="272" y="294"/>
                    </a:lnTo>
                    <a:lnTo>
                      <a:pt x="269" y="294"/>
                    </a:lnTo>
                    <a:lnTo>
                      <a:pt x="267" y="290"/>
                    </a:lnTo>
                    <a:lnTo>
                      <a:pt x="265" y="289"/>
                    </a:lnTo>
                    <a:lnTo>
                      <a:pt x="258" y="285"/>
                    </a:lnTo>
                    <a:lnTo>
                      <a:pt x="256" y="285"/>
                    </a:lnTo>
                    <a:lnTo>
                      <a:pt x="255" y="282"/>
                    </a:lnTo>
                    <a:lnTo>
                      <a:pt x="255" y="281"/>
                    </a:lnTo>
                    <a:lnTo>
                      <a:pt x="258" y="277"/>
                    </a:lnTo>
                    <a:lnTo>
                      <a:pt x="260" y="276"/>
                    </a:lnTo>
                    <a:lnTo>
                      <a:pt x="265" y="272"/>
                    </a:lnTo>
                    <a:lnTo>
                      <a:pt x="269" y="269"/>
                    </a:lnTo>
                    <a:lnTo>
                      <a:pt x="271" y="265"/>
                    </a:lnTo>
                    <a:lnTo>
                      <a:pt x="276" y="255"/>
                    </a:lnTo>
                    <a:lnTo>
                      <a:pt x="281" y="242"/>
                    </a:lnTo>
                    <a:lnTo>
                      <a:pt x="282" y="240"/>
                    </a:lnTo>
                    <a:lnTo>
                      <a:pt x="284" y="234"/>
                    </a:lnTo>
                    <a:lnTo>
                      <a:pt x="284" y="233"/>
                    </a:lnTo>
                    <a:lnTo>
                      <a:pt x="279" y="235"/>
                    </a:lnTo>
                    <a:lnTo>
                      <a:pt x="276" y="244"/>
                    </a:lnTo>
                    <a:lnTo>
                      <a:pt x="275" y="250"/>
                    </a:lnTo>
                    <a:lnTo>
                      <a:pt x="268" y="256"/>
                    </a:lnTo>
                    <a:lnTo>
                      <a:pt x="264" y="265"/>
                    </a:lnTo>
                    <a:lnTo>
                      <a:pt x="263" y="265"/>
                    </a:lnTo>
                    <a:lnTo>
                      <a:pt x="262" y="268"/>
                    </a:lnTo>
                    <a:lnTo>
                      <a:pt x="259" y="271"/>
                    </a:lnTo>
                    <a:lnTo>
                      <a:pt x="255" y="273"/>
                    </a:lnTo>
                    <a:lnTo>
                      <a:pt x="255" y="265"/>
                    </a:lnTo>
                    <a:lnTo>
                      <a:pt x="255" y="260"/>
                    </a:lnTo>
                    <a:lnTo>
                      <a:pt x="255" y="261"/>
                    </a:lnTo>
                    <a:lnTo>
                      <a:pt x="251" y="263"/>
                    </a:lnTo>
                    <a:lnTo>
                      <a:pt x="250" y="268"/>
                    </a:lnTo>
                    <a:lnTo>
                      <a:pt x="246" y="267"/>
                    </a:lnTo>
                    <a:lnTo>
                      <a:pt x="247" y="269"/>
                    </a:lnTo>
                    <a:lnTo>
                      <a:pt x="247" y="273"/>
                    </a:lnTo>
                    <a:lnTo>
                      <a:pt x="248" y="276"/>
                    </a:lnTo>
                    <a:lnTo>
                      <a:pt x="250" y="282"/>
                    </a:lnTo>
                    <a:lnTo>
                      <a:pt x="243" y="280"/>
                    </a:lnTo>
                    <a:lnTo>
                      <a:pt x="243" y="285"/>
                    </a:lnTo>
                    <a:lnTo>
                      <a:pt x="248" y="286"/>
                    </a:lnTo>
                    <a:lnTo>
                      <a:pt x="247" y="295"/>
                    </a:lnTo>
                    <a:lnTo>
                      <a:pt x="247" y="298"/>
                    </a:lnTo>
                    <a:lnTo>
                      <a:pt x="246" y="302"/>
                    </a:lnTo>
                    <a:lnTo>
                      <a:pt x="237" y="305"/>
                    </a:lnTo>
                    <a:lnTo>
                      <a:pt x="237" y="308"/>
                    </a:lnTo>
                    <a:lnTo>
                      <a:pt x="226" y="307"/>
                    </a:lnTo>
                    <a:lnTo>
                      <a:pt x="208" y="294"/>
                    </a:lnTo>
                    <a:lnTo>
                      <a:pt x="207" y="291"/>
                    </a:lnTo>
                    <a:lnTo>
                      <a:pt x="207" y="285"/>
                    </a:lnTo>
                    <a:lnTo>
                      <a:pt x="199" y="289"/>
                    </a:lnTo>
                    <a:lnTo>
                      <a:pt x="195" y="290"/>
                    </a:lnTo>
                    <a:lnTo>
                      <a:pt x="193" y="290"/>
                    </a:lnTo>
                    <a:lnTo>
                      <a:pt x="192" y="291"/>
                    </a:lnTo>
                    <a:lnTo>
                      <a:pt x="187" y="291"/>
                    </a:lnTo>
                    <a:lnTo>
                      <a:pt x="180" y="288"/>
                    </a:lnTo>
                    <a:lnTo>
                      <a:pt x="187" y="282"/>
                    </a:lnTo>
                    <a:lnTo>
                      <a:pt x="191" y="278"/>
                    </a:lnTo>
                    <a:lnTo>
                      <a:pt x="190" y="276"/>
                    </a:lnTo>
                    <a:lnTo>
                      <a:pt x="187" y="274"/>
                    </a:lnTo>
                    <a:lnTo>
                      <a:pt x="186" y="278"/>
                    </a:lnTo>
                    <a:lnTo>
                      <a:pt x="178" y="282"/>
                    </a:lnTo>
                    <a:lnTo>
                      <a:pt x="171" y="288"/>
                    </a:lnTo>
                    <a:lnTo>
                      <a:pt x="163" y="288"/>
                    </a:lnTo>
                    <a:lnTo>
                      <a:pt x="157" y="284"/>
                    </a:lnTo>
                    <a:lnTo>
                      <a:pt x="157" y="278"/>
                    </a:lnTo>
                    <a:lnTo>
                      <a:pt x="157" y="273"/>
                    </a:lnTo>
                    <a:lnTo>
                      <a:pt x="152" y="278"/>
                    </a:lnTo>
                    <a:lnTo>
                      <a:pt x="152" y="280"/>
                    </a:lnTo>
                    <a:lnTo>
                      <a:pt x="150" y="284"/>
                    </a:lnTo>
                    <a:lnTo>
                      <a:pt x="142" y="281"/>
                    </a:lnTo>
                    <a:lnTo>
                      <a:pt x="140" y="288"/>
                    </a:lnTo>
                    <a:lnTo>
                      <a:pt x="137" y="286"/>
                    </a:lnTo>
                    <a:lnTo>
                      <a:pt x="129" y="284"/>
                    </a:lnTo>
                    <a:lnTo>
                      <a:pt x="125" y="290"/>
                    </a:lnTo>
                    <a:lnTo>
                      <a:pt x="114" y="297"/>
                    </a:lnTo>
                    <a:lnTo>
                      <a:pt x="112" y="298"/>
                    </a:lnTo>
                    <a:lnTo>
                      <a:pt x="104" y="298"/>
                    </a:lnTo>
                    <a:lnTo>
                      <a:pt x="103" y="298"/>
                    </a:lnTo>
                    <a:lnTo>
                      <a:pt x="99" y="299"/>
                    </a:lnTo>
                    <a:lnTo>
                      <a:pt x="97" y="288"/>
                    </a:lnTo>
                    <a:lnTo>
                      <a:pt x="95" y="281"/>
                    </a:lnTo>
                    <a:lnTo>
                      <a:pt x="90" y="284"/>
                    </a:lnTo>
                    <a:lnTo>
                      <a:pt x="82" y="289"/>
                    </a:lnTo>
                    <a:lnTo>
                      <a:pt x="80" y="289"/>
                    </a:lnTo>
                    <a:lnTo>
                      <a:pt x="77" y="288"/>
                    </a:lnTo>
                    <a:lnTo>
                      <a:pt x="78" y="284"/>
                    </a:lnTo>
                    <a:lnTo>
                      <a:pt x="80" y="281"/>
                    </a:lnTo>
                    <a:lnTo>
                      <a:pt x="84" y="281"/>
                    </a:lnTo>
                    <a:lnTo>
                      <a:pt x="85" y="278"/>
                    </a:lnTo>
                    <a:lnTo>
                      <a:pt x="84" y="277"/>
                    </a:lnTo>
                    <a:lnTo>
                      <a:pt x="80" y="273"/>
                    </a:lnTo>
                    <a:lnTo>
                      <a:pt x="74" y="274"/>
                    </a:lnTo>
                    <a:lnTo>
                      <a:pt x="68" y="269"/>
                    </a:lnTo>
                    <a:lnTo>
                      <a:pt x="65" y="268"/>
                    </a:lnTo>
                    <a:lnTo>
                      <a:pt x="64" y="268"/>
                    </a:lnTo>
                    <a:lnTo>
                      <a:pt x="68" y="263"/>
                    </a:lnTo>
                    <a:lnTo>
                      <a:pt x="68" y="261"/>
                    </a:lnTo>
                    <a:lnTo>
                      <a:pt x="72" y="263"/>
                    </a:lnTo>
                    <a:lnTo>
                      <a:pt x="74" y="263"/>
                    </a:lnTo>
                    <a:lnTo>
                      <a:pt x="80" y="267"/>
                    </a:lnTo>
                    <a:lnTo>
                      <a:pt x="81" y="268"/>
                    </a:lnTo>
                    <a:lnTo>
                      <a:pt x="86" y="272"/>
                    </a:lnTo>
                    <a:lnTo>
                      <a:pt x="89" y="267"/>
                    </a:lnTo>
                    <a:lnTo>
                      <a:pt x="81" y="259"/>
                    </a:lnTo>
                    <a:lnTo>
                      <a:pt x="77" y="255"/>
                    </a:lnTo>
                    <a:lnTo>
                      <a:pt x="70" y="255"/>
                    </a:lnTo>
                    <a:lnTo>
                      <a:pt x="56" y="253"/>
                    </a:lnTo>
                    <a:lnTo>
                      <a:pt x="63" y="250"/>
                    </a:lnTo>
                    <a:lnTo>
                      <a:pt x="61" y="248"/>
                    </a:lnTo>
                    <a:lnTo>
                      <a:pt x="60" y="247"/>
                    </a:lnTo>
                    <a:lnTo>
                      <a:pt x="53" y="239"/>
                    </a:lnTo>
                    <a:lnTo>
                      <a:pt x="66" y="235"/>
                    </a:lnTo>
                    <a:lnTo>
                      <a:pt x="72" y="234"/>
                    </a:lnTo>
                    <a:lnTo>
                      <a:pt x="78" y="234"/>
                    </a:lnTo>
                    <a:lnTo>
                      <a:pt x="85" y="235"/>
                    </a:lnTo>
                    <a:lnTo>
                      <a:pt x="86" y="231"/>
                    </a:lnTo>
                    <a:lnTo>
                      <a:pt x="87" y="227"/>
                    </a:lnTo>
                    <a:lnTo>
                      <a:pt x="89" y="227"/>
                    </a:lnTo>
                    <a:lnTo>
                      <a:pt x="95" y="227"/>
                    </a:lnTo>
                    <a:lnTo>
                      <a:pt x="98" y="234"/>
                    </a:lnTo>
                    <a:lnTo>
                      <a:pt x="99" y="233"/>
                    </a:lnTo>
                    <a:lnTo>
                      <a:pt x="98" y="227"/>
                    </a:lnTo>
                    <a:lnTo>
                      <a:pt x="110" y="223"/>
                    </a:lnTo>
                    <a:lnTo>
                      <a:pt x="114" y="223"/>
                    </a:lnTo>
                    <a:lnTo>
                      <a:pt x="124" y="226"/>
                    </a:lnTo>
                    <a:lnTo>
                      <a:pt x="128" y="227"/>
                    </a:lnTo>
                    <a:lnTo>
                      <a:pt x="131" y="229"/>
                    </a:lnTo>
                    <a:lnTo>
                      <a:pt x="137" y="229"/>
                    </a:lnTo>
                    <a:lnTo>
                      <a:pt x="142" y="229"/>
                    </a:lnTo>
                    <a:lnTo>
                      <a:pt x="144" y="229"/>
                    </a:lnTo>
                    <a:lnTo>
                      <a:pt x="142" y="226"/>
                    </a:lnTo>
                    <a:lnTo>
                      <a:pt x="137" y="223"/>
                    </a:lnTo>
                    <a:lnTo>
                      <a:pt x="135" y="222"/>
                    </a:lnTo>
                    <a:lnTo>
                      <a:pt x="116" y="218"/>
                    </a:lnTo>
                    <a:lnTo>
                      <a:pt x="112" y="217"/>
                    </a:lnTo>
                    <a:lnTo>
                      <a:pt x="111" y="217"/>
                    </a:lnTo>
                    <a:lnTo>
                      <a:pt x="103" y="219"/>
                    </a:lnTo>
                    <a:lnTo>
                      <a:pt x="101" y="219"/>
                    </a:lnTo>
                    <a:lnTo>
                      <a:pt x="94" y="219"/>
                    </a:lnTo>
                    <a:lnTo>
                      <a:pt x="82" y="219"/>
                    </a:lnTo>
                    <a:lnTo>
                      <a:pt x="81" y="225"/>
                    </a:lnTo>
                    <a:lnTo>
                      <a:pt x="73" y="227"/>
                    </a:lnTo>
                    <a:lnTo>
                      <a:pt x="69" y="226"/>
                    </a:lnTo>
                    <a:lnTo>
                      <a:pt x="72" y="222"/>
                    </a:lnTo>
                    <a:lnTo>
                      <a:pt x="64" y="223"/>
                    </a:lnTo>
                    <a:lnTo>
                      <a:pt x="65" y="210"/>
                    </a:lnTo>
                    <a:lnTo>
                      <a:pt x="74" y="214"/>
                    </a:lnTo>
                    <a:lnTo>
                      <a:pt x="76" y="206"/>
                    </a:lnTo>
                    <a:lnTo>
                      <a:pt x="82" y="205"/>
                    </a:lnTo>
                    <a:lnTo>
                      <a:pt x="82" y="204"/>
                    </a:lnTo>
                    <a:lnTo>
                      <a:pt x="81" y="201"/>
                    </a:lnTo>
                    <a:lnTo>
                      <a:pt x="77" y="201"/>
                    </a:lnTo>
                    <a:lnTo>
                      <a:pt x="63" y="205"/>
                    </a:lnTo>
                    <a:lnTo>
                      <a:pt x="61" y="200"/>
                    </a:lnTo>
                    <a:lnTo>
                      <a:pt x="72" y="195"/>
                    </a:lnTo>
                    <a:lnTo>
                      <a:pt x="78" y="195"/>
                    </a:lnTo>
                    <a:lnTo>
                      <a:pt x="85" y="195"/>
                    </a:lnTo>
                    <a:lnTo>
                      <a:pt x="86" y="196"/>
                    </a:lnTo>
                    <a:lnTo>
                      <a:pt x="93" y="196"/>
                    </a:lnTo>
                    <a:lnTo>
                      <a:pt x="95" y="191"/>
                    </a:lnTo>
                    <a:lnTo>
                      <a:pt x="108" y="197"/>
                    </a:lnTo>
                    <a:lnTo>
                      <a:pt x="108" y="193"/>
                    </a:lnTo>
                    <a:lnTo>
                      <a:pt x="118" y="196"/>
                    </a:lnTo>
                    <a:lnTo>
                      <a:pt x="116" y="201"/>
                    </a:lnTo>
                    <a:lnTo>
                      <a:pt x="116" y="202"/>
                    </a:lnTo>
                    <a:lnTo>
                      <a:pt x="123" y="205"/>
                    </a:lnTo>
                    <a:lnTo>
                      <a:pt x="128" y="206"/>
                    </a:lnTo>
                    <a:lnTo>
                      <a:pt x="129" y="208"/>
                    </a:lnTo>
                    <a:lnTo>
                      <a:pt x="137" y="208"/>
                    </a:lnTo>
                    <a:lnTo>
                      <a:pt x="138" y="208"/>
                    </a:lnTo>
                    <a:lnTo>
                      <a:pt x="144" y="204"/>
                    </a:lnTo>
                    <a:lnTo>
                      <a:pt x="152" y="200"/>
                    </a:lnTo>
                    <a:lnTo>
                      <a:pt x="159" y="202"/>
                    </a:lnTo>
                    <a:lnTo>
                      <a:pt x="161" y="202"/>
                    </a:lnTo>
                    <a:lnTo>
                      <a:pt x="167" y="208"/>
                    </a:lnTo>
                    <a:lnTo>
                      <a:pt x="169" y="206"/>
                    </a:lnTo>
                    <a:lnTo>
                      <a:pt x="169" y="205"/>
                    </a:lnTo>
                    <a:lnTo>
                      <a:pt x="170" y="204"/>
                    </a:lnTo>
                    <a:lnTo>
                      <a:pt x="166" y="202"/>
                    </a:lnTo>
                    <a:lnTo>
                      <a:pt x="166" y="199"/>
                    </a:lnTo>
                    <a:lnTo>
                      <a:pt x="162" y="193"/>
                    </a:lnTo>
                    <a:lnTo>
                      <a:pt x="158" y="192"/>
                    </a:lnTo>
                    <a:lnTo>
                      <a:pt x="156" y="191"/>
                    </a:lnTo>
                    <a:lnTo>
                      <a:pt x="154" y="191"/>
                    </a:lnTo>
                    <a:lnTo>
                      <a:pt x="144" y="195"/>
                    </a:lnTo>
                    <a:lnTo>
                      <a:pt x="144" y="196"/>
                    </a:lnTo>
                    <a:lnTo>
                      <a:pt x="140" y="201"/>
                    </a:lnTo>
                    <a:lnTo>
                      <a:pt x="137" y="201"/>
                    </a:lnTo>
                    <a:lnTo>
                      <a:pt x="131" y="200"/>
                    </a:lnTo>
                    <a:lnTo>
                      <a:pt x="125" y="200"/>
                    </a:lnTo>
                    <a:lnTo>
                      <a:pt x="121" y="197"/>
                    </a:lnTo>
                    <a:lnTo>
                      <a:pt x="127" y="192"/>
                    </a:lnTo>
                    <a:lnTo>
                      <a:pt x="128" y="192"/>
                    </a:lnTo>
                    <a:lnTo>
                      <a:pt x="121" y="191"/>
                    </a:lnTo>
                    <a:lnTo>
                      <a:pt x="114" y="189"/>
                    </a:lnTo>
                    <a:lnTo>
                      <a:pt x="103" y="187"/>
                    </a:lnTo>
                    <a:lnTo>
                      <a:pt x="98" y="184"/>
                    </a:lnTo>
                    <a:lnTo>
                      <a:pt x="94" y="183"/>
                    </a:lnTo>
                    <a:lnTo>
                      <a:pt x="90" y="181"/>
                    </a:lnTo>
                    <a:lnTo>
                      <a:pt x="89" y="180"/>
                    </a:lnTo>
                    <a:lnTo>
                      <a:pt x="89" y="176"/>
                    </a:lnTo>
                    <a:lnTo>
                      <a:pt x="90" y="175"/>
                    </a:lnTo>
                    <a:lnTo>
                      <a:pt x="91" y="170"/>
                    </a:lnTo>
                    <a:lnTo>
                      <a:pt x="101" y="175"/>
                    </a:lnTo>
                    <a:lnTo>
                      <a:pt x="106" y="175"/>
                    </a:lnTo>
                    <a:lnTo>
                      <a:pt x="107" y="171"/>
                    </a:lnTo>
                    <a:lnTo>
                      <a:pt x="101" y="166"/>
                    </a:lnTo>
                    <a:lnTo>
                      <a:pt x="97" y="163"/>
                    </a:lnTo>
                    <a:lnTo>
                      <a:pt x="115" y="164"/>
                    </a:lnTo>
                    <a:lnTo>
                      <a:pt x="119" y="159"/>
                    </a:lnTo>
                    <a:lnTo>
                      <a:pt x="108" y="159"/>
                    </a:lnTo>
                    <a:lnTo>
                      <a:pt x="101" y="158"/>
                    </a:lnTo>
                    <a:lnTo>
                      <a:pt x="89" y="157"/>
                    </a:lnTo>
                    <a:lnTo>
                      <a:pt x="69" y="162"/>
                    </a:lnTo>
                    <a:lnTo>
                      <a:pt x="66" y="159"/>
                    </a:lnTo>
                    <a:lnTo>
                      <a:pt x="68" y="155"/>
                    </a:lnTo>
                    <a:lnTo>
                      <a:pt x="73" y="153"/>
                    </a:lnTo>
                    <a:lnTo>
                      <a:pt x="89" y="153"/>
                    </a:lnTo>
                    <a:lnTo>
                      <a:pt x="95" y="153"/>
                    </a:lnTo>
                    <a:lnTo>
                      <a:pt x="104" y="154"/>
                    </a:lnTo>
                    <a:lnTo>
                      <a:pt x="111" y="154"/>
                    </a:lnTo>
                    <a:lnTo>
                      <a:pt x="115" y="154"/>
                    </a:lnTo>
                    <a:lnTo>
                      <a:pt x="118" y="151"/>
                    </a:lnTo>
                    <a:lnTo>
                      <a:pt x="118" y="149"/>
                    </a:lnTo>
                    <a:lnTo>
                      <a:pt x="107" y="145"/>
                    </a:lnTo>
                    <a:lnTo>
                      <a:pt x="98" y="144"/>
                    </a:lnTo>
                    <a:lnTo>
                      <a:pt x="87" y="144"/>
                    </a:lnTo>
                    <a:lnTo>
                      <a:pt x="78" y="144"/>
                    </a:lnTo>
                    <a:lnTo>
                      <a:pt x="74" y="141"/>
                    </a:lnTo>
                    <a:lnTo>
                      <a:pt x="72" y="140"/>
                    </a:lnTo>
                    <a:lnTo>
                      <a:pt x="70" y="134"/>
                    </a:lnTo>
                    <a:lnTo>
                      <a:pt x="73" y="130"/>
                    </a:lnTo>
                    <a:lnTo>
                      <a:pt x="74" y="124"/>
                    </a:lnTo>
                    <a:lnTo>
                      <a:pt x="76" y="119"/>
                    </a:lnTo>
                    <a:lnTo>
                      <a:pt x="76" y="117"/>
                    </a:lnTo>
                    <a:lnTo>
                      <a:pt x="82" y="115"/>
                    </a:lnTo>
                    <a:lnTo>
                      <a:pt x="86" y="119"/>
                    </a:lnTo>
                    <a:lnTo>
                      <a:pt x="87" y="121"/>
                    </a:lnTo>
                    <a:lnTo>
                      <a:pt x="89" y="124"/>
                    </a:lnTo>
                    <a:lnTo>
                      <a:pt x="94" y="128"/>
                    </a:lnTo>
                    <a:lnTo>
                      <a:pt x="95" y="127"/>
                    </a:lnTo>
                    <a:lnTo>
                      <a:pt x="101" y="125"/>
                    </a:lnTo>
                    <a:lnTo>
                      <a:pt x="95" y="121"/>
                    </a:lnTo>
                    <a:lnTo>
                      <a:pt x="95" y="117"/>
                    </a:lnTo>
                    <a:lnTo>
                      <a:pt x="102" y="116"/>
                    </a:lnTo>
                    <a:lnTo>
                      <a:pt x="106" y="115"/>
                    </a:lnTo>
                    <a:lnTo>
                      <a:pt x="106" y="113"/>
                    </a:lnTo>
                    <a:lnTo>
                      <a:pt x="99" y="112"/>
                    </a:lnTo>
                    <a:lnTo>
                      <a:pt x="91" y="112"/>
                    </a:lnTo>
                    <a:lnTo>
                      <a:pt x="89" y="112"/>
                    </a:lnTo>
                    <a:lnTo>
                      <a:pt x="87" y="112"/>
                    </a:lnTo>
                    <a:lnTo>
                      <a:pt x="89" y="109"/>
                    </a:lnTo>
                    <a:lnTo>
                      <a:pt x="95" y="104"/>
                    </a:lnTo>
                    <a:lnTo>
                      <a:pt x="99" y="102"/>
                    </a:lnTo>
                    <a:lnTo>
                      <a:pt x="108" y="102"/>
                    </a:lnTo>
                    <a:lnTo>
                      <a:pt x="115" y="103"/>
                    </a:lnTo>
                    <a:lnTo>
                      <a:pt x="120" y="102"/>
                    </a:lnTo>
                    <a:lnTo>
                      <a:pt x="121" y="100"/>
                    </a:lnTo>
                    <a:lnTo>
                      <a:pt x="123" y="96"/>
                    </a:lnTo>
                    <a:lnTo>
                      <a:pt x="120" y="92"/>
                    </a:lnTo>
                    <a:lnTo>
                      <a:pt x="124" y="87"/>
                    </a:lnTo>
                    <a:lnTo>
                      <a:pt x="131" y="83"/>
                    </a:lnTo>
                    <a:lnTo>
                      <a:pt x="137" y="82"/>
                    </a:lnTo>
                    <a:lnTo>
                      <a:pt x="137" y="83"/>
                    </a:lnTo>
                    <a:lnTo>
                      <a:pt x="142" y="86"/>
                    </a:lnTo>
                    <a:lnTo>
                      <a:pt x="150" y="89"/>
                    </a:lnTo>
                    <a:lnTo>
                      <a:pt x="159" y="92"/>
                    </a:lnTo>
                    <a:lnTo>
                      <a:pt x="165" y="94"/>
                    </a:lnTo>
                    <a:lnTo>
                      <a:pt x="166" y="99"/>
                    </a:lnTo>
                    <a:lnTo>
                      <a:pt x="167" y="102"/>
                    </a:lnTo>
                    <a:lnTo>
                      <a:pt x="161" y="104"/>
                    </a:lnTo>
                    <a:lnTo>
                      <a:pt x="153" y="108"/>
                    </a:lnTo>
                    <a:lnTo>
                      <a:pt x="154" y="109"/>
                    </a:lnTo>
                    <a:lnTo>
                      <a:pt x="157" y="112"/>
                    </a:lnTo>
                    <a:lnTo>
                      <a:pt x="162" y="108"/>
                    </a:lnTo>
                    <a:lnTo>
                      <a:pt x="173" y="107"/>
                    </a:lnTo>
                    <a:lnTo>
                      <a:pt x="182" y="107"/>
                    </a:lnTo>
                    <a:lnTo>
                      <a:pt x="183" y="107"/>
                    </a:lnTo>
                    <a:lnTo>
                      <a:pt x="192" y="107"/>
                    </a:lnTo>
                    <a:lnTo>
                      <a:pt x="197" y="108"/>
                    </a:lnTo>
                    <a:lnTo>
                      <a:pt x="192" y="121"/>
                    </a:lnTo>
                    <a:lnTo>
                      <a:pt x="190" y="129"/>
                    </a:lnTo>
                    <a:lnTo>
                      <a:pt x="188" y="133"/>
                    </a:lnTo>
                    <a:lnTo>
                      <a:pt x="193" y="133"/>
                    </a:lnTo>
                    <a:lnTo>
                      <a:pt x="197" y="125"/>
                    </a:lnTo>
                    <a:lnTo>
                      <a:pt x="199" y="124"/>
                    </a:lnTo>
                    <a:lnTo>
                      <a:pt x="203" y="115"/>
                    </a:lnTo>
                    <a:lnTo>
                      <a:pt x="207" y="112"/>
                    </a:lnTo>
                    <a:lnTo>
                      <a:pt x="208" y="113"/>
                    </a:lnTo>
                    <a:lnTo>
                      <a:pt x="209" y="116"/>
                    </a:lnTo>
                    <a:lnTo>
                      <a:pt x="210" y="124"/>
                    </a:lnTo>
                    <a:lnTo>
                      <a:pt x="214" y="129"/>
                    </a:lnTo>
                    <a:lnTo>
                      <a:pt x="220" y="133"/>
                    </a:lnTo>
                    <a:lnTo>
                      <a:pt x="221" y="132"/>
                    </a:lnTo>
                    <a:lnTo>
                      <a:pt x="224" y="130"/>
                    </a:lnTo>
                    <a:lnTo>
                      <a:pt x="220" y="121"/>
                    </a:lnTo>
                    <a:lnTo>
                      <a:pt x="218" y="119"/>
                    </a:lnTo>
                    <a:lnTo>
                      <a:pt x="217" y="116"/>
                    </a:lnTo>
                    <a:lnTo>
                      <a:pt x="225" y="116"/>
                    </a:lnTo>
                    <a:lnTo>
                      <a:pt x="228" y="116"/>
                    </a:lnTo>
                    <a:lnTo>
                      <a:pt x="237" y="116"/>
                    </a:lnTo>
                    <a:lnTo>
                      <a:pt x="239" y="116"/>
                    </a:lnTo>
                    <a:lnTo>
                      <a:pt x="250" y="125"/>
                    </a:lnTo>
                    <a:lnTo>
                      <a:pt x="258" y="128"/>
                    </a:lnTo>
                    <a:lnTo>
                      <a:pt x="263" y="129"/>
                    </a:lnTo>
                    <a:lnTo>
                      <a:pt x="265" y="128"/>
                    </a:lnTo>
                    <a:lnTo>
                      <a:pt x="273" y="123"/>
                    </a:lnTo>
                    <a:lnTo>
                      <a:pt x="275" y="121"/>
                    </a:lnTo>
                    <a:lnTo>
                      <a:pt x="281" y="117"/>
                    </a:lnTo>
                    <a:lnTo>
                      <a:pt x="281" y="116"/>
                    </a:lnTo>
                    <a:lnTo>
                      <a:pt x="280" y="116"/>
                    </a:lnTo>
                    <a:lnTo>
                      <a:pt x="277" y="113"/>
                    </a:lnTo>
                    <a:lnTo>
                      <a:pt x="288" y="115"/>
                    </a:lnTo>
                    <a:lnTo>
                      <a:pt x="297" y="119"/>
                    </a:lnTo>
                    <a:lnTo>
                      <a:pt x="300" y="121"/>
                    </a:lnTo>
                    <a:lnTo>
                      <a:pt x="301" y="124"/>
                    </a:lnTo>
                    <a:lnTo>
                      <a:pt x="306" y="117"/>
                    </a:lnTo>
                    <a:lnTo>
                      <a:pt x="301" y="115"/>
                    </a:lnTo>
                    <a:lnTo>
                      <a:pt x="292" y="111"/>
                    </a:lnTo>
                    <a:lnTo>
                      <a:pt x="292" y="106"/>
                    </a:lnTo>
                    <a:lnTo>
                      <a:pt x="286" y="108"/>
                    </a:lnTo>
                    <a:lnTo>
                      <a:pt x="273" y="107"/>
                    </a:lnTo>
                    <a:lnTo>
                      <a:pt x="272" y="109"/>
                    </a:lnTo>
                    <a:lnTo>
                      <a:pt x="269" y="113"/>
                    </a:lnTo>
                    <a:lnTo>
                      <a:pt x="267" y="117"/>
                    </a:lnTo>
                    <a:lnTo>
                      <a:pt x="264" y="120"/>
                    </a:lnTo>
                    <a:lnTo>
                      <a:pt x="255" y="119"/>
                    </a:lnTo>
                    <a:lnTo>
                      <a:pt x="248" y="112"/>
                    </a:lnTo>
                    <a:lnTo>
                      <a:pt x="243" y="108"/>
                    </a:lnTo>
                    <a:lnTo>
                      <a:pt x="237" y="108"/>
                    </a:lnTo>
                    <a:lnTo>
                      <a:pt x="234" y="107"/>
                    </a:lnTo>
                    <a:lnTo>
                      <a:pt x="225" y="109"/>
                    </a:lnTo>
                    <a:lnTo>
                      <a:pt x="220" y="109"/>
                    </a:lnTo>
                    <a:lnTo>
                      <a:pt x="213" y="104"/>
                    </a:lnTo>
                    <a:lnTo>
                      <a:pt x="210" y="102"/>
                    </a:lnTo>
                    <a:lnTo>
                      <a:pt x="201" y="99"/>
                    </a:lnTo>
                    <a:lnTo>
                      <a:pt x="191" y="98"/>
                    </a:lnTo>
                    <a:lnTo>
                      <a:pt x="180" y="102"/>
                    </a:lnTo>
                    <a:lnTo>
                      <a:pt x="176" y="91"/>
                    </a:lnTo>
                    <a:lnTo>
                      <a:pt x="201" y="95"/>
                    </a:lnTo>
                    <a:lnTo>
                      <a:pt x="203" y="92"/>
                    </a:lnTo>
                    <a:lnTo>
                      <a:pt x="204" y="91"/>
                    </a:lnTo>
                    <a:lnTo>
                      <a:pt x="193" y="87"/>
                    </a:lnTo>
                    <a:lnTo>
                      <a:pt x="186" y="86"/>
                    </a:lnTo>
                    <a:lnTo>
                      <a:pt x="173" y="86"/>
                    </a:lnTo>
                    <a:lnTo>
                      <a:pt x="163" y="85"/>
                    </a:lnTo>
                    <a:lnTo>
                      <a:pt x="148" y="79"/>
                    </a:lnTo>
                    <a:lnTo>
                      <a:pt x="142" y="77"/>
                    </a:lnTo>
                    <a:lnTo>
                      <a:pt x="138" y="75"/>
                    </a:lnTo>
                    <a:lnTo>
                      <a:pt x="137" y="75"/>
                    </a:lnTo>
                    <a:lnTo>
                      <a:pt x="135" y="74"/>
                    </a:lnTo>
                    <a:lnTo>
                      <a:pt x="125" y="77"/>
                    </a:lnTo>
                    <a:lnTo>
                      <a:pt x="118" y="78"/>
                    </a:lnTo>
                    <a:lnTo>
                      <a:pt x="108" y="77"/>
                    </a:lnTo>
                    <a:lnTo>
                      <a:pt x="107" y="77"/>
                    </a:lnTo>
                    <a:lnTo>
                      <a:pt x="102" y="77"/>
                    </a:lnTo>
                    <a:lnTo>
                      <a:pt x="102" y="72"/>
                    </a:lnTo>
                    <a:lnTo>
                      <a:pt x="102" y="70"/>
                    </a:lnTo>
                    <a:lnTo>
                      <a:pt x="110" y="58"/>
                    </a:lnTo>
                    <a:lnTo>
                      <a:pt x="116" y="62"/>
                    </a:lnTo>
                    <a:lnTo>
                      <a:pt x="123" y="61"/>
                    </a:lnTo>
                    <a:lnTo>
                      <a:pt x="131" y="51"/>
                    </a:lnTo>
                    <a:lnTo>
                      <a:pt x="137" y="53"/>
                    </a:lnTo>
                    <a:lnTo>
                      <a:pt x="138" y="53"/>
                    </a:lnTo>
                    <a:lnTo>
                      <a:pt x="137" y="52"/>
                    </a:lnTo>
                    <a:lnTo>
                      <a:pt x="129" y="45"/>
                    </a:lnTo>
                    <a:lnTo>
                      <a:pt x="124" y="32"/>
                    </a:lnTo>
                    <a:lnTo>
                      <a:pt x="120" y="26"/>
                    </a:lnTo>
                    <a:lnTo>
                      <a:pt x="106" y="23"/>
                    </a:lnTo>
                    <a:lnTo>
                      <a:pt x="106" y="18"/>
                    </a:lnTo>
                    <a:lnTo>
                      <a:pt x="112" y="17"/>
                    </a:lnTo>
                    <a:lnTo>
                      <a:pt x="104" y="10"/>
                    </a:lnTo>
                    <a:lnTo>
                      <a:pt x="107" y="1"/>
                    </a:lnTo>
                    <a:lnTo>
                      <a:pt x="120" y="0"/>
                    </a:lnTo>
                    <a:lnTo>
                      <a:pt x="124" y="9"/>
                    </a:lnTo>
                    <a:lnTo>
                      <a:pt x="133" y="14"/>
                    </a:lnTo>
                    <a:lnTo>
                      <a:pt x="129" y="20"/>
                    </a:lnTo>
                    <a:lnTo>
                      <a:pt x="137" y="32"/>
                    </a:lnTo>
                    <a:lnTo>
                      <a:pt x="144" y="41"/>
                    </a:lnTo>
                    <a:lnTo>
                      <a:pt x="145" y="52"/>
                    </a:lnTo>
                  </a:path>
                </a:pathLst>
              </a:custGeom>
              <a:grpFill/>
              <a:ln w="4">
                <a:solidFill>
                  <a:srgbClr val="9C9C9C"/>
                </a:solidFill>
                <a:prstDash val="solid"/>
                <a:round/>
                <a:headEnd/>
                <a:tailEnd/>
              </a:ln>
            </p:spPr>
            <p:txBody>
              <a:bodyPr/>
              <a:lstStyle/>
              <a:p>
                <a:pPr>
                  <a:defRPr/>
                </a:pPr>
                <a:endParaRPr lang="nb-NO" dirty="0">
                  <a:latin typeface="Arial" pitchFamily="34" charset="0"/>
                  <a:cs typeface="Arial" pitchFamily="34" charset="0"/>
                </a:endParaRPr>
              </a:p>
            </p:txBody>
          </p:sp>
        </p:grpSp>
        <p:sp>
          <p:nvSpPr>
            <p:cNvPr id="2068" name="Freeform 1406"/>
            <p:cNvSpPr>
              <a:spLocks noEditPoints="1"/>
            </p:cNvSpPr>
            <p:nvPr/>
          </p:nvSpPr>
          <p:spPr bwMode="auto">
            <a:xfrm>
              <a:off x="2651125" y="3957638"/>
              <a:ext cx="852488" cy="601662"/>
            </a:xfrm>
            <a:custGeom>
              <a:avLst/>
              <a:gdLst>
                <a:gd name="T0" fmla="*/ 38100 w 537"/>
                <a:gd name="T1" fmla="*/ 452437 h 379"/>
                <a:gd name="T2" fmla="*/ 63500 w 537"/>
                <a:gd name="T3" fmla="*/ 420687 h 379"/>
                <a:gd name="T4" fmla="*/ 147638 w 537"/>
                <a:gd name="T5" fmla="*/ 420687 h 379"/>
                <a:gd name="T6" fmla="*/ 192088 w 537"/>
                <a:gd name="T7" fmla="*/ 396875 h 379"/>
                <a:gd name="T8" fmla="*/ 201613 w 537"/>
                <a:gd name="T9" fmla="*/ 309562 h 379"/>
                <a:gd name="T10" fmla="*/ 328613 w 537"/>
                <a:gd name="T11" fmla="*/ 277812 h 379"/>
                <a:gd name="T12" fmla="*/ 244475 w 537"/>
                <a:gd name="T13" fmla="*/ 269875 h 379"/>
                <a:gd name="T14" fmla="*/ 523875 w 537"/>
                <a:gd name="T15" fmla="*/ 196850 h 379"/>
                <a:gd name="T16" fmla="*/ 468313 w 537"/>
                <a:gd name="T17" fmla="*/ 201612 h 379"/>
                <a:gd name="T18" fmla="*/ 488950 w 537"/>
                <a:gd name="T19" fmla="*/ 152400 h 379"/>
                <a:gd name="T20" fmla="*/ 831850 w 537"/>
                <a:gd name="T21" fmla="*/ 155575 h 379"/>
                <a:gd name="T22" fmla="*/ 823913 w 537"/>
                <a:gd name="T23" fmla="*/ 282575 h 379"/>
                <a:gd name="T24" fmla="*/ 762000 w 537"/>
                <a:gd name="T25" fmla="*/ 419100 h 379"/>
                <a:gd name="T26" fmla="*/ 534988 w 537"/>
                <a:gd name="T27" fmla="*/ 511175 h 379"/>
                <a:gd name="T28" fmla="*/ 376238 w 537"/>
                <a:gd name="T29" fmla="*/ 588962 h 379"/>
                <a:gd name="T30" fmla="*/ 219075 w 537"/>
                <a:gd name="T31" fmla="*/ 555625 h 379"/>
                <a:gd name="T32" fmla="*/ 138113 w 537"/>
                <a:gd name="T33" fmla="*/ 579437 h 379"/>
                <a:gd name="T34" fmla="*/ 15875 w 537"/>
                <a:gd name="T35" fmla="*/ 547687 h 379"/>
                <a:gd name="T36" fmla="*/ 50800 w 537"/>
                <a:gd name="T37" fmla="*/ 485775 h 379"/>
                <a:gd name="T38" fmla="*/ 90488 w 537"/>
                <a:gd name="T39" fmla="*/ 534987 h 379"/>
                <a:gd name="T40" fmla="*/ 165100 w 537"/>
                <a:gd name="T41" fmla="*/ 544512 h 379"/>
                <a:gd name="T42" fmla="*/ 119063 w 537"/>
                <a:gd name="T43" fmla="*/ 474662 h 379"/>
                <a:gd name="T44" fmla="*/ 200025 w 537"/>
                <a:gd name="T45" fmla="*/ 420687 h 379"/>
                <a:gd name="T46" fmla="*/ 231775 w 537"/>
                <a:gd name="T47" fmla="*/ 498475 h 379"/>
                <a:gd name="T48" fmla="*/ 244475 w 537"/>
                <a:gd name="T49" fmla="*/ 430212 h 379"/>
                <a:gd name="T50" fmla="*/ 312738 w 537"/>
                <a:gd name="T51" fmla="*/ 454025 h 379"/>
                <a:gd name="T52" fmla="*/ 328613 w 537"/>
                <a:gd name="T53" fmla="*/ 555625 h 379"/>
                <a:gd name="T54" fmla="*/ 315913 w 537"/>
                <a:gd name="T55" fmla="*/ 531812 h 379"/>
                <a:gd name="T56" fmla="*/ 406400 w 537"/>
                <a:gd name="T57" fmla="*/ 498475 h 379"/>
                <a:gd name="T58" fmla="*/ 320675 w 537"/>
                <a:gd name="T59" fmla="*/ 438150 h 379"/>
                <a:gd name="T60" fmla="*/ 231775 w 537"/>
                <a:gd name="T61" fmla="*/ 396875 h 379"/>
                <a:gd name="T62" fmla="*/ 233363 w 537"/>
                <a:gd name="T63" fmla="*/ 369887 h 379"/>
                <a:gd name="T64" fmla="*/ 193675 w 537"/>
                <a:gd name="T65" fmla="*/ 338137 h 379"/>
                <a:gd name="T66" fmla="*/ 266700 w 537"/>
                <a:gd name="T67" fmla="*/ 330200 h 379"/>
                <a:gd name="T68" fmla="*/ 328613 w 537"/>
                <a:gd name="T69" fmla="*/ 317500 h 379"/>
                <a:gd name="T70" fmla="*/ 393700 w 537"/>
                <a:gd name="T71" fmla="*/ 342900 h 379"/>
                <a:gd name="T72" fmla="*/ 469900 w 537"/>
                <a:gd name="T73" fmla="*/ 373062 h 379"/>
                <a:gd name="T74" fmla="*/ 419100 w 537"/>
                <a:gd name="T75" fmla="*/ 338137 h 379"/>
                <a:gd name="T76" fmla="*/ 523875 w 537"/>
                <a:gd name="T77" fmla="*/ 309562 h 379"/>
                <a:gd name="T78" fmla="*/ 549275 w 537"/>
                <a:gd name="T79" fmla="*/ 287337 h 379"/>
                <a:gd name="T80" fmla="*/ 422275 w 537"/>
                <a:gd name="T81" fmla="*/ 292100 h 379"/>
                <a:gd name="T82" fmla="*/ 349250 w 537"/>
                <a:gd name="T83" fmla="*/ 263525 h 379"/>
                <a:gd name="T84" fmla="*/ 334963 w 537"/>
                <a:gd name="T85" fmla="*/ 206375 h 379"/>
                <a:gd name="T86" fmla="*/ 469900 w 537"/>
                <a:gd name="T87" fmla="*/ 212725 h 379"/>
                <a:gd name="T88" fmla="*/ 557213 w 537"/>
                <a:gd name="T89" fmla="*/ 212725 h 379"/>
                <a:gd name="T90" fmla="*/ 642938 w 537"/>
                <a:gd name="T91" fmla="*/ 320675 h 379"/>
                <a:gd name="T92" fmla="*/ 569913 w 537"/>
                <a:gd name="T93" fmla="*/ 209550 h 379"/>
                <a:gd name="T94" fmla="*/ 588963 w 537"/>
                <a:gd name="T95" fmla="*/ 195262 h 379"/>
                <a:gd name="T96" fmla="*/ 628650 w 537"/>
                <a:gd name="T97" fmla="*/ 252412 h 379"/>
                <a:gd name="T98" fmla="*/ 641350 w 537"/>
                <a:gd name="T99" fmla="*/ 225425 h 379"/>
                <a:gd name="T100" fmla="*/ 661988 w 537"/>
                <a:gd name="T101" fmla="*/ 196850 h 379"/>
                <a:gd name="T102" fmla="*/ 593725 w 537"/>
                <a:gd name="T103" fmla="*/ 171450 h 379"/>
                <a:gd name="T104" fmla="*/ 654050 w 537"/>
                <a:gd name="T105" fmla="*/ 150812 h 379"/>
                <a:gd name="T106" fmla="*/ 742950 w 537"/>
                <a:gd name="T107" fmla="*/ 165100 h 379"/>
                <a:gd name="T108" fmla="*/ 817563 w 537"/>
                <a:gd name="T109" fmla="*/ 130175 h 379"/>
                <a:gd name="T110" fmla="*/ 577850 w 537"/>
                <a:gd name="T111" fmla="*/ 101600 h 379"/>
                <a:gd name="T112" fmla="*/ 669925 w 537"/>
                <a:gd name="T113" fmla="*/ 68262 h 379"/>
                <a:gd name="T114" fmla="*/ 669925 w 537"/>
                <a:gd name="T115" fmla="*/ 82550 h 379"/>
                <a:gd name="T116" fmla="*/ 730250 w 537"/>
                <a:gd name="T117" fmla="*/ 55562 h 379"/>
                <a:gd name="T118" fmla="*/ 547688 w 537"/>
                <a:gd name="T119" fmla="*/ 7937 h 3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7"/>
                <a:gd name="T181" fmla="*/ 0 h 379"/>
                <a:gd name="T182" fmla="*/ 537 w 537"/>
                <a:gd name="T183" fmla="*/ 379 h 3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7" h="379">
                  <a:moveTo>
                    <a:pt x="15" y="284"/>
                  </a:moveTo>
                  <a:lnTo>
                    <a:pt x="7" y="285"/>
                  </a:lnTo>
                  <a:lnTo>
                    <a:pt x="7" y="284"/>
                  </a:lnTo>
                  <a:lnTo>
                    <a:pt x="7" y="273"/>
                  </a:lnTo>
                  <a:lnTo>
                    <a:pt x="10" y="272"/>
                  </a:lnTo>
                  <a:lnTo>
                    <a:pt x="12" y="272"/>
                  </a:lnTo>
                  <a:lnTo>
                    <a:pt x="16" y="276"/>
                  </a:lnTo>
                  <a:lnTo>
                    <a:pt x="15" y="284"/>
                  </a:lnTo>
                  <a:moveTo>
                    <a:pt x="48" y="297"/>
                  </a:moveTo>
                  <a:lnTo>
                    <a:pt x="48" y="298"/>
                  </a:lnTo>
                  <a:lnTo>
                    <a:pt x="31" y="298"/>
                  </a:lnTo>
                  <a:lnTo>
                    <a:pt x="23" y="298"/>
                  </a:lnTo>
                  <a:lnTo>
                    <a:pt x="21" y="293"/>
                  </a:lnTo>
                  <a:lnTo>
                    <a:pt x="35" y="290"/>
                  </a:lnTo>
                  <a:lnTo>
                    <a:pt x="24" y="285"/>
                  </a:lnTo>
                  <a:lnTo>
                    <a:pt x="28" y="273"/>
                  </a:lnTo>
                  <a:lnTo>
                    <a:pt x="29" y="272"/>
                  </a:lnTo>
                  <a:lnTo>
                    <a:pt x="35" y="271"/>
                  </a:lnTo>
                  <a:lnTo>
                    <a:pt x="49" y="273"/>
                  </a:lnTo>
                  <a:lnTo>
                    <a:pt x="58" y="278"/>
                  </a:lnTo>
                  <a:lnTo>
                    <a:pt x="48" y="297"/>
                  </a:lnTo>
                  <a:moveTo>
                    <a:pt x="24" y="248"/>
                  </a:moveTo>
                  <a:lnTo>
                    <a:pt x="40" y="250"/>
                  </a:lnTo>
                  <a:lnTo>
                    <a:pt x="52" y="250"/>
                  </a:lnTo>
                  <a:lnTo>
                    <a:pt x="54" y="250"/>
                  </a:lnTo>
                  <a:lnTo>
                    <a:pt x="53" y="253"/>
                  </a:lnTo>
                  <a:lnTo>
                    <a:pt x="52" y="260"/>
                  </a:lnTo>
                  <a:lnTo>
                    <a:pt x="52" y="261"/>
                  </a:lnTo>
                  <a:lnTo>
                    <a:pt x="52" y="267"/>
                  </a:lnTo>
                  <a:lnTo>
                    <a:pt x="40" y="265"/>
                  </a:lnTo>
                  <a:lnTo>
                    <a:pt x="32" y="261"/>
                  </a:lnTo>
                  <a:lnTo>
                    <a:pt x="23" y="260"/>
                  </a:lnTo>
                  <a:lnTo>
                    <a:pt x="24" y="248"/>
                  </a:lnTo>
                  <a:moveTo>
                    <a:pt x="63" y="289"/>
                  </a:moveTo>
                  <a:lnTo>
                    <a:pt x="61" y="285"/>
                  </a:lnTo>
                  <a:lnTo>
                    <a:pt x="62" y="280"/>
                  </a:lnTo>
                  <a:lnTo>
                    <a:pt x="62" y="278"/>
                  </a:lnTo>
                  <a:lnTo>
                    <a:pt x="62" y="276"/>
                  </a:lnTo>
                  <a:lnTo>
                    <a:pt x="66" y="265"/>
                  </a:lnTo>
                  <a:lnTo>
                    <a:pt x="61" y="260"/>
                  </a:lnTo>
                  <a:lnTo>
                    <a:pt x="65" y="248"/>
                  </a:lnTo>
                  <a:lnTo>
                    <a:pt x="80" y="246"/>
                  </a:lnTo>
                  <a:lnTo>
                    <a:pt x="87" y="246"/>
                  </a:lnTo>
                  <a:lnTo>
                    <a:pt x="87" y="259"/>
                  </a:lnTo>
                  <a:lnTo>
                    <a:pt x="93" y="265"/>
                  </a:lnTo>
                  <a:lnTo>
                    <a:pt x="93" y="267"/>
                  </a:lnTo>
                  <a:lnTo>
                    <a:pt x="74" y="281"/>
                  </a:lnTo>
                  <a:lnTo>
                    <a:pt x="72" y="282"/>
                  </a:lnTo>
                  <a:lnTo>
                    <a:pt x="66" y="288"/>
                  </a:lnTo>
                  <a:lnTo>
                    <a:pt x="63" y="289"/>
                  </a:lnTo>
                  <a:moveTo>
                    <a:pt x="124" y="255"/>
                  </a:moveTo>
                  <a:lnTo>
                    <a:pt x="103" y="255"/>
                  </a:lnTo>
                  <a:lnTo>
                    <a:pt x="101" y="252"/>
                  </a:lnTo>
                  <a:lnTo>
                    <a:pt x="100" y="251"/>
                  </a:lnTo>
                  <a:lnTo>
                    <a:pt x="96" y="246"/>
                  </a:lnTo>
                  <a:lnTo>
                    <a:pt x="93" y="243"/>
                  </a:lnTo>
                  <a:lnTo>
                    <a:pt x="112" y="243"/>
                  </a:lnTo>
                  <a:lnTo>
                    <a:pt x="113" y="243"/>
                  </a:lnTo>
                  <a:lnTo>
                    <a:pt x="113" y="244"/>
                  </a:lnTo>
                  <a:lnTo>
                    <a:pt x="121" y="250"/>
                  </a:lnTo>
                  <a:lnTo>
                    <a:pt x="126" y="255"/>
                  </a:lnTo>
                  <a:lnTo>
                    <a:pt x="124" y="255"/>
                  </a:lnTo>
                  <a:moveTo>
                    <a:pt x="107" y="225"/>
                  </a:moveTo>
                  <a:lnTo>
                    <a:pt x="103" y="226"/>
                  </a:lnTo>
                  <a:lnTo>
                    <a:pt x="101" y="213"/>
                  </a:lnTo>
                  <a:lnTo>
                    <a:pt x="95" y="213"/>
                  </a:lnTo>
                  <a:lnTo>
                    <a:pt x="95" y="208"/>
                  </a:lnTo>
                  <a:lnTo>
                    <a:pt x="100" y="208"/>
                  </a:lnTo>
                  <a:lnTo>
                    <a:pt x="103" y="202"/>
                  </a:lnTo>
                  <a:lnTo>
                    <a:pt x="109" y="202"/>
                  </a:lnTo>
                  <a:lnTo>
                    <a:pt x="107" y="225"/>
                  </a:lnTo>
                  <a:moveTo>
                    <a:pt x="116" y="178"/>
                  </a:moveTo>
                  <a:lnTo>
                    <a:pt x="120" y="185"/>
                  </a:lnTo>
                  <a:lnTo>
                    <a:pt x="122" y="184"/>
                  </a:lnTo>
                  <a:lnTo>
                    <a:pt x="127" y="195"/>
                  </a:lnTo>
                  <a:lnTo>
                    <a:pt x="125" y="197"/>
                  </a:lnTo>
                  <a:lnTo>
                    <a:pt x="109" y="185"/>
                  </a:lnTo>
                  <a:lnTo>
                    <a:pt x="110" y="184"/>
                  </a:lnTo>
                  <a:lnTo>
                    <a:pt x="116" y="178"/>
                  </a:lnTo>
                  <a:moveTo>
                    <a:pt x="139" y="180"/>
                  </a:moveTo>
                  <a:lnTo>
                    <a:pt x="134" y="191"/>
                  </a:lnTo>
                  <a:lnTo>
                    <a:pt x="126" y="184"/>
                  </a:lnTo>
                  <a:lnTo>
                    <a:pt x="124" y="179"/>
                  </a:lnTo>
                  <a:lnTo>
                    <a:pt x="124" y="176"/>
                  </a:lnTo>
                  <a:lnTo>
                    <a:pt x="127" y="176"/>
                  </a:lnTo>
                  <a:lnTo>
                    <a:pt x="139" y="180"/>
                  </a:lnTo>
                  <a:moveTo>
                    <a:pt x="180" y="172"/>
                  </a:moveTo>
                  <a:lnTo>
                    <a:pt x="190" y="176"/>
                  </a:lnTo>
                  <a:lnTo>
                    <a:pt x="192" y="176"/>
                  </a:lnTo>
                  <a:lnTo>
                    <a:pt x="207" y="175"/>
                  </a:lnTo>
                  <a:lnTo>
                    <a:pt x="209" y="187"/>
                  </a:lnTo>
                  <a:lnTo>
                    <a:pt x="193" y="189"/>
                  </a:lnTo>
                  <a:lnTo>
                    <a:pt x="181" y="191"/>
                  </a:lnTo>
                  <a:lnTo>
                    <a:pt x="177" y="193"/>
                  </a:lnTo>
                  <a:lnTo>
                    <a:pt x="173" y="191"/>
                  </a:lnTo>
                  <a:lnTo>
                    <a:pt x="175" y="187"/>
                  </a:lnTo>
                  <a:lnTo>
                    <a:pt x="179" y="181"/>
                  </a:lnTo>
                  <a:lnTo>
                    <a:pt x="180" y="172"/>
                  </a:lnTo>
                  <a:moveTo>
                    <a:pt x="154" y="170"/>
                  </a:moveTo>
                  <a:lnTo>
                    <a:pt x="151" y="171"/>
                  </a:lnTo>
                  <a:lnTo>
                    <a:pt x="146" y="166"/>
                  </a:lnTo>
                  <a:lnTo>
                    <a:pt x="148" y="161"/>
                  </a:lnTo>
                  <a:lnTo>
                    <a:pt x="158" y="154"/>
                  </a:lnTo>
                  <a:lnTo>
                    <a:pt x="156" y="166"/>
                  </a:lnTo>
                  <a:lnTo>
                    <a:pt x="154" y="170"/>
                  </a:lnTo>
                  <a:moveTo>
                    <a:pt x="211" y="162"/>
                  </a:moveTo>
                  <a:lnTo>
                    <a:pt x="207" y="168"/>
                  </a:lnTo>
                  <a:lnTo>
                    <a:pt x="193" y="154"/>
                  </a:lnTo>
                  <a:lnTo>
                    <a:pt x="192" y="153"/>
                  </a:lnTo>
                  <a:lnTo>
                    <a:pt x="197" y="144"/>
                  </a:lnTo>
                  <a:lnTo>
                    <a:pt x="214" y="149"/>
                  </a:lnTo>
                  <a:lnTo>
                    <a:pt x="211" y="162"/>
                  </a:lnTo>
                  <a:moveTo>
                    <a:pt x="328" y="128"/>
                  </a:moveTo>
                  <a:lnTo>
                    <a:pt x="323" y="129"/>
                  </a:lnTo>
                  <a:lnTo>
                    <a:pt x="320" y="127"/>
                  </a:lnTo>
                  <a:lnTo>
                    <a:pt x="321" y="123"/>
                  </a:lnTo>
                  <a:lnTo>
                    <a:pt x="323" y="121"/>
                  </a:lnTo>
                  <a:lnTo>
                    <a:pt x="324" y="121"/>
                  </a:lnTo>
                  <a:lnTo>
                    <a:pt x="328" y="120"/>
                  </a:lnTo>
                  <a:lnTo>
                    <a:pt x="330" y="124"/>
                  </a:lnTo>
                  <a:lnTo>
                    <a:pt x="330" y="125"/>
                  </a:lnTo>
                  <a:lnTo>
                    <a:pt x="328" y="128"/>
                  </a:lnTo>
                  <a:moveTo>
                    <a:pt x="320" y="113"/>
                  </a:moveTo>
                  <a:lnTo>
                    <a:pt x="317" y="113"/>
                  </a:lnTo>
                  <a:lnTo>
                    <a:pt x="316" y="113"/>
                  </a:lnTo>
                  <a:lnTo>
                    <a:pt x="317" y="107"/>
                  </a:lnTo>
                  <a:lnTo>
                    <a:pt x="317" y="96"/>
                  </a:lnTo>
                  <a:lnTo>
                    <a:pt x="328" y="95"/>
                  </a:lnTo>
                  <a:lnTo>
                    <a:pt x="334" y="94"/>
                  </a:lnTo>
                  <a:lnTo>
                    <a:pt x="332" y="106"/>
                  </a:lnTo>
                  <a:lnTo>
                    <a:pt x="321" y="112"/>
                  </a:lnTo>
                  <a:lnTo>
                    <a:pt x="320" y="113"/>
                  </a:lnTo>
                  <a:moveTo>
                    <a:pt x="308" y="98"/>
                  </a:moveTo>
                  <a:lnTo>
                    <a:pt x="309" y="119"/>
                  </a:lnTo>
                  <a:lnTo>
                    <a:pt x="295" y="127"/>
                  </a:lnTo>
                  <a:lnTo>
                    <a:pt x="287" y="129"/>
                  </a:lnTo>
                  <a:lnTo>
                    <a:pt x="283" y="125"/>
                  </a:lnTo>
                  <a:lnTo>
                    <a:pt x="271" y="116"/>
                  </a:lnTo>
                  <a:lnTo>
                    <a:pt x="271" y="115"/>
                  </a:lnTo>
                  <a:lnTo>
                    <a:pt x="271" y="113"/>
                  </a:lnTo>
                  <a:lnTo>
                    <a:pt x="277" y="111"/>
                  </a:lnTo>
                  <a:lnTo>
                    <a:pt x="279" y="102"/>
                  </a:lnTo>
                  <a:lnTo>
                    <a:pt x="287" y="96"/>
                  </a:lnTo>
                  <a:lnTo>
                    <a:pt x="292" y="102"/>
                  </a:lnTo>
                  <a:lnTo>
                    <a:pt x="299" y="100"/>
                  </a:lnTo>
                  <a:lnTo>
                    <a:pt x="302" y="87"/>
                  </a:lnTo>
                  <a:lnTo>
                    <a:pt x="308" y="87"/>
                  </a:lnTo>
                  <a:lnTo>
                    <a:pt x="308" y="94"/>
                  </a:lnTo>
                  <a:lnTo>
                    <a:pt x="308" y="95"/>
                  </a:lnTo>
                  <a:lnTo>
                    <a:pt x="308" y="96"/>
                  </a:lnTo>
                  <a:lnTo>
                    <a:pt x="308" y="98"/>
                  </a:lnTo>
                  <a:moveTo>
                    <a:pt x="329" y="91"/>
                  </a:moveTo>
                  <a:lnTo>
                    <a:pt x="321" y="91"/>
                  </a:lnTo>
                  <a:lnTo>
                    <a:pt x="319" y="90"/>
                  </a:lnTo>
                  <a:lnTo>
                    <a:pt x="317" y="90"/>
                  </a:lnTo>
                  <a:lnTo>
                    <a:pt x="313" y="87"/>
                  </a:lnTo>
                  <a:lnTo>
                    <a:pt x="316" y="85"/>
                  </a:lnTo>
                  <a:lnTo>
                    <a:pt x="320" y="83"/>
                  </a:lnTo>
                  <a:lnTo>
                    <a:pt x="333" y="85"/>
                  </a:lnTo>
                  <a:lnTo>
                    <a:pt x="334" y="91"/>
                  </a:lnTo>
                  <a:lnTo>
                    <a:pt x="329" y="91"/>
                  </a:lnTo>
                  <a:moveTo>
                    <a:pt x="515" y="85"/>
                  </a:moveTo>
                  <a:lnTo>
                    <a:pt x="527" y="92"/>
                  </a:lnTo>
                  <a:lnTo>
                    <a:pt x="527" y="94"/>
                  </a:lnTo>
                  <a:lnTo>
                    <a:pt x="524" y="98"/>
                  </a:lnTo>
                  <a:lnTo>
                    <a:pt x="525" y="106"/>
                  </a:lnTo>
                  <a:lnTo>
                    <a:pt x="523" y="112"/>
                  </a:lnTo>
                  <a:lnTo>
                    <a:pt x="522" y="115"/>
                  </a:lnTo>
                  <a:lnTo>
                    <a:pt x="520" y="127"/>
                  </a:lnTo>
                  <a:lnTo>
                    <a:pt x="525" y="129"/>
                  </a:lnTo>
                  <a:lnTo>
                    <a:pt x="525" y="134"/>
                  </a:lnTo>
                  <a:lnTo>
                    <a:pt x="527" y="136"/>
                  </a:lnTo>
                  <a:lnTo>
                    <a:pt x="529" y="137"/>
                  </a:lnTo>
                  <a:lnTo>
                    <a:pt x="537" y="138"/>
                  </a:lnTo>
                  <a:lnTo>
                    <a:pt x="528" y="141"/>
                  </a:lnTo>
                  <a:lnTo>
                    <a:pt x="525" y="141"/>
                  </a:lnTo>
                  <a:lnTo>
                    <a:pt x="518" y="151"/>
                  </a:lnTo>
                  <a:lnTo>
                    <a:pt x="518" y="155"/>
                  </a:lnTo>
                  <a:lnTo>
                    <a:pt x="519" y="168"/>
                  </a:lnTo>
                  <a:lnTo>
                    <a:pt x="519" y="178"/>
                  </a:lnTo>
                  <a:lnTo>
                    <a:pt x="519" y="179"/>
                  </a:lnTo>
                  <a:lnTo>
                    <a:pt x="519" y="180"/>
                  </a:lnTo>
                  <a:lnTo>
                    <a:pt x="514" y="188"/>
                  </a:lnTo>
                  <a:lnTo>
                    <a:pt x="506" y="193"/>
                  </a:lnTo>
                  <a:lnTo>
                    <a:pt x="478" y="201"/>
                  </a:lnTo>
                  <a:lnTo>
                    <a:pt x="476" y="200"/>
                  </a:lnTo>
                  <a:lnTo>
                    <a:pt x="470" y="199"/>
                  </a:lnTo>
                  <a:lnTo>
                    <a:pt x="450" y="210"/>
                  </a:lnTo>
                  <a:lnTo>
                    <a:pt x="473" y="247"/>
                  </a:lnTo>
                  <a:lnTo>
                    <a:pt x="474" y="250"/>
                  </a:lnTo>
                  <a:lnTo>
                    <a:pt x="476" y="250"/>
                  </a:lnTo>
                  <a:lnTo>
                    <a:pt x="481" y="250"/>
                  </a:lnTo>
                  <a:lnTo>
                    <a:pt x="484" y="250"/>
                  </a:lnTo>
                  <a:lnTo>
                    <a:pt x="486" y="255"/>
                  </a:lnTo>
                  <a:lnTo>
                    <a:pt x="480" y="264"/>
                  </a:lnTo>
                  <a:lnTo>
                    <a:pt x="478" y="271"/>
                  </a:lnTo>
                  <a:lnTo>
                    <a:pt x="478" y="273"/>
                  </a:lnTo>
                  <a:lnTo>
                    <a:pt x="476" y="288"/>
                  </a:lnTo>
                  <a:lnTo>
                    <a:pt x="459" y="301"/>
                  </a:lnTo>
                  <a:lnTo>
                    <a:pt x="443" y="305"/>
                  </a:lnTo>
                  <a:lnTo>
                    <a:pt x="438" y="298"/>
                  </a:lnTo>
                  <a:lnTo>
                    <a:pt x="418" y="297"/>
                  </a:lnTo>
                  <a:lnTo>
                    <a:pt x="409" y="295"/>
                  </a:lnTo>
                  <a:lnTo>
                    <a:pt x="376" y="295"/>
                  </a:lnTo>
                  <a:lnTo>
                    <a:pt x="353" y="302"/>
                  </a:lnTo>
                  <a:lnTo>
                    <a:pt x="346" y="310"/>
                  </a:lnTo>
                  <a:lnTo>
                    <a:pt x="342" y="314"/>
                  </a:lnTo>
                  <a:lnTo>
                    <a:pt x="342" y="315"/>
                  </a:lnTo>
                  <a:lnTo>
                    <a:pt x="337" y="320"/>
                  </a:lnTo>
                  <a:lnTo>
                    <a:pt x="337" y="322"/>
                  </a:lnTo>
                  <a:lnTo>
                    <a:pt x="321" y="339"/>
                  </a:lnTo>
                  <a:lnTo>
                    <a:pt x="306" y="340"/>
                  </a:lnTo>
                  <a:lnTo>
                    <a:pt x="302" y="333"/>
                  </a:lnTo>
                  <a:lnTo>
                    <a:pt x="291" y="333"/>
                  </a:lnTo>
                  <a:lnTo>
                    <a:pt x="286" y="337"/>
                  </a:lnTo>
                  <a:lnTo>
                    <a:pt x="282" y="340"/>
                  </a:lnTo>
                  <a:lnTo>
                    <a:pt x="278" y="343"/>
                  </a:lnTo>
                  <a:lnTo>
                    <a:pt x="270" y="348"/>
                  </a:lnTo>
                  <a:lnTo>
                    <a:pt x="275" y="358"/>
                  </a:lnTo>
                  <a:lnTo>
                    <a:pt x="269" y="363"/>
                  </a:lnTo>
                  <a:lnTo>
                    <a:pt x="261" y="354"/>
                  </a:lnTo>
                  <a:lnTo>
                    <a:pt x="248" y="354"/>
                  </a:lnTo>
                  <a:lnTo>
                    <a:pt x="245" y="362"/>
                  </a:lnTo>
                  <a:lnTo>
                    <a:pt x="237" y="367"/>
                  </a:lnTo>
                  <a:lnTo>
                    <a:pt x="237" y="371"/>
                  </a:lnTo>
                  <a:lnTo>
                    <a:pt x="237" y="375"/>
                  </a:lnTo>
                  <a:lnTo>
                    <a:pt x="224" y="370"/>
                  </a:lnTo>
                  <a:lnTo>
                    <a:pt x="224" y="366"/>
                  </a:lnTo>
                  <a:lnTo>
                    <a:pt x="215" y="371"/>
                  </a:lnTo>
                  <a:lnTo>
                    <a:pt x="203" y="370"/>
                  </a:lnTo>
                  <a:lnTo>
                    <a:pt x="199" y="377"/>
                  </a:lnTo>
                  <a:lnTo>
                    <a:pt x="188" y="374"/>
                  </a:lnTo>
                  <a:lnTo>
                    <a:pt x="173" y="379"/>
                  </a:lnTo>
                  <a:lnTo>
                    <a:pt x="168" y="377"/>
                  </a:lnTo>
                  <a:lnTo>
                    <a:pt x="163" y="367"/>
                  </a:lnTo>
                  <a:lnTo>
                    <a:pt x="160" y="361"/>
                  </a:lnTo>
                  <a:lnTo>
                    <a:pt x="158" y="354"/>
                  </a:lnTo>
                  <a:lnTo>
                    <a:pt x="154" y="348"/>
                  </a:lnTo>
                  <a:lnTo>
                    <a:pt x="148" y="352"/>
                  </a:lnTo>
                  <a:lnTo>
                    <a:pt x="138" y="350"/>
                  </a:lnTo>
                  <a:lnTo>
                    <a:pt x="133" y="354"/>
                  </a:lnTo>
                  <a:lnTo>
                    <a:pt x="133" y="360"/>
                  </a:lnTo>
                  <a:lnTo>
                    <a:pt x="122" y="358"/>
                  </a:lnTo>
                  <a:lnTo>
                    <a:pt x="120" y="366"/>
                  </a:lnTo>
                  <a:lnTo>
                    <a:pt x="117" y="367"/>
                  </a:lnTo>
                  <a:lnTo>
                    <a:pt x="108" y="371"/>
                  </a:lnTo>
                  <a:lnTo>
                    <a:pt x="105" y="369"/>
                  </a:lnTo>
                  <a:lnTo>
                    <a:pt x="99" y="362"/>
                  </a:lnTo>
                  <a:lnTo>
                    <a:pt x="100" y="361"/>
                  </a:lnTo>
                  <a:lnTo>
                    <a:pt x="103" y="358"/>
                  </a:lnTo>
                  <a:lnTo>
                    <a:pt x="93" y="356"/>
                  </a:lnTo>
                  <a:lnTo>
                    <a:pt x="87" y="361"/>
                  </a:lnTo>
                  <a:lnTo>
                    <a:pt x="86" y="361"/>
                  </a:lnTo>
                  <a:lnTo>
                    <a:pt x="87" y="362"/>
                  </a:lnTo>
                  <a:lnTo>
                    <a:pt x="87" y="365"/>
                  </a:lnTo>
                  <a:lnTo>
                    <a:pt x="86" y="365"/>
                  </a:lnTo>
                  <a:lnTo>
                    <a:pt x="84" y="365"/>
                  </a:lnTo>
                  <a:lnTo>
                    <a:pt x="72" y="367"/>
                  </a:lnTo>
                  <a:lnTo>
                    <a:pt x="71" y="365"/>
                  </a:lnTo>
                  <a:lnTo>
                    <a:pt x="67" y="360"/>
                  </a:lnTo>
                  <a:lnTo>
                    <a:pt x="66" y="357"/>
                  </a:lnTo>
                  <a:lnTo>
                    <a:pt x="45" y="361"/>
                  </a:lnTo>
                  <a:lnTo>
                    <a:pt x="36" y="356"/>
                  </a:lnTo>
                  <a:lnTo>
                    <a:pt x="32" y="358"/>
                  </a:lnTo>
                  <a:lnTo>
                    <a:pt x="12" y="357"/>
                  </a:lnTo>
                  <a:lnTo>
                    <a:pt x="8" y="354"/>
                  </a:lnTo>
                  <a:lnTo>
                    <a:pt x="4" y="350"/>
                  </a:lnTo>
                  <a:lnTo>
                    <a:pt x="0" y="353"/>
                  </a:lnTo>
                  <a:lnTo>
                    <a:pt x="7" y="346"/>
                  </a:lnTo>
                  <a:lnTo>
                    <a:pt x="10" y="345"/>
                  </a:lnTo>
                  <a:lnTo>
                    <a:pt x="10" y="339"/>
                  </a:lnTo>
                  <a:lnTo>
                    <a:pt x="12" y="336"/>
                  </a:lnTo>
                  <a:lnTo>
                    <a:pt x="14" y="336"/>
                  </a:lnTo>
                  <a:lnTo>
                    <a:pt x="14" y="328"/>
                  </a:lnTo>
                  <a:lnTo>
                    <a:pt x="18" y="329"/>
                  </a:lnTo>
                  <a:lnTo>
                    <a:pt x="23" y="331"/>
                  </a:lnTo>
                  <a:lnTo>
                    <a:pt x="23" y="327"/>
                  </a:lnTo>
                  <a:lnTo>
                    <a:pt x="20" y="324"/>
                  </a:lnTo>
                  <a:lnTo>
                    <a:pt x="19" y="322"/>
                  </a:lnTo>
                  <a:lnTo>
                    <a:pt x="8" y="316"/>
                  </a:lnTo>
                  <a:lnTo>
                    <a:pt x="3" y="311"/>
                  </a:lnTo>
                  <a:lnTo>
                    <a:pt x="12" y="297"/>
                  </a:lnTo>
                  <a:lnTo>
                    <a:pt x="19" y="298"/>
                  </a:lnTo>
                  <a:lnTo>
                    <a:pt x="24" y="306"/>
                  </a:lnTo>
                  <a:lnTo>
                    <a:pt x="32" y="306"/>
                  </a:lnTo>
                  <a:lnTo>
                    <a:pt x="33" y="306"/>
                  </a:lnTo>
                  <a:lnTo>
                    <a:pt x="33" y="314"/>
                  </a:lnTo>
                  <a:lnTo>
                    <a:pt x="35" y="322"/>
                  </a:lnTo>
                  <a:lnTo>
                    <a:pt x="38" y="328"/>
                  </a:lnTo>
                  <a:lnTo>
                    <a:pt x="42" y="327"/>
                  </a:lnTo>
                  <a:lnTo>
                    <a:pt x="41" y="318"/>
                  </a:lnTo>
                  <a:lnTo>
                    <a:pt x="40" y="311"/>
                  </a:lnTo>
                  <a:lnTo>
                    <a:pt x="40" y="306"/>
                  </a:lnTo>
                  <a:lnTo>
                    <a:pt x="49" y="305"/>
                  </a:lnTo>
                  <a:lnTo>
                    <a:pt x="59" y="303"/>
                  </a:lnTo>
                  <a:lnTo>
                    <a:pt x="63" y="305"/>
                  </a:lnTo>
                  <a:lnTo>
                    <a:pt x="66" y="312"/>
                  </a:lnTo>
                  <a:lnTo>
                    <a:pt x="65" y="320"/>
                  </a:lnTo>
                  <a:lnTo>
                    <a:pt x="62" y="327"/>
                  </a:lnTo>
                  <a:lnTo>
                    <a:pt x="57" y="337"/>
                  </a:lnTo>
                  <a:lnTo>
                    <a:pt x="53" y="341"/>
                  </a:lnTo>
                  <a:lnTo>
                    <a:pt x="49" y="348"/>
                  </a:lnTo>
                  <a:lnTo>
                    <a:pt x="50" y="349"/>
                  </a:lnTo>
                  <a:lnTo>
                    <a:pt x="54" y="352"/>
                  </a:lnTo>
                  <a:lnTo>
                    <a:pt x="61" y="344"/>
                  </a:lnTo>
                  <a:lnTo>
                    <a:pt x="71" y="328"/>
                  </a:lnTo>
                  <a:lnTo>
                    <a:pt x="75" y="322"/>
                  </a:lnTo>
                  <a:lnTo>
                    <a:pt x="79" y="324"/>
                  </a:lnTo>
                  <a:lnTo>
                    <a:pt x="83" y="332"/>
                  </a:lnTo>
                  <a:lnTo>
                    <a:pt x="79" y="341"/>
                  </a:lnTo>
                  <a:lnTo>
                    <a:pt x="86" y="340"/>
                  </a:lnTo>
                  <a:lnTo>
                    <a:pt x="90" y="339"/>
                  </a:lnTo>
                  <a:lnTo>
                    <a:pt x="91" y="337"/>
                  </a:lnTo>
                  <a:lnTo>
                    <a:pt x="99" y="340"/>
                  </a:lnTo>
                  <a:lnTo>
                    <a:pt x="104" y="343"/>
                  </a:lnTo>
                  <a:lnTo>
                    <a:pt x="109" y="344"/>
                  </a:lnTo>
                  <a:lnTo>
                    <a:pt x="110" y="344"/>
                  </a:lnTo>
                  <a:lnTo>
                    <a:pt x="112" y="340"/>
                  </a:lnTo>
                  <a:lnTo>
                    <a:pt x="104" y="336"/>
                  </a:lnTo>
                  <a:lnTo>
                    <a:pt x="93" y="331"/>
                  </a:lnTo>
                  <a:lnTo>
                    <a:pt x="87" y="324"/>
                  </a:lnTo>
                  <a:lnTo>
                    <a:pt x="87" y="323"/>
                  </a:lnTo>
                  <a:lnTo>
                    <a:pt x="84" y="318"/>
                  </a:lnTo>
                  <a:lnTo>
                    <a:pt x="83" y="315"/>
                  </a:lnTo>
                  <a:lnTo>
                    <a:pt x="79" y="311"/>
                  </a:lnTo>
                  <a:lnTo>
                    <a:pt x="76" y="307"/>
                  </a:lnTo>
                  <a:lnTo>
                    <a:pt x="75" y="305"/>
                  </a:lnTo>
                  <a:lnTo>
                    <a:pt x="75" y="302"/>
                  </a:lnTo>
                  <a:lnTo>
                    <a:pt x="75" y="301"/>
                  </a:lnTo>
                  <a:lnTo>
                    <a:pt x="75" y="299"/>
                  </a:lnTo>
                  <a:lnTo>
                    <a:pt x="86" y="306"/>
                  </a:lnTo>
                  <a:lnTo>
                    <a:pt x="87" y="306"/>
                  </a:lnTo>
                  <a:lnTo>
                    <a:pt x="92" y="307"/>
                  </a:lnTo>
                  <a:lnTo>
                    <a:pt x="93" y="305"/>
                  </a:lnTo>
                  <a:lnTo>
                    <a:pt x="92" y="303"/>
                  </a:lnTo>
                  <a:lnTo>
                    <a:pt x="90" y="302"/>
                  </a:lnTo>
                  <a:lnTo>
                    <a:pt x="83" y="299"/>
                  </a:lnTo>
                  <a:lnTo>
                    <a:pt x="79" y="291"/>
                  </a:lnTo>
                  <a:lnTo>
                    <a:pt x="75" y="289"/>
                  </a:lnTo>
                  <a:lnTo>
                    <a:pt x="86" y="281"/>
                  </a:lnTo>
                  <a:lnTo>
                    <a:pt x="109" y="267"/>
                  </a:lnTo>
                  <a:lnTo>
                    <a:pt x="122" y="264"/>
                  </a:lnTo>
                  <a:lnTo>
                    <a:pt x="125" y="264"/>
                  </a:lnTo>
                  <a:lnTo>
                    <a:pt x="126" y="264"/>
                  </a:lnTo>
                  <a:lnTo>
                    <a:pt x="126" y="265"/>
                  </a:lnTo>
                  <a:lnTo>
                    <a:pt x="131" y="281"/>
                  </a:lnTo>
                  <a:lnTo>
                    <a:pt x="131" y="291"/>
                  </a:lnTo>
                  <a:lnTo>
                    <a:pt x="134" y="298"/>
                  </a:lnTo>
                  <a:lnTo>
                    <a:pt x="137" y="303"/>
                  </a:lnTo>
                  <a:lnTo>
                    <a:pt x="138" y="306"/>
                  </a:lnTo>
                  <a:lnTo>
                    <a:pt x="139" y="312"/>
                  </a:lnTo>
                  <a:lnTo>
                    <a:pt x="141" y="316"/>
                  </a:lnTo>
                  <a:lnTo>
                    <a:pt x="146" y="325"/>
                  </a:lnTo>
                  <a:lnTo>
                    <a:pt x="142" y="331"/>
                  </a:lnTo>
                  <a:lnTo>
                    <a:pt x="138" y="335"/>
                  </a:lnTo>
                  <a:lnTo>
                    <a:pt x="144" y="335"/>
                  </a:lnTo>
                  <a:lnTo>
                    <a:pt x="147" y="332"/>
                  </a:lnTo>
                  <a:lnTo>
                    <a:pt x="151" y="332"/>
                  </a:lnTo>
                  <a:lnTo>
                    <a:pt x="151" y="325"/>
                  </a:lnTo>
                  <a:lnTo>
                    <a:pt x="146" y="314"/>
                  </a:lnTo>
                  <a:lnTo>
                    <a:pt x="148" y="314"/>
                  </a:lnTo>
                  <a:lnTo>
                    <a:pt x="155" y="312"/>
                  </a:lnTo>
                  <a:lnTo>
                    <a:pt x="152" y="310"/>
                  </a:lnTo>
                  <a:lnTo>
                    <a:pt x="144" y="308"/>
                  </a:lnTo>
                  <a:lnTo>
                    <a:pt x="143" y="297"/>
                  </a:lnTo>
                  <a:lnTo>
                    <a:pt x="141" y="286"/>
                  </a:lnTo>
                  <a:lnTo>
                    <a:pt x="138" y="276"/>
                  </a:lnTo>
                  <a:lnTo>
                    <a:pt x="138" y="273"/>
                  </a:lnTo>
                  <a:lnTo>
                    <a:pt x="133" y="267"/>
                  </a:lnTo>
                  <a:lnTo>
                    <a:pt x="134" y="260"/>
                  </a:lnTo>
                  <a:lnTo>
                    <a:pt x="143" y="257"/>
                  </a:lnTo>
                  <a:lnTo>
                    <a:pt x="152" y="261"/>
                  </a:lnTo>
                  <a:lnTo>
                    <a:pt x="152" y="267"/>
                  </a:lnTo>
                  <a:lnTo>
                    <a:pt x="152" y="271"/>
                  </a:lnTo>
                  <a:lnTo>
                    <a:pt x="154" y="271"/>
                  </a:lnTo>
                  <a:lnTo>
                    <a:pt x="155" y="271"/>
                  </a:lnTo>
                  <a:lnTo>
                    <a:pt x="156" y="269"/>
                  </a:lnTo>
                  <a:lnTo>
                    <a:pt x="156" y="264"/>
                  </a:lnTo>
                  <a:lnTo>
                    <a:pt x="156" y="260"/>
                  </a:lnTo>
                  <a:lnTo>
                    <a:pt x="155" y="255"/>
                  </a:lnTo>
                  <a:lnTo>
                    <a:pt x="169" y="251"/>
                  </a:lnTo>
                  <a:lnTo>
                    <a:pt x="175" y="251"/>
                  </a:lnTo>
                  <a:lnTo>
                    <a:pt x="177" y="256"/>
                  </a:lnTo>
                  <a:lnTo>
                    <a:pt x="185" y="257"/>
                  </a:lnTo>
                  <a:lnTo>
                    <a:pt x="190" y="257"/>
                  </a:lnTo>
                  <a:lnTo>
                    <a:pt x="190" y="260"/>
                  </a:lnTo>
                  <a:lnTo>
                    <a:pt x="192" y="271"/>
                  </a:lnTo>
                  <a:lnTo>
                    <a:pt x="193" y="273"/>
                  </a:lnTo>
                  <a:lnTo>
                    <a:pt x="196" y="280"/>
                  </a:lnTo>
                  <a:lnTo>
                    <a:pt x="197" y="286"/>
                  </a:lnTo>
                  <a:lnTo>
                    <a:pt x="198" y="293"/>
                  </a:lnTo>
                  <a:lnTo>
                    <a:pt x="205" y="297"/>
                  </a:lnTo>
                  <a:lnTo>
                    <a:pt x="201" y="312"/>
                  </a:lnTo>
                  <a:lnTo>
                    <a:pt x="199" y="325"/>
                  </a:lnTo>
                  <a:lnTo>
                    <a:pt x="192" y="335"/>
                  </a:lnTo>
                  <a:lnTo>
                    <a:pt x="186" y="340"/>
                  </a:lnTo>
                  <a:lnTo>
                    <a:pt x="180" y="345"/>
                  </a:lnTo>
                  <a:lnTo>
                    <a:pt x="181" y="346"/>
                  </a:lnTo>
                  <a:lnTo>
                    <a:pt x="184" y="348"/>
                  </a:lnTo>
                  <a:lnTo>
                    <a:pt x="186" y="346"/>
                  </a:lnTo>
                  <a:lnTo>
                    <a:pt x="188" y="346"/>
                  </a:lnTo>
                  <a:lnTo>
                    <a:pt x="196" y="346"/>
                  </a:lnTo>
                  <a:lnTo>
                    <a:pt x="198" y="350"/>
                  </a:lnTo>
                  <a:lnTo>
                    <a:pt x="205" y="353"/>
                  </a:lnTo>
                  <a:lnTo>
                    <a:pt x="207" y="350"/>
                  </a:lnTo>
                  <a:lnTo>
                    <a:pt x="209" y="349"/>
                  </a:lnTo>
                  <a:lnTo>
                    <a:pt x="214" y="345"/>
                  </a:lnTo>
                  <a:lnTo>
                    <a:pt x="218" y="349"/>
                  </a:lnTo>
                  <a:lnTo>
                    <a:pt x="219" y="349"/>
                  </a:lnTo>
                  <a:lnTo>
                    <a:pt x="222" y="352"/>
                  </a:lnTo>
                  <a:lnTo>
                    <a:pt x="222" y="350"/>
                  </a:lnTo>
                  <a:lnTo>
                    <a:pt x="223" y="349"/>
                  </a:lnTo>
                  <a:lnTo>
                    <a:pt x="226" y="346"/>
                  </a:lnTo>
                  <a:lnTo>
                    <a:pt x="219" y="340"/>
                  </a:lnTo>
                  <a:lnTo>
                    <a:pt x="218" y="340"/>
                  </a:lnTo>
                  <a:lnTo>
                    <a:pt x="211" y="340"/>
                  </a:lnTo>
                  <a:lnTo>
                    <a:pt x="206" y="345"/>
                  </a:lnTo>
                  <a:lnTo>
                    <a:pt x="201" y="344"/>
                  </a:lnTo>
                  <a:lnTo>
                    <a:pt x="194" y="340"/>
                  </a:lnTo>
                  <a:lnTo>
                    <a:pt x="199" y="335"/>
                  </a:lnTo>
                  <a:lnTo>
                    <a:pt x="206" y="329"/>
                  </a:lnTo>
                  <a:lnTo>
                    <a:pt x="207" y="324"/>
                  </a:lnTo>
                  <a:lnTo>
                    <a:pt x="207" y="323"/>
                  </a:lnTo>
                  <a:lnTo>
                    <a:pt x="207" y="314"/>
                  </a:lnTo>
                  <a:lnTo>
                    <a:pt x="210" y="302"/>
                  </a:lnTo>
                  <a:lnTo>
                    <a:pt x="210" y="299"/>
                  </a:lnTo>
                  <a:lnTo>
                    <a:pt x="218" y="301"/>
                  </a:lnTo>
                  <a:lnTo>
                    <a:pt x="222" y="305"/>
                  </a:lnTo>
                  <a:lnTo>
                    <a:pt x="223" y="306"/>
                  </a:lnTo>
                  <a:lnTo>
                    <a:pt x="231" y="308"/>
                  </a:lnTo>
                  <a:lnTo>
                    <a:pt x="237" y="303"/>
                  </a:lnTo>
                  <a:lnTo>
                    <a:pt x="243" y="306"/>
                  </a:lnTo>
                  <a:lnTo>
                    <a:pt x="248" y="311"/>
                  </a:lnTo>
                  <a:lnTo>
                    <a:pt x="253" y="319"/>
                  </a:lnTo>
                  <a:lnTo>
                    <a:pt x="256" y="314"/>
                  </a:lnTo>
                  <a:lnTo>
                    <a:pt x="256" y="312"/>
                  </a:lnTo>
                  <a:lnTo>
                    <a:pt x="256" y="311"/>
                  </a:lnTo>
                  <a:lnTo>
                    <a:pt x="252" y="306"/>
                  </a:lnTo>
                  <a:lnTo>
                    <a:pt x="247" y="298"/>
                  </a:lnTo>
                  <a:lnTo>
                    <a:pt x="245" y="297"/>
                  </a:lnTo>
                  <a:lnTo>
                    <a:pt x="244" y="297"/>
                  </a:lnTo>
                  <a:lnTo>
                    <a:pt x="232" y="298"/>
                  </a:lnTo>
                  <a:lnTo>
                    <a:pt x="231" y="298"/>
                  </a:lnTo>
                  <a:lnTo>
                    <a:pt x="226" y="298"/>
                  </a:lnTo>
                  <a:lnTo>
                    <a:pt x="222" y="297"/>
                  </a:lnTo>
                  <a:lnTo>
                    <a:pt x="216" y="294"/>
                  </a:lnTo>
                  <a:lnTo>
                    <a:pt x="205" y="289"/>
                  </a:lnTo>
                  <a:lnTo>
                    <a:pt x="205" y="286"/>
                  </a:lnTo>
                  <a:lnTo>
                    <a:pt x="203" y="281"/>
                  </a:lnTo>
                  <a:lnTo>
                    <a:pt x="202" y="276"/>
                  </a:lnTo>
                  <a:lnTo>
                    <a:pt x="206" y="273"/>
                  </a:lnTo>
                  <a:lnTo>
                    <a:pt x="202" y="269"/>
                  </a:lnTo>
                  <a:lnTo>
                    <a:pt x="202" y="267"/>
                  </a:lnTo>
                  <a:lnTo>
                    <a:pt x="203" y="259"/>
                  </a:lnTo>
                  <a:lnTo>
                    <a:pt x="201" y="256"/>
                  </a:lnTo>
                  <a:lnTo>
                    <a:pt x="196" y="252"/>
                  </a:lnTo>
                  <a:lnTo>
                    <a:pt x="192" y="247"/>
                  </a:lnTo>
                  <a:lnTo>
                    <a:pt x="184" y="246"/>
                  </a:lnTo>
                  <a:lnTo>
                    <a:pt x="182" y="243"/>
                  </a:lnTo>
                  <a:lnTo>
                    <a:pt x="175" y="240"/>
                  </a:lnTo>
                  <a:lnTo>
                    <a:pt x="172" y="240"/>
                  </a:lnTo>
                  <a:lnTo>
                    <a:pt x="155" y="248"/>
                  </a:lnTo>
                  <a:lnTo>
                    <a:pt x="152" y="250"/>
                  </a:lnTo>
                  <a:lnTo>
                    <a:pt x="147" y="250"/>
                  </a:lnTo>
                  <a:lnTo>
                    <a:pt x="146" y="250"/>
                  </a:lnTo>
                  <a:lnTo>
                    <a:pt x="133" y="251"/>
                  </a:lnTo>
                  <a:lnTo>
                    <a:pt x="133" y="250"/>
                  </a:lnTo>
                  <a:lnTo>
                    <a:pt x="131" y="247"/>
                  </a:lnTo>
                  <a:lnTo>
                    <a:pt x="129" y="240"/>
                  </a:lnTo>
                  <a:lnTo>
                    <a:pt x="116" y="239"/>
                  </a:lnTo>
                  <a:lnTo>
                    <a:pt x="109" y="239"/>
                  </a:lnTo>
                  <a:lnTo>
                    <a:pt x="107" y="238"/>
                  </a:lnTo>
                  <a:lnTo>
                    <a:pt x="95" y="236"/>
                  </a:lnTo>
                  <a:lnTo>
                    <a:pt x="99" y="233"/>
                  </a:lnTo>
                  <a:lnTo>
                    <a:pt x="112" y="233"/>
                  </a:lnTo>
                  <a:lnTo>
                    <a:pt x="126" y="236"/>
                  </a:lnTo>
                  <a:lnTo>
                    <a:pt x="131" y="235"/>
                  </a:lnTo>
                  <a:lnTo>
                    <a:pt x="141" y="233"/>
                  </a:lnTo>
                  <a:lnTo>
                    <a:pt x="142" y="233"/>
                  </a:lnTo>
                  <a:lnTo>
                    <a:pt x="147" y="233"/>
                  </a:lnTo>
                  <a:lnTo>
                    <a:pt x="159" y="235"/>
                  </a:lnTo>
                  <a:lnTo>
                    <a:pt x="164" y="238"/>
                  </a:lnTo>
                  <a:lnTo>
                    <a:pt x="175" y="236"/>
                  </a:lnTo>
                  <a:lnTo>
                    <a:pt x="167" y="231"/>
                  </a:lnTo>
                  <a:lnTo>
                    <a:pt x="159" y="229"/>
                  </a:lnTo>
                  <a:lnTo>
                    <a:pt x="151" y="226"/>
                  </a:lnTo>
                  <a:lnTo>
                    <a:pt x="150" y="226"/>
                  </a:lnTo>
                  <a:lnTo>
                    <a:pt x="152" y="226"/>
                  </a:lnTo>
                  <a:lnTo>
                    <a:pt x="162" y="223"/>
                  </a:lnTo>
                  <a:lnTo>
                    <a:pt x="160" y="222"/>
                  </a:lnTo>
                  <a:lnTo>
                    <a:pt x="159" y="221"/>
                  </a:lnTo>
                  <a:lnTo>
                    <a:pt x="148" y="219"/>
                  </a:lnTo>
                  <a:lnTo>
                    <a:pt x="142" y="222"/>
                  </a:lnTo>
                  <a:lnTo>
                    <a:pt x="120" y="221"/>
                  </a:lnTo>
                  <a:lnTo>
                    <a:pt x="122" y="213"/>
                  </a:lnTo>
                  <a:lnTo>
                    <a:pt x="122" y="208"/>
                  </a:lnTo>
                  <a:lnTo>
                    <a:pt x="127" y="204"/>
                  </a:lnTo>
                  <a:lnTo>
                    <a:pt x="135" y="200"/>
                  </a:lnTo>
                  <a:lnTo>
                    <a:pt x="144" y="202"/>
                  </a:lnTo>
                  <a:lnTo>
                    <a:pt x="146" y="205"/>
                  </a:lnTo>
                  <a:lnTo>
                    <a:pt x="147" y="206"/>
                  </a:lnTo>
                  <a:lnTo>
                    <a:pt x="151" y="202"/>
                  </a:lnTo>
                  <a:lnTo>
                    <a:pt x="160" y="201"/>
                  </a:lnTo>
                  <a:lnTo>
                    <a:pt x="160" y="202"/>
                  </a:lnTo>
                  <a:lnTo>
                    <a:pt x="162" y="204"/>
                  </a:lnTo>
                  <a:lnTo>
                    <a:pt x="162" y="206"/>
                  </a:lnTo>
                  <a:lnTo>
                    <a:pt x="163" y="208"/>
                  </a:lnTo>
                  <a:lnTo>
                    <a:pt x="164" y="210"/>
                  </a:lnTo>
                  <a:lnTo>
                    <a:pt x="167" y="214"/>
                  </a:lnTo>
                  <a:lnTo>
                    <a:pt x="168" y="208"/>
                  </a:lnTo>
                  <a:lnTo>
                    <a:pt x="169" y="202"/>
                  </a:lnTo>
                  <a:lnTo>
                    <a:pt x="169" y="200"/>
                  </a:lnTo>
                  <a:lnTo>
                    <a:pt x="177" y="199"/>
                  </a:lnTo>
                  <a:lnTo>
                    <a:pt x="180" y="199"/>
                  </a:lnTo>
                  <a:lnTo>
                    <a:pt x="190" y="197"/>
                  </a:lnTo>
                  <a:lnTo>
                    <a:pt x="196" y="204"/>
                  </a:lnTo>
                  <a:lnTo>
                    <a:pt x="197" y="208"/>
                  </a:lnTo>
                  <a:lnTo>
                    <a:pt x="197" y="209"/>
                  </a:lnTo>
                  <a:lnTo>
                    <a:pt x="198" y="210"/>
                  </a:lnTo>
                  <a:lnTo>
                    <a:pt x="201" y="217"/>
                  </a:lnTo>
                  <a:lnTo>
                    <a:pt x="205" y="212"/>
                  </a:lnTo>
                  <a:lnTo>
                    <a:pt x="207" y="204"/>
                  </a:lnTo>
                  <a:lnTo>
                    <a:pt x="206" y="202"/>
                  </a:lnTo>
                  <a:lnTo>
                    <a:pt x="206" y="200"/>
                  </a:lnTo>
                  <a:lnTo>
                    <a:pt x="207" y="200"/>
                  </a:lnTo>
                  <a:lnTo>
                    <a:pt x="223" y="200"/>
                  </a:lnTo>
                  <a:lnTo>
                    <a:pt x="226" y="201"/>
                  </a:lnTo>
                  <a:lnTo>
                    <a:pt x="227" y="201"/>
                  </a:lnTo>
                  <a:lnTo>
                    <a:pt x="227" y="208"/>
                  </a:lnTo>
                  <a:lnTo>
                    <a:pt x="227" y="210"/>
                  </a:lnTo>
                  <a:lnTo>
                    <a:pt x="227" y="213"/>
                  </a:lnTo>
                  <a:lnTo>
                    <a:pt x="224" y="219"/>
                  </a:lnTo>
                  <a:lnTo>
                    <a:pt x="224" y="225"/>
                  </a:lnTo>
                  <a:lnTo>
                    <a:pt x="226" y="234"/>
                  </a:lnTo>
                  <a:lnTo>
                    <a:pt x="230" y="234"/>
                  </a:lnTo>
                  <a:lnTo>
                    <a:pt x="231" y="223"/>
                  </a:lnTo>
                  <a:lnTo>
                    <a:pt x="231" y="213"/>
                  </a:lnTo>
                  <a:lnTo>
                    <a:pt x="234" y="208"/>
                  </a:lnTo>
                  <a:lnTo>
                    <a:pt x="240" y="212"/>
                  </a:lnTo>
                  <a:lnTo>
                    <a:pt x="248" y="216"/>
                  </a:lnTo>
                  <a:lnTo>
                    <a:pt x="253" y="217"/>
                  </a:lnTo>
                  <a:lnTo>
                    <a:pt x="258" y="221"/>
                  </a:lnTo>
                  <a:lnTo>
                    <a:pt x="261" y="226"/>
                  </a:lnTo>
                  <a:lnTo>
                    <a:pt x="262" y="230"/>
                  </a:lnTo>
                  <a:lnTo>
                    <a:pt x="264" y="231"/>
                  </a:lnTo>
                  <a:lnTo>
                    <a:pt x="266" y="234"/>
                  </a:lnTo>
                  <a:lnTo>
                    <a:pt x="268" y="235"/>
                  </a:lnTo>
                  <a:lnTo>
                    <a:pt x="273" y="239"/>
                  </a:lnTo>
                  <a:lnTo>
                    <a:pt x="274" y="244"/>
                  </a:lnTo>
                  <a:lnTo>
                    <a:pt x="275" y="246"/>
                  </a:lnTo>
                  <a:lnTo>
                    <a:pt x="281" y="242"/>
                  </a:lnTo>
                  <a:lnTo>
                    <a:pt x="291" y="238"/>
                  </a:lnTo>
                  <a:lnTo>
                    <a:pt x="292" y="238"/>
                  </a:lnTo>
                  <a:lnTo>
                    <a:pt x="296" y="238"/>
                  </a:lnTo>
                  <a:lnTo>
                    <a:pt x="296" y="235"/>
                  </a:lnTo>
                  <a:lnTo>
                    <a:pt x="296" y="233"/>
                  </a:lnTo>
                  <a:lnTo>
                    <a:pt x="309" y="234"/>
                  </a:lnTo>
                  <a:lnTo>
                    <a:pt x="306" y="230"/>
                  </a:lnTo>
                  <a:lnTo>
                    <a:pt x="303" y="227"/>
                  </a:lnTo>
                  <a:lnTo>
                    <a:pt x="294" y="227"/>
                  </a:lnTo>
                  <a:lnTo>
                    <a:pt x="292" y="227"/>
                  </a:lnTo>
                  <a:lnTo>
                    <a:pt x="288" y="230"/>
                  </a:lnTo>
                  <a:lnTo>
                    <a:pt x="286" y="230"/>
                  </a:lnTo>
                  <a:lnTo>
                    <a:pt x="283" y="231"/>
                  </a:lnTo>
                  <a:lnTo>
                    <a:pt x="282" y="231"/>
                  </a:lnTo>
                  <a:lnTo>
                    <a:pt x="277" y="231"/>
                  </a:lnTo>
                  <a:lnTo>
                    <a:pt x="270" y="226"/>
                  </a:lnTo>
                  <a:lnTo>
                    <a:pt x="268" y="219"/>
                  </a:lnTo>
                  <a:lnTo>
                    <a:pt x="266" y="219"/>
                  </a:lnTo>
                  <a:lnTo>
                    <a:pt x="264" y="213"/>
                  </a:lnTo>
                  <a:lnTo>
                    <a:pt x="271" y="212"/>
                  </a:lnTo>
                  <a:lnTo>
                    <a:pt x="273" y="213"/>
                  </a:lnTo>
                  <a:lnTo>
                    <a:pt x="281" y="222"/>
                  </a:lnTo>
                  <a:lnTo>
                    <a:pt x="282" y="217"/>
                  </a:lnTo>
                  <a:lnTo>
                    <a:pt x="282" y="216"/>
                  </a:lnTo>
                  <a:lnTo>
                    <a:pt x="281" y="213"/>
                  </a:lnTo>
                  <a:lnTo>
                    <a:pt x="279" y="213"/>
                  </a:lnTo>
                  <a:lnTo>
                    <a:pt x="278" y="209"/>
                  </a:lnTo>
                  <a:lnTo>
                    <a:pt x="278" y="208"/>
                  </a:lnTo>
                  <a:lnTo>
                    <a:pt x="278" y="205"/>
                  </a:lnTo>
                  <a:lnTo>
                    <a:pt x="285" y="201"/>
                  </a:lnTo>
                  <a:lnTo>
                    <a:pt x="306" y="195"/>
                  </a:lnTo>
                  <a:lnTo>
                    <a:pt x="307" y="195"/>
                  </a:lnTo>
                  <a:lnTo>
                    <a:pt x="323" y="192"/>
                  </a:lnTo>
                  <a:lnTo>
                    <a:pt x="330" y="195"/>
                  </a:lnTo>
                  <a:lnTo>
                    <a:pt x="336" y="189"/>
                  </a:lnTo>
                  <a:lnTo>
                    <a:pt x="336" y="191"/>
                  </a:lnTo>
                  <a:lnTo>
                    <a:pt x="340" y="197"/>
                  </a:lnTo>
                  <a:lnTo>
                    <a:pt x="346" y="204"/>
                  </a:lnTo>
                  <a:lnTo>
                    <a:pt x="349" y="205"/>
                  </a:lnTo>
                  <a:lnTo>
                    <a:pt x="353" y="206"/>
                  </a:lnTo>
                  <a:lnTo>
                    <a:pt x="353" y="202"/>
                  </a:lnTo>
                  <a:lnTo>
                    <a:pt x="353" y="200"/>
                  </a:lnTo>
                  <a:lnTo>
                    <a:pt x="350" y="195"/>
                  </a:lnTo>
                  <a:lnTo>
                    <a:pt x="350" y="193"/>
                  </a:lnTo>
                  <a:lnTo>
                    <a:pt x="345" y="192"/>
                  </a:lnTo>
                  <a:lnTo>
                    <a:pt x="341" y="187"/>
                  </a:lnTo>
                  <a:lnTo>
                    <a:pt x="346" y="185"/>
                  </a:lnTo>
                  <a:lnTo>
                    <a:pt x="346" y="184"/>
                  </a:lnTo>
                  <a:lnTo>
                    <a:pt x="346" y="181"/>
                  </a:lnTo>
                  <a:lnTo>
                    <a:pt x="338" y="181"/>
                  </a:lnTo>
                  <a:lnTo>
                    <a:pt x="328" y="183"/>
                  </a:lnTo>
                  <a:lnTo>
                    <a:pt x="317" y="184"/>
                  </a:lnTo>
                  <a:lnTo>
                    <a:pt x="304" y="189"/>
                  </a:lnTo>
                  <a:lnTo>
                    <a:pt x="299" y="189"/>
                  </a:lnTo>
                  <a:lnTo>
                    <a:pt x="290" y="192"/>
                  </a:lnTo>
                  <a:lnTo>
                    <a:pt x="279" y="195"/>
                  </a:lnTo>
                  <a:lnTo>
                    <a:pt x="273" y="196"/>
                  </a:lnTo>
                  <a:lnTo>
                    <a:pt x="271" y="196"/>
                  </a:lnTo>
                  <a:lnTo>
                    <a:pt x="268" y="195"/>
                  </a:lnTo>
                  <a:lnTo>
                    <a:pt x="265" y="195"/>
                  </a:lnTo>
                  <a:lnTo>
                    <a:pt x="260" y="193"/>
                  </a:lnTo>
                  <a:lnTo>
                    <a:pt x="269" y="189"/>
                  </a:lnTo>
                  <a:lnTo>
                    <a:pt x="268" y="187"/>
                  </a:lnTo>
                  <a:lnTo>
                    <a:pt x="266" y="184"/>
                  </a:lnTo>
                  <a:lnTo>
                    <a:pt x="266" y="183"/>
                  </a:lnTo>
                  <a:lnTo>
                    <a:pt x="282" y="180"/>
                  </a:lnTo>
                  <a:lnTo>
                    <a:pt x="306" y="175"/>
                  </a:lnTo>
                  <a:lnTo>
                    <a:pt x="298" y="171"/>
                  </a:lnTo>
                  <a:lnTo>
                    <a:pt x="279" y="174"/>
                  </a:lnTo>
                  <a:lnTo>
                    <a:pt x="268" y="176"/>
                  </a:lnTo>
                  <a:lnTo>
                    <a:pt x="257" y="176"/>
                  </a:lnTo>
                  <a:lnTo>
                    <a:pt x="248" y="178"/>
                  </a:lnTo>
                  <a:lnTo>
                    <a:pt x="247" y="178"/>
                  </a:lnTo>
                  <a:lnTo>
                    <a:pt x="237" y="179"/>
                  </a:lnTo>
                  <a:lnTo>
                    <a:pt x="230" y="179"/>
                  </a:lnTo>
                  <a:lnTo>
                    <a:pt x="220" y="179"/>
                  </a:lnTo>
                  <a:lnTo>
                    <a:pt x="220" y="174"/>
                  </a:lnTo>
                  <a:lnTo>
                    <a:pt x="220" y="171"/>
                  </a:lnTo>
                  <a:lnTo>
                    <a:pt x="220" y="166"/>
                  </a:lnTo>
                  <a:lnTo>
                    <a:pt x="222" y="163"/>
                  </a:lnTo>
                  <a:lnTo>
                    <a:pt x="224" y="157"/>
                  </a:lnTo>
                  <a:lnTo>
                    <a:pt x="231" y="158"/>
                  </a:lnTo>
                  <a:lnTo>
                    <a:pt x="235" y="158"/>
                  </a:lnTo>
                  <a:lnTo>
                    <a:pt x="237" y="159"/>
                  </a:lnTo>
                  <a:lnTo>
                    <a:pt x="243" y="159"/>
                  </a:lnTo>
                  <a:lnTo>
                    <a:pt x="244" y="155"/>
                  </a:lnTo>
                  <a:lnTo>
                    <a:pt x="244" y="150"/>
                  </a:lnTo>
                  <a:lnTo>
                    <a:pt x="236" y="149"/>
                  </a:lnTo>
                  <a:lnTo>
                    <a:pt x="228" y="151"/>
                  </a:lnTo>
                  <a:lnTo>
                    <a:pt x="222" y="151"/>
                  </a:lnTo>
                  <a:lnTo>
                    <a:pt x="223" y="141"/>
                  </a:lnTo>
                  <a:lnTo>
                    <a:pt x="218" y="136"/>
                  </a:lnTo>
                  <a:lnTo>
                    <a:pt x="215" y="134"/>
                  </a:lnTo>
                  <a:lnTo>
                    <a:pt x="211" y="130"/>
                  </a:lnTo>
                  <a:lnTo>
                    <a:pt x="235" y="116"/>
                  </a:lnTo>
                  <a:lnTo>
                    <a:pt x="245" y="111"/>
                  </a:lnTo>
                  <a:lnTo>
                    <a:pt x="256" y="111"/>
                  </a:lnTo>
                  <a:lnTo>
                    <a:pt x="260" y="111"/>
                  </a:lnTo>
                  <a:lnTo>
                    <a:pt x="260" y="112"/>
                  </a:lnTo>
                  <a:lnTo>
                    <a:pt x="264" y="117"/>
                  </a:lnTo>
                  <a:lnTo>
                    <a:pt x="265" y="120"/>
                  </a:lnTo>
                  <a:lnTo>
                    <a:pt x="270" y="128"/>
                  </a:lnTo>
                  <a:lnTo>
                    <a:pt x="271" y="129"/>
                  </a:lnTo>
                  <a:lnTo>
                    <a:pt x="274" y="134"/>
                  </a:lnTo>
                  <a:lnTo>
                    <a:pt x="275" y="137"/>
                  </a:lnTo>
                  <a:lnTo>
                    <a:pt x="277" y="140"/>
                  </a:lnTo>
                  <a:lnTo>
                    <a:pt x="287" y="141"/>
                  </a:lnTo>
                  <a:lnTo>
                    <a:pt x="294" y="136"/>
                  </a:lnTo>
                  <a:lnTo>
                    <a:pt x="296" y="134"/>
                  </a:lnTo>
                  <a:lnTo>
                    <a:pt x="308" y="127"/>
                  </a:lnTo>
                  <a:lnTo>
                    <a:pt x="312" y="127"/>
                  </a:lnTo>
                  <a:lnTo>
                    <a:pt x="317" y="129"/>
                  </a:lnTo>
                  <a:lnTo>
                    <a:pt x="320" y="130"/>
                  </a:lnTo>
                  <a:lnTo>
                    <a:pt x="315" y="134"/>
                  </a:lnTo>
                  <a:lnTo>
                    <a:pt x="309" y="138"/>
                  </a:lnTo>
                  <a:lnTo>
                    <a:pt x="307" y="142"/>
                  </a:lnTo>
                  <a:lnTo>
                    <a:pt x="306" y="145"/>
                  </a:lnTo>
                  <a:lnTo>
                    <a:pt x="308" y="145"/>
                  </a:lnTo>
                  <a:lnTo>
                    <a:pt x="325" y="134"/>
                  </a:lnTo>
                  <a:lnTo>
                    <a:pt x="326" y="133"/>
                  </a:lnTo>
                  <a:lnTo>
                    <a:pt x="340" y="130"/>
                  </a:lnTo>
                  <a:lnTo>
                    <a:pt x="343" y="130"/>
                  </a:lnTo>
                  <a:lnTo>
                    <a:pt x="350" y="132"/>
                  </a:lnTo>
                  <a:lnTo>
                    <a:pt x="351" y="134"/>
                  </a:lnTo>
                  <a:lnTo>
                    <a:pt x="358" y="144"/>
                  </a:lnTo>
                  <a:lnTo>
                    <a:pt x="355" y="153"/>
                  </a:lnTo>
                  <a:lnTo>
                    <a:pt x="355" y="157"/>
                  </a:lnTo>
                  <a:lnTo>
                    <a:pt x="357" y="164"/>
                  </a:lnTo>
                  <a:lnTo>
                    <a:pt x="357" y="168"/>
                  </a:lnTo>
                  <a:lnTo>
                    <a:pt x="363" y="176"/>
                  </a:lnTo>
                  <a:lnTo>
                    <a:pt x="367" y="179"/>
                  </a:lnTo>
                  <a:lnTo>
                    <a:pt x="376" y="185"/>
                  </a:lnTo>
                  <a:lnTo>
                    <a:pt x="378" y="187"/>
                  </a:lnTo>
                  <a:lnTo>
                    <a:pt x="384" y="195"/>
                  </a:lnTo>
                  <a:lnTo>
                    <a:pt x="396" y="205"/>
                  </a:lnTo>
                  <a:lnTo>
                    <a:pt x="400" y="213"/>
                  </a:lnTo>
                  <a:lnTo>
                    <a:pt x="404" y="217"/>
                  </a:lnTo>
                  <a:lnTo>
                    <a:pt x="405" y="212"/>
                  </a:lnTo>
                  <a:lnTo>
                    <a:pt x="405" y="202"/>
                  </a:lnTo>
                  <a:lnTo>
                    <a:pt x="404" y="201"/>
                  </a:lnTo>
                  <a:lnTo>
                    <a:pt x="398" y="195"/>
                  </a:lnTo>
                  <a:lnTo>
                    <a:pt x="396" y="193"/>
                  </a:lnTo>
                  <a:lnTo>
                    <a:pt x="392" y="189"/>
                  </a:lnTo>
                  <a:lnTo>
                    <a:pt x="383" y="181"/>
                  </a:lnTo>
                  <a:lnTo>
                    <a:pt x="381" y="179"/>
                  </a:lnTo>
                  <a:lnTo>
                    <a:pt x="380" y="176"/>
                  </a:lnTo>
                  <a:lnTo>
                    <a:pt x="372" y="174"/>
                  </a:lnTo>
                  <a:lnTo>
                    <a:pt x="364" y="166"/>
                  </a:lnTo>
                  <a:lnTo>
                    <a:pt x="362" y="157"/>
                  </a:lnTo>
                  <a:lnTo>
                    <a:pt x="367" y="147"/>
                  </a:lnTo>
                  <a:lnTo>
                    <a:pt x="362" y="141"/>
                  </a:lnTo>
                  <a:lnTo>
                    <a:pt x="360" y="134"/>
                  </a:lnTo>
                  <a:lnTo>
                    <a:pt x="359" y="133"/>
                  </a:lnTo>
                  <a:lnTo>
                    <a:pt x="359" y="132"/>
                  </a:lnTo>
                  <a:lnTo>
                    <a:pt x="357" y="129"/>
                  </a:lnTo>
                  <a:lnTo>
                    <a:pt x="353" y="125"/>
                  </a:lnTo>
                  <a:lnTo>
                    <a:pt x="346" y="116"/>
                  </a:lnTo>
                  <a:lnTo>
                    <a:pt x="340" y="123"/>
                  </a:lnTo>
                  <a:lnTo>
                    <a:pt x="333" y="123"/>
                  </a:lnTo>
                  <a:lnTo>
                    <a:pt x="333" y="121"/>
                  </a:lnTo>
                  <a:lnTo>
                    <a:pt x="336" y="112"/>
                  </a:lnTo>
                  <a:lnTo>
                    <a:pt x="338" y="112"/>
                  </a:lnTo>
                  <a:lnTo>
                    <a:pt x="345" y="109"/>
                  </a:lnTo>
                  <a:lnTo>
                    <a:pt x="347" y="99"/>
                  </a:lnTo>
                  <a:lnTo>
                    <a:pt x="360" y="95"/>
                  </a:lnTo>
                  <a:lnTo>
                    <a:pt x="363" y="106"/>
                  </a:lnTo>
                  <a:lnTo>
                    <a:pt x="363" y="111"/>
                  </a:lnTo>
                  <a:lnTo>
                    <a:pt x="363" y="115"/>
                  </a:lnTo>
                  <a:lnTo>
                    <a:pt x="371" y="123"/>
                  </a:lnTo>
                  <a:lnTo>
                    <a:pt x="376" y="127"/>
                  </a:lnTo>
                  <a:lnTo>
                    <a:pt x="375" y="132"/>
                  </a:lnTo>
                  <a:lnTo>
                    <a:pt x="380" y="130"/>
                  </a:lnTo>
                  <a:lnTo>
                    <a:pt x="383" y="134"/>
                  </a:lnTo>
                  <a:lnTo>
                    <a:pt x="383" y="136"/>
                  </a:lnTo>
                  <a:lnTo>
                    <a:pt x="381" y="141"/>
                  </a:lnTo>
                  <a:lnTo>
                    <a:pt x="380" y="142"/>
                  </a:lnTo>
                  <a:lnTo>
                    <a:pt x="381" y="146"/>
                  </a:lnTo>
                  <a:lnTo>
                    <a:pt x="383" y="151"/>
                  </a:lnTo>
                  <a:lnTo>
                    <a:pt x="378" y="159"/>
                  </a:lnTo>
                  <a:lnTo>
                    <a:pt x="385" y="162"/>
                  </a:lnTo>
                  <a:lnTo>
                    <a:pt x="391" y="163"/>
                  </a:lnTo>
                  <a:lnTo>
                    <a:pt x="400" y="171"/>
                  </a:lnTo>
                  <a:lnTo>
                    <a:pt x="402" y="171"/>
                  </a:lnTo>
                  <a:lnTo>
                    <a:pt x="396" y="159"/>
                  </a:lnTo>
                  <a:lnTo>
                    <a:pt x="398" y="157"/>
                  </a:lnTo>
                  <a:lnTo>
                    <a:pt x="405" y="163"/>
                  </a:lnTo>
                  <a:lnTo>
                    <a:pt x="412" y="167"/>
                  </a:lnTo>
                  <a:lnTo>
                    <a:pt x="415" y="174"/>
                  </a:lnTo>
                  <a:lnTo>
                    <a:pt x="419" y="178"/>
                  </a:lnTo>
                  <a:lnTo>
                    <a:pt x="421" y="178"/>
                  </a:lnTo>
                  <a:lnTo>
                    <a:pt x="425" y="171"/>
                  </a:lnTo>
                  <a:lnTo>
                    <a:pt x="419" y="168"/>
                  </a:lnTo>
                  <a:lnTo>
                    <a:pt x="419" y="163"/>
                  </a:lnTo>
                  <a:lnTo>
                    <a:pt x="417" y="158"/>
                  </a:lnTo>
                  <a:lnTo>
                    <a:pt x="410" y="159"/>
                  </a:lnTo>
                  <a:lnTo>
                    <a:pt x="405" y="153"/>
                  </a:lnTo>
                  <a:lnTo>
                    <a:pt x="400" y="147"/>
                  </a:lnTo>
                  <a:lnTo>
                    <a:pt x="398" y="142"/>
                  </a:lnTo>
                  <a:lnTo>
                    <a:pt x="404" y="142"/>
                  </a:lnTo>
                  <a:lnTo>
                    <a:pt x="408" y="142"/>
                  </a:lnTo>
                  <a:lnTo>
                    <a:pt x="415" y="141"/>
                  </a:lnTo>
                  <a:lnTo>
                    <a:pt x="418" y="140"/>
                  </a:lnTo>
                  <a:lnTo>
                    <a:pt x="419" y="138"/>
                  </a:lnTo>
                  <a:lnTo>
                    <a:pt x="422" y="137"/>
                  </a:lnTo>
                  <a:lnTo>
                    <a:pt x="423" y="134"/>
                  </a:lnTo>
                  <a:lnTo>
                    <a:pt x="423" y="133"/>
                  </a:lnTo>
                  <a:lnTo>
                    <a:pt x="421" y="133"/>
                  </a:lnTo>
                  <a:lnTo>
                    <a:pt x="415" y="132"/>
                  </a:lnTo>
                  <a:lnTo>
                    <a:pt x="410" y="134"/>
                  </a:lnTo>
                  <a:lnTo>
                    <a:pt x="409" y="134"/>
                  </a:lnTo>
                  <a:lnTo>
                    <a:pt x="404" y="134"/>
                  </a:lnTo>
                  <a:lnTo>
                    <a:pt x="404" y="130"/>
                  </a:lnTo>
                  <a:lnTo>
                    <a:pt x="418" y="125"/>
                  </a:lnTo>
                  <a:lnTo>
                    <a:pt x="417" y="124"/>
                  </a:lnTo>
                  <a:lnTo>
                    <a:pt x="414" y="124"/>
                  </a:lnTo>
                  <a:lnTo>
                    <a:pt x="412" y="121"/>
                  </a:lnTo>
                  <a:lnTo>
                    <a:pt x="406" y="123"/>
                  </a:lnTo>
                  <a:lnTo>
                    <a:pt x="405" y="124"/>
                  </a:lnTo>
                  <a:lnTo>
                    <a:pt x="404" y="124"/>
                  </a:lnTo>
                  <a:lnTo>
                    <a:pt x="392" y="132"/>
                  </a:lnTo>
                  <a:lnTo>
                    <a:pt x="387" y="129"/>
                  </a:lnTo>
                  <a:lnTo>
                    <a:pt x="391" y="125"/>
                  </a:lnTo>
                  <a:lnTo>
                    <a:pt x="391" y="121"/>
                  </a:lnTo>
                  <a:lnTo>
                    <a:pt x="383" y="123"/>
                  </a:lnTo>
                  <a:lnTo>
                    <a:pt x="380" y="120"/>
                  </a:lnTo>
                  <a:lnTo>
                    <a:pt x="378" y="117"/>
                  </a:lnTo>
                  <a:lnTo>
                    <a:pt x="375" y="115"/>
                  </a:lnTo>
                  <a:lnTo>
                    <a:pt x="374" y="113"/>
                  </a:lnTo>
                  <a:lnTo>
                    <a:pt x="374" y="108"/>
                  </a:lnTo>
                  <a:lnTo>
                    <a:pt x="375" y="106"/>
                  </a:lnTo>
                  <a:lnTo>
                    <a:pt x="374" y="106"/>
                  </a:lnTo>
                  <a:lnTo>
                    <a:pt x="370" y="98"/>
                  </a:lnTo>
                  <a:lnTo>
                    <a:pt x="368" y="91"/>
                  </a:lnTo>
                  <a:lnTo>
                    <a:pt x="375" y="92"/>
                  </a:lnTo>
                  <a:lnTo>
                    <a:pt x="383" y="99"/>
                  </a:lnTo>
                  <a:lnTo>
                    <a:pt x="383" y="94"/>
                  </a:lnTo>
                  <a:lnTo>
                    <a:pt x="381" y="89"/>
                  </a:lnTo>
                  <a:lnTo>
                    <a:pt x="389" y="89"/>
                  </a:lnTo>
                  <a:lnTo>
                    <a:pt x="391" y="87"/>
                  </a:lnTo>
                  <a:lnTo>
                    <a:pt x="393" y="90"/>
                  </a:lnTo>
                  <a:lnTo>
                    <a:pt x="396" y="91"/>
                  </a:lnTo>
                  <a:lnTo>
                    <a:pt x="404" y="92"/>
                  </a:lnTo>
                  <a:lnTo>
                    <a:pt x="409" y="92"/>
                  </a:lnTo>
                  <a:lnTo>
                    <a:pt x="412" y="95"/>
                  </a:lnTo>
                  <a:lnTo>
                    <a:pt x="419" y="102"/>
                  </a:lnTo>
                  <a:lnTo>
                    <a:pt x="423" y="99"/>
                  </a:lnTo>
                  <a:lnTo>
                    <a:pt x="421" y="92"/>
                  </a:lnTo>
                  <a:lnTo>
                    <a:pt x="419" y="90"/>
                  </a:lnTo>
                  <a:lnTo>
                    <a:pt x="418" y="89"/>
                  </a:lnTo>
                  <a:lnTo>
                    <a:pt x="426" y="86"/>
                  </a:lnTo>
                  <a:lnTo>
                    <a:pt x="440" y="85"/>
                  </a:lnTo>
                  <a:lnTo>
                    <a:pt x="444" y="85"/>
                  </a:lnTo>
                  <a:lnTo>
                    <a:pt x="446" y="86"/>
                  </a:lnTo>
                  <a:lnTo>
                    <a:pt x="447" y="89"/>
                  </a:lnTo>
                  <a:lnTo>
                    <a:pt x="450" y="92"/>
                  </a:lnTo>
                  <a:lnTo>
                    <a:pt x="447" y="99"/>
                  </a:lnTo>
                  <a:lnTo>
                    <a:pt x="460" y="103"/>
                  </a:lnTo>
                  <a:lnTo>
                    <a:pt x="467" y="99"/>
                  </a:lnTo>
                  <a:lnTo>
                    <a:pt x="468" y="104"/>
                  </a:lnTo>
                  <a:lnTo>
                    <a:pt x="473" y="100"/>
                  </a:lnTo>
                  <a:lnTo>
                    <a:pt x="474" y="103"/>
                  </a:lnTo>
                  <a:lnTo>
                    <a:pt x="476" y="103"/>
                  </a:lnTo>
                  <a:lnTo>
                    <a:pt x="476" y="100"/>
                  </a:lnTo>
                  <a:lnTo>
                    <a:pt x="477" y="100"/>
                  </a:lnTo>
                  <a:lnTo>
                    <a:pt x="477" y="99"/>
                  </a:lnTo>
                  <a:lnTo>
                    <a:pt x="482" y="102"/>
                  </a:lnTo>
                  <a:lnTo>
                    <a:pt x="485" y="102"/>
                  </a:lnTo>
                  <a:lnTo>
                    <a:pt x="493" y="100"/>
                  </a:lnTo>
                  <a:lnTo>
                    <a:pt x="489" y="91"/>
                  </a:lnTo>
                  <a:lnTo>
                    <a:pt x="498" y="83"/>
                  </a:lnTo>
                  <a:lnTo>
                    <a:pt x="499" y="83"/>
                  </a:lnTo>
                  <a:lnTo>
                    <a:pt x="501" y="83"/>
                  </a:lnTo>
                  <a:lnTo>
                    <a:pt x="507" y="86"/>
                  </a:lnTo>
                  <a:lnTo>
                    <a:pt x="515" y="82"/>
                  </a:lnTo>
                  <a:lnTo>
                    <a:pt x="515" y="85"/>
                  </a:lnTo>
                  <a:moveTo>
                    <a:pt x="364" y="64"/>
                  </a:moveTo>
                  <a:lnTo>
                    <a:pt x="367" y="70"/>
                  </a:lnTo>
                  <a:lnTo>
                    <a:pt x="376" y="65"/>
                  </a:lnTo>
                  <a:lnTo>
                    <a:pt x="381" y="75"/>
                  </a:lnTo>
                  <a:lnTo>
                    <a:pt x="385" y="81"/>
                  </a:lnTo>
                  <a:lnTo>
                    <a:pt x="372" y="83"/>
                  </a:lnTo>
                  <a:lnTo>
                    <a:pt x="364" y="86"/>
                  </a:lnTo>
                  <a:lnTo>
                    <a:pt x="360" y="85"/>
                  </a:lnTo>
                  <a:lnTo>
                    <a:pt x="354" y="83"/>
                  </a:lnTo>
                  <a:lnTo>
                    <a:pt x="347" y="82"/>
                  </a:lnTo>
                  <a:lnTo>
                    <a:pt x="346" y="81"/>
                  </a:lnTo>
                  <a:lnTo>
                    <a:pt x="342" y="73"/>
                  </a:lnTo>
                  <a:lnTo>
                    <a:pt x="362" y="65"/>
                  </a:lnTo>
                  <a:lnTo>
                    <a:pt x="364" y="64"/>
                  </a:lnTo>
                  <a:moveTo>
                    <a:pt x="417" y="79"/>
                  </a:moveTo>
                  <a:lnTo>
                    <a:pt x="398" y="86"/>
                  </a:lnTo>
                  <a:lnTo>
                    <a:pt x="389" y="81"/>
                  </a:lnTo>
                  <a:lnTo>
                    <a:pt x="389" y="78"/>
                  </a:lnTo>
                  <a:lnTo>
                    <a:pt x="389" y="75"/>
                  </a:lnTo>
                  <a:lnTo>
                    <a:pt x="384" y="66"/>
                  </a:lnTo>
                  <a:lnTo>
                    <a:pt x="387" y="57"/>
                  </a:lnTo>
                  <a:lnTo>
                    <a:pt x="406" y="57"/>
                  </a:lnTo>
                  <a:lnTo>
                    <a:pt x="408" y="60"/>
                  </a:lnTo>
                  <a:lnTo>
                    <a:pt x="410" y="69"/>
                  </a:lnTo>
                  <a:lnTo>
                    <a:pt x="415" y="70"/>
                  </a:lnTo>
                  <a:lnTo>
                    <a:pt x="417" y="72"/>
                  </a:lnTo>
                  <a:lnTo>
                    <a:pt x="417" y="79"/>
                  </a:lnTo>
                  <a:moveTo>
                    <a:pt x="434" y="40"/>
                  </a:moveTo>
                  <a:lnTo>
                    <a:pt x="422" y="43"/>
                  </a:lnTo>
                  <a:lnTo>
                    <a:pt x="414" y="39"/>
                  </a:lnTo>
                  <a:lnTo>
                    <a:pt x="410" y="36"/>
                  </a:lnTo>
                  <a:lnTo>
                    <a:pt x="413" y="31"/>
                  </a:lnTo>
                  <a:lnTo>
                    <a:pt x="415" y="28"/>
                  </a:lnTo>
                  <a:lnTo>
                    <a:pt x="417" y="26"/>
                  </a:lnTo>
                  <a:lnTo>
                    <a:pt x="423" y="26"/>
                  </a:lnTo>
                  <a:lnTo>
                    <a:pt x="430" y="26"/>
                  </a:lnTo>
                  <a:lnTo>
                    <a:pt x="434" y="40"/>
                  </a:lnTo>
                  <a:moveTo>
                    <a:pt x="455" y="77"/>
                  </a:moveTo>
                  <a:lnTo>
                    <a:pt x="426" y="78"/>
                  </a:lnTo>
                  <a:lnTo>
                    <a:pt x="425" y="75"/>
                  </a:lnTo>
                  <a:lnTo>
                    <a:pt x="423" y="72"/>
                  </a:lnTo>
                  <a:lnTo>
                    <a:pt x="422" y="65"/>
                  </a:lnTo>
                  <a:lnTo>
                    <a:pt x="415" y="55"/>
                  </a:lnTo>
                  <a:lnTo>
                    <a:pt x="422" y="52"/>
                  </a:lnTo>
                  <a:lnTo>
                    <a:pt x="427" y="51"/>
                  </a:lnTo>
                  <a:lnTo>
                    <a:pt x="438" y="47"/>
                  </a:lnTo>
                  <a:lnTo>
                    <a:pt x="456" y="40"/>
                  </a:lnTo>
                  <a:lnTo>
                    <a:pt x="453" y="37"/>
                  </a:lnTo>
                  <a:lnTo>
                    <a:pt x="452" y="37"/>
                  </a:lnTo>
                  <a:lnTo>
                    <a:pt x="442" y="37"/>
                  </a:lnTo>
                  <a:lnTo>
                    <a:pt x="438" y="27"/>
                  </a:lnTo>
                  <a:lnTo>
                    <a:pt x="438" y="22"/>
                  </a:lnTo>
                  <a:lnTo>
                    <a:pt x="438" y="20"/>
                  </a:lnTo>
                  <a:lnTo>
                    <a:pt x="447" y="20"/>
                  </a:lnTo>
                  <a:lnTo>
                    <a:pt x="450" y="19"/>
                  </a:lnTo>
                  <a:lnTo>
                    <a:pt x="452" y="31"/>
                  </a:lnTo>
                  <a:lnTo>
                    <a:pt x="452" y="34"/>
                  </a:lnTo>
                  <a:lnTo>
                    <a:pt x="455" y="35"/>
                  </a:lnTo>
                  <a:lnTo>
                    <a:pt x="460" y="35"/>
                  </a:lnTo>
                  <a:lnTo>
                    <a:pt x="463" y="40"/>
                  </a:lnTo>
                  <a:lnTo>
                    <a:pt x="463" y="41"/>
                  </a:lnTo>
                  <a:lnTo>
                    <a:pt x="459" y="55"/>
                  </a:lnTo>
                  <a:lnTo>
                    <a:pt x="457" y="56"/>
                  </a:lnTo>
                  <a:lnTo>
                    <a:pt x="452" y="62"/>
                  </a:lnTo>
                  <a:lnTo>
                    <a:pt x="456" y="75"/>
                  </a:lnTo>
                  <a:lnTo>
                    <a:pt x="455" y="77"/>
                  </a:lnTo>
                  <a:moveTo>
                    <a:pt x="380" y="28"/>
                  </a:moveTo>
                  <a:lnTo>
                    <a:pt x="368" y="37"/>
                  </a:lnTo>
                  <a:lnTo>
                    <a:pt x="354" y="35"/>
                  </a:lnTo>
                  <a:lnTo>
                    <a:pt x="349" y="27"/>
                  </a:lnTo>
                  <a:lnTo>
                    <a:pt x="333" y="20"/>
                  </a:lnTo>
                  <a:lnTo>
                    <a:pt x="332" y="20"/>
                  </a:lnTo>
                  <a:lnTo>
                    <a:pt x="337" y="9"/>
                  </a:lnTo>
                  <a:lnTo>
                    <a:pt x="345" y="5"/>
                  </a:lnTo>
                  <a:lnTo>
                    <a:pt x="374" y="0"/>
                  </a:lnTo>
                  <a:lnTo>
                    <a:pt x="380" y="28"/>
                  </a:lnTo>
                </a:path>
              </a:pathLst>
            </a:custGeom>
            <a:noFill/>
            <a:ln w="4">
              <a:solidFill>
                <a:srgbClr val="9C9C9C"/>
              </a:solidFill>
              <a:prstDash val="solid"/>
              <a:round/>
              <a:headEnd/>
              <a:tailEnd/>
            </a:ln>
          </p:spPr>
          <p:txBody>
            <a:bodyPr/>
            <a:lstStyle/>
            <a:p>
              <a:endParaRPr lang="nb-NO" dirty="0"/>
            </a:p>
          </p:txBody>
        </p:sp>
        <p:sp>
          <p:nvSpPr>
            <p:cNvPr id="2069" name="Freeform 1407"/>
            <p:cNvSpPr>
              <a:spLocks noEditPoints="1"/>
            </p:cNvSpPr>
            <p:nvPr/>
          </p:nvSpPr>
          <p:spPr bwMode="auto">
            <a:xfrm>
              <a:off x="3278188" y="3592513"/>
              <a:ext cx="728662" cy="911225"/>
            </a:xfrm>
            <a:custGeom>
              <a:avLst/>
              <a:gdLst>
                <a:gd name="T0" fmla="*/ 306387 w 459"/>
                <a:gd name="T1" fmla="*/ 406400 h 574"/>
                <a:gd name="T2" fmla="*/ 282575 w 459"/>
                <a:gd name="T3" fmla="*/ 461962 h 574"/>
                <a:gd name="T4" fmla="*/ 330200 w 459"/>
                <a:gd name="T5" fmla="*/ 457200 h 574"/>
                <a:gd name="T6" fmla="*/ 338137 w 459"/>
                <a:gd name="T7" fmla="*/ 449263 h 574"/>
                <a:gd name="T8" fmla="*/ 384175 w 459"/>
                <a:gd name="T9" fmla="*/ 415925 h 574"/>
                <a:gd name="T10" fmla="*/ 434975 w 459"/>
                <a:gd name="T11" fmla="*/ 419100 h 574"/>
                <a:gd name="T12" fmla="*/ 477837 w 459"/>
                <a:gd name="T13" fmla="*/ 461962 h 574"/>
                <a:gd name="T14" fmla="*/ 676275 w 459"/>
                <a:gd name="T15" fmla="*/ 536575 h 574"/>
                <a:gd name="T16" fmla="*/ 715962 w 459"/>
                <a:gd name="T17" fmla="*/ 584200 h 574"/>
                <a:gd name="T18" fmla="*/ 700087 w 459"/>
                <a:gd name="T19" fmla="*/ 661987 h 574"/>
                <a:gd name="T20" fmla="*/ 700087 w 459"/>
                <a:gd name="T21" fmla="*/ 752475 h 574"/>
                <a:gd name="T22" fmla="*/ 695325 w 459"/>
                <a:gd name="T23" fmla="*/ 803275 h 574"/>
                <a:gd name="T24" fmla="*/ 722312 w 459"/>
                <a:gd name="T25" fmla="*/ 896938 h 574"/>
                <a:gd name="T26" fmla="*/ 628650 w 459"/>
                <a:gd name="T27" fmla="*/ 876300 h 574"/>
                <a:gd name="T28" fmla="*/ 574675 w 459"/>
                <a:gd name="T29" fmla="*/ 849313 h 574"/>
                <a:gd name="T30" fmla="*/ 531812 w 459"/>
                <a:gd name="T31" fmla="*/ 792162 h 574"/>
                <a:gd name="T32" fmla="*/ 473075 w 459"/>
                <a:gd name="T33" fmla="*/ 735012 h 574"/>
                <a:gd name="T34" fmla="*/ 320675 w 459"/>
                <a:gd name="T35" fmla="*/ 728662 h 574"/>
                <a:gd name="T36" fmla="*/ 271462 w 459"/>
                <a:gd name="T37" fmla="*/ 865188 h 574"/>
                <a:gd name="T38" fmla="*/ 195262 w 459"/>
                <a:gd name="T39" fmla="*/ 893763 h 574"/>
                <a:gd name="T40" fmla="*/ 128587 w 459"/>
                <a:gd name="T41" fmla="*/ 822325 h 574"/>
                <a:gd name="T42" fmla="*/ 128587 w 459"/>
                <a:gd name="T43" fmla="*/ 762000 h 574"/>
                <a:gd name="T44" fmla="*/ 176212 w 459"/>
                <a:gd name="T45" fmla="*/ 671512 h 574"/>
                <a:gd name="T46" fmla="*/ 206375 w 459"/>
                <a:gd name="T47" fmla="*/ 588962 h 574"/>
                <a:gd name="T48" fmla="*/ 201612 w 459"/>
                <a:gd name="T49" fmla="*/ 547687 h 574"/>
                <a:gd name="T50" fmla="*/ 190500 w 459"/>
                <a:gd name="T51" fmla="*/ 500062 h 574"/>
                <a:gd name="T52" fmla="*/ 155575 w 459"/>
                <a:gd name="T53" fmla="*/ 523875 h 574"/>
                <a:gd name="T54" fmla="*/ 125412 w 459"/>
                <a:gd name="T55" fmla="*/ 528637 h 574"/>
                <a:gd name="T56" fmla="*/ 80962 w 459"/>
                <a:gd name="T57" fmla="*/ 501650 h 574"/>
                <a:gd name="T58" fmla="*/ 96837 w 459"/>
                <a:gd name="T59" fmla="*/ 484187 h 574"/>
                <a:gd name="T60" fmla="*/ 90487 w 459"/>
                <a:gd name="T61" fmla="*/ 419100 h 574"/>
                <a:gd name="T62" fmla="*/ 122237 w 459"/>
                <a:gd name="T63" fmla="*/ 403225 h 574"/>
                <a:gd name="T64" fmla="*/ 152400 w 459"/>
                <a:gd name="T65" fmla="*/ 407988 h 574"/>
                <a:gd name="T66" fmla="*/ 155575 w 459"/>
                <a:gd name="T67" fmla="*/ 452438 h 574"/>
                <a:gd name="T68" fmla="*/ 215900 w 459"/>
                <a:gd name="T69" fmla="*/ 422275 h 574"/>
                <a:gd name="T70" fmla="*/ 177800 w 459"/>
                <a:gd name="T71" fmla="*/ 400050 h 574"/>
                <a:gd name="T72" fmla="*/ 190500 w 459"/>
                <a:gd name="T73" fmla="*/ 381000 h 574"/>
                <a:gd name="T74" fmla="*/ 179387 w 459"/>
                <a:gd name="T75" fmla="*/ 369887 h 574"/>
                <a:gd name="T76" fmla="*/ 238125 w 459"/>
                <a:gd name="T77" fmla="*/ 338137 h 574"/>
                <a:gd name="T78" fmla="*/ 131762 w 459"/>
                <a:gd name="T79" fmla="*/ 309562 h 574"/>
                <a:gd name="T80" fmla="*/ 71437 w 459"/>
                <a:gd name="T81" fmla="*/ 376237 h 574"/>
                <a:gd name="T82" fmla="*/ 71437 w 459"/>
                <a:gd name="T83" fmla="*/ 333375 h 574"/>
                <a:gd name="T84" fmla="*/ 111125 w 459"/>
                <a:gd name="T85" fmla="*/ 285750 h 574"/>
                <a:gd name="T86" fmla="*/ 114300 w 459"/>
                <a:gd name="T87" fmla="*/ 261937 h 574"/>
                <a:gd name="T88" fmla="*/ 479425 w 459"/>
                <a:gd name="T89" fmla="*/ 44450 h 574"/>
                <a:gd name="T90" fmla="*/ 500062 w 459"/>
                <a:gd name="T91" fmla="*/ 139700 h 574"/>
                <a:gd name="T92" fmla="*/ 466725 w 459"/>
                <a:gd name="T93" fmla="*/ 211138 h 574"/>
                <a:gd name="T94" fmla="*/ 365125 w 459"/>
                <a:gd name="T95" fmla="*/ 333375 h 574"/>
                <a:gd name="T96" fmla="*/ 309562 w 459"/>
                <a:gd name="T97" fmla="*/ 374650 h 574"/>
                <a:gd name="T98" fmla="*/ 292100 w 459"/>
                <a:gd name="T99" fmla="*/ 325437 h 574"/>
                <a:gd name="T100" fmla="*/ 339725 w 459"/>
                <a:gd name="T101" fmla="*/ 288925 h 574"/>
                <a:gd name="T102" fmla="*/ 292100 w 459"/>
                <a:gd name="T103" fmla="*/ 292100 h 574"/>
                <a:gd name="T104" fmla="*/ 279400 w 459"/>
                <a:gd name="T105" fmla="*/ 266700 h 574"/>
                <a:gd name="T106" fmla="*/ 311150 w 459"/>
                <a:gd name="T107" fmla="*/ 231775 h 574"/>
                <a:gd name="T108" fmla="*/ 373062 w 459"/>
                <a:gd name="T109" fmla="*/ 214313 h 574"/>
                <a:gd name="T110" fmla="*/ 331787 w 459"/>
                <a:gd name="T111" fmla="*/ 190500 h 574"/>
                <a:gd name="T112" fmla="*/ 358775 w 459"/>
                <a:gd name="T113" fmla="*/ 133350 h 574"/>
                <a:gd name="T114" fmla="*/ 400050 w 459"/>
                <a:gd name="T115" fmla="*/ 92075 h 574"/>
                <a:gd name="T116" fmla="*/ 439737 w 459"/>
                <a:gd name="T117" fmla="*/ 52388 h 574"/>
                <a:gd name="T118" fmla="*/ 447675 w 459"/>
                <a:gd name="T119" fmla="*/ 17462 h 5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574"/>
                <a:gd name="T182" fmla="*/ 459 w 459"/>
                <a:gd name="T183" fmla="*/ 574 h 5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574">
                  <a:moveTo>
                    <a:pt x="178" y="223"/>
                  </a:moveTo>
                  <a:lnTo>
                    <a:pt x="180" y="230"/>
                  </a:lnTo>
                  <a:lnTo>
                    <a:pt x="181" y="235"/>
                  </a:lnTo>
                  <a:lnTo>
                    <a:pt x="181" y="236"/>
                  </a:lnTo>
                  <a:lnTo>
                    <a:pt x="184" y="241"/>
                  </a:lnTo>
                  <a:lnTo>
                    <a:pt x="185" y="245"/>
                  </a:lnTo>
                  <a:lnTo>
                    <a:pt x="193" y="256"/>
                  </a:lnTo>
                  <a:lnTo>
                    <a:pt x="195" y="257"/>
                  </a:lnTo>
                  <a:lnTo>
                    <a:pt x="195" y="260"/>
                  </a:lnTo>
                  <a:lnTo>
                    <a:pt x="192" y="265"/>
                  </a:lnTo>
                  <a:lnTo>
                    <a:pt x="188" y="277"/>
                  </a:lnTo>
                  <a:lnTo>
                    <a:pt x="181" y="283"/>
                  </a:lnTo>
                  <a:lnTo>
                    <a:pt x="176" y="288"/>
                  </a:lnTo>
                  <a:lnTo>
                    <a:pt x="178" y="291"/>
                  </a:lnTo>
                  <a:lnTo>
                    <a:pt x="179" y="295"/>
                  </a:lnTo>
                  <a:lnTo>
                    <a:pt x="181" y="292"/>
                  </a:lnTo>
                  <a:lnTo>
                    <a:pt x="185" y="290"/>
                  </a:lnTo>
                  <a:lnTo>
                    <a:pt x="187" y="288"/>
                  </a:lnTo>
                  <a:lnTo>
                    <a:pt x="195" y="285"/>
                  </a:lnTo>
                  <a:lnTo>
                    <a:pt x="202" y="283"/>
                  </a:lnTo>
                  <a:lnTo>
                    <a:pt x="204" y="285"/>
                  </a:lnTo>
                  <a:lnTo>
                    <a:pt x="208" y="288"/>
                  </a:lnTo>
                  <a:lnTo>
                    <a:pt x="214" y="292"/>
                  </a:lnTo>
                  <a:lnTo>
                    <a:pt x="221" y="291"/>
                  </a:lnTo>
                  <a:lnTo>
                    <a:pt x="222" y="291"/>
                  </a:lnTo>
                  <a:lnTo>
                    <a:pt x="223" y="291"/>
                  </a:lnTo>
                  <a:lnTo>
                    <a:pt x="229" y="287"/>
                  </a:lnTo>
                  <a:lnTo>
                    <a:pt x="226" y="286"/>
                  </a:lnTo>
                  <a:lnTo>
                    <a:pt x="222" y="285"/>
                  </a:lnTo>
                  <a:lnTo>
                    <a:pt x="213" y="283"/>
                  </a:lnTo>
                  <a:lnTo>
                    <a:pt x="208" y="274"/>
                  </a:lnTo>
                  <a:lnTo>
                    <a:pt x="209" y="265"/>
                  </a:lnTo>
                  <a:lnTo>
                    <a:pt x="218" y="260"/>
                  </a:lnTo>
                  <a:lnTo>
                    <a:pt x="219" y="260"/>
                  </a:lnTo>
                  <a:lnTo>
                    <a:pt x="229" y="257"/>
                  </a:lnTo>
                  <a:lnTo>
                    <a:pt x="231" y="256"/>
                  </a:lnTo>
                  <a:lnTo>
                    <a:pt x="238" y="260"/>
                  </a:lnTo>
                  <a:lnTo>
                    <a:pt x="242" y="262"/>
                  </a:lnTo>
                  <a:lnTo>
                    <a:pt x="242" y="264"/>
                  </a:lnTo>
                  <a:lnTo>
                    <a:pt x="250" y="262"/>
                  </a:lnTo>
                  <a:lnTo>
                    <a:pt x="255" y="258"/>
                  </a:lnTo>
                  <a:lnTo>
                    <a:pt x="260" y="261"/>
                  </a:lnTo>
                  <a:lnTo>
                    <a:pt x="264" y="266"/>
                  </a:lnTo>
                  <a:lnTo>
                    <a:pt x="269" y="265"/>
                  </a:lnTo>
                  <a:lnTo>
                    <a:pt x="274" y="264"/>
                  </a:lnTo>
                  <a:lnTo>
                    <a:pt x="288" y="266"/>
                  </a:lnTo>
                  <a:lnTo>
                    <a:pt x="290" y="267"/>
                  </a:lnTo>
                  <a:lnTo>
                    <a:pt x="293" y="269"/>
                  </a:lnTo>
                  <a:lnTo>
                    <a:pt x="301" y="267"/>
                  </a:lnTo>
                  <a:lnTo>
                    <a:pt x="301" y="269"/>
                  </a:lnTo>
                  <a:lnTo>
                    <a:pt x="301" y="275"/>
                  </a:lnTo>
                  <a:lnTo>
                    <a:pt x="301" y="291"/>
                  </a:lnTo>
                  <a:lnTo>
                    <a:pt x="314" y="296"/>
                  </a:lnTo>
                  <a:lnTo>
                    <a:pt x="340" y="292"/>
                  </a:lnTo>
                  <a:lnTo>
                    <a:pt x="357" y="296"/>
                  </a:lnTo>
                  <a:lnTo>
                    <a:pt x="371" y="300"/>
                  </a:lnTo>
                  <a:lnTo>
                    <a:pt x="391" y="339"/>
                  </a:lnTo>
                  <a:lnTo>
                    <a:pt x="400" y="339"/>
                  </a:lnTo>
                  <a:lnTo>
                    <a:pt x="426" y="338"/>
                  </a:lnTo>
                  <a:lnTo>
                    <a:pt x="434" y="339"/>
                  </a:lnTo>
                  <a:lnTo>
                    <a:pt x="441" y="342"/>
                  </a:lnTo>
                  <a:lnTo>
                    <a:pt x="443" y="347"/>
                  </a:lnTo>
                  <a:lnTo>
                    <a:pt x="446" y="354"/>
                  </a:lnTo>
                  <a:lnTo>
                    <a:pt x="446" y="357"/>
                  </a:lnTo>
                  <a:lnTo>
                    <a:pt x="449" y="362"/>
                  </a:lnTo>
                  <a:lnTo>
                    <a:pt x="450" y="364"/>
                  </a:lnTo>
                  <a:lnTo>
                    <a:pt x="451" y="368"/>
                  </a:lnTo>
                  <a:lnTo>
                    <a:pt x="454" y="376"/>
                  </a:lnTo>
                  <a:lnTo>
                    <a:pt x="456" y="385"/>
                  </a:lnTo>
                  <a:lnTo>
                    <a:pt x="459" y="391"/>
                  </a:lnTo>
                  <a:lnTo>
                    <a:pt x="452" y="400"/>
                  </a:lnTo>
                  <a:lnTo>
                    <a:pt x="450" y="404"/>
                  </a:lnTo>
                  <a:lnTo>
                    <a:pt x="449" y="406"/>
                  </a:lnTo>
                  <a:lnTo>
                    <a:pt x="443" y="413"/>
                  </a:lnTo>
                  <a:lnTo>
                    <a:pt x="441" y="417"/>
                  </a:lnTo>
                  <a:lnTo>
                    <a:pt x="442" y="427"/>
                  </a:lnTo>
                  <a:lnTo>
                    <a:pt x="442" y="432"/>
                  </a:lnTo>
                  <a:lnTo>
                    <a:pt x="443" y="435"/>
                  </a:lnTo>
                  <a:lnTo>
                    <a:pt x="445" y="444"/>
                  </a:lnTo>
                  <a:lnTo>
                    <a:pt x="446" y="457"/>
                  </a:lnTo>
                  <a:lnTo>
                    <a:pt x="443" y="466"/>
                  </a:lnTo>
                  <a:lnTo>
                    <a:pt x="442" y="468"/>
                  </a:lnTo>
                  <a:lnTo>
                    <a:pt x="441" y="474"/>
                  </a:lnTo>
                  <a:lnTo>
                    <a:pt x="439" y="477"/>
                  </a:lnTo>
                  <a:lnTo>
                    <a:pt x="438" y="482"/>
                  </a:lnTo>
                  <a:lnTo>
                    <a:pt x="437" y="485"/>
                  </a:lnTo>
                  <a:lnTo>
                    <a:pt x="437" y="486"/>
                  </a:lnTo>
                  <a:lnTo>
                    <a:pt x="435" y="489"/>
                  </a:lnTo>
                  <a:lnTo>
                    <a:pt x="434" y="493"/>
                  </a:lnTo>
                  <a:lnTo>
                    <a:pt x="435" y="498"/>
                  </a:lnTo>
                  <a:lnTo>
                    <a:pt x="438" y="506"/>
                  </a:lnTo>
                  <a:lnTo>
                    <a:pt x="439" y="512"/>
                  </a:lnTo>
                  <a:lnTo>
                    <a:pt x="443" y="525"/>
                  </a:lnTo>
                  <a:lnTo>
                    <a:pt x="446" y="535"/>
                  </a:lnTo>
                  <a:lnTo>
                    <a:pt x="449" y="541"/>
                  </a:lnTo>
                  <a:lnTo>
                    <a:pt x="450" y="550"/>
                  </a:lnTo>
                  <a:lnTo>
                    <a:pt x="452" y="555"/>
                  </a:lnTo>
                  <a:lnTo>
                    <a:pt x="452" y="558"/>
                  </a:lnTo>
                  <a:lnTo>
                    <a:pt x="455" y="565"/>
                  </a:lnTo>
                  <a:lnTo>
                    <a:pt x="455" y="569"/>
                  </a:lnTo>
                  <a:lnTo>
                    <a:pt x="441" y="574"/>
                  </a:lnTo>
                  <a:lnTo>
                    <a:pt x="430" y="563"/>
                  </a:lnTo>
                  <a:lnTo>
                    <a:pt x="422" y="561"/>
                  </a:lnTo>
                  <a:lnTo>
                    <a:pt x="421" y="559"/>
                  </a:lnTo>
                  <a:lnTo>
                    <a:pt x="413" y="557"/>
                  </a:lnTo>
                  <a:lnTo>
                    <a:pt x="405" y="554"/>
                  </a:lnTo>
                  <a:lnTo>
                    <a:pt x="396" y="552"/>
                  </a:lnTo>
                  <a:lnTo>
                    <a:pt x="391" y="559"/>
                  </a:lnTo>
                  <a:lnTo>
                    <a:pt x="390" y="561"/>
                  </a:lnTo>
                  <a:lnTo>
                    <a:pt x="386" y="559"/>
                  </a:lnTo>
                  <a:lnTo>
                    <a:pt x="384" y="552"/>
                  </a:lnTo>
                  <a:lnTo>
                    <a:pt x="383" y="552"/>
                  </a:lnTo>
                  <a:lnTo>
                    <a:pt x="377" y="553"/>
                  </a:lnTo>
                  <a:lnTo>
                    <a:pt x="370" y="554"/>
                  </a:lnTo>
                  <a:lnTo>
                    <a:pt x="362" y="535"/>
                  </a:lnTo>
                  <a:lnTo>
                    <a:pt x="357" y="528"/>
                  </a:lnTo>
                  <a:lnTo>
                    <a:pt x="345" y="515"/>
                  </a:lnTo>
                  <a:lnTo>
                    <a:pt x="345" y="514"/>
                  </a:lnTo>
                  <a:lnTo>
                    <a:pt x="343" y="512"/>
                  </a:lnTo>
                  <a:lnTo>
                    <a:pt x="339" y="511"/>
                  </a:lnTo>
                  <a:lnTo>
                    <a:pt x="336" y="508"/>
                  </a:lnTo>
                  <a:lnTo>
                    <a:pt x="335" y="499"/>
                  </a:lnTo>
                  <a:lnTo>
                    <a:pt x="329" y="497"/>
                  </a:lnTo>
                  <a:lnTo>
                    <a:pt x="329" y="494"/>
                  </a:lnTo>
                  <a:lnTo>
                    <a:pt x="327" y="482"/>
                  </a:lnTo>
                  <a:lnTo>
                    <a:pt x="325" y="478"/>
                  </a:lnTo>
                  <a:lnTo>
                    <a:pt x="322" y="474"/>
                  </a:lnTo>
                  <a:lnTo>
                    <a:pt x="320" y="473"/>
                  </a:lnTo>
                  <a:lnTo>
                    <a:pt x="298" y="463"/>
                  </a:lnTo>
                  <a:lnTo>
                    <a:pt x="282" y="466"/>
                  </a:lnTo>
                  <a:lnTo>
                    <a:pt x="274" y="476"/>
                  </a:lnTo>
                  <a:lnTo>
                    <a:pt x="267" y="466"/>
                  </a:lnTo>
                  <a:lnTo>
                    <a:pt x="257" y="469"/>
                  </a:lnTo>
                  <a:lnTo>
                    <a:pt x="225" y="459"/>
                  </a:lnTo>
                  <a:lnTo>
                    <a:pt x="216" y="459"/>
                  </a:lnTo>
                  <a:lnTo>
                    <a:pt x="204" y="459"/>
                  </a:lnTo>
                  <a:lnTo>
                    <a:pt x="202" y="459"/>
                  </a:lnTo>
                  <a:lnTo>
                    <a:pt x="202" y="460"/>
                  </a:lnTo>
                  <a:lnTo>
                    <a:pt x="200" y="465"/>
                  </a:lnTo>
                  <a:lnTo>
                    <a:pt x="192" y="477"/>
                  </a:lnTo>
                  <a:lnTo>
                    <a:pt x="188" y="485"/>
                  </a:lnTo>
                  <a:lnTo>
                    <a:pt x="184" y="491"/>
                  </a:lnTo>
                  <a:lnTo>
                    <a:pt x="192" y="527"/>
                  </a:lnTo>
                  <a:lnTo>
                    <a:pt x="174" y="533"/>
                  </a:lnTo>
                  <a:lnTo>
                    <a:pt x="171" y="545"/>
                  </a:lnTo>
                  <a:lnTo>
                    <a:pt x="166" y="548"/>
                  </a:lnTo>
                  <a:lnTo>
                    <a:pt x="159" y="542"/>
                  </a:lnTo>
                  <a:lnTo>
                    <a:pt x="157" y="546"/>
                  </a:lnTo>
                  <a:lnTo>
                    <a:pt x="161" y="550"/>
                  </a:lnTo>
                  <a:lnTo>
                    <a:pt x="151" y="561"/>
                  </a:lnTo>
                  <a:lnTo>
                    <a:pt x="128" y="567"/>
                  </a:lnTo>
                  <a:lnTo>
                    <a:pt x="127" y="566"/>
                  </a:lnTo>
                  <a:lnTo>
                    <a:pt x="123" y="563"/>
                  </a:lnTo>
                  <a:lnTo>
                    <a:pt x="121" y="563"/>
                  </a:lnTo>
                  <a:lnTo>
                    <a:pt x="113" y="557"/>
                  </a:lnTo>
                  <a:lnTo>
                    <a:pt x="108" y="554"/>
                  </a:lnTo>
                  <a:lnTo>
                    <a:pt x="106" y="553"/>
                  </a:lnTo>
                  <a:lnTo>
                    <a:pt x="82" y="541"/>
                  </a:lnTo>
                  <a:lnTo>
                    <a:pt x="81" y="540"/>
                  </a:lnTo>
                  <a:lnTo>
                    <a:pt x="64" y="531"/>
                  </a:lnTo>
                  <a:lnTo>
                    <a:pt x="81" y="518"/>
                  </a:lnTo>
                  <a:lnTo>
                    <a:pt x="83" y="503"/>
                  </a:lnTo>
                  <a:lnTo>
                    <a:pt x="83" y="501"/>
                  </a:lnTo>
                  <a:lnTo>
                    <a:pt x="85" y="494"/>
                  </a:lnTo>
                  <a:lnTo>
                    <a:pt x="91" y="485"/>
                  </a:lnTo>
                  <a:lnTo>
                    <a:pt x="89" y="480"/>
                  </a:lnTo>
                  <a:lnTo>
                    <a:pt x="86" y="480"/>
                  </a:lnTo>
                  <a:lnTo>
                    <a:pt x="81" y="480"/>
                  </a:lnTo>
                  <a:lnTo>
                    <a:pt x="79" y="480"/>
                  </a:lnTo>
                  <a:lnTo>
                    <a:pt x="78" y="477"/>
                  </a:lnTo>
                  <a:lnTo>
                    <a:pt x="55" y="440"/>
                  </a:lnTo>
                  <a:lnTo>
                    <a:pt x="75" y="429"/>
                  </a:lnTo>
                  <a:lnTo>
                    <a:pt x="81" y="430"/>
                  </a:lnTo>
                  <a:lnTo>
                    <a:pt x="83" y="431"/>
                  </a:lnTo>
                  <a:lnTo>
                    <a:pt x="111" y="423"/>
                  </a:lnTo>
                  <a:lnTo>
                    <a:pt x="119" y="418"/>
                  </a:lnTo>
                  <a:lnTo>
                    <a:pt x="124" y="410"/>
                  </a:lnTo>
                  <a:lnTo>
                    <a:pt x="124" y="409"/>
                  </a:lnTo>
                  <a:lnTo>
                    <a:pt x="124" y="408"/>
                  </a:lnTo>
                  <a:lnTo>
                    <a:pt x="124" y="398"/>
                  </a:lnTo>
                  <a:lnTo>
                    <a:pt x="123" y="385"/>
                  </a:lnTo>
                  <a:lnTo>
                    <a:pt x="123" y="381"/>
                  </a:lnTo>
                  <a:lnTo>
                    <a:pt x="130" y="371"/>
                  </a:lnTo>
                  <a:lnTo>
                    <a:pt x="133" y="371"/>
                  </a:lnTo>
                  <a:lnTo>
                    <a:pt x="142" y="368"/>
                  </a:lnTo>
                  <a:lnTo>
                    <a:pt x="134" y="367"/>
                  </a:lnTo>
                  <a:lnTo>
                    <a:pt x="132" y="366"/>
                  </a:lnTo>
                  <a:lnTo>
                    <a:pt x="130" y="364"/>
                  </a:lnTo>
                  <a:lnTo>
                    <a:pt x="130" y="359"/>
                  </a:lnTo>
                  <a:lnTo>
                    <a:pt x="125" y="357"/>
                  </a:lnTo>
                  <a:lnTo>
                    <a:pt x="127" y="345"/>
                  </a:lnTo>
                  <a:lnTo>
                    <a:pt x="128" y="342"/>
                  </a:lnTo>
                  <a:lnTo>
                    <a:pt x="130" y="336"/>
                  </a:lnTo>
                  <a:lnTo>
                    <a:pt x="129" y="328"/>
                  </a:lnTo>
                  <a:lnTo>
                    <a:pt x="132" y="324"/>
                  </a:lnTo>
                  <a:lnTo>
                    <a:pt x="132" y="322"/>
                  </a:lnTo>
                  <a:lnTo>
                    <a:pt x="120" y="315"/>
                  </a:lnTo>
                  <a:lnTo>
                    <a:pt x="120" y="312"/>
                  </a:lnTo>
                  <a:lnTo>
                    <a:pt x="112" y="316"/>
                  </a:lnTo>
                  <a:lnTo>
                    <a:pt x="106" y="313"/>
                  </a:lnTo>
                  <a:lnTo>
                    <a:pt x="104" y="313"/>
                  </a:lnTo>
                  <a:lnTo>
                    <a:pt x="103" y="313"/>
                  </a:lnTo>
                  <a:lnTo>
                    <a:pt x="94" y="321"/>
                  </a:lnTo>
                  <a:lnTo>
                    <a:pt x="98" y="330"/>
                  </a:lnTo>
                  <a:lnTo>
                    <a:pt x="90" y="332"/>
                  </a:lnTo>
                  <a:lnTo>
                    <a:pt x="87" y="332"/>
                  </a:lnTo>
                  <a:lnTo>
                    <a:pt x="82" y="329"/>
                  </a:lnTo>
                  <a:lnTo>
                    <a:pt x="82" y="330"/>
                  </a:lnTo>
                  <a:lnTo>
                    <a:pt x="81" y="330"/>
                  </a:lnTo>
                  <a:lnTo>
                    <a:pt x="81" y="333"/>
                  </a:lnTo>
                  <a:lnTo>
                    <a:pt x="79" y="333"/>
                  </a:lnTo>
                  <a:lnTo>
                    <a:pt x="78" y="330"/>
                  </a:lnTo>
                  <a:lnTo>
                    <a:pt x="73" y="334"/>
                  </a:lnTo>
                  <a:lnTo>
                    <a:pt x="72" y="329"/>
                  </a:lnTo>
                  <a:lnTo>
                    <a:pt x="65" y="333"/>
                  </a:lnTo>
                  <a:lnTo>
                    <a:pt x="52" y="329"/>
                  </a:lnTo>
                  <a:lnTo>
                    <a:pt x="55" y="322"/>
                  </a:lnTo>
                  <a:lnTo>
                    <a:pt x="52" y="319"/>
                  </a:lnTo>
                  <a:lnTo>
                    <a:pt x="51" y="316"/>
                  </a:lnTo>
                  <a:lnTo>
                    <a:pt x="49" y="315"/>
                  </a:lnTo>
                  <a:lnTo>
                    <a:pt x="58" y="313"/>
                  </a:lnTo>
                  <a:lnTo>
                    <a:pt x="72" y="311"/>
                  </a:lnTo>
                  <a:lnTo>
                    <a:pt x="74" y="308"/>
                  </a:lnTo>
                  <a:lnTo>
                    <a:pt x="73" y="307"/>
                  </a:lnTo>
                  <a:lnTo>
                    <a:pt x="69" y="305"/>
                  </a:lnTo>
                  <a:lnTo>
                    <a:pt x="60" y="307"/>
                  </a:lnTo>
                  <a:lnTo>
                    <a:pt x="61" y="305"/>
                  </a:lnTo>
                  <a:lnTo>
                    <a:pt x="57" y="292"/>
                  </a:lnTo>
                  <a:lnTo>
                    <a:pt x="62" y="286"/>
                  </a:lnTo>
                  <a:lnTo>
                    <a:pt x="64" y="285"/>
                  </a:lnTo>
                  <a:lnTo>
                    <a:pt x="68" y="271"/>
                  </a:lnTo>
                  <a:lnTo>
                    <a:pt x="68" y="270"/>
                  </a:lnTo>
                  <a:lnTo>
                    <a:pt x="65" y="265"/>
                  </a:lnTo>
                  <a:lnTo>
                    <a:pt x="60" y="265"/>
                  </a:lnTo>
                  <a:lnTo>
                    <a:pt x="57" y="264"/>
                  </a:lnTo>
                  <a:lnTo>
                    <a:pt x="57" y="261"/>
                  </a:lnTo>
                  <a:lnTo>
                    <a:pt x="55" y="249"/>
                  </a:lnTo>
                  <a:lnTo>
                    <a:pt x="56" y="249"/>
                  </a:lnTo>
                  <a:lnTo>
                    <a:pt x="66" y="256"/>
                  </a:lnTo>
                  <a:lnTo>
                    <a:pt x="68" y="256"/>
                  </a:lnTo>
                  <a:lnTo>
                    <a:pt x="73" y="258"/>
                  </a:lnTo>
                  <a:lnTo>
                    <a:pt x="77" y="254"/>
                  </a:lnTo>
                  <a:lnTo>
                    <a:pt x="81" y="256"/>
                  </a:lnTo>
                  <a:lnTo>
                    <a:pt x="85" y="256"/>
                  </a:lnTo>
                  <a:lnTo>
                    <a:pt x="83" y="247"/>
                  </a:lnTo>
                  <a:lnTo>
                    <a:pt x="86" y="247"/>
                  </a:lnTo>
                  <a:lnTo>
                    <a:pt x="90" y="248"/>
                  </a:lnTo>
                  <a:lnTo>
                    <a:pt x="91" y="248"/>
                  </a:lnTo>
                  <a:lnTo>
                    <a:pt x="96" y="256"/>
                  </a:lnTo>
                  <a:lnTo>
                    <a:pt x="96" y="257"/>
                  </a:lnTo>
                  <a:lnTo>
                    <a:pt x="98" y="265"/>
                  </a:lnTo>
                  <a:lnTo>
                    <a:pt x="95" y="274"/>
                  </a:lnTo>
                  <a:lnTo>
                    <a:pt x="94" y="275"/>
                  </a:lnTo>
                  <a:lnTo>
                    <a:pt x="92" y="279"/>
                  </a:lnTo>
                  <a:lnTo>
                    <a:pt x="90" y="286"/>
                  </a:lnTo>
                  <a:lnTo>
                    <a:pt x="91" y="292"/>
                  </a:lnTo>
                  <a:lnTo>
                    <a:pt x="98" y="285"/>
                  </a:lnTo>
                  <a:lnTo>
                    <a:pt x="107" y="278"/>
                  </a:lnTo>
                  <a:lnTo>
                    <a:pt x="108" y="278"/>
                  </a:lnTo>
                  <a:lnTo>
                    <a:pt x="119" y="275"/>
                  </a:lnTo>
                  <a:lnTo>
                    <a:pt x="130" y="271"/>
                  </a:lnTo>
                  <a:lnTo>
                    <a:pt x="137" y="270"/>
                  </a:lnTo>
                  <a:lnTo>
                    <a:pt x="141" y="266"/>
                  </a:lnTo>
                  <a:lnTo>
                    <a:pt x="142" y="265"/>
                  </a:lnTo>
                  <a:lnTo>
                    <a:pt x="136" y="266"/>
                  </a:lnTo>
                  <a:lnTo>
                    <a:pt x="132" y="266"/>
                  </a:lnTo>
                  <a:lnTo>
                    <a:pt x="121" y="267"/>
                  </a:lnTo>
                  <a:lnTo>
                    <a:pt x="112" y="269"/>
                  </a:lnTo>
                  <a:lnTo>
                    <a:pt x="107" y="265"/>
                  </a:lnTo>
                  <a:lnTo>
                    <a:pt x="106" y="262"/>
                  </a:lnTo>
                  <a:lnTo>
                    <a:pt x="104" y="257"/>
                  </a:lnTo>
                  <a:lnTo>
                    <a:pt x="109" y="253"/>
                  </a:lnTo>
                  <a:lnTo>
                    <a:pt x="112" y="252"/>
                  </a:lnTo>
                  <a:lnTo>
                    <a:pt x="119" y="252"/>
                  </a:lnTo>
                  <a:lnTo>
                    <a:pt x="123" y="252"/>
                  </a:lnTo>
                  <a:lnTo>
                    <a:pt x="133" y="250"/>
                  </a:lnTo>
                  <a:lnTo>
                    <a:pt x="138" y="249"/>
                  </a:lnTo>
                  <a:lnTo>
                    <a:pt x="144" y="247"/>
                  </a:lnTo>
                  <a:lnTo>
                    <a:pt x="142" y="243"/>
                  </a:lnTo>
                  <a:lnTo>
                    <a:pt x="132" y="243"/>
                  </a:lnTo>
                  <a:lnTo>
                    <a:pt x="120" y="240"/>
                  </a:lnTo>
                  <a:lnTo>
                    <a:pt x="117" y="245"/>
                  </a:lnTo>
                  <a:lnTo>
                    <a:pt x="109" y="247"/>
                  </a:lnTo>
                  <a:lnTo>
                    <a:pt x="107" y="247"/>
                  </a:lnTo>
                  <a:lnTo>
                    <a:pt x="103" y="241"/>
                  </a:lnTo>
                  <a:lnTo>
                    <a:pt x="102" y="236"/>
                  </a:lnTo>
                  <a:lnTo>
                    <a:pt x="108" y="231"/>
                  </a:lnTo>
                  <a:lnTo>
                    <a:pt x="111" y="232"/>
                  </a:lnTo>
                  <a:lnTo>
                    <a:pt x="113" y="233"/>
                  </a:lnTo>
                  <a:lnTo>
                    <a:pt x="119" y="230"/>
                  </a:lnTo>
                  <a:lnTo>
                    <a:pt x="123" y="227"/>
                  </a:lnTo>
                  <a:lnTo>
                    <a:pt x="130" y="220"/>
                  </a:lnTo>
                  <a:lnTo>
                    <a:pt x="134" y="228"/>
                  </a:lnTo>
                  <a:lnTo>
                    <a:pt x="141" y="220"/>
                  </a:lnTo>
                  <a:lnTo>
                    <a:pt x="150" y="219"/>
                  </a:lnTo>
                  <a:lnTo>
                    <a:pt x="153" y="219"/>
                  </a:lnTo>
                  <a:lnTo>
                    <a:pt x="150" y="213"/>
                  </a:lnTo>
                  <a:lnTo>
                    <a:pt x="157" y="206"/>
                  </a:lnTo>
                  <a:lnTo>
                    <a:pt x="166" y="205"/>
                  </a:lnTo>
                  <a:lnTo>
                    <a:pt x="172" y="201"/>
                  </a:lnTo>
                  <a:lnTo>
                    <a:pt x="176" y="206"/>
                  </a:lnTo>
                  <a:lnTo>
                    <a:pt x="176" y="211"/>
                  </a:lnTo>
                  <a:lnTo>
                    <a:pt x="176" y="214"/>
                  </a:lnTo>
                  <a:lnTo>
                    <a:pt x="178" y="223"/>
                  </a:lnTo>
                  <a:moveTo>
                    <a:pt x="83" y="195"/>
                  </a:moveTo>
                  <a:lnTo>
                    <a:pt x="87" y="205"/>
                  </a:lnTo>
                  <a:lnTo>
                    <a:pt x="104" y="211"/>
                  </a:lnTo>
                  <a:lnTo>
                    <a:pt x="111" y="219"/>
                  </a:lnTo>
                  <a:lnTo>
                    <a:pt x="95" y="226"/>
                  </a:lnTo>
                  <a:lnTo>
                    <a:pt x="81" y="233"/>
                  </a:lnTo>
                  <a:lnTo>
                    <a:pt x="69" y="237"/>
                  </a:lnTo>
                  <a:lnTo>
                    <a:pt x="48" y="236"/>
                  </a:lnTo>
                  <a:lnTo>
                    <a:pt x="45" y="237"/>
                  </a:lnTo>
                  <a:lnTo>
                    <a:pt x="18" y="248"/>
                  </a:lnTo>
                  <a:lnTo>
                    <a:pt x="17" y="248"/>
                  </a:lnTo>
                  <a:lnTo>
                    <a:pt x="0" y="231"/>
                  </a:lnTo>
                  <a:lnTo>
                    <a:pt x="20" y="213"/>
                  </a:lnTo>
                  <a:lnTo>
                    <a:pt x="32" y="215"/>
                  </a:lnTo>
                  <a:lnTo>
                    <a:pt x="40" y="214"/>
                  </a:lnTo>
                  <a:lnTo>
                    <a:pt x="48" y="213"/>
                  </a:lnTo>
                  <a:lnTo>
                    <a:pt x="45" y="210"/>
                  </a:lnTo>
                  <a:lnTo>
                    <a:pt x="36" y="201"/>
                  </a:lnTo>
                  <a:lnTo>
                    <a:pt x="66" y="197"/>
                  </a:lnTo>
                  <a:lnTo>
                    <a:pt x="68" y="203"/>
                  </a:lnTo>
                  <a:lnTo>
                    <a:pt x="74" y="203"/>
                  </a:lnTo>
                  <a:lnTo>
                    <a:pt x="77" y="193"/>
                  </a:lnTo>
                  <a:lnTo>
                    <a:pt x="81" y="194"/>
                  </a:lnTo>
                  <a:lnTo>
                    <a:pt x="83" y="195"/>
                  </a:lnTo>
                  <a:moveTo>
                    <a:pt x="70" y="180"/>
                  </a:moveTo>
                  <a:lnTo>
                    <a:pt x="35" y="184"/>
                  </a:lnTo>
                  <a:lnTo>
                    <a:pt x="9" y="181"/>
                  </a:lnTo>
                  <a:lnTo>
                    <a:pt x="9" y="175"/>
                  </a:lnTo>
                  <a:lnTo>
                    <a:pt x="41" y="171"/>
                  </a:lnTo>
                  <a:lnTo>
                    <a:pt x="68" y="152"/>
                  </a:lnTo>
                  <a:lnTo>
                    <a:pt x="72" y="155"/>
                  </a:lnTo>
                  <a:lnTo>
                    <a:pt x="69" y="161"/>
                  </a:lnTo>
                  <a:lnTo>
                    <a:pt x="72" y="165"/>
                  </a:lnTo>
                  <a:lnTo>
                    <a:pt x="70" y="180"/>
                  </a:lnTo>
                  <a:moveTo>
                    <a:pt x="282" y="4"/>
                  </a:moveTo>
                  <a:lnTo>
                    <a:pt x="293" y="16"/>
                  </a:lnTo>
                  <a:lnTo>
                    <a:pt x="301" y="15"/>
                  </a:lnTo>
                  <a:lnTo>
                    <a:pt x="301" y="17"/>
                  </a:lnTo>
                  <a:lnTo>
                    <a:pt x="302" y="17"/>
                  </a:lnTo>
                  <a:lnTo>
                    <a:pt x="301" y="25"/>
                  </a:lnTo>
                  <a:lnTo>
                    <a:pt x="302" y="28"/>
                  </a:lnTo>
                  <a:lnTo>
                    <a:pt x="305" y="33"/>
                  </a:lnTo>
                  <a:lnTo>
                    <a:pt x="325" y="44"/>
                  </a:lnTo>
                  <a:lnTo>
                    <a:pt x="324" y="49"/>
                  </a:lnTo>
                  <a:lnTo>
                    <a:pt x="320" y="58"/>
                  </a:lnTo>
                  <a:lnTo>
                    <a:pt x="319" y="63"/>
                  </a:lnTo>
                  <a:lnTo>
                    <a:pt x="302" y="70"/>
                  </a:lnTo>
                  <a:lnTo>
                    <a:pt x="306" y="87"/>
                  </a:lnTo>
                  <a:lnTo>
                    <a:pt x="315" y="88"/>
                  </a:lnTo>
                  <a:lnTo>
                    <a:pt x="316" y="92"/>
                  </a:lnTo>
                  <a:lnTo>
                    <a:pt x="311" y="93"/>
                  </a:lnTo>
                  <a:lnTo>
                    <a:pt x="308" y="103"/>
                  </a:lnTo>
                  <a:lnTo>
                    <a:pt x="307" y="104"/>
                  </a:lnTo>
                  <a:lnTo>
                    <a:pt x="302" y="109"/>
                  </a:lnTo>
                  <a:lnTo>
                    <a:pt x="302" y="121"/>
                  </a:lnTo>
                  <a:lnTo>
                    <a:pt x="294" y="133"/>
                  </a:lnTo>
                  <a:lnTo>
                    <a:pt x="282" y="141"/>
                  </a:lnTo>
                  <a:lnTo>
                    <a:pt x="261" y="175"/>
                  </a:lnTo>
                  <a:lnTo>
                    <a:pt x="259" y="169"/>
                  </a:lnTo>
                  <a:lnTo>
                    <a:pt x="257" y="172"/>
                  </a:lnTo>
                  <a:lnTo>
                    <a:pt x="259" y="178"/>
                  </a:lnTo>
                  <a:lnTo>
                    <a:pt x="259" y="184"/>
                  </a:lnTo>
                  <a:lnTo>
                    <a:pt x="235" y="201"/>
                  </a:lnTo>
                  <a:lnTo>
                    <a:pt x="230" y="210"/>
                  </a:lnTo>
                  <a:lnTo>
                    <a:pt x="219" y="223"/>
                  </a:lnTo>
                  <a:lnTo>
                    <a:pt x="222" y="236"/>
                  </a:lnTo>
                  <a:lnTo>
                    <a:pt x="221" y="237"/>
                  </a:lnTo>
                  <a:lnTo>
                    <a:pt x="212" y="243"/>
                  </a:lnTo>
                  <a:lnTo>
                    <a:pt x="210" y="241"/>
                  </a:lnTo>
                  <a:lnTo>
                    <a:pt x="201" y="241"/>
                  </a:lnTo>
                  <a:lnTo>
                    <a:pt x="197" y="239"/>
                  </a:lnTo>
                  <a:lnTo>
                    <a:pt x="195" y="236"/>
                  </a:lnTo>
                  <a:lnTo>
                    <a:pt x="195" y="228"/>
                  </a:lnTo>
                  <a:lnTo>
                    <a:pt x="193" y="227"/>
                  </a:lnTo>
                  <a:lnTo>
                    <a:pt x="193" y="222"/>
                  </a:lnTo>
                  <a:lnTo>
                    <a:pt x="196" y="218"/>
                  </a:lnTo>
                  <a:lnTo>
                    <a:pt x="196" y="215"/>
                  </a:lnTo>
                  <a:lnTo>
                    <a:pt x="189" y="215"/>
                  </a:lnTo>
                  <a:lnTo>
                    <a:pt x="185" y="209"/>
                  </a:lnTo>
                  <a:lnTo>
                    <a:pt x="184" y="205"/>
                  </a:lnTo>
                  <a:lnTo>
                    <a:pt x="185" y="203"/>
                  </a:lnTo>
                  <a:lnTo>
                    <a:pt x="188" y="202"/>
                  </a:lnTo>
                  <a:lnTo>
                    <a:pt x="187" y="198"/>
                  </a:lnTo>
                  <a:lnTo>
                    <a:pt x="185" y="195"/>
                  </a:lnTo>
                  <a:lnTo>
                    <a:pt x="191" y="189"/>
                  </a:lnTo>
                  <a:lnTo>
                    <a:pt x="204" y="186"/>
                  </a:lnTo>
                  <a:lnTo>
                    <a:pt x="205" y="186"/>
                  </a:lnTo>
                  <a:lnTo>
                    <a:pt x="214" y="182"/>
                  </a:lnTo>
                  <a:lnTo>
                    <a:pt x="213" y="178"/>
                  </a:lnTo>
                  <a:lnTo>
                    <a:pt x="216" y="173"/>
                  </a:lnTo>
                  <a:lnTo>
                    <a:pt x="219" y="172"/>
                  </a:lnTo>
                  <a:lnTo>
                    <a:pt x="222" y="169"/>
                  </a:lnTo>
                  <a:lnTo>
                    <a:pt x="209" y="172"/>
                  </a:lnTo>
                  <a:lnTo>
                    <a:pt x="199" y="177"/>
                  </a:lnTo>
                  <a:lnTo>
                    <a:pt x="188" y="182"/>
                  </a:lnTo>
                  <a:lnTo>
                    <a:pt x="184" y="184"/>
                  </a:lnTo>
                  <a:lnTo>
                    <a:pt x="176" y="186"/>
                  </a:lnTo>
                  <a:lnTo>
                    <a:pt x="170" y="186"/>
                  </a:lnTo>
                  <a:lnTo>
                    <a:pt x="164" y="193"/>
                  </a:lnTo>
                  <a:lnTo>
                    <a:pt x="154" y="195"/>
                  </a:lnTo>
                  <a:lnTo>
                    <a:pt x="157" y="177"/>
                  </a:lnTo>
                  <a:lnTo>
                    <a:pt x="171" y="173"/>
                  </a:lnTo>
                  <a:lnTo>
                    <a:pt x="180" y="171"/>
                  </a:lnTo>
                  <a:lnTo>
                    <a:pt x="176" y="168"/>
                  </a:lnTo>
                  <a:lnTo>
                    <a:pt x="158" y="168"/>
                  </a:lnTo>
                  <a:lnTo>
                    <a:pt x="166" y="156"/>
                  </a:lnTo>
                  <a:lnTo>
                    <a:pt x="178" y="155"/>
                  </a:lnTo>
                  <a:lnTo>
                    <a:pt x="184" y="154"/>
                  </a:lnTo>
                  <a:lnTo>
                    <a:pt x="187" y="154"/>
                  </a:lnTo>
                  <a:lnTo>
                    <a:pt x="195" y="150"/>
                  </a:lnTo>
                  <a:lnTo>
                    <a:pt x="196" y="146"/>
                  </a:lnTo>
                  <a:lnTo>
                    <a:pt x="193" y="142"/>
                  </a:lnTo>
                  <a:lnTo>
                    <a:pt x="193" y="137"/>
                  </a:lnTo>
                  <a:lnTo>
                    <a:pt x="201" y="137"/>
                  </a:lnTo>
                  <a:lnTo>
                    <a:pt x="206" y="141"/>
                  </a:lnTo>
                  <a:lnTo>
                    <a:pt x="208" y="141"/>
                  </a:lnTo>
                  <a:lnTo>
                    <a:pt x="217" y="138"/>
                  </a:lnTo>
                  <a:lnTo>
                    <a:pt x="230" y="129"/>
                  </a:lnTo>
                  <a:lnTo>
                    <a:pt x="235" y="135"/>
                  </a:lnTo>
                  <a:lnTo>
                    <a:pt x="240" y="135"/>
                  </a:lnTo>
                  <a:lnTo>
                    <a:pt x="236" y="125"/>
                  </a:lnTo>
                  <a:lnTo>
                    <a:pt x="235" y="122"/>
                  </a:lnTo>
                  <a:lnTo>
                    <a:pt x="227" y="123"/>
                  </a:lnTo>
                  <a:lnTo>
                    <a:pt x="226" y="114"/>
                  </a:lnTo>
                  <a:lnTo>
                    <a:pt x="214" y="118"/>
                  </a:lnTo>
                  <a:lnTo>
                    <a:pt x="209" y="120"/>
                  </a:lnTo>
                  <a:lnTo>
                    <a:pt x="214" y="109"/>
                  </a:lnTo>
                  <a:lnTo>
                    <a:pt x="221" y="101"/>
                  </a:lnTo>
                  <a:lnTo>
                    <a:pt x="223" y="99"/>
                  </a:lnTo>
                  <a:lnTo>
                    <a:pt x="225" y="97"/>
                  </a:lnTo>
                  <a:lnTo>
                    <a:pt x="225" y="96"/>
                  </a:lnTo>
                  <a:lnTo>
                    <a:pt x="222" y="91"/>
                  </a:lnTo>
                  <a:lnTo>
                    <a:pt x="219" y="82"/>
                  </a:lnTo>
                  <a:lnTo>
                    <a:pt x="226" y="84"/>
                  </a:lnTo>
                  <a:lnTo>
                    <a:pt x="230" y="91"/>
                  </a:lnTo>
                  <a:lnTo>
                    <a:pt x="234" y="88"/>
                  </a:lnTo>
                  <a:lnTo>
                    <a:pt x="240" y="86"/>
                  </a:lnTo>
                  <a:lnTo>
                    <a:pt x="235" y="82"/>
                  </a:lnTo>
                  <a:lnTo>
                    <a:pt x="231" y="76"/>
                  </a:lnTo>
                  <a:lnTo>
                    <a:pt x="240" y="71"/>
                  </a:lnTo>
                  <a:lnTo>
                    <a:pt x="242" y="61"/>
                  </a:lnTo>
                  <a:lnTo>
                    <a:pt x="252" y="58"/>
                  </a:lnTo>
                  <a:lnTo>
                    <a:pt x="255" y="55"/>
                  </a:lnTo>
                  <a:lnTo>
                    <a:pt x="250" y="49"/>
                  </a:lnTo>
                  <a:lnTo>
                    <a:pt x="261" y="38"/>
                  </a:lnTo>
                  <a:lnTo>
                    <a:pt x="261" y="37"/>
                  </a:lnTo>
                  <a:lnTo>
                    <a:pt x="263" y="40"/>
                  </a:lnTo>
                  <a:lnTo>
                    <a:pt x="267" y="42"/>
                  </a:lnTo>
                  <a:lnTo>
                    <a:pt x="274" y="36"/>
                  </a:lnTo>
                  <a:lnTo>
                    <a:pt x="277" y="33"/>
                  </a:lnTo>
                  <a:lnTo>
                    <a:pt x="273" y="23"/>
                  </a:lnTo>
                  <a:lnTo>
                    <a:pt x="278" y="19"/>
                  </a:lnTo>
                  <a:lnTo>
                    <a:pt x="278" y="17"/>
                  </a:lnTo>
                  <a:lnTo>
                    <a:pt x="286" y="27"/>
                  </a:lnTo>
                  <a:lnTo>
                    <a:pt x="293" y="23"/>
                  </a:lnTo>
                  <a:lnTo>
                    <a:pt x="284" y="11"/>
                  </a:lnTo>
                  <a:lnTo>
                    <a:pt x="282" y="11"/>
                  </a:lnTo>
                  <a:lnTo>
                    <a:pt x="277" y="12"/>
                  </a:lnTo>
                  <a:lnTo>
                    <a:pt x="271" y="7"/>
                  </a:lnTo>
                  <a:lnTo>
                    <a:pt x="280" y="0"/>
                  </a:lnTo>
                  <a:lnTo>
                    <a:pt x="282" y="4"/>
                  </a:lnTo>
                </a:path>
              </a:pathLst>
            </a:custGeom>
            <a:noFill/>
            <a:ln w="4">
              <a:solidFill>
                <a:srgbClr val="9C9C9C"/>
              </a:solidFill>
              <a:prstDash val="solid"/>
              <a:round/>
              <a:headEnd/>
              <a:tailEnd/>
            </a:ln>
          </p:spPr>
          <p:txBody>
            <a:bodyPr/>
            <a:lstStyle/>
            <a:p>
              <a:endParaRPr lang="nb-NO" dirty="0"/>
            </a:p>
          </p:txBody>
        </p:sp>
        <p:sp>
          <p:nvSpPr>
            <p:cNvPr id="2070" name="Freeform 1408"/>
            <p:cNvSpPr>
              <a:spLocks noEditPoints="1"/>
            </p:cNvSpPr>
            <p:nvPr/>
          </p:nvSpPr>
          <p:spPr bwMode="auto">
            <a:xfrm>
              <a:off x="3625850" y="3306763"/>
              <a:ext cx="792163" cy="828675"/>
            </a:xfrm>
            <a:custGeom>
              <a:avLst/>
              <a:gdLst>
                <a:gd name="T0" fmla="*/ 214313 w 499"/>
                <a:gd name="T1" fmla="*/ 238125 h 522"/>
                <a:gd name="T2" fmla="*/ 219075 w 499"/>
                <a:gd name="T3" fmla="*/ 207962 h 522"/>
                <a:gd name="T4" fmla="*/ 231775 w 499"/>
                <a:gd name="T5" fmla="*/ 204788 h 522"/>
                <a:gd name="T6" fmla="*/ 204788 w 499"/>
                <a:gd name="T7" fmla="*/ 114300 h 522"/>
                <a:gd name="T8" fmla="*/ 173038 w 499"/>
                <a:gd name="T9" fmla="*/ 84137 h 522"/>
                <a:gd name="T10" fmla="*/ 358775 w 499"/>
                <a:gd name="T11" fmla="*/ 33337 h 522"/>
                <a:gd name="T12" fmla="*/ 401638 w 499"/>
                <a:gd name="T13" fmla="*/ 60325 h 522"/>
                <a:gd name="T14" fmla="*/ 482600 w 499"/>
                <a:gd name="T15" fmla="*/ 74612 h 522"/>
                <a:gd name="T16" fmla="*/ 557213 w 499"/>
                <a:gd name="T17" fmla="*/ 41275 h 522"/>
                <a:gd name="T18" fmla="*/ 676275 w 499"/>
                <a:gd name="T19" fmla="*/ 28575 h 522"/>
                <a:gd name="T20" fmla="*/ 757238 w 499"/>
                <a:gd name="T21" fmla="*/ 87312 h 522"/>
                <a:gd name="T22" fmla="*/ 711200 w 499"/>
                <a:gd name="T23" fmla="*/ 169862 h 522"/>
                <a:gd name="T24" fmla="*/ 685800 w 499"/>
                <a:gd name="T25" fmla="*/ 263525 h 522"/>
                <a:gd name="T26" fmla="*/ 752475 w 499"/>
                <a:gd name="T27" fmla="*/ 328612 h 522"/>
                <a:gd name="T28" fmla="*/ 749300 w 499"/>
                <a:gd name="T29" fmla="*/ 433387 h 522"/>
                <a:gd name="T30" fmla="*/ 708025 w 499"/>
                <a:gd name="T31" fmla="*/ 487362 h 522"/>
                <a:gd name="T32" fmla="*/ 614363 w 499"/>
                <a:gd name="T33" fmla="*/ 458787 h 522"/>
                <a:gd name="T34" fmla="*/ 520700 w 499"/>
                <a:gd name="T35" fmla="*/ 473075 h 522"/>
                <a:gd name="T36" fmla="*/ 452438 w 499"/>
                <a:gd name="T37" fmla="*/ 552450 h 522"/>
                <a:gd name="T38" fmla="*/ 407988 w 499"/>
                <a:gd name="T39" fmla="*/ 625475 h 522"/>
                <a:gd name="T40" fmla="*/ 385763 w 499"/>
                <a:gd name="T41" fmla="*/ 712787 h 522"/>
                <a:gd name="T42" fmla="*/ 352425 w 499"/>
                <a:gd name="T43" fmla="*/ 773112 h 522"/>
                <a:gd name="T44" fmla="*/ 287338 w 499"/>
                <a:gd name="T45" fmla="*/ 823913 h 522"/>
                <a:gd name="T46" fmla="*/ 138113 w 499"/>
                <a:gd name="T47" fmla="*/ 706437 h 522"/>
                <a:gd name="T48" fmla="*/ 150813 w 499"/>
                <a:gd name="T49" fmla="*/ 646112 h 522"/>
                <a:gd name="T50" fmla="*/ 92075 w 499"/>
                <a:gd name="T51" fmla="*/ 647700 h 522"/>
                <a:gd name="T52" fmla="*/ 157163 w 499"/>
                <a:gd name="T53" fmla="*/ 600075 h 522"/>
                <a:gd name="T54" fmla="*/ 252413 w 499"/>
                <a:gd name="T55" fmla="*/ 560387 h 522"/>
                <a:gd name="T56" fmla="*/ 246063 w 499"/>
                <a:gd name="T57" fmla="*/ 500062 h 522"/>
                <a:gd name="T58" fmla="*/ 192088 w 499"/>
                <a:gd name="T59" fmla="*/ 538162 h 522"/>
                <a:gd name="T60" fmla="*/ 261938 w 499"/>
                <a:gd name="T61" fmla="*/ 477837 h 522"/>
                <a:gd name="T62" fmla="*/ 239713 w 499"/>
                <a:gd name="T63" fmla="*/ 442912 h 522"/>
                <a:gd name="T64" fmla="*/ 198438 w 499"/>
                <a:gd name="T65" fmla="*/ 476250 h 522"/>
                <a:gd name="T66" fmla="*/ 96838 w 499"/>
                <a:gd name="T67" fmla="*/ 544512 h 522"/>
                <a:gd name="T68" fmla="*/ 163513 w 499"/>
                <a:gd name="T69" fmla="*/ 517525 h 522"/>
                <a:gd name="T70" fmla="*/ 139700 w 499"/>
                <a:gd name="T71" fmla="*/ 585787 h 522"/>
                <a:gd name="T72" fmla="*/ 58738 w 499"/>
                <a:gd name="T73" fmla="*/ 638175 h 522"/>
                <a:gd name="T74" fmla="*/ 60325 w 499"/>
                <a:gd name="T75" fmla="*/ 558800 h 522"/>
                <a:gd name="T76" fmla="*/ 153988 w 499"/>
                <a:gd name="T77" fmla="*/ 431800 h 522"/>
                <a:gd name="T78" fmla="*/ 130175 w 499"/>
                <a:gd name="T79" fmla="*/ 325437 h 522"/>
                <a:gd name="T80" fmla="*/ 109538 w 499"/>
                <a:gd name="T81" fmla="*/ 280987 h 522"/>
                <a:gd name="T82" fmla="*/ 147638 w 499"/>
                <a:gd name="T83" fmla="*/ 274637 h 522"/>
                <a:gd name="T84" fmla="*/ 184150 w 499"/>
                <a:gd name="T85" fmla="*/ 217487 h 522"/>
                <a:gd name="T86" fmla="*/ 241300 w 499"/>
                <a:gd name="T87" fmla="*/ 301625 h 522"/>
                <a:gd name="T88" fmla="*/ 273050 w 499"/>
                <a:gd name="T89" fmla="*/ 295275 h 522"/>
                <a:gd name="T90" fmla="*/ 293688 w 499"/>
                <a:gd name="T91" fmla="*/ 250825 h 522"/>
                <a:gd name="T92" fmla="*/ 271463 w 499"/>
                <a:gd name="T93" fmla="*/ 244475 h 522"/>
                <a:gd name="T94" fmla="*/ 292100 w 499"/>
                <a:gd name="T95" fmla="*/ 163512 h 522"/>
                <a:gd name="T96" fmla="*/ 312738 w 499"/>
                <a:gd name="T97" fmla="*/ 133350 h 522"/>
                <a:gd name="T98" fmla="*/ 400050 w 499"/>
                <a:gd name="T99" fmla="*/ 87312 h 522"/>
                <a:gd name="T100" fmla="*/ 447675 w 499"/>
                <a:gd name="T101" fmla="*/ 101600 h 522"/>
                <a:gd name="T102" fmla="*/ 342900 w 499"/>
                <a:gd name="T103" fmla="*/ 96837 h 522"/>
                <a:gd name="T104" fmla="*/ 274638 w 499"/>
                <a:gd name="T105" fmla="*/ 149225 h 522"/>
                <a:gd name="T106" fmla="*/ 252413 w 499"/>
                <a:gd name="T107" fmla="*/ 123825 h 522"/>
                <a:gd name="T108" fmla="*/ 279400 w 499"/>
                <a:gd name="T109" fmla="*/ 88900 h 522"/>
                <a:gd name="T110" fmla="*/ 334963 w 499"/>
                <a:gd name="T111" fmla="*/ 69850 h 522"/>
                <a:gd name="T112" fmla="*/ 339725 w 499"/>
                <a:gd name="T113" fmla="*/ 61912 h 522"/>
                <a:gd name="T114" fmla="*/ 334963 w 499"/>
                <a:gd name="T115" fmla="*/ 46037 h 5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
                <a:gd name="T175" fmla="*/ 0 h 522"/>
                <a:gd name="T176" fmla="*/ 499 w 499"/>
                <a:gd name="T177" fmla="*/ 522 h 5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 h="522">
                  <a:moveTo>
                    <a:pt x="161" y="158"/>
                  </a:moveTo>
                  <a:lnTo>
                    <a:pt x="168" y="161"/>
                  </a:lnTo>
                  <a:lnTo>
                    <a:pt x="163" y="171"/>
                  </a:lnTo>
                  <a:lnTo>
                    <a:pt x="155" y="171"/>
                  </a:lnTo>
                  <a:lnTo>
                    <a:pt x="154" y="167"/>
                  </a:lnTo>
                  <a:lnTo>
                    <a:pt x="151" y="165"/>
                  </a:lnTo>
                  <a:lnTo>
                    <a:pt x="148" y="159"/>
                  </a:lnTo>
                  <a:lnTo>
                    <a:pt x="143" y="161"/>
                  </a:lnTo>
                  <a:lnTo>
                    <a:pt x="138" y="162"/>
                  </a:lnTo>
                  <a:lnTo>
                    <a:pt x="135" y="150"/>
                  </a:lnTo>
                  <a:lnTo>
                    <a:pt x="137" y="149"/>
                  </a:lnTo>
                  <a:lnTo>
                    <a:pt x="139" y="148"/>
                  </a:lnTo>
                  <a:lnTo>
                    <a:pt x="139" y="146"/>
                  </a:lnTo>
                  <a:lnTo>
                    <a:pt x="137" y="141"/>
                  </a:lnTo>
                  <a:lnTo>
                    <a:pt x="134" y="141"/>
                  </a:lnTo>
                  <a:lnTo>
                    <a:pt x="127" y="137"/>
                  </a:lnTo>
                  <a:lnTo>
                    <a:pt x="127" y="135"/>
                  </a:lnTo>
                  <a:lnTo>
                    <a:pt x="129" y="127"/>
                  </a:lnTo>
                  <a:lnTo>
                    <a:pt x="134" y="125"/>
                  </a:lnTo>
                  <a:lnTo>
                    <a:pt x="138" y="131"/>
                  </a:lnTo>
                  <a:lnTo>
                    <a:pt x="138" y="132"/>
                  </a:lnTo>
                  <a:lnTo>
                    <a:pt x="141" y="133"/>
                  </a:lnTo>
                  <a:lnTo>
                    <a:pt x="141" y="135"/>
                  </a:lnTo>
                  <a:lnTo>
                    <a:pt x="144" y="136"/>
                  </a:lnTo>
                  <a:lnTo>
                    <a:pt x="154" y="146"/>
                  </a:lnTo>
                  <a:lnTo>
                    <a:pt x="154" y="154"/>
                  </a:lnTo>
                  <a:lnTo>
                    <a:pt x="161" y="158"/>
                  </a:lnTo>
                  <a:moveTo>
                    <a:pt x="155" y="123"/>
                  </a:moveTo>
                  <a:lnTo>
                    <a:pt x="156" y="139"/>
                  </a:lnTo>
                  <a:lnTo>
                    <a:pt x="146" y="129"/>
                  </a:lnTo>
                  <a:lnTo>
                    <a:pt x="139" y="124"/>
                  </a:lnTo>
                  <a:lnTo>
                    <a:pt x="155" y="120"/>
                  </a:lnTo>
                  <a:lnTo>
                    <a:pt x="155" y="123"/>
                  </a:lnTo>
                  <a:moveTo>
                    <a:pt x="139" y="40"/>
                  </a:moveTo>
                  <a:lnTo>
                    <a:pt x="155" y="63"/>
                  </a:lnTo>
                  <a:lnTo>
                    <a:pt x="155" y="67"/>
                  </a:lnTo>
                  <a:lnTo>
                    <a:pt x="154" y="68"/>
                  </a:lnTo>
                  <a:lnTo>
                    <a:pt x="151" y="72"/>
                  </a:lnTo>
                  <a:lnTo>
                    <a:pt x="141" y="78"/>
                  </a:lnTo>
                  <a:lnTo>
                    <a:pt x="129" y="72"/>
                  </a:lnTo>
                  <a:lnTo>
                    <a:pt x="127" y="68"/>
                  </a:lnTo>
                  <a:lnTo>
                    <a:pt x="126" y="64"/>
                  </a:lnTo>
                  <a:lnTo>
                    <a:pt x="118" y="68"/>
                  </a:lnTo>
                  <a:lnTo>
                    <a:pt x="109" y="74"/>
                  </a:lnTo>
                  <a:lnTo>
                    <a:pt x="93" y="73"/>
                  </a:lnTo>
                  <a:lnTo>
                    <a:pt x="95" y="72"/>
                  </a:lnTo>
                  <a:lnTo>
                    <a:pt x="95" y="68"/>
                  </a:lnTo>
                  <a:lnTo>
                    <a:pt x="96" y="55"/>
                  </a:lnTo>
                  <a:lnTo>
                    <a:pt x="108" y="48"/>
                  </a:lnTo>
                  <a:lnTo>
                    <a:pt x="109" y="53"/>
                  </a:lnTo>
                  <a:lnTo>
                    <a:pt x="137" y="38"/>
                  </a:lnTo>
                  <a:lnTo>
                    <a:pt x="139" y="40"/>
                  </a:lnTo>
                  <a:moveTo>
                    <a:pt x="213" y="12"/>
                  </a:moveTo>
                  <a:lnTo>
                    <a:pt x="186" y="27"/>
                  </a:lnTo>
                  <a:lnTo>
                    <a:pt x="181" y="22"/>
                  </a:lnTo>
                  <a:lnTo>
                    <a:pt x="186" y="12"/>
                  </a:lnTo>
                  <a:lnTo>
                    <a:pt x="198" y="6"/>
                  </a:lnTo>
                  <a:lnTo>
                    <a:pt x="213" y="12"/>
                  </a:lnTo>
                  <a:moveTo>
                    <a:pt x="236" y="9"/>
                  </a:moveTo>
                  <a:lnTo>
                    <a:pt x="226" y="21"/>
                  </a:lnTo>
                  <a:lnTo>
                    <a:pt x="231" y="21"/>
                  </a:lnTo>
                  <a:lnTo>
                    <a:pt x="235" y="19"/>
                  </a:lnTo>
                  <a:lnTo>
                    <a:pt x="239" y="21"/>
                  </a:lnTo>
                  <a:lnTo>
                    <a:pt x="244" y="22"/>
                  </a:lnTo>
                  <a:lnTo>
                    <a:pt x="245" y="23"/>
                  </a:lnTo>
                  <a:lnTo>
                    <a:pt x="245" y="25"/>
                  </a:lnTo>
                  <a:lnTo>
                    <a:pt x="244" y="36"/>
                  </a:lnTo>
                  <a:lnTo>
                    <a:pt x="248" y="40"/>
                  </a:lnTo>
                  <a:lnTo>
                    <a:pt x="253" y="42"/>
                  </a:lnTo>
                  <a:lnTo>
                    <a:pt x="253" y="38"/>
                  </a:lnTo>
                  <a:lnTo>
                    <a:pt x="256" y="36"/>
                  </a:lnTo>
                  <a:lnTo>
                    <a:pt x="258" y="39"/>
                  </a:lnTo>
                  <a:lnTo>
                    <a:pt x="258" y="42"/>
                  </a:lnTo>
                  <a:lnTo>
                    <a:pt x="260" y="43"/>
                  </a:lnTo>
                  <a:lnTo>
                    <a:pt x="260" y="47"/>
                  </a:lnTo>
                  <a:lnTo>
                    <a:pt x="269" y="52"/>
                  </a:lnTo>
                  <a:lnTo>
                    <a:pt x="270" y="51"/>
                  </a:lnTo>
                  <a:lnTo>
                    <a:pt x="283" y="44"/>
                  </a:lnTo>
                  <a:lnTo>
                    <a:pt x="295" y="48"/>
                  </a:lnTo>
                  <a:lnTo>
                    <a:pt x="304" y="47"/>
                  </a:lnTo>
                  <a:lnTo>
                    <a:pt x="308" y="59"/>
                  </a:lnTo>
                  <a:lnTo>
                    <a:pt x="319" y="56"/>
                  </a:lnTo>
                  <a:lnTo>
                    <a:pt x="324" y="60"/>
                  </a:lnTo>
                  <a:lnTo>
                    <a:pt x="325" y="51"/>
                  </a:lnTo>
                  <a:lnTo>
                    <a:pt x="337" y="50"/>
                  </a:lnTo>
                  <a:lnTo>
                    <a:pt x="343" y="48"/>
                  </a:lnTo>
                  <a:lnTo>
                    <a:pt x="345" y="44"/>
                  </a:lnTo>
                  <a:lnTo>
                    <a:pt x="341" y="36"/>
                  </a:lnTo>
                  <a:lnTo>
                    <a:pt x="347" y="35"/>
                  </a:lnTo>
                  <a:lnTo>
                    <a:pt x="351" y="26"/>
                  </a:lnTo>
                  <a:lnTo>
                    <a:pt x="358" y="25"/>
                  </a:lnTo>
                  <a:lnTo>
                    <a:pt x="362" y="15"/>
                  </a:lnTo>
                  <a:lnTo>
                    <a:pt x="376" y="17"/>
                  </a:lnTo>
                  <a:lnTo>
                    <a:pt x="389" y="18"/>
                  </a:lnTo>
                  <a:lnTo>
                    <a:pt x="393" y="19"/>
                  </a:lnTo>
                  <a:lnTo>
                    <a:pt x="396" y="19"/>
                  </a:lnTo>
                  <a:lnTo>
                    <a:pt x="397" y="19"/>
                  </a:lnTo>
                  <a:lnTo>
                    <a:pt x="410" y="15"/>
                  </a:lnTo>
                  <a:lnTo>
                    <a:pt x="422" y="18"/>
                  </a:lnTo>
                  <a:lnTo>
                    <a:pt x="426" y="18"/>
                  </a:lnTo>
                  <a:lnTo>
                    <a:pt x="465" y="13"/>
                  </a:lnTo>
                  <a:lnTo>
                    <a:pt x="470" y="15"/>
                  </a:lnTo>
                  <a:lnTo>
                    <a:pt x="482" y="10"/>
                  </a:lnTo>
                  <a:lnTo>
                    <a:pt x="499" y="17"/>
                  </a:lnTo>
                  <a:lnTo>
                    <a:pt x="497" y="22"/>
                  </a:lnTo>
                  <a:lnTo>
                    <a:pt x="490" y="31"/>
                  </a:lnTo>
                  <a:lnTo>
                    <a:pt x="489" y="35"/>
                  </a:lnTo>
                  <a:lnTo>
                    <a:pt x="482" y="44"/>
                  </a:lnTo>
                  <a:lnTo>
                    <a:pt x="477" y="53"/>
                  </a:lnTo>
                  <a:lnTo>
                    <a:pt x="477" y="55"/>
                  </a:lnTo>
                  <a:lnTo>
                    <a:pt x="473" y="60"/>
                  </a:lnTo>
                  <a:lnTo>
                    <a:pt x="472" y="64"/>
                  </a:lnTo>
                  <a:lnTo>
                    <a:pt x="469" y="68"/>
                  </a:lnTo>
                  <a:lnTo>
                    <a:pt x="468" y="70"/>
                  </a:lnTo>
                  <a:lnTo>
                    <a:pt x="464" y="77"/>
                  </a:lnTo>
                  <a:lnTo>
                    <a:pt x="460" y="85"/>
                  </a:lnTo>
                  <a:lnTo>
                    <a:pt x="455" y="94"/>
                  </a:lnTo>
                  <a:lnTo>
                    <a:pt x="452" y="98"/>
                  </a:lnTo>
                  <a:lnTo>
                    <a:pt x="451" y="101"/>
                  </a:lnTo>
                  <a:lnTo>
                    <a:pt x="448" y="107"/>
                  </a:lnTo>
                  <a:lnTo>
                    <a:pt x="446" y="110"/>
                  </a:lnTo>
                  <a:lnTo>
                    <a:pt x="444" y="112"/>
                  </a:lnTo>
                  <a:lnTo>
                    <a:pt x="442" y="119"/>
                  </a:lnTo>
                  <a:lnTo>
                    <a:pt x="438" y="123"/>
                  </a:lnTo>
                  <a:lnTo>
                    <a:pt x="434" y="131"/>
                  </a:lnTo>
                  <a:lnTo>
                    <a:pt x="427" y="142"/>
                  </a:lnTo>
                  <a:lnTo>
                    <a:pt x="425" y="149"/>
                  </a:lnTo>
                  <a:lnTo>
                    <a:pt x="422" y="158"/>
                  </a:lnTo>
                  <a:lnTo>
                    <a:pt x="427" y="162"/>
                  </a:lnTo>
                  <a:lnTo>
                    <a:pt x="432" y="166"/>
                  </a:lnTo>
                  <a:lnTo>
                    <a:pt x="436" y="169"/>
                  </a:lnTo>
                  <a:lnTo>
                    <a:pt x="443" y="174"/>
                  </a:lnTo>
                  <a:lnTo>
                    <a:pt x="448" y="178"/>
                  </a:lnTo>
                  <a:lnTo>
                    <a:pt x="455" y="180"/>
                  </a:lnTo>
                  <a:lnTo>
                    <a:pt x="466" y="184"/>
                  </a:lnTo>
                  <a:lnTo>
                    <a:pt x="470" y="186"/>
                  </a:lnTo>
                  <a:lnTo>
                    <a:pt x="473" y="190"/>
                  </a:lnTo>
                  <a:lnTo>
                    <a:pt x="474" y="196"/>
                  </a:lnTo>
                  <a:lnTo>
                    <a:pt x="474" y="197"/>
                  </a:lnTo>
                  <a:lnTo>
                    <a:pt x="474" y="207"/>
                  </a:lnTo>
                  <a:lnTo>
                    <a:pt x="474" y="212"/>
                  </a:lnTo>
                  <a:lnTo>
                    <a:pt x="476" y="214"/>
                  </a:lnTo>
                  <a:lnTo>
                    <a:pt x="476" y="229"/>
                  </a:lnTo>
                  <a:lnTo>
                    <a:pt x="477" y="237"/>
                  </a:lnTo>
                  <a:lnTo>
                    <a:pt x="477" y="245"/>
                  </a:lnTo>
                  <a:lnTo>
                    <a:pt x="477" y="252"/>
                  </a:lnTo>
                  <a:lnTo>
                    <a:pt x="478" y="260"/>
                  </a:lnTo>
                  <a:lnTo>
                    <a:pt x="477" y="263"/>
                  </a:lnTo>
                  <a:lnTo>
                    <a:pt x="474" y="269"/>
                  </a:lnTo>
                  <a:lnTo>
                    <a:pt x="472" y="273"/>
                  </a:lnTo>
                  <a:lnTo>
                    <a:pt x="470" y="277"/>
                  </a:lnTo>
                  <a:lnTo>
                    <a:pt x="468" y="284"/>
                  </a:lnTo>
                  <a:lnTo>
                    <a:pt x="465" y="288"/>
                  </a:lnTo>
                  <a:lnTo>
                    <a:pt x="463" y="296"/>
                  </a:lnTo>
                  <a:lnTo>
                    <a:pt x="460" y="300"/>
                  </a:lnTo>
                  <a:lnTo>
                    <a:pt x="457" y="305"/>
                  </a:lnTo>
                  <a:lnTo>
                    <a:pt x="455" y="310"/>
                  </a:lnTo>
                  <a:lnTo>
                    <a:pt x="449" y="309"/>
                  </a:lnTo>
                  <a:lnTo>
                    <a:pt x="449" y="307"/>
                  </a:lnTo>
                  <a:lnTo>
                    <a:pt x="446" y="307"/>
                  </a:lnTo>
                  <a:lnTo>
                    <a:pt x="440" y="305"/>
                  </a:lnTo>
                  <a:lnTo>
                    <a:pt x="439" y="305"/>
                  </a:lnTo>
                  <a:lnTo>
                    <a:pt x="436" y="303"/>
                  </a:lnTo>
                  <a:lnTo>
                    <a:pt x="426" y="300"/>
                  </a:lnTo>
                  <a:lnTo>
                    <a:pt x="425" y="300"/>
                  </a:lnTo>
                  <a:lnTo>
                    <a:pt x="419" y="298"/>
                  </a:lnTo>
                  <a:lnTo>
                    <a:pt x="415" y="297"/>
                  </a:lnTo>
                  <a:lnTo>
                    <a:pt x="405" y="294"/>
                  </a:lnTo>
                  <a:lnTo>
                    <a:pt x="394" y="292"/>
                  </a:lnTo>
                  <a:lnTo>
                    <a:pt x="387" y="289"/>
                  </a:lnTo>
                  <a:lnTo>
                    <a:pt x="377" y="288"/>
                  </a:lnTo>
                  <a:lnTo>
                    <a:pt x="367" y="285"/>
                  </a:lnTo>
                  <a:lnTo>
                    <a:pt x="362" y="286"/>
                  </a:lnTo>
                  <a:lnTo>
                    <a:pt x="360" y="288"/>
                  </a:lnTo>
                  <a:lnTo>
                    <a:pt x="354" y="289"/>
                  </a:lnTo>
                  <a:lnTo>
                    <a:pt x="353" y="289"/>
                  </a:lnTo>
                  <a:lnTo>
                    <a:pt x="342" y="292"/>
                  </a:lnTo>
                  <a:lnTo>
                    <a:pt x="337" y="293"/>
                  </a:lnTo>
                  <a:lnTo>
                    <a:pt x="334" y="294"/>
                  </a:lnTo>
                  <a:lnTo>
                    <a:pt x="328" y="298"/>
                  </a:lnTo>
                  <a:lnTo>
                    <a:pt x="324" y="302"/>
                  </a:lnTo>
                  <a:lnTo>
                    <a:pt x="315" y="309"/>
                  </a:lnTo>
                  <a:lnTo>
                    <a:pt x="312" y="310"/>
                  </a:lnTo>
                  <a:lnTo>
                    <a:pt x="305" y="315"/>
                  </a:lnTo>
                  <a:lnTo>
                    <a:pt x="304" y="318"/>
                  </a:lnTo>
                  <a:lnTo>
                    <a:pt x="302" y="322"/>
                  </a:lnTo>
                  <a:lnTo>
                    <a:pt x="296" y="330"/>
                  </a:lnTo>
                  <a:lnTo>
                    <a:pt x="292" y="336"/>
                  </a:lnTo>
                  <a:lnTo>
                    <a:pt x="287" y="344"/>
                  </a:lnTo>
                  <a:lnTo>
                    <a:pt x="285" y="348"/>
                  </a:lnTo>
                  <a:lnTo>
                    <a:pt x="282" y="352"/>
                  </a:lnTo>
                  <a:lnTo>
                    <a:pt x="281" y="356"/>
                  </a:lnTo>
                  <a:lnTo>
                    <a:pt x="275" y="362"/>
                  </a:lnTo>
                  <a:lnTo>
                    <a:pt x="273" y="366"/>
                  </a:lnTo>
                  <a:lnTo>
                    <a:pt x="270" y="369"/>
                  </a:lnTo>
                  <a:lnTo>
                    <a:pt x="268" y="373"/>
                  </a:lnTo>
                  <a:lnTo>
                    <a:pt x="264" y="379"/>
                  </a:lnTo>
                  <a:lnTo>
                    <a:pt x="261" y="382"/>
                  </a:lnTo>
                  <a:lnTo>
                    <a:pt x="258" y="389"/>
                  </a:lnTo>
                  <a:lnTo>
                    <a:pt x="257" y="394"/>
                  </a:lnTo>
                  <a:lnTo>
                    <a:pt x="252" y="399"/>
                  </a:lnTo>
                  <a:lnTo>
                    <a:pt x="248" y="404"/>
                  </a:lnTo>
                  <a:lnTo>
                    <a:pt x="244" y="408"/>
                  </a:lnTo>
                  <a:lnTo>
                    <a:pt x="241" y="411"/>
                  </a:lnTo>
                  <a:lnTo>
                    <a:pt x="239" y="413"/>
                  </a:lnTo>
                  <a:lnTo>
                    <a:pt x="240" y="417"/>
                  </a:lnTo>
                  <a:lnTo>
                    <a:pt x="241" y="429"/>
                  </a:lnTo>
                  <a:lnTo>
                    <a:pt x="243" y="434"/>
                  </a:lnTo>
                  <a:lnTo>
                    <a:pt x="245" y="445"/>
                  </a:lnTo>
                  <a:lnTo>
                    <a:pt x="243" y="449"/>
                  </a:lnTo>
                  <a:lnTo>
                    <a:pt x="240" y="454"/>
                  </a:lnTo>
                  <a:lnTo>
                    <a:pt x="235" y="462"/>
                  </a:lnTo>
                  <a:lnTo>
                    <a:pt x="230" y="472"/>
                  </a:lnTo>
                  <a:lnTo>
                    <a:pt x="228" y="476"/>
                  </a:lnTo>
                  <a:lnTo>
                    <a:pt x="227" y="479"/>
                  </a:lnTo>
                  <a:lnTo>
                    <a:pt x="226" y="480"/>
                  </a:lnTo>
                  <a:lnTo>
                    <a:pt x="226" y="482"/>
                  </a:lnTo>
                  <a:lnTo>
                    <a:pt x="224" y="482"/>
                  </a:lnTo>
                  <a:lnTo>
                    <a:pt x="222" y="485"/>
                  </a:lnTo>
                  <a:lnTo>
                    <a:pt x="222" y="487"/>
                  </a:lnTo>
                  <a:lnTo>
                    <a:pt x="219" y="489"/>
                  </a:lnTo>
                  <a:lnTo>
                    <a:pt x="214" y="499"/>
                  </a:lnTo>
                  <a:lnTo>
                    <a:pt x="216" y="505"/>
                  </a:lnTo>
                  <a:lnTo>
                    <a:pt x="219" y="513"/>
                  </a:lnTo>
                  <a:lnTo>
                    <a:pt x="220" y="518"/>
                  </a:lnTo>
                  <a:lnTo>
                    <a:pt x="222" y="519"/>
                  </a:lnTo>
                  <a:lnTo>
                    <a:pt x="222" y="522"/>
                  </a:lnTo>
                  <a:lnTo>
                    <a:pt x="215" y="519"/>
                  </a:lnTo>
                  <a:lnTo>
                    <a:pt x="207" y="518"/>
                  </a:lnTo>
                  <a:lnTo>
                    <a:pt x="181" y="519"/>
                  </a:lnTo>
                  <a:lnTo>
                    <a:pt x="172" y="519"/>
                  </a:lnTo>
                  <a:lnTo>
                    <a:pt x="152" y="480"/>
                  </a:lnTo>
                  <a:lnTo>
                    <a:pt x="138" y="476"/>
                  </a:lnTo>
                  <a:lnTo>
                    <a:pt x="121" y="472"/>
                  </a:lnTo>
                  <a:lnTo>
                    <a:pt x="95" y="476"/>
                  </a:lnTo>
                  <a:lnTo>
                    <a:pt x="82" y="471"/>
                  </a:lnTo>
                  <a:lnTo>
                    <a:pt x="82" y="455"/>
                  </a:lnTo>
                  <a:lnTo>
                    <a:pt x="82" y="449"/>
                  </a:lnTo>
                  <a:lnTo>
                    <a:pt x="82" y="447"/>
                  </a:lnTo>
                  <a:lnTo>
                    <a:pt x="87" y="445"/>
                  </a:lnTo>
                  <a:lnTo>
                    <a:pt x="89" y="444"/>
                  </a:lnTo>
                  <a:lnTo>
                    <a:pt x="92" y="438"/>
                  </a:lnTo>
                  <a:lnTo>
                    <a:pt x="79" y="434"/>
                  </a:lnTo>
                  <a:lnTo>
                    <a:pt x="74" y="430"/>
                  </a:lnTo>
                  <a:lnTo>
                    <a:pt x="74" y="423"/>
                  </a:lnTo>
                  <a:lnTo>
                    <a:pt x="82" y="417"/>
                  </a:lnTo>
                  <a:lnTo>
                    <a:pt x="88" y="416"/>
                  </a:lnTo>
                  <a:lnTo>
                    <a:pt x="91" y="413"/>
                  </a:lnTo>
                  <a:lnTo>
                    <a:pt x="92" y="412"/>
                  </a:lnTo>
                  <a:lnTo>
                    <a:pt x="95" y="407"/>
                  </a:lnTo>
                  <a:lnTo>
                    <a:pt x="95" y="400"/>
                  </a:lnTo>
                  <a:lnTo>
                    <a:pt x="92" y="400"/>
                  </a:lnTo>
                  <a:lnTo>
                    <a:pt x="89" y="399"/>
                  </a:lnTo>
                  <a:lnTo>
                    <a:pt x="88" y="399"/>
                  </a:lnTo>
                  <a:lnTo>
                    <a:pt x="83" y="403"/>
                  </a:lnTo>
                  <a:lnTo>
                    <a:pt x="76" y="407"/>
                  </a:lnTo>
                  <a:lnTo>
                    <a:pt x="71" y="410"/>
                  </a:lnTo>
                  <a:lnTo>
                    <a:pt x="65" y="413"/>
                  </a:lnTo>
                  <a:lnTo>
                    <a:pt x="59" y="412"/>
                  </a:lnTo>
                  <a:lnTo>
                    <a:pt x="58" y="408"/>
                  </a:lnTo>
                  <a:lnTo>
                    <a:pt x="65" y="403"/>
                  </a:lnTo>
                  <a:lnTo>
                    <a:pt x="65" y="402"/>
                  </a:lnTo>
                  <a:lnTo>
                    <a:pt x="69" y="399"/>
                  </a:lnTo>
                  <a:lnTo>
                    <a:pt x="75" y="396"/>
                  </a:lnTo>
                  <a:lnTo>
                    <a:pt x="79" y="394"/>
                  </a:lnTo>
                  <a:lnTo>
                    <a:pt x="87" y="393"/>
                  </a:lnTo>
                  <a:lnTo>
                    <a:pt x="87" y="391"/>
                  </a:lnTo>
                  <a:lnTo>
                    <a:pt x="89" y="386"/>
                  </a:lnTo>
                  <a:lnTo>
                    <a:pt x="92" y="385"/>
                  </a:lnTo>
                  <a:lnTo>
                    <a:pt x="99" y="378"/>
                  </a:lnTo>
                  <a:lnTo>
                    <a:pt x="103" y="375"/>
                  </a:lnTo>
                  <a:lnTo>
                    <a:pt x="105" y="375"/>
                  </a:lnTo>
                  <a:lnTo>
                    <a:pt x="113" y="375"/>
                  </a:lnTo>
                  <a:lnTo>
                    <a:pt x="122" y="377"/>
                  </a:lnTo>
                  <a:lnTo>
                    <a:pt x="124" y="377"/>
                  </a:lnTo>
                  <a:lnTo>
                    <a:pt x="131" y="369"/>
                  </a:lnTo>
                  <a:lnTo>
                    <a:pt x="135" y="364"/>
                  </a:lnTo>
                  <a:lnTo>
                    <a:pt x="143" y="362"/>
                  </a:lnTo>
                  <a:lnTo>
                    <a:pt x="155" y="358"/>
                  </a:lnTo>
                  <a:lnTo>
                    <a:pt x="159" y="353"/>
                  </a:lnTo>
                  <a:lnTo>
                    <a:pt x="158" y="348"/>
                  </a:lnTo>
                  <a:lnTo>
                    <a:pt x="158" y="345"/>
                  </a:lnTo>
                  <a:lnTo>
                    <a:pt x="156" y="343"/>
                  </a:lnTo>
                  <a:lnTo>
                    <a:pt x="150" y="343"/>
                  </a:lnTo>
                  <a:lnTo>
                    <a:pt x="144" y="341"/>
                  </a:lnTo>
                  <a:lnTo>
                    <a:pt x="143" y="338"/>
                  </a:lnTo>
                  <a:lnTo>
                    <a:pt x="151" y="334"/>
                  </a:lnTo>
                  <a:lnTo>
                    <a:pt x="152" y="331"/>
                  </a:lnTo>
                  <a:lnTo>
                    <a:pt x="155" y="326"/>
                  </a:lnTo>
                  <a:lnTo>
                    <a:pt x="155" y="315"/>
                  </a:lnTo>
                  <a:lnTo>
                    <a:pt x="152" y="315"/>
                  </a:lnTo>
                  <a:lnTo>
                    <a:pt x="151" y="315"/>
                  </a:lnTo>
                  <a:lnTo>
                    <a:pt x="150" y="315"/>
                  </a:lnTo>
                  <a:lnTo>
                    <a:pt x="146" y="319"/>
                  </a:lnTo>
                  <a:lnTo>
                    <a:pt x="143" y="327"/>
                  </a:lnTo>
                  <a:lnTo>
                    <a:pt x="143" y="330"/>
                  </a:lnTo>
                  <a:lnTo>
                    <a:pt x="142" y="332"/>
                  </a:lnTo>
                  <a:lnTo>
                    <a:pt x="134" y="334"/>
                  </a:lnTo>
                  <a:lnTo>
                    <a:pt x="129" y="339"/>
                  </a:lnTo>
                  <a:lnTo>
                    <a:pt x="121" y="339"/>
                  </a:lnTo>
                  <a:lnTo>
                    <a:pt x="121" y="335"/>
                  </a:lnTo>
                  <a:lnTo>
                    <a:pt x="120" y="331"/>
                  </a:lnTo>
                  <a:lnTo>
                    <a:pt x="120" y="326"/>
                  </a:lnTo>
                  <a:lnTo>
                    <a:pt x="127" y="319"/>
                  </a:lnTo>
                  <a:lnTo>
                    <a:pt x="141" y="310"/>
                  </a:lnTo>
                  <a:lnTo>
                    <a:pt x="146" y="306"/>
                  </a:lnTo>
                  <a:lnTo>
                    <a:pt x="150" y="306"/>
                  </a:lnTo>
                  <a:lnTo>
                    <a:pt x="155" y="305"/>
                  </a:lnTo>
                  <a:lnTo>
                    <a:pt x="156" y="305"/>
                  </a:lnTo>
                  <a:lnTo>
                    <a:pt x="165" y="301"/>
                  </a:lnTo>
                  <a:lnTo>
                    <a:pt x="167" y="300"/>
                  </a:lnTo>
                  <a:lnTo>
                    <a:pt x="169" y="297"/>
                  </a:lnTo>
                  <a:lnTo>
                    <a:pt x="165" y="296"/>
                  </a:lnTo>
                  <a:lnTo>
                    <a:pt x="163" y="294"/>
                  </a:lnTo>
                  <a:lnTo>
                    <a:pt x="159" y="294"/>
                  </a:lnTo>
                  <a:lnTo>
                    <a:pt x="151" y="292"/>
                  </a:lnTo>
                  <a:lnTo>
                    <a:pt x="141" y="292"/>
                  </a:lnTo>
                  <a:lnTo>
                    <a:pt x="141" y="284"/>
                  </a:lnTo>
                  <a:lnTo>
                    <a:pt x="148" y="280"/>
                  </a:lnTo>
                  <a:lnTo>
                    <a:pt x="151" y="279"/>
                  </a:lnTo>
                  <a:lnTo>
                    <a:pt x="156" y="275"/>
                  </a:lnTo>
                  <a:lnTo>
                    <a:pt x="152" y="271"/>
                  </a:lnTo>
                  <a:lnTo>
                    <a:pt x="151" y="269"/>
                  </a:lnTo>
                  <a:lnTo>
                    <a:pt x="147" y="271"/>
                  </a:lnTo>
                  <a:lnTo>
                    <a:pt x="146" y="272"/>
                  </a:lnTo>
                  <a:lnTo>
                    <a:pt x="137" y="277"/>
                  </a:lnTo>
                  <a:lnTo>
                    <a:pt x="134" y="281"/>
                  </a:lnTo>
                  <a:lnTo>
                    <a:pt x="131" y="290"/>
                  </a:lnTo>
                  <a:lnTo>
                    <a:pt x="131" y="294"/>
                  </a:lnTo>
                  <a:lnTo>
                    <a:pt x="125" y="300"/>
                  </a:lnTo>
                  <a:lnTo>
                    <a:pt x="121" y="302"/>
                  </a:lnTo>
                  <a:lnTo>
                    <a:pt x="113" y="307"/>
                  </a:lnTo>
                  <a:lnTo>
                    <a:pt x="106" y="314"/>
                  </a:lnTo>
                  <a:lnTo>
                    <a:pt x="99" y="319"/>
                  </a:lnTo>
                  <a:lnTo>
                    <a:pt x="91" y="326"/>
                  </a:lnTo>
                  <a:lnTo>
                    <a:pt x="84" y="330"/>
                  </a:lnTo>
                  <a:lnTo>
                    <a:pt x="78" y="331"/>
                  </a:lnTo>
                  <a:lnTo>
                    <a:pt x="69" y="336"/>
                  </a:lnTo>
                  <a:lnTo>
                    <a:pt x="62" y="340"/>
                  </a:lnTo>
                  <a:lnTo>
                    <a:pt x="61" y="343"/>
                  </a:lnTo>
                  <a:lnTo>
                    <a:pt x="61" y="344"/>
                  </a:lnTo>
                  <a:lnTo>
                    <a:pt x="65" y="344"/>
                  </a:lnTo>
                  <a:lnTo>
                    <a:pt x="67" y="343"/>
                  </a:lnTo>
                  <a:lnTo>
                    <a:pt x="71" y="341"/>
                  </a:lnTo>
                  <a:lnTo>
                    <a:pt x="78" y="339"/>
                  </a:lnTo>
                  <a:lnTo>
                    <a:pt x="86" y="335"/>
                  </a:lnTo>
                  <a:lnTo>
                    <a:pt x="95" y="332"/>
                  </a:lnTo>
                  <a:lnTo>
                    <a:pt x="99" y="330"/>
                  </a:lnTo>
                  <a:lnTo>
                    <a:pt x="101" y="327"/>
                  </a:lnTo>
                  <a:lnTo>
                    <a:pt x="103" y="326"/>
                  </a:lnTo>
                  <a:lnTo>
                    <a:pt x="106" y="323"/>
                  </a:lnTo>
                  <a:lnTo>
                    <a:pt x="110" y="327"/>
                  </a:lnTo>
                  <a:lnTo>
                    <a:pt x="109" y="336"/>
                  </a:lnTo>
                  <a:lnTo>
                    <a:pt x="108" y="341"/>
                  </a:lnTo>
                  <a:lnTo>
                    <a:pt x="108" y="343"/>
                  </a:lnTo>
                  <a:lnTo>
                    <a:pt x="104" y="348"/>
                  </a:lnTo>
                  <a:lnTo>
                    <a:pt x="103" y="351"/>
                  </a:lnTo>
                  <a:lnTo>
                    <a:pt x="97" y="358"/>
                  </a:lnTo>
                  <a:lnTo>
                    <a:pt x="95" y="365"/>
                  </a:lnTo>
                  <a:lnTo>
                    <a:pt x="88" y="369"/>
                  </a:lnTo>
                  <a:lnTo>
                    <a:pt x="84" y="370"/>
                  </a:lnTo>
                  <a:lnTo>
                    <a:pt x="75" y="373"/>
                  </a:lnTo>
                  <a:lnTo>
                    <a:pt x="70" y="377"/>
                  </a:lnTo>
                  <a:lnTo>
                    <a:pt x="69" y="377"/>
                  </a:lnTo>
                  <a:lnTo>
                    <a:pt x="61" y="382"/>
                  </a:lnTo>
                  <a:lnTo>
                    <a:pt x="54" y="389"/>
                  </a:lnTo>
                  <a:lnTo>
                    <a:pt x="52" y="390"/>
                  </a:lnTo>
                  <a:lnTo>
                    <a:pt x="49" y="393"/>
                  </a:lnTo>
                  <a:lnTo>
                    <a:pt x="42" y="398"/>
                  </a:lnTo>
                  <a:lnTo>
                    <a:pt x="37" y="402"/>
                  </a:lnTo>
                  <a:lnTo>
                    <a:pt x="25" y="406"/>
                  </a:lnTo>
                  <a:lnTo>
                    <a:pt x="11" y="410"/>
                  </a:lnTo>
                  <a:lnTo>
                    <a:pt x="11" y="411"/>
                  </a:lnTo>
                  <a:lnTo>
                    <a:pt x="3" y="416"/>
                  </a:lnTo>
                  <a:lnTo>
                    <a:pt x="0" y="403"/>
                  </a:lnTo>
                  <a:lnTo>
                    <a:pt x="11" y="390"/>
                  </a:lnTo>
                  <a:lnTo>
                    <a:pt x="16" y="381"/>
                  </a:lnTo>
                  <a:lnTo>
                    <a:pt x="40" y="364"/>
                  </a:lnTo>
                  <a:lnTo>
                    <a:pt x="40" y="358"/>
                  </a:lnTo>
                  <a:lnTo>
                    <a:pt x="38" y="352"/>
                  </a:lnTo>
                  <a:lnTo>
                    <a:pt x="40" y="349"/>
                  </a:lnTo>
                  <a:lnTo>
                    <a:pt x="42" y="355"/>
                  </a:lnTo>
                  <a:lnTo>
                    <a:pt x="63" y="321"/>
                  </a:lnTo>
                  <a:lnTo>
                    <a:pt x="75" y="313"/>
                  </a:lnTo>
                  <a:lnTo>
                    <a:pt x="83" y="301"/>
                  </a:lnTo>
                  <a:lnTo>
                    <a:pt x="83" y="289"/>
                  </a:lnTo>
                  <a:lnTo>
                    <a:pt x="88" y="284"/>
                  </a:lnTo>
                  <a:lnTo>
                    <a:pt x="89" y="283"/>
                  </a:lnTo>
                  <a:lnTo>
                    <a:pt x="92" y="273"/>
                  </a:lnTo>
                  <a:lnTo>
                    <a:pt x="97" y="272"/>
                  </a:lnTo>
                  <a:lnTo>
                    <a:pt x="96" y="268"/>
                  </a:lnTo>
                  <a:lnTo>
                    <a:pt x="87" y="267"/>
                  </a:lnTo>
                  <a:lnTo>
                    <a:pt x="83" y="250"/>
                  </a:lnTo>
                  <a:lnTo>
                    <a:pt x="100" y="243"/>
                  </a:lnTo>
                  <a:lnTo>
                    <a:pt x="101" y="238"/>
                  </a:lnTo>
                  <a:lnTo>
                    <a:pt x="105" y="229"/>
                  </a:lnTo>
                  <a:lnTo>
                    <a:pt x="106" y="224"/>
                  </a:lnTo>
                  <a:lnTo>
                    <a:pt x="86" y="213"/>
                  </a:lnTo>
                  <a:lnTo>
                    <a:pt x="83" y="208"/>
                  </a:lnTo>
                  <a:lnTo>
                    <a:pt x="82" y="205"/>
                  </a:lnTo>
                  <a:lnTo>
                    <a:pt x="83" y="197"/>
                  </a:lnTo>
                  <a:lnTo>
                    <a:pt x="82" y="197"/>
                  </a:lnTo>
                  <a:lnTo>
                    <a:pt x="82" y="195"/>
                  </a:lnTo>
                  <a:lnTo>
                    <a:pt x="74" y="196"/>
                  </a:lnTo>
                  <a:lnTo>
                    <a:pt x="63" y="184"/>
                  </a:lnTo>
                  <a:lnTo>
                    <a:pt x="66" y="186"/>
                  </a:lnTo>
                  <a:lnTo>
                    <a:pt x="69" y="184"/>
                  </a:lnTo>
                  <a:lnTo>
                    <a:pt x="63" y="178"/>
                  </a:lnTo>
                  <a:lnTo>
                    <a:pt x="67" y="175"/>
                  </a:lnTo>
                  <a:lnTo>
                    <a:pt x="69" y="177"/>
                  </a:lnTo>
                  <a:lnTo>
                    <a:pt x="86" y="192"/>
                  </a:lnTo>
                  <a:lnTo>
                    <a:pt x="86" y="194"/>
                  </a:lnTo>
                  <a:lnTo>
                    <a:pt x="92" y="197"/>
                  </a:lnTo>
                  <a:lnTo>
                    <a:pt x="97" y="194"/>
                  </a:lnTo>
                  <a:lnTo>
                    <a:pt x="96" y="190"/>
                  </a:lnTo>
                  <a:lnTo>
                    <a:pt x="95" y="183"/>
                  </a:lnTo>
                  <a:lnTo>
                    <a:pt x="93" y="180"/>
                  </a:lnTo>
                  <a:lnTo>
                    <a:pt x="84" y="177"/>
                  </a:lnTo>
                  <a:lnTo>
                    <a:pt x="84" y="170"/>
                  </a:lnTo>
                  <a:lnTo>
                    <a:pt x="93" y="173"/>
                  </a:lnTo>
                  <a:lnTo>
                    <a:pt x="99" y="173"/>
                  </a:lnTo>
                  <a:lnTo>
                    <a:pt x="96" y="163"/>
                  </a:lnTo>
                  <a:lnTo>
                    <a:pt x="104" y="165"/>
                  </a:lnTo>
                  <a:lnTo>
                    <a:pt x="106" y="165"/>
                  </a:lnTo>
                  <a:lnTo>
                    <a:pt x="108" y="163"/>
                  </a:lnTo>
                  <a:lnTo>
                    <a:pt x="114" y="166"/>
                  </a:lnTo>
                  <a:lnTo>
                    <a:pt x="116" y="158"/>
                  </a:lnTo>
                  <a:lnTo>
                    <a:pt x="114" y="149"/>
                  </a:lnTo>
                  <a:lnTo>
                    <a:pt x="109" y="142"/>
                  </a:lnTo>
                  <a:lnTo>
                    <a:pt x="116" y="137"/>
                  </a:lnTo>
                  <a:lnTo>
                    <a:pt x="120" y="141"/>
                  </a:lnTo>
                  <a:lnTo>
                    <a:pt x="127" y="149"/>
                  </a:lnTo>
                  <a:lnTo>
                    <a:pt x="126" y="156"/>
                  </a:lnTo>
                  <a:lnTo>
                    <a:pt x="126" y="162"/>
                  </a:lnTo>
                  <a:lnTo>
                    <a:pt x="138" y="173"/>
                  </a:lnTo>
                  <a:lnTo>
                    <a:pt x="137" y="182"/>
                  </a:lnTo>
                  <a:lnTo>
                    <a:pt x="151" y="180"/>
                  </a:lnTo>
                  <a:lnTo>
                    <a:pt x="152" y="184"/>
                  </a:lnTo>
                  <a:lnTo>
                    <a:pt x="154" y="187"/>
                  </a:lnTo>
                  <a:lnTo>
                    <a:pt x="152" y="190"/>
                  </a:lnTo>
                  <a:lnTo>
                    <a:pt x="148" y="196"/>
                  </a:lnTo>
                  <a:lnTo>
                    <a:pt x="141" y="213"/>
                  </a:lnTo>
                  <a:lnTo>
                    <a:pt x="142" y="213"/>
                  </a:lnTo>
                  <a:lnTo>
                    <a:pt x="146" y="213"/>
                  </a:lnTo>
                  <a:lnTo>
                    <a:pt x="148" y="209"/>
                  </a:lnTo>
                  <a:lnTo>
                    <a:pt x="154" y="204"/>
                  </a:lnTo>
                  <a:lnTo>
                    <a:pt x="159" y="197"/>
                  </a:lnTo>
                  <a:lnTo>
                    <a:pt x="161" y="195"/>
                  </a:lnTo>
                  <a:lnTo>
                    <a:pt x="165" y="186"/>
                  </a:lnTo>
                  <a:lnTo>
                    <a:pt x="172" y="186"/>
                  </a:lnTo>
                  <a:lnTo>
                    <a:pt x="178" y="183"/>
                  </a:lnTo>
                  <a:lnTo>
                    <a:pt x="182" y="182"/>
                  </a:lnTo>
                  <a:lnTo>
                    <a:pt x="189" y="178"/>
                  </a:lnTo>
                  <a:lnTo>
                    <a:pt x="186" y="175"/>
                  </a:lnTo>
                  <a:lnTo>
                    <a:pt x="185" y="173"/>
                  </a:lnTo>
                  <a:lnTo>
                    <a:pt x="178" y="175"/>
                  </a:lnTo>
                  <a:lnTo>
                    <a:pt x="172" y="177"/>
                  </a:lnTo>
                  <a:lnTo>
                    <a:pt x="172" y="166"/>
                  </a:lnTo>
                  <a:lnTo>
                    <a:pt x="178" y="163"/>
                  </a:lnTo>
                  <a:lnTo>
                    <a:pt x="185" y="158"/>
                  </a:lnTo>
                  <a:lnTo>
                    <a:pt x="198" y="152"/>
                  </a:lnTo>
                  <a:lnTo>
                    <a:pt x="202" y="148"/>
                  </a:lnTo>
                  <a:lnTo>
                    <a:pt x="202" y="145"/>
                  </a:lnTo>
                  <a:lnTo>
                    <a:pt x="201" y="142"/>
                  </a:lnTo>
                  <a:lnTo>
                    <a:pt x="197" y="144"/>
                  </a:lnTo>
                  <a:lnTo>
                    <a:pt x="193" y="146"/>
                  </a:lnTo>
                  <a:lnTo>
                    <a:pt x="189" y="141"/>
                  </a:lnTo>
                  <a:lnTo>
                    <a:pt x="182" y="146"/>
                  </a:lnTo>
                  <a:lnTo>
                    <a:pt x="172" y="154"/>
                  </a:lnTo>
                  <a:lnTo>
                    <a:pt x="171" y="154"/>
                  </a:lnTo>
                  <a:lnTo>
                    <a:pt x="167" y="157"/>
                  </a:lnTo>
                  <a:lnTo>
                    <a:pt x="159" y="150"/>
                  </a:lnTo>
                  <a:lnTo>
                    <a:pt x="161" y="144"/>
                  </a:lnTo>
                  <a:lnTo>
                    <a:pt x="165" y="131"/>
                  </a:lnTo>
                  <a:lnTo>
                    <a:pt x="167" y="125"/>
                  </a:lnTo>
                  <a:lnTo>
                    <a:pt x="169" y="116"/>
                  </a:lnTo>
                  <a:lnTo>
                    <a:pt x="169" y="115"/>
                  </a:lnTo>
                  <a:lnTo>
                    <a:pt x="171" y="112"/>
                  </a:lnTo>
                  <a:lnTo>
                    <a:pt x="178" y="107"/>
                  </a:lnTo>
                  <a:lnTo>
                    <a:pt x="184" y="103"/>
                  </a:lnTo>
                  <a:lnTo>
                    <a:pt x="189" y="105"/>
                  </a:lnTo>
                  <a:lnTo>
                    <a:pt x="190" y="106"/>
                  </a:lnTo>
                  <a:lnTo>
                    <a:pt x="192" y="103"/>
                  </a:lnTo>
                  <a:lnTo>
                    <a:pt x="192" y="99"/>
                  </a:lnTo>
                  <a:lnTo>
                    <a:pt x="197" y="99"/>
                  </a:lnTo>
                  <a:lnTo>
                    <a:pt x="207" y="98"/>
                  </a:lnTo>
                  <a:lnTo>
                    <a:pt x="216" y="95"/>
                  </a:lnTo>
                  <a:lnTo>
                    <a:pt x="219" y="91"/>
                  </a:lnTo>
                  <a:lnTo>
                    <a:pt x="207" y="90"/>
                  </a:lnTo>
                  <a:lnTo>
                    <a:pt x="197" y="84"/>
                  </a:lnTo>
                  <a:lnTo>
                    <a:pt x="207" y="82"/>
                  </a:lnTo>
                  <a:lnTo>
                    <a:pt x="205" y="77"/>
                  </a:lnTo>
                  <a:lnTo>
                    <a:pt x="211" y="70"/>
                  </a:lnTo>
                  <a:lnTo>
                    <a:pt x="216" y="68"/>
                  </a:lnTo>
                  <a:lnTo>
                    <a:pt x="228" y="63"/>
                  </a:lnTo>
                  <a:lnTo>
                    <a:pt x="233" y="60"/>
                  </a:lnTo>
                  <a:lnTo>
                    <a:pt x="241" y="59"/>
                  </a:lnTo>
                  <a:lnTo>
                    <a:pt x="245" y="55"/>
                  </a:lnTo>
                  <a:lnTo>
                    <a:pt x="250" y="55"/>
                  </a:lnTo>
                  <a:lnTo>
                    <a:pt x="252" y="55"/>
                  </a:lnTo>
                  <a:lnTo>
                    <a:pt x="257" y="57"/>
                  </a:lnTo>
                  <a:lnTo>
                    <a:pt x="262" y="60"/>
                  </a:lnTo>
                  <a:lnTo>
                    <a:pt x="270" y="61"/>
                  </a:lnTo>
                  <a:lnTo>
                    <a:pt x="274" y="64"/>
                  </a:lnTo>
                  <a:lnTo>
                    <a:pt x="279" y="68"/>
                  </a:lnTo>
                  <a:lnTo>
                    <a:pt x="281" y="68"/>
                  </a:lnTo>
                  <a:lnTo>
                    <a:pt x="281" y="69"/>
                  </a:lnTo>
                  <a:lnTo>
                    <a:pt x="281" y="68"/>
                  </a:lnTo>
                  <a:lnTo>
                    <a:pt x="282" y="65"/>
                  </a:lnTo>
                  <a:lnTo>
                    <a:pt x="282" y="64"/>
                  </a:lnTo>
                  <a:lnTo>
                    <a:pt x="275" y="59"/>
                  </a:lnTo>
                  <a:lnTo>
                    <a:pt x="269" y="53"/>
                  </a:lnTo>
                  <a:lnTo>
                    <a:pt x="262" y="55"/>
                  </a:lnTo>
                  <a:lnTo>
                    <a:pt x="260" y="53"/>
                  </a:lnTo>
                  <a:lnTo>
                    <a:pt x="252" y="48"/>
                  </a:lnTo>
                  <a:lnTo>
                    <a:pt x="245" y="50"/>
                  </a:lnTo>
                  <a:lnTo>
                    <a:pt x="237" y="53"/>
                  </a:lnTo>
                  <a:lnTo>
                    <a:pt x="232" y="55"/>
                  </a:lnTo>
                  <a:lnTo>
                    <a:pt x="223" y="59"/>
                  </a:lnTo>
                  <a:lnTo>
                    <a:pt x="216" y="61"/>
                  </a:lnTo>
                  <a:lnTo>
                    <a:pt x="210" y="64"/>
                  </a:lnTo>
                  <a:lnTo>
                    <a:pt x="203" y="68"/>
                  </a:lnTo>
                  <a:lnTo>
                    <a:pt x="202" y="68"/>
                  </a:lnTo>
                  <a:lnTo>
                    <a:pt x="196" y="72"/>
                  </a:lnTo>
                  <a:lnTo>
                    <a:pt x="194" y="80"/>
                  </a:lnTo>
                  <a:lnTo>
                    <a:pt x="188" y="84"/>
                  </a:lnTo>
                  <a:lnTo>
                    <a:pt x="178" y="86"/>
                  </a:lnTo>
                  <a:lnTo>
                    <a:pt x="177" y="86"/>
                  </a:lnTo>
                  <a:lnTo>
                    <a:pt x="176" y="89"/>
                  </a:lnTo>
                  <a:lnTo>
                    <a:pt x="173" y="94"/>
                  </a:lnTo>
                  <a:lnTo>
                    <a:pt x="167" y="101"/>
                  </a:lnTo>
                  <a:lnTo>
                    <a:pt x="154" y="105"/>
                  </a:lnTo>
                  <a:lnTo>
                    <a:pt x="152" y="106"/>
                  </a:lnTo>
                  <a:lnTo>
                    <a:pt x="144" y="105"/>
                  </a:lnTo>
                  <a:lnTo>
                    <a:pt x="151" y="101"/>
                  </a:lnTo>
                  <a:lnTo>
                    <a:pt x="167" y="94"/>
                  </a:lnTo>
                  <a:lnTo>
                    <a:pt x="167" y="87"/>
                  </a:lnTo>
                  <a:lnTo>
                    <a:pt x="152" y="86"/>
                  </a:lnTo>
                  <a:lnTo>
                    <a:pt x="156" y="80"/>
                  </a:lnTo>
                  <a:lnTo>
                    <a:pt x="159" y="78"/>
                  </a:lnTo>
                  <a:lnTo>
                    <a:pt x="177" y="73"/>
                  </a:lnTo>
                  <a:lnTo>
                    <a:pt x="186" y="69"/>
                  </a:lnTo>
                  <a:lnTo>
                    <a:pt x="178" y="69"/>
                  </a:lnTo>
                  <a:lnTo>
                    <a:pt x="169" y="70"/>
                  </a:lnTo>
                  <a:lnTo>
                    <a:pt x="159" y="73"/>
                  </a:lnTo>
                  <a:lnTo>
                    <a:pt x="156" y="73"/>
                  </a:lnTo>
                  <a:lnTo>
                    <a:pt x="159" y="68"/>
                  </a:lnTo>
                  <a:lnTo>
                    <a:pt x="160" y="68"/>
                  </a:lnTo>
                  <a:lnTo>
                    <a:pt x="169" y="59"/>
                  </a:lnTo>
                  <a:lnTo>
                    <a:pt x="176" y="56"/>
                  </a:lnTo>
                  <a:lnTo>
                    <a:pt x="177" y="57"/>
                  </a:lnTo>
                  <a:lnTo>
                    <a:pt x="181" y="61"/>
                  </a:lnTo>
                  <a:lnTo>
                    <a:pt x="186" y="60"/>
                  </a:lnTo>
                  <a:lnTo>
                    <a:pt x="184" y="53"/>
                  </a:lnTo>
                  <a:lnTo>
                    <a:pt x="182" y="52"/>
                  </a:lnTo>
                  <a:lnTo>
                    <a:pt x="188" y="51"/>
                  </a:lnTo>
                  <a:lnTo>
                    <a:pt x="189" y="50"/>
                  </a:lnTo>
                  <a:lnTo>
                    <a:pt x="197" y="50"/>
                  </a:lnTo>
                  <a:lnTo>
                    <a:pt x="203" y="51"/>
                  </a:lnTo>
                  <a:lnTo>
                    <a:pt x="211" y="44"/>
                  </a:lnTo>
                  <a:lnTo>
                    <a:pt x="203" y="43"/>
                  </a:lnTo>
                  <a:lnTo>
                    <a:pt x="196" y="43"/>
                  </a:lnTo>
                  <a:lnTo>
                    <a:pt x="193" y="43"/>
                  </a:lnTo>
                  <a:lnTo>
                    <a:pt x="193" y="44"/>
                  </a:lnTo>
                  <a:lnTo>
                    <a:pt x="194" y="40"/>
                  </a:lnTo>
                  <a:lnTo>
                    <a:pt x="197" y="38"/>
                  </a:lnTo>
                  <a:lnTo>
                    <a:pt x="199" y="35"/>
                  </a:lnTo>
                  <a:lnTo>
                    <a:pt x="203" y="34"/>
                  </a:lnTo>
                  <a:lnTo>
                    <a:pt x="205" y="35"/>
                  </a:lnTo>
                  <a:lnTo>
                    <a:pt x="214" y="39"/>
                  </a:lnTo>
                  <a:lnTo>
                    <a:pt x="218" y="36"/>
                  </a:lnTo>
                  <a:lnTo>
                    <a:pt x="220" y="34"/>
                  </a:lnTo>
                  <a:lnTo>
                    <a:pt x="226" y="30"/>
                  </a:lnTo>
                  <a:lnTo>
                    <a:pt x="224" y="27"/>
                  </a:lnTo>
                  <a:lnTo>
                    <a:pt x="223" y="27"/>
                  </a:lnTo>
                  <a:lnTo>
                    <a:pt x="218" y="30"/>
                  </a:lnTo>
                  <a:lnTo>
                    <a:pt x="213" y="34"/>
                  </a:lnTo>
                  <a:lnTo>
                    <a:pt x="210" y="31"/>
                  </a:lnTo>
                  <a:lnTo>
                    <a:pt x="210" y="29"/>
                  </a:lnTo>
                  <a:lnTo>
                    <a:pt x="211" y="29"/>
                  </a:lnTo>
                  <a:lnTo>
                    <a:pt x="213" y="25"/>
                  </a:lnTo>
                  <a:lnTo>
                    <a:pt x="218" y="15"/>
                  </a:lnTo>
                  <a:lnTo>
                    <a:pt x="228" y="4"/>
                  </a:lnTo>
                  <a:lnTo>
                    <a:pt x="231" y="1"/>
                  </a:lnTo>
                  <a:lnTo>
                    <a:pt x="232" y="0"/>
                  </a:lnTo>
                  <a:lnTo>
                    <a:pt x="235" y="0"/>
                  </a:lnTo>
                  <a:lnTo>
                    <a:pt x="235" y="1"/>
                  </a:lnTo>
                  <a:lnTo>
                    <a:pt x="236" y="9"/>
                  </a:lnTo>
                </a:path>
              </a:pathLst>
            </a:custGeom>
            <a:noFill/>
            <a:ln w="4">
              <a:solidFill>
                <a:srgbClr val="9C9C9C"/>
              </a:solidFill>
              <a:prstDash val="solid"/>
              <a:round/>
              <a:headEnd/>
              <a:tailEnd/>
            </a:ln>
          </p:spPr>
          <p:txBody>
            <a:bodyPr/>
            <a:lstStyle/>
            <a:p>
              <a:endParaRPr lang="nb-NO" dirty="0"/>
            </a:p>
          </p:txBody>
        </p:sp>
        <p:sp>
          <p:nvSpPr>
            <p:cNvPr id="2071" name="Freeform 1409"/>
            <p:cNvSpPr>
              <a:spLocks/>
            </p:cNvSpPr>
            <p:nvPr/>
          </p:nvSpPr>
          <p:spPr bwMode="auto">
            <a:xfrm>
              <a:off x="3984625" y="3282950"/>
              <a:ext cx="77788" cy="90488"/>
            </a:xfrm>
            <a:custGeom>
              <a:avLst/>
              <a:gdLst>
                <a:gd name="T0" fmla="*/ 68263 w 49"/>
                <a:gd name="T1" fmla="*/ 38100 h 57"/>
                <a:gd name="T2" fmla="*/ 68263 w 49"/>
                <a:gd name="T3" fmla="*/ 42863 h 57"/>
                <a:gd name="T4" fmla="*/ 76200 w 49"/>
                <a:gd name="T5" fmla="*/ 39688 h 57"/>
                <a:gd name="T6" fmla="*/ 77788 w 49"/>
                <a:gd name="T7" fmla="*/ 47625 h 57"/>
                <a:gd name="T8" fmla="*/ 76200 w 49"/>
                <a:gd name="T9" fmla="*/ 50800 h 57"/>
                <a:gd name="T10" fmla="*/ 71438 w 49"/>
                <a:gd name="T11" fmla="*/ 53975 h 57"/>
                <a:gd name="T12" fmla="*/ 55563 w 49"/>
                <a:gd name="T13" fmla="*/ 60325 h 57"/>
                <a:gd name="T14" fmla="*/ 42863 w 49"/>
                <a:gd name="T15" fmla="*/ 60325 h 57"/>
                <a:gd name="T16" fmla="*/ 34925 w 49"/>
                <a:gd name="T17" fmla="*/ 58738 h 57"/>
                <a:gd name="T18" fmla="*/ 33338 w 49"/>
                <a:gd name="T19" fmla="*/ 63500 h 57"/>
                <a:gd name="T20" fmla="*/ 38100 w 49"/>
                <a:gd name="T21" fmla="*/ 69850 h 57"/>
                <a:gd name="T22" fmla="*/ 50800 w 49"/>
                <a:gd name="T23" fmla="*/ 73025 h 57"/>
                <a:gd name="T24" fmla="*/ 53975 w 49"/>
                <a:gd name="T25" fmla="*/ 84138 h 57"/>
                <a:gd name="T26" fmla="*/ 50800 w 49"/>
                <a:gd name="T27" fmla="*/ 85725 h 57"/>
                <a:gd name="T28" fmla="*/ 47625 w 49"/>
                <a:gd name="T29" fmla="*/ 80963 h 57"/>
                <a:gd name="T30" fmla="*/ 42863 w 49"/>
                <a:gd name="T31" fmla="*/ 84138 h 57"/>
                <a:gd name="T32" fmla="*/ 42863 w 49"/>
                <a:gd name="T33" fmla="*/ 90488 h 57"/>
                <a:gd name="T34" fmla="*/ 34925 w 49"/>
                <a:gd name="T35" fmla="*/ 87313 h 57"/>
                <a:gd name="T36" fmla="*/ 28575 w 49"/>
                <a:gd name="T37" fmla="*/ 80963 h 57"/>
                <a:gd name="T38" fmla="*/ 30163 w 49"/>
                <a:gd name="T39" fmla="*/ 63500 h 57"/>
                <a:gd name="T40" fmla="*/ 30163 w 49"/>
                <a:gd name="T41" fmla="*/ 60325 h 57"/>
                <a:gd name="T42" fmla="*/ 28575 w 49"/>
                <a:gd name="T43" fmla="*/ 58738 h 57"/>
                <a:gd name="T44" fmla="*/ 20638 w 49"/>
                <a:gd name="T45" fmla="*/ 57150 h 57"/>
                <a:gd name="T46" fmla="*/ 14288 w 49"/>
                <a:gd name="T47" fmla="*/ 53975 h 57"/>
                <a:gd name="T48" fmla="*/ 7938 w 49"/>
                <a:gd name="T49" fmla="*/ 57150 h 57"/>
                <a:gd name="T50" fmla="*/ 0 w 49"/>
                <a:gd name="T51" fmla="*/ 57150 h 57"/>
                <a:gd name="T52" fmla="*/ 15875 w 49"/>
                <a:gd name="T53" fmla="*/ 38100 h 57"/>
                <a:gd name="T54" fmla="*/ 14288 w 49"/>
                <a:gd name="T55" fmla="*/ 25400 h 57"/>
                <a:gd name="T56" fmla="*/ 14288 w 49"/>
                <a:gd name="T57" fmla="*/ 23813 h 57"/>
                <a:gd name="T58" fmla="*/ 9525 w 49"/>
                <a:gd name="T59" fmla="*/ 23813 h 57"/>
                <a:gd name="T60" fmla="*/ 20638 w 49"/>
                <a:gd name="T61" fmla="*/ 15875 h 57"/>
                <a:gd name="T62" fmla="*/ 23813 w 49"/>
                <a:gd name="T63" fmla="*/ 25400 h 57"/>
                <a:gd name="T64" fmla="*/ 26988 w 49"/>
                <a:gd name="T65" fmla="*/ 30163 h 57"/>
                <a:gd name="T66" fmla="*/ 22225 w 49"/>
                <a:gd name="T67" fmla="*/ 38100 h 57"/>
                <a:gd name="T68" fmla="*/ 20638 w 49"/>
                <a:gd name="T69" fmla="*/ 39688 h 57"/>
                <a:gd name="T70" fmla="*/ 17463 w 49"/>
                <a:gd name="T71" fmla="*/ 47625 h 57"/>
                <a:gd name="T72" fmla="*/ 14288 w 49"/>
                <a:gd name="T73" fmla="*/ 52388 h 57"/>
                <a:gd name="T74" fmla="*/ 15875 w 49"/>
                <a:gd name="T75" fmla="*/ 53975 h 57"/>
                <a:gd name="T76" fmla="*/ 26988 w 49"/>
                <a:gd name="T77" fmla="*/ 50800 h 57"/>
                <a:gd name="T78" fmla="*/ 28575 w 49"/>
                <a:gd name="T79" fmla="*/ 52388 h 57"/>
                <a:gd name="T80" fmla="*/ 30163 w 49"/>
                <a:gd name="T81" fmla="*/ 53975 h 57"/>
                <a:gd name="T82" fmla="*/ 33338 w 49"/>
                <a:gd name="T83" fmla="*/ 50800 h 57"/>
                <a:gd name="T84" fmla="*/ 34925 w 49"/>
                <a:gd name="T85" fmla="*/ 50800 h 57"/>
                <a:gd name="T86" fmla="*/ 34925 w 49"/>
                <a:gd name="T87" fmla="*/ 39688 h 57"/>
                <a:gd name="T88" fmla="*/ 36513 w 49"/>
                <a:gd name="T89" fmla="*/ 33338 h 57"/>
                <a:gd name="T90" fmla="*/ 42863 w 49"/>
                <a:gd name="T91" fmla="*/ 31750 h 57"/>
                <a:gd name="T92" fmla="*/ 42863 w 49"/>
                <a:gd name="T93" fmla="*/ 11113 h 57"/>
                <a:gd name="T94" fmla="*/ 63500 w 49"/>
                <a:gd name="T95" fmla="*/ 0 h 57"/>
                <a:gd name="T96" fmla="*/ 71438 w 49"/>
                <a:gd name="T97" fmla="*/ 17463 h 57"/>
                <a:gd name="T98" fmla="*/ 74613 w 49"/>
                <a:gd name="T99" fmla="*/ 23813 h 57"/>
                <a:gd name="T100" fmla="*/ 68263 w 49"/>
                <a:gd name="T101" fmla="*/ 38100 h 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57"/>
                <a:gd name="T155" fmla="*/ 49 w 49"/>
                <a:gd name="T156" fmla="*/ 57 h 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57">
                  <a:moveTo>
                    <a:pt x="43" y="24"/>
                  </a:moveTo>
                  <a:lnTo>
                    <a:pt x="43" y="27"/>
                  </a:lnTo>
                  <a:lnTo>
                    <a:pt x="48" y="25"/>
                  </a:lnTo>
                  <a:lnTo>
                    <a:pt x="49" y="30"/>
                  </a:lnTo>
                  <a:lnTo>
                    <a:pt x="48" y="32"/>
                  </a:lnTo>
                  <a:lnTo>
                    <a:pt x="45" y="34"/>
                  </a:lnTo>
                  <a:lnTo>
                    <a:pt x="35" y="38"/>
                  </a:lnTo>
                  <a:lnTo>
                    <a:pt x="27" y="38"/>
                  </a:lnTo>
                  <a:lnTo>
                    <a:pt x="22" y="37"/>
                  </a:lnTo>
                  <a:lnTo>
                    <a:pt x="21" y="40"/>
                  </a:lnTo>
                  <a:lnTo>
                    <a:pt x="24" y="44"/>
                  </a:lnTo>
                  <a:lnTo>
                    <a:pt x="32" y="46"/>
                  </a:lnTo>
                  <a:lnTo>
                    <a:pt x="34" y="53"/>
                  </a:lnTo>
                  <a:lnTo>
                    <a:pt x="32" y="54"/>
                  </a:lnTo>
                  <a:lnTo>
                    <a:pt x="30" y="51"/>
                  </a:lnTo>
                  <a:lnTo>
                    <a:pt x="27" y="53"/>
                  </a:lnTo>
                  <a:lnTo>
                    <a:pt x="27" y="57"/>
                  </a:lnTo>
                  <a:lnTo>
                    <a:pt x="22" y="55"/>
                  </a:lnTo>
                  <a:lnTo>
                    <a:pt x="18" y="51"/>
                  </a:lnTo>
                  <a:lnTo>
                    <a:pt x="19" y="40"/>
                  </a:lnTo>
                  <a:lnTo>
                    <a:pt x="19" y="38"/>
                  </a:lnTo>
                  <a:lnTo>
                    <a:pt x="18" y="37"/>
                  </a:lnTo>
                  <a:lnTo>
                    <a:pt x="13" y="36"/>
                  </a:lnTo>
                  <a:lnTo>
                    <a:pt x="9" y="34"/>
                  </a:lnTo>
                  <a:lnTo>
                    <a:pt x="5" y="36"/>
                  </a:lnTo>
                  <a:lnTo>
                    <a:pt x="0" y="36"/>
                  </a:lnTo>
                  <a:lnTo>
                    <a:pt x="10" y="24"/>
                  </a:lnTo>
                  <a:lnTo>
                    <a:pt x="9" y="16"/>
                  </a:lnTo>
                  <a:lnTo>
                    <a:pt x="9" y="15"/>
                  </a:lnTo>
                  <a:lnTo>
                    <a:pt x="6" y="15"/>
                  </a:lnTo>
                  <a:lnTo>
                    <a:pt x="13" y="10"/>
                  </a:lnTo>
                  <a:lnTo>
                    <a:pt x="15" y="16"/>
                  </a:lnTo>
                  <a:lnTo>
                    <a:pt x="17" y="19"/>
                  </a:lnTo>
                  <a:lnTo>
                    <a:pt x="14" y="24"/>
                  </a:lnTo>
                  <a:lnTo>
                    <a:pt x="13" y="25"/>
                  </a:lnTo>
                  <a:lnTo>
                    <a:pt x="11" y="30"/>
                  </a:lnTo>
                  <a:lnTo>
                    <a:pt x="9" y="33"/>
                  </a:lnTo>
                  <a:lnTo>
                    <a:pt x="10" y="34"/>
                  </a:lnTo>
                  <a:lnTo>
                    <a:pt x="17" y="32"/>
                  </a:lnTo>
                  <a:lnTo>
                    <a:pt x="18" y="33"/>
                  </a:lnTo>
                  <a:lnTo>
                    <a:pt x="19" y="34"/>
                  </a:lnTo>
                  <a:lnTo>
                    <a:pt x="21" y="32"/>
                  </a:lnTo>
                  <a:lnTo>
                    <a:pt x="22" y="32"/>
                  </a:lnTo>
                  <a:lnTo>
                    <a:pt x="22" y="25"/>
                  </a:lnTo>
                  <a:lnTo>
                    <a:pt x="23" y="21"/>
                  </a:lnTo>
                  <a:lnTo>
                    <a:pt x="27" y="20"/>
                  </a:lnTo>
                  <a:lnTo>
                    <a:pt x="27" y="7"/>
                  </a:lnTo>
                  <a:lnTo>
                    <a:pt x="40" y="0"/>
                  </a:lnTo>
                  <a:lnTo>
                    <a:pt x="45" y="11"/>
                  </a:lnTo>
                  <a:lnTo>
                    <a:pt x="47" y="15"/>
                  </a:lnTo>
                  <a:lnTo>
                    <a:pt x="43" y="24"/>
                  </a:lnTo>
                </a:path>
              </a:pathLst>
            </a:custGeom>
            <a:noFill/>
            <a:ln w="4">
              <a:solidFill>
                <a:srgbClr val="9C9C9C"/>
              </a:solidFill>
              <a:prstDash val="solid"/>
              <a:round/>
              <a:headEnd/>
              <a:tailEnd/>
            </a:ln>
          </p:spPr>
          <p:txBody>
            <a:bodyPr/>
            <a:lstStyle/>
            <a:p>
              <a:endParaRPr lang="nb-NO" dirty="0"/>
            </a:p>
          </p:txBody>
        </p:sp>
        <p:sp>
          <p:nvSpPr>
            <p:cNvPr id="2072" name="Freeform 1410"/>
            <p:cNvSpPr>
              <a:spLocks/>
            </p:cNvSpPr>
            <p:nvPr/>
          </p:nvSpPr>
          <p:spPr bwMode="auto">
            <a:xfrm>
              <a:off x="4019550" y="3160713"/>
              <a:ext cx="22225" cy="38100"/>
            </a:xfrm>
            <a:custGeom>
              <a:avLst/>
              <a:gdLst>
                <a:gd name="T0" fmla="*/ 15875 w 14"/>
                <a:gd name="T1" fmla="*/ 33338 h 24"/>
                <a:gd name="T2" fmla="*/ 0 w 14"/>
                <a:gd name="T3" fmla="*/ 38100 h 24"/>
                <a:gd name="T4" fmla="*/ 22225 w 14"/>
                <a:gd name="T5" fmla="*/ 0 h 24"/>
                <a:gd name="T6" fmla="*/ 15875 w 14"/>
                <a:gd name="T7" fmla="*/ 33338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10" y="21"/>
                  </a:moveTo>
                  <a:lnTo>
                    <a:pt x="0" y="24"/>
                  </a:lnTo>
                  <a:lnTo>
                    <a:pt x="14" y="0"/>
                  </a:lnTo>
                  <a:lnTo>
                    <a:pt x="10" y="21"/>
                  </a:lnTo>
                </a:path>
              </a:pathLst>
            </a:custGeom>
            <a:noFill/>
            <a:ln w="4">
              <a:solidFill>
                <a:srgbClr val="9C9C9C"/>
              </a:solidFill>
              <a:prstDash val="solid"/>
              <a:round/>
              <a:headEnd/>
              <a:tailEnd/>
            </a:ln>
          </p:spPr>
          <p:txBody>
            <a:bodyPr/>
            <a:lstStyle/>
            <a:p>
              <a:endParaRPr lang="nb-NO" dirty="0"/>
            </a:p>
          </p:txBody>
        </p:sp>
        <p:sp>
          <p:nvSpPr>
            <p:cNvPr id="2073" name="Freeform 1411"/>
            <p:cNvSpPr>
              <a:spLocks/>
            </p:cNvSpPr>
            <p:nvPr/>
          </p:nvSpPr>
          <p:spPr bwMode="auto">
            <a:xfrm>
              <a:off x="4035425" y="3100388"/>
              <a:ext cx="15875" cy="25400"/>
            </a:xfrm>
            <a:custGeom>
              <a:avLst/>
              <a:gdLst>
                <a:gd name="T0" fmla="*/ 4762 w 10"/>
                <a:gd name="T1" fmla="*/ 25400 h 16"/>
                <a:gd name="T2" fmla="*/ 0 w 10"/>
                <a:gd name="T3" fmla="*/ 25400 h 16"/>
                <a:gd name="T4" fmla="*/ 3175 w 10"/>
                <a:gd name="T5" fmla="*/ 19050 h 16"/>
                <a:gd name="T6" fmla="*/ 4762 w 10"/>
                <a:gd name="T7" fmla="*/ 12700 h 16"/>
                <a:gd name="T8" fmla="*/ 9525 w 10"/>
                <a:gd name="T9" fmla="*/ 4762 h 16"/>
                <a:gd name="T10" fmla="*/ 9525 w 10"/>
                <a:gd name="T11" fmla="*/ 1588 h 16"/>
                <a:gd name="T12" fmla="*/ 12700 w 10"/>
                <a:gd name="T13" fmla="*/ 0 h 16"/>
                <a:gd name="T14" fmla="*/ 15875 w 10"/>
                <a:gd name="T15" fmla="*/ 4762 h 16"/>
                <a:gd name="T16" fmla="*/ 12700 w 10"/>
                <a:gd name="T17" fmla="*/ 12700 h 16"/>
                <a:gd name="T18" fmla="*/ 11112 w 10"/>
                <a:gd name="T19" fmla="*/ 19050 h 16"/>
                <a:gd name="T20" fmla="*/ 4762 w 10"/>
                <a:gd name="T21" fmla="*/ 2540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6"/>
                <a:gd name="T35" fmla="*/ 10 w 1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6">
                  <a:moveTo>
                    <a:pt x="3" y="16"/>
                  </a:moveTo>
                  <a:lnTo>
                    <a:pt x="0" y="16"/>
                  </a:lnTo>
                  <a:lnTo>
                    <a:pt x="2" y="12"/>
                  </a:lnTo>
                  <a:lnTo>
                    <a:pt x="3" y="8"/>
                  </a:lnTo>
                  <a:lnTo>
                    <a:pt x="6" y="3"/>
                  </a:lnTo>
                  <a:lnTo>
                    <a:pt x="6" y="1"/>
                  </a:lnTo>
                  <a:lnTo>
                    <a:pt x="8" y="0"/>
                  </a:lnTo>
                  <a:lnTo>
                    <a:pt x="10" y="3"/>
                  </a:lnTo>
                  <a:lnTo>
                    <a:pt x="8" y="8"/>
                  </a:lnTo>
                  <a:lnTo>
                    <a:pt x="7" y="12"/>
                  </a:lnTo>
                  <a:lnTo>
                    <a:pt x="3" y="16"/>
                  </a:lnTo>
                </a:path>
              </a:pathLst>
            </a:custGeom>
            <a:noFill/>
            <a:ln w="4">
              <a:solidFill>
                <a:srgbClr val="9C9C9C"/>
              </a:solidFill>
              <a:prstDash val="solid"/>
              <a:round/>
              <a:headEnd/>
              <a:tailEnd/>
            </a:ln>
          </p:spPr>
          <p:txBody>
            <a:bodyPr/>
            <a:lstStyle/>
            <a:p>
              <a:endParaRPr lang="nb-NO" dirty="0"/>
            </a:p>
          </p:txBody>
        </p:sp>
        <p:sp>
          <p:nvSpPr>
            <p:cNvPr id="2074" name="Freeform 1412"/>
            <p:cNvSpPr>
              <a:spLocks/>
            </p:cNvSpPr>
            <p:nvPr/>
          </p:nvSpPr>
          <p:spPr bwMode="auto">
            <a:xfrm>
              <a:off x="3971925" y="3073400"/>
              <a:ext cx="69850" cy="50800"/>
            </a:xfrm>
            <a:custGeom>
              <a:avLst/>
              <a:gdLst>
                <a:gd name="T0" fmla="*/ 46037 w 44"/>
                <a:gd name="T1" fmla="*/ 25400 h 32"/>
                <a:gd name="T2" fmla="*/ 28575 w 44"/>
                <a:gd name="T3" fmla="*/ 50800 h 32"/>
                <a:gd name="T4" fmla="*/ 26988 w 44"/>
                <a:gd name="T5" fmla="*/ 47625 h 32"/>
                <a:gd name="T6" fmla="*/ 12700 w 44"/>
                <a:gd name="T7" fmla="*/ 39687 h 32"/>
                <a:gd name="T8" fmla="*/ 0 w 44"/>
                <a:gd name="T9" fmla="*/ 34925 h 32"/>
                <a:gd name="T10" fmla="*/ 6350 w 44"/>
                <a:gd name="T11" fmla="*/ 25400 h 32"/>
                <a:gd name="T12" fmla="*/ 14288 w 44"/>
                <a:gd name="T13" fmla="*/ 1588 h 32"/>
                <a:gd name="T14" fmla="*/ 22225 w 44"/>
                <a:gd name="T15" fmla="*/ 0 h 32"/>
                <a:gd name="T16" fmla="*/ 46037 w 44"/>
                <a:gd name="T17" fmla="*/ 4762 h 32"/>
                <a:gd name="T18" fmla="*/ 69850 w 44"/>
                <a:gd name="T19" fmla="*/ 7937 h 32"/>
                <a:gd name="T20" fmla="*/ 66675 w 44"/>
                <a:gd name="T21" fmla="*/ 20637 h 32"/>
                <a:gd name="T22" fmla="*/ 46037 w 44"/>
                <a:gd name="T23" fmla="*/ 2540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32"/>
                <a:gd name="T38" fmla="*/ 44 w 4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32">
                  <a:moveTo>
                    <a:pt x="29" y="16"/>
                  </a:moveTo>
                  <a:lnTo>
                    <a:pt x="18" y="32"/>
                  </a:lnTo>
                  <a:lnTo>
                    <a:pt x="17" y="30"/>
                  </a:lnTo>
                  <a:lnTo>
                    <a:pt x="8" y="25"/>
                  </a:lnTo>
                  <a:lnTo>
                    <a:pt x="0" y="22"/>
                  </a:lnTo>
                  <a:lnTo>
                    <a:pt x="4" y="16"/>
                  </a:lnTo>
                  <a:lnTo>
                    <a:pt x="9" y="1"/>
                  </a:lnTo>
                  <a:lnTo>
                    <a:pt x="14" y="0"/>
                  </a:lnTo>
                  <a:lnTo>
                    <a:pt x="29" y="3"/>
                  </a:lnTo>
                  <a:lnTo>
                    <a:pt x="44" y="5"/>
                  </a:lnTo>
                  <a:lnTo>
                    <a:pt x="42" y="13"/>
                  </a:lnTo>
                  <a:lnTo>
                    <a:pt x="29" y="16"/>
                  </a:lnTo>
                </a:path>
              </a:pathLst>
            </a:custGeom>
            <a:noFill/>
            <a:ln w="4">
              <a:solidFill>
                <a:srgbClr val="9C9C9C"/>
              </a:solidFill>
              <a:prstDash val="solid"/>
              <a:round/>
              <a:headEnd/>
              <a:tailEnd/>
            </a:ln>
          </p:spPr>
          <p:txBody>
            <a:bodyPr/>
            <a:lstStyle/>
            <a:p>
              <a:endParaRPr lang="nb-NO" dirty="0"/>
            </a:p>
          </p:txBody>
        </p:sp>
        <p:sp>
          <p:nvSpPr>
            <p:cNvPr id="2075" name="Freeform 1413"/>
            <p:cNvSpPr>
              <a:spLocks/>
            </p:cNvSpPr>
            <p:nvPr/>
          </p:nvSpPr>
          <p:spPr bwMode="auto">
            <a:xfrm>
              <a:off x="4071938" y="3070225"/>
              <a:ext cx="23812" cy="30163"/>
            </a:xfrm>
            <a:custGeom>
              <a:avLst/>
              <a:gdLst>
                <a:gd name="T0" fmla="*/ 6350 w 15"/>
                <a:gd name="T1" fmla="*/ 30163 h 19"/>
                <a:gd name="T2" fmla="*/ 0 w 15"/>
                <a:gd name="T3" fmla="*/ 30163 h 19"/>
                <a:gd name="T4" fmla="*/ 0 w 15"/>
                <a:gd name="T5" fmla="*/ 23813 h 19"/>
                <a:gd name="T6" fmla="*/ 6350 w 15"/>
                <a:gd name="T7" fmla="*/ 14288 h 19"/>
                <a:gd name="T8" fmla="*/ 14287 w 15"/>
                <a:gd name="T9" fmla="*/ 11113 h 19"/>
                <a:gd name="T10" fmla="*/ 14287 w 15"/>
                <a:gd name="T11" fmla="*/ 7938 h 19"/>
                <a:gd name="T12" fmla="*/ 20637 w 15"/>
                <a:gd name="T13" fmla="*/ 1588 h 19"/>
                <a:gd name="T14" fmla="*/ 23812 w 15"/>
                <a:gd name="T15" fmla="*/ 0 h 19"/>
                <a:gd name="T16" fmla="*/ 22225 w 15"/>
                <a:gd name="T17" fmla="*/ 3175 h 19"/>
                <a:gd name="T18" fmla="*/ 17462 w 15"/>
                <a:gd name="T19" fmla="*/ 11113 h 19"/>
                <a:gd name="T20" fmla="*/ 14287 w 15"/>
                <a:gd name="T21" fmla="*/ 17463 h 19"/>
                <a:gd name="T22" fmla="*/ 7937 w 15"/>
                <a:gd name="T23" fmla="*/ 26988 h 19"/>
                <a:gd name="T24" fmla="*/ 6350 w 15"/>
                <a:gd name="T25" fmla="*/ 3016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9"/>
                <a:gd name="T41" fmla="*/ 15 w 1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9">
                  <a:moveTo>
                    <a:pt x="4" y="19"/>
                  </a:moveTo>
                  <a:lnTo>
                    <a:pt x="0" y="19"/>
                  </a:lnTo>
                  <a:lnTo>
                    <a:pt x="0" y="15"/>
                  </a:lnTo>
                  <a:lnTo>
                    <a:pt x="4" y="9"/>
                  </a:lnTo>
                  <a:lnTo>
                    <a:pt x="9" y="7"/>
                  </a:lnTo>
                  <a:lnTo>
                    <a:pt x="9" y="5"/>
                  </a:lnTo>
                  <a:lnTo>
                    <a:pt x="13" y="1"/>
                  </a:lnTo>
                  <a:lnTo>
                    <a:pt x="15" y="0"/>
                  </a:lnTo>
                  <a:lnTo>
                    <a:pt x="14" y="2"/>
                  </a:lnTo>
                  <a:lnTo>
                    <a:pt x="11" y="7"/>
                  </a:lnTo>
                  <a:lnTo>
                    <a:pt x="9" y="11"/>
                  </a:lnTo>
                  <a:lnTo>
                    <a:pt x="5" y="17"/>
                  </a:lnTo>
                  <a:lnTo>
                    <a:pt x="4" y="19"/>
                  </a:lnTo>
                </a:path>
              </a:pathLst>
            </a:custGeom>
            <a:noFill/>
            <a:ln w="4">
              <a:solidFill>
                <a:srgbClr val="9C9C9C"/>
              </a:solidFill>
              <a:prstDash val="solid"/>
              <a:round/>
              <a:headEnd/>
              <a:tailEnd/>
            </a:ln>
          </p:spPr>
          <p:txBody>
            <a:bodyPr/>
            <a:lstStyle/>
            <a:p>
              <a:endParaRPr lang="nb-NO" dirty="0"/>
            </a:p>
          </p:txBody>
        </p:sp>
        <p:sp>
          <p:nvSpPr>
            <p:cNvPr id="2076" name="Freeform 1414"/>
            <p:cNvSpPr>
              <a:spLocks/>
            </p:cNvSpPr>
            <p:nvPr/>
          </p:nvSpPr>
          <p:spPr bwMode="auto">
            <a:xfrm>
              <a:off x="4086225" y="3036888"/>
              <a:ext cx="20638" cy="26987"/>
            </a:xfrm>
            <a:custGeom>
              <a:avLst/>
              <a:gdLst>
                <a:gd name="T0" fmla="*/ 9525 w 13"/>
                <a:gd name="T1" fmla="*/ 20637 h 17"/>
                <a:gd name="T2" fmla="*/ 1588 w 13"/>
                <a:gd name="T3" fmla="*/ 26987 h 17"/>
                <a:gd name="T4" fmla="*/ 0 w 13"/>
                <a:gd name="T5" fmla="*/ 23812 h 17"/>
                <a:gd name="T6" fmla="*/ 6350 w 13"/>
                <a:gd name="T7" fmla="*/ 15875 h 17"/>
                <a:gd name="T8" fmla="*/ 6350 w 13"/>
                <a:gd name="T9" fmla="*/ 9525 h 17"/>
                <a:gd name="T10" fmla="*/ 12700 w 13"/>
                <a:gd name="T11" fmla="*/ 6350 h 17"/>
                <a:gd name="T12" fmla="*/ 15875 w 13"/>
                <a:gd name="T13" fmla="*/ 3175 h 17"/>
                <a:gd name="T14" fmla="*/ 19050 w 13"/>
                <a:gd name="T15" fmla="*/ 0 h 17"/>
                <a:gd name="T16" fmla="*/ 20638 w 13"/>
                <a:gd name="T17" fmla="*/ 1587 h 17"/>
                <a:gd name="T18" fmla="*/ 19050 w 13"/>
                <a:gd name="T19" fmla="*/ 6350 h 17"/>
                <a:gd name="T20" fmla="*/ 20638 w 13"/>
                <a:gd name="T21" fmla="*/ 11112 h 17"/>
                <a:gd name="T22" fmla="*/ 14288 w 13"/>
                <a:gd name="T23" fmla="*/ 20637 h 17"/>
                <a:gd name="T24" fmla="*/ 9525 w 13"/>
                <a:gd name="T25" fmla="*/ 2063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6" y="13"/>
                  </a:moveTo>
                  <a:lnTo>
                    <a:pt x="1" y="17"/>
                  </a:lnTo>
                  <a:lnTo>
                    <a:pt x="0" y="15"/>
                  </a:lnTo>
                  <a:lnTo>
                    <a:pt x="4" y="10"/>
                  </a:lnTo>
                  <a:lnTo>
                    <a:pt x="4" y="6"/>
                  </a:lnTo>
                  <a:lnTo>
                    <a:pt x="8" y="4"/>
                  </a:lnTo>
                  <a:lnTo>
                    <a:pt x="10" y="2"/>
                  </a:lnTo>
                  <a:lnTo>
                    <a:pt x="12" y="0"/>
                  </a:lnTo>
                  <a:lnTo>
                    <a:pt x="13" y="1"/>
                  </a:lnTo>
                  <a:lnTo>
                    <a:pt x="12" y="4"/>
                  </a:lnTo>
                  <a:lnTo>
                    <a:pt x="13" y="7"/>
                  </a:lnTo>
                  <a:lnTo>
                    <a:pt x="9" y="13"/>
                  </a:lnTo>
                  <a:lnTo>
                    <a:pt x="6" y="13"/>
                  </a:lnTo>
                </a:path>
              </a:pathLst>
            </a:custGeom>
            <a:noFill/>
            <a:ln w="4">
              <a:solidFill>
                <a:srgbClr val="9C9C9C"/>
              </a:solidFill>
              <a:prstDash val="solid"/>
              <a:round/>
              <a:headEnd/>
              <a:tailEnd/>
            </a:ln>
          </p:spPr>
          <p:txBody>
            <a:bodyPr/>
            <a:lstStyle/>
            <a:p>
              <a:endParaRPr lang="nb-NO" dirty="0"/>
            </a:p>
          </p:txBody>
        </p:sp>
        <p:sp>
          <p:nvSpPr>
            <p:cNvPr id="2077" name="Freeform 1415"/>
            <p:cNvSpPr>
              <a:spLocks/>
            </p:cNvSpPr>
            <p:nvPr/>
          </p:nvSpPr>
          <p:spPr bwMode="auto">
            <a:xfrm>
              <a:off x="4089400" y="3003550"/>
              <a:ext cx="25400" cy="26988"/>
            </a:xfrm>
            <a:custGeom>
              <a:avLst/>
              <a:gdLst>
                <a:gd name="T0" fmla="*/ 4762 w 16"/>
                <a:gd name="T1" fmla="*/ 23813 h 17"/>
                <a:gd name="T2" fmla="*/ 3175 w 16"/>
                <a:gd name="T3" fmla="*/ 26988 h 17"/>
                <a:gd name="T4" fmla="*/ 0 w 16"/>
                <a:gd name="T5" fmla="*/ 15875 h 17"/>
                <a:gd name="T6" fmla="*/ 9525 w 16"/>
                <a:gd name="T7" fmla="*/ 9525 h 17"/>
                <a:gd name="T8" fmla="*/ 17462 w 16"/>
                <a:gd name="T9" fmla="*/ 3175 h 17"/>
                <a:gd name="T10" fmla="*/ 20637 w 16"/>
                <a:gd name="T11" fmla="*/ 0 h 17"/>
                <a:gd name="T12" fmla="*/ 25400 w 16"/>
                <a:gd name="T13" fmla="*/ 0 h 17"/>
                <a:gd name="T14" fmla="*/ 19050 w 16"/>
                <a:gd name="T15" fmla="*/ 7938 h 17"/>
                <a:gd name="T16" fmla="*/ 17462 w 16"/>
                <a:gd name="T17" fmla="*/ 14288 h 17"/>
                <a:gd name="T18" fmla="*/ 17462 w 16"/>
                <a:gd name="T19" fmla="*/ 17463 h 17"/>
                <a:gd name="T20" fmla="*/ 11112 w 16"/>
                <a:gd name="T21" fmla="*/ 22225 h 17"/>
                <a:gd name="T22" fmla="*/ 4762 w 16"/>
                <a:gd name="T23" fmla="*/ 2381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7"/>
                <a:gd name="T38" fmla="*/ 16 w 16"/>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7">
                  <a:moveTo>
                    <a:pt x="3" y="15"/>
                  </a:moveTo>
                  <a:lnTo>
                    <a:pt x="2" y="17"/>
                  </a:lnTo>
                  <a:lnTo>
                    <a:pt x="0" y="10"/>
                  </a:lnTo>
                  <a:lnTo>
                    <a:pt x="6" y="6"/>
                  </a:lnTo>
                  <a:lnTo>
                    <a:pt x="11" y="2"/>
                  </a:lnTo>
                  <a:lnTo>
                    <a:pt x="13" y="0"/>
                  </a:lnTo>
                  <a:lnTo>
                    <a:pt x="16" y="0"/>
                  </a:lnTo>
                  <a:lnTo>
                    <a:pt x="12" y="5"/>
                  </a:lnTo>
                  <a:lnTo>
                    <a:pt x="11" y="9"/>
                  </a:lnTo>
                  <a:lnTo>
                    <a:pt x="11" y="11"/>
                  </a:lnTo>
                  <a:lnTo>
                    <a:pt x="7" y="14"/>
                  </a:lnTo>
                  <a:lnTo>
                    <a:pt x="3" y="15"/>
                  </a:lnTo>
                </a:path>
              </a:pathLst>
            </a:custGeom>
            <a:noFill/>
            <a:ln w="4">
              <a:solidFill>
                <a:srgbClr val="9C9C9C"/>
              </a:solidFill>
              <a:prstDash val="solid"/>
              <a:round/>
              <a:headEnd/>
              <a:tailEnd/>
            </a:ln>
          </p:spPr>
          <p:txBody>
            <a:bodyPr/>
            <a:lstStyle/>
            <a:p>
              <a:endParaRPr lang="nb-NO" dirty="0"/>
            </a:p>
          </p:txBody>
        </p:sp>
        <p:sp>
          <p:nvSpPr>
            <p:cNvPr id="2078" name="Freeform 1416"/>
            <p:cNvSpPr>
              <a:spLocks/>
            </p:cNvSpPr>
            <p:nvPr/>
          </p:nvSpPr>
          <p:spPr bwMode="auto">
            <a:xfrm>
              <a:off x="4021138" y="2992438"/>
              <a:ext cx="11112" cy="11112"/>
            </a:xfrm>
            <a:custGeom>
              <a:avLst/>
              <a:gdLst>
                <a:gd name="T0" fmla="*/ 1587 w 7"/>
                <a:gd name="T1" fmla="*/ 11112 h 7"/>
                <a:gd name="T2" fmla="*/ 0 w 7"/>
                <a:gd name="T3" fmla="*/ 11112 h 7"/>
                <a:gd name="T4" fmla="*/ 1587 w 7"/>
                <a:gd name="T5" fmla="*/ 4762 h 7"/>
                <a:gd name="T6" fmla="*/ 6350 w 7"/>
                <a:gd name="T7" fmla="*/ 0 h 7"/>
                <a:gd name="T8" fmla="*/ 11112 w 7"/>
                <a:gd name="T9" fmla="*/ 4762 h 7"/>
                <a:gd name="T10" fmla="*/ 6350 w 7"/>
                <a:gd name="T11" fmla="*/ 7937 h 7"/>
                <a:gd name="T12" fmla="*/ 1587 w 7"/>
                <a:gd name="T13" fmla="*/ 11112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7"/>
                  </a:moveTo>
                  <a:lnTo>
                    <a:pt x="0" y="7"/>
                  </a:lnTo>
                  <a:lnTo>
                    <a:pt x="1" y="3"/>
                  </a:lnTo>
                  <a:lnTo>
                    <a:pt x="4" y="0"/>
                  </a:lnTo>
                  <a:lnTo>
                    <a:pt x="7" y="3"/>
                  </a:lnTo>
                  <a:lnTo>
                    <a:pt x="4" y="5"/>
                  </a:lnTo>
                  <a:lnTo>
                    <a:pt x="1" y="7"/>
                  </a:lnTo>
                </a:path>
              </a:pathLst>
            </a:custGeom>
            <a:noFill/>
            <a:ln w="4">
              <a:solidFill>
                <a:srgbClr val="9C9C9C"/>
              </a:solidFill>
              <a:prstDash val="solid"/>
              <a:round/>
              <a:headEnd/>
              <a:tailEnd/>
            </a:ln>
          </p:spPr>
          <p:txBody>
            <a:bodyPr/>
            <a:lstStyle/>
            <a:p>
              <a:endParaRPr lang="nb-NO" dirty="0"/>
            </a:p>
          </p:txBody>
        </p:sp>
        <p:sp>
          <p:nvSpPr>
            <p:cNvPr id="2079" name="Freeform 1417"/>
            <p:cNvSpPr>
              <a:spLocks/>
            </p:cNvSpPr>
            <p:nvPr/>
          </p:nvSpPr>
          <p:spPr bwMode="auto">
            <a:xfrm>
              <a:off x="4062413" y="2982913"/>
              <a:ext cx="25400" cy="41275"/>
            </a:xfrm>
            <a:custGeom>
              <a:avLst/>
              <a:gdLst>
                <a:gd name="T0" fmla="*/ 4762 w 16"/>
                <a:gd name="T1" fmla="*/ 34925 h 26"/>
                <a:gd name="T2" fmla="*/ 4762 w 16"/>
                <a:gd name="T3" fmla="*/ 41275 h 26"/>
                <a:gd name="T4" fmla="*/ 0 w 16"/>
                <a:gd name="T5" fmla="*/ 38100 h 26"/>
                <a:gd name="T6" fmla="*/ 0 w 16"/>
                <a:gd name="T7" fmla="*/ 30163 h 26"/>
                <a:gd name="T8" fmla="*/ 3175 w 16"/>
                <a:gd name="T9" fmla="*/ 26988 h 26"/>
                <a:gd name="T10" fmla="*/ 4762 w 16"/>
                <a:gd name="T11" fmla="*/ 17463 h 26"/>
                <a:gd name="T12" fmla="*/ 9525 w 16"/>
                <a:gd name="T13" fmla="*/ 15875 h 26"/>
                <a:gd name="T14" fmla="*/ 12700 w 16"/>
                <a:gd name="T15" fmla="*/ 9525 h 26"/>
                <a:gd name="T16" fmla="*/ 12700 w 16"/>
                <a:gd name="T17" fmla="*/ 4763 h 26"/>
                <a:gd name="T18" fmla="*/ 12700 w 16"/>
                <a:gd name="T19" fmla="*/ 0 h 26"/>
                <a:gd name="T20" fmla="*/ 20637 w 16"/>
                <a:gd name="T21" fmla="*/ 0 h 26"/>
                <a:gd name="T22" fmla="*/ 25400 w 16"/>
                <a:gd name="T23" fmla="*/ 1588 h 26"/>
                <a:gd name="T24" fmla="*/ 19050 w 16"/>
                <a:gd name="T25" fmla="*/ 7938 h 26"/>
                <a:gd name="T26" fmla="*/ 12700 w 16"/>
                <a:gd name="T27" fmla="*/ 17463 h 26"/>
                <a:gd name="T28" fmla="*/ 12700 w 16"/>
                <a:gd name="T29" fmla="*/ 22225 h 26"/>
                <a:gd name="T30" fmla="*/ 6350 w 16"/>
                <a:gd name="T31" fmla="*/ 26988 h 26"/>
                <a:gd name="T32" fmla="*/ 4762 w 16"/>
                <a:gd name="T33" fmla="*/ 34925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6"/>
                <a:gd name="T53" fmla="*/ 16 w 1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6">
                  <a:moveTo>
                    <a:pt x="3" y="22"/>
                  </a:moveTo>
                  <a:lnTo>
                    <a:pt x="3" y="26"/>
                  </a:lnTo>
                  <a:lnTo>
                    <a:pt x="0" y="24"/>
                  </a:lnTo>
                  <a:lnTo>
                    <a:pt x="0" y="19"/>
                  </a:lnTo>
                  <a:lnTo>
                    <a:pt x="2" y="17"/>
                  </a:lnTo>
                  <a:lnTo>
                    <a:pt x="3" y="11"/>
                  </a:lnTo>
                  <a:lnTo>
                    <a:pt x="6" y="10"/>
                  </a:lnTo>
                  <a:lnTo>
                    <a:pt x="8" y="6"/>
                  </a:lnTo>
                  <a:lnTo>
                    <a:pt x="8" y="3"/>
                  </a:lnTo>
                  <a:lnTo>
                    <a:pt x="8" y="0"/>
                  </a:lnTo>
                  <a:lnTo>
                    <a:pt x="13" y="0"/>
                  </a:lnTo>
                  <a:lnTo>
                    <a:pt x="16" y="1"/>
                  </a:lnTo>
                  <a:lnTo>
                    <a:pt x="12" y="5"/>
                  </a:lnTo>
                  <a:lnTo>
                    <a:pt x="8" y="11"/>
                  </a:lnTo>
                  <a:lnTo>
                    <a:pt x="8" y="14"/>
                  </a:lnTo>
                  <a:lnTo>
                    <a:pt x="4" y="17"/>
                  </a:lnTo>
                  <a:lnTo>
                    <a:pt x="3" y="22"/>
                  </a:lnTo>
                </a:path>
              </a:pathLst>
            </a:custGeom>
            <a:noFill/>
            <a:ln w="4">
              <a:solidFill>
                <a:srgbClr val="9C9C9C"/>
              </a:solidFill>
              <a:prstDash val="solid"/>
              <a:round/>
              <a:headEnd/>
              <a:tailEnd/>
            </a:ln>
          </p:spPr>
          <p:txBody>
            <a:bodyPr/>
            <a:lstStyle/>
            <a:p>
              <a:endParaRPr lang="nb-NO" dirty="0"/>
            </a:p>
          </p:txBody>
        </p:sp>
        <p:sp>
          <p:nvSpPr>
            <p:cNvPr id="2080" name="Freeform 1418"/>
            <p:cNvSpPr>
              <a:spLocks/>
            </p:cNvSpPr>
            <p:nvPr/>
          </p:nvSpPr>
          <p:spPr bwMode="auto">
            <a:xfrm>
              <a:off x="4056063" y="2946400"/>
              <a:ext cx="33337" cy="31750"/>
            </a:xfrm>
            <a:custGeom>
              <a:avLst/>
              <a:gdLst>
                <a:gd name="T0" fmla="*/ 9525 w 21"/>
                <a:gd name="T1" fmla="*/ 0 h 20"/>
                <a:gd name="T2" fmla="*/ 15875 w 21"/>
                <a:gd name="T3" fmla="*/ 6350 h 20"/>
                <a:gd name="T4" fmla="*/ 23812 w 21"/>
                <a:gd name="T5" fmla="*/ 4762 h 20"/>
                <a:gd name="T6" fmla="*/ 31750 w 21"/>
                <a:gd name="T7" fmla="*/ 3175 h 20"/>
                <a:gd name="T8" fmla="*/ 33337 w 21"/>
                <a:gd name="T9" fmla="*/ 4762 h 20"/>
                <a:gd name="T10" fmla="*/ 22225 w 21"/>
                <a:gd name="T11" fmla="*/ 19050 h 20"/>
                <a:gd name="T12" fmla="*/ 15875 w 21"/>
                <a:gd name="T13" fmla="*/ 26988 h 20"/>
                <a:gd name="T14" fmla="*/ 4762 w 21"/>
                <a:gd name="T15" fmla="*/ 31750 h 20"/>
                <a:gd name="T16" fmla="*/ 4762 w 21"/>
                <a:gd name="T17" fmla="*/ 25400 h 20"/>
                <a:gd name="T18" fmla="*/ 4762 w 21"/>
                <a:gd name="T19" fmla="*/ 14288 h 20"/>
                <a:gd name="T20" fmla="*/ 0 w 21"/>
                <a:gd name="T21" fmla="*/ 0 h 20"/>
                <a:gd name="T22" fmla="*/ 3175 w 21"/>
                <a:gd name="T23" fmla="*/ 0 h 20"/>
                <a:gd name="T24" fmla="*/ 9525 w 21"/>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0"/>
                <a:gd name="T41" fmla="*/ 21 w 21"/>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0">
                  <a:moveTo>
                    <a:pt x="6" y="0"/>
                  </a:moveTo>
                  <a:lnTo>
                    <a:pt x="10" y="4"/>
                  </a:lnTo>
                  <a:lnTo>
                    <a:pt x="15" y="3"/>
                  </a:lnTo>
                  <a:lnTo>
                    <a:pt x="20" y="2"/>
                  </a:lnTo>
                  <a:lnTo>
                    <a:pt x="21" y="3"/>
                  </a:lnTo>
                  <a:lnTo>
                    <a:pt x="14" y="12"/>
                  </a:lnTo>
                  <a:lnTo>
                    <a:pt x="10" y="17"/>
                  </a:lnTo>
                  <a:lnTo>
                    <a:pt x="3" y="20"/>
                  </a:lnTo>
                  <a:lnTo>
                    <a:pt x="3" y="16"/>
                  </a:lnTo>
                  <a:lnTo>
                    <a:pt x="3" y="9"/>
                  </a:lnTo>
                  <a:lnTo>
                    <a:pt x="0" y="0"/>
                  </a:lnTo>
                  <a:lnTo>
                    <a:pt x="2" y="0"/>
                  </a:lnTo>
                  <a:lnTo>
                    <a:pt x="6" y="0"/>
                  </a:lnTo>
                </a:path>
              </a:pathLst>
            </a:custGeom>
            <a:noFill/>
            <a:ln w="4">
              <a:solidFill>
                <a:srgbClr val="9C9C9C"/>
              </a:solidFill>
              <a:prstDash val="solid"/>
              <a:round/>
              <a:headEnd/>
              <a:tailEnd/>
            </a:ln>
          </p:spPr>
          <p:txBody>
            <a:bodyPr/>
            <a:lstStyle/>
            <a:p>
              <a:endParaRPr lang="nb-NO" dirty="0"/>
            </a:p>
          </p:txBody>
        </p:sp>
        <p:sp>
          <p:nvSpPr>
            <p:cNvPr id="2081" name="Freeform 1419"/>
            <p:cNvSpPr>
              <a:spLocks/>
            </p:cNvSpPr>
            <p:nvPr/>
          </p:nvSpPr>
          <p:spPr bwMode="auto">
            <a:xfrm>
              <a:off x="4087813" y="2944813"/>
              <a:ext cx="88900" cy="55562"/>
            </a:xfrm>
            <a:custGeom>
              <a:avLst/>
              <a:gdLst>
                <a:gd name="T0" fmla="*/ 87313 w 56"/>
                <a:gd name="T1" fmla="*/ 14287 h 35"/>
                <a:gd name="T2" fmla="*/ 73025 w 56"/>
                <a:gd name="T3" fmla="*/ 20637 h 35"/>
                <a:gd name="T4" fmla="*/ 68263 w 56"/>
                <a:gd name="T5" fmla="*/ 20637 h 35"/>
                <a:gd name="T6" fmla="*/ 53975 w 56"/>
                <a:gd name="T7" fmla="*/ 26987 h 35"/>
                <a:gd name="T8" fmla="*/ 47625 w 56"/>
                <a:gd name="T9" fmla="*/ 28575 h 35"/>
                <a:gd name="T10" fmla="*/ 38100 w 56"/>
                <a:gd name="T11" fmla="*/ 41275 h 35"/>
                <a:gd name="T12" fmla="*/ 26988 w 56"/>
                <a:gd name="T13" fmla="*/ 53975 h 35"/>
                <a:gd name="T14" fmla="*/ 22225 w 56"/>
                <a:gd name="T15" fmla="*/ 55562 h 35"/>
                <a:gd name="T16" fmla="*/ 1588 w 56"/>
                <a:gd name="T17" fmla="*/ 55562 h 35"/>
                <a:gd name="T18" fmla="*/ 0 w 56"/>
                <a:gd name="T19" fmla="*/ 53975 h 35"/>
                <a:gd name="T20" fmla="*/ 6350 w 56"/>
                <a:gd name="T21" fmla="*/ 39687 h 35"/>
                <a:gd name="T22" fmla="*/ 17463 w 56"/>
                <a:gd name="T23" fmla="*/ 38100 h 35"/>
                <a:gd name="T24" fmla="*/ 17463 w 56"/>
                <a:gd name="T25" fmla="*/ 26987 h 35"/>
                <a:gd name="T26" fmla="*/ 38100 w 56"/>
                <a:gd name="T27" fmla="*/ 4762 h 35"/>
                <a:gd name="T28" fmla="*/ 41275 w 56"/>
                <a:gd name="T29" fmla="*/ 4762 h 35"/>
                <a:gd name="T30" fmla="*/ 47625 w 56"/>
                <a:gd name="T31" fmla="*/ 6350 h 35"/>
                <a:gd name="T32" fmla="*/ 44450 w 56"/>
                <a:gd name="T33" fmla="*/ 15875 h 35"/>
                <a:gd name="T34" fmla="*/ 52388 w 56"/>
                <a:gd name="T35" fmla="*/ 14287 h 35"/>
                <a:gd name="T36" fmla="*/ 60325 w 56"/>
                <a:gd name="T37" fmla="*/ 7937 h 35"/>
                <a:gd name="T38" fmla="*/ 68263 w 56"/>
                <a:gd name="T39" fmla="*/ 6350 h 35"/>
                <a:gd name="T40" fmla="*/ 73025 w 56"/>
                <a:gd name="T41" fmla="*/ 4762 h 35"/>
                <a:gd name="T42" fmla="*/ 88900 w 56"/>
                <a:gd name="T43" fmla="*/ 0 h 35"/>
                <a:gd name="T44" fmla="*/ 88900 w 56"/>
                <a:gd name="T45" fmla="*/ 4762 h 35"/>
                <a:gd name="T46" fmla="*/ 87313 w 56"/>
                <a:gd name="T47" fmla="*/ 1428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35"/>
                <a:gd name="T74" fmla="*/ 56 w 56"/>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35">
                  <a:moveTo>
                    <a:pt x="55" y="9"/>
                  </a:moveTo>
                  <a:lnTo>
                    <a:pt x="46" y="13"/>
                  </a:lnTo>
                  <a:lnTo>
                    <a:pt x="43" y="13"/>
                  </a:lnTo>
                  <a:lnTo>
                    <a:pt x="34" y="17"/>
                  </a:lnTo>
                  <a:lnTo>
                    <a:pt x="30" y="18"/>
                  </a:lnTo>
                  <a:lnTo>
                    <a:pt x="24" y="26"/>
                  </a:lnTo>
                  <a:lnTo>
                    <a:pt x="17" y="34"/>
                  </a:lnTo>
                  <a:lnTo>
                    <a:pt x="14" y="35"/>
                  </a:lnTo>
                  <a:lnTo>
                    <a:pt x="1" y="35"/>
                  </a:lnTo>
                  <a:lnTo>
                    <a:pt x="0" y="34"/>
                  </a:lnTo>
                  <a:lnTo>
                    <a:pt x="4" y="25"/>
                  </a:lnTo>
                  <a:lnTo>
                    <a:pt x="11" y="24"/>
                  </a:lnTo>
                  <a:lnTo>
                    <a:pt x="11" y="17"/>
                  </a:lnTo>
                  <a:lnTo>
                    <a:pt x="24" y="3"/>
                  </a:lnTo>
                  <a:lnTo>
                    <a:pt x="26" y="3"/>
                  </a:lnTo>
                  <a:lnTo>
                    <a:pt x="30" y="4"/>
                  </a:lnTo>
                  <a:lnTo>
                    <a:pt x="28" y="10"/>
                  </a:lnTo>
                  <a:lnTo>
                    <a:pt x="33" y="9"/>
                  </a:lnTo>
                  <a:lnTo>
                    <a:pt x="38" y="5"/>
                  </a:lnTo>
                  <a:lnTo>
                    <a:pt x="43" y="4"/>
                  </a:lnTo>
                  <a:lnTo>
                    <a:pt x="46" y="3"/>
                  </a:lnTo>
                  <a:lnTo>
                    <a:pt x="56" y="0"/>
                  </a:lnTo>
                  <a:lnTo>
                    <a:pt x="56" y="3"/>
                  </a:lnTo>
                  <a:lnTo>
                    <a:pt x="55" y="9"/>
                  </a:lnTo>
                </a:path>
              </a:pathLst>
            </a:custGeom>
            <a:noFill/>
            <a:ln w="4">
              <a:solidFill>
                <a:srgbClr val="9C9C9C"/>
              </a:solidFill>
              <a:prstDash val="solid"/>
              <a:round/>
              <a:headEnd/>
              <a:tailEnd/>
            </a:ln>
          </p:spPr>
          <p:txBody>
            <a:bodyPr/>
            <a:lstStyle/>
            <a:p>
              <a:endParaRPr lang="nb-NO" dirty="0"/>
            </a:p>
          </p:txBody>
        </p:sp>
        <p:sp>
          <p:nvSpPr>
            <p:cNvPr id="2082" name="Freeform 1420"/>
            <p:cNvSpPr>
              <a:spLocks/>
            </p:cNvSpPr>
            <p:nvPr/>
          </p:nvSpPr>
          <p:spPr bwMode="auto">
            <a:xfrm>
              <a:off x="4075113" y="2879725"/>
              <a:ext cx="17462" cy="19050"/>
            </a:xfrm>
            <a:custGeom>
              <a:avLst/>
              <a:gdLst>
                <a:gd name="T0" fmla="*/ 11112 w 11"/>
                <a:gd name="T1" fmla="*/ 19050 h 12"/>
                <a:gd name="T2" fmla="*/ 0 w 11"/>
                <a:gd name="T3" fmla="*/ 19050 h 12"/>
                <a:gd name="T4" fmla="*/ 0 w 11"/>
                <a:gd name="T5" fmla="*/ 12700 h 12"/>
                <a:gd name="T6" fmla="*/ 4762 w 11"/>
                <a:gd name="T7" fmla="*/ 3175 h 12"/>
                <a:gd name="T8" fmla="*/ 11112 w 11"/>
                <a:gd name="T9" fmla="*/ 0 h 12"/>
                <a:gd name="T10" fmla="*/ 12700 w 11"/>
                <a:gd name="T11" fmla="*/ 3175 h 12"/>
                <a:gd name="T12" fmla="*/ 12700 w 11"/>
                <a:gd name="T13" fmla="*/ 9525 h 12"/>
                <a:gd name="T14" fmla="*/ 11112 w 11"/>
                <a:gd name="T15" fmla="*/ 11112 h 12"/>
                <a:gd name="T16" fmla="*/ 17462 w 11"/>
                <a:gd name="T17" fmla="*/ 12700 h 12"/>
                <a:gd name="T18" fmla="*/ 11112 w 11"/>
                <a:gd name="T19" fmla="*/ 1905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7" y="12"/>
                  </a:moveTo>
                  <a:lnTo>
                    <a:pt x="0" y="12"/>
                  </a:lnTo>
                  <a:lnTo>
                    <a:pt x="0" y="8"/>
                  </a:lnTo>
                  <a:lnTo>
                    <a:pt x="3" y="2"/>
                  </a:lnTo>
                  <a:lnTo>
                    <a:pt x="7" y="0"/>
                  </a:lnTo>
                  <a:lnTo>
                    <a:pt x="8" y="2"/>
                  </a:lnTo>
                  <a:lnTo>
                    <a:pt x="8" y="6"/>
                  </a:lnTo>
                  <a:lnTo>
                    <a:pt x="7" y="7"/>
                  </a:lnTo>
                  <a:lnTo>
                    <a:pt x="11" y="8"/>
                  </a:lnTo>
                  <a:lnTo>
                    <a:pt x="7" y="12"/>
                  </a:lnTo>
                </a:path>
              </a:pathLst>
            </a:custGeom>
            <a:noFill/>
            <a:ln w="4">
              <a:solidFill>
                <a:srgbClr val="9C9C9C"/>
              </a:solidFill>
              <a:prstDash val="solid"/>
              <a:round/>
              <a:headEnd/>
              <a:tailEnd/>
            </a:ln>
          </p:spPr>
          <p:txBody>
            <a:bodyPr/>
            <a:lstStyle/>
            <a:p>
              <a:endParaRPr lang="nb-NO" dirty="0"/>
            </a:p>
          </p:txBody>
        </p:sp>
        <p:sp>
          <p:nvSpPr>
            <p:cNvPr id="2083" name="Freeform 1421"/>
            <p:cNvSpPr>
              <a:spLocks/>
            </p:cNvSpPr>
            <p:nvPr/>
          </p:nvSpPr>
          <p:spPr bwMode="auto">
            <a:xfrm>
              <a:off x="4141788" y="2876550"/>
              <a:ext cx="23812" cy="20638"/>
            </a:xfrm>
            <a:custGeom>
              <a:avLst/>
              <a:gdLst>
                <a:gd name="T0" fmla="*/ 14287 w 15"/>
                <a:gd name="T1" fmla="*/ 20638 h 13"/>
                <a:gd name="T2" fmla="*/ 4762 w 15"/>
                <a:gd name="T3" fmla="*/ 20638 h 13"/>
                <a:gd name="T4" fmla="*/ 0 w 15"/>
                <a:gd name="T5" fmla="*/ 15875 h 13"/>
                <a:gd name="T6" fmla="*/ 4762 w 15"/>
                <a:gd name="T7" fmla="*/ 9525 h 13"/>
                <a:gd name="T8" fmla="*/ 0 w 15"/>
                <a:gd name="T9" fmla="*/ 1588 h 13"/>
                <a:gd name="T10" fmla="*/ 7937 w 15"/>
                <a:gd name="T11" fmla="*/ 0 h 13"/>
                <a:gd name="T12" fmla="*/ 14287 w 15"/>
                <a:gd name="T13" fmla="*/ 3175 h 13"/>
                <a:gd name="T14" fmla="*/ 12700 w 15"/>
                <a:gd name="T15" fmla="*/ 7938 h 13"/>
                <a:gd name="T16" fmla="*/ 17462 w 15"/>
                <a:gd name="T17" fmla="*/ 7938 h 13"/>
                <a:gd name="T18" fmla="*/ 19050 w 15"/>
                <a:gd name="T19" fmla="*/ 9525 h 13"/>
                <a:gd name="T20" fmla="*/ 20637 w 15"/>
                <a:gd name="T21" fmla="*/ 9525 h 13"/>
                <a:gd name="T22" fmla="*/ 23812 w 15"/>
                <a:gd name="T23" fmla="*/ 15875 h 13"/>
                <a:gd name="T24" fmla="*/ 19050 w 15"/>
                <a:gd name="T25" fmla="*/ 19050 h 13"/>
                <a:gd name="T26" fmla="*/ 14287 w 15"/>
                <a:gd name="T27" fmla="*/ 20638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3"/>
                <a:gd name="T44" fmla="*/ 15 w 1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3">
                  <a:moveTo>
                    <a:pt x="9" y="13"/>
                  </a:moveTo>
                  <a:lnTo>
                    <a:pt x="3" y="13"/>
                  </a:lnTo>
                  <a:lnTo>
                    <a:pt x="0" y="10"/>
                  </a:lnTo>
                  <a:lnTo>
                    <a:pt x="3" y="6"/>
                  </a:lnTo>
                  <a:lnTo>
                    <a:pt x="0" y="1"/>
                  </a:lnTo>
                  <a:lnTo>
                    <a:pt x="5" y="0"/>
                  </a:lnTo>
                  <a:lnTo>
                    <a:pt x="9" y="2"/>
                  </a:lnTo>
                  <a:lnTo>
                    <a:pt x="8" y="5"/>
                  </a:lnTo>
                  <a:lnTo>
                    <a:pt x="11" y="5"/>
                  </a:lnTo>
                  <a:lnTo>
                    <a:pt x="12" y="6"/>
                  </a:lnTo>
                  <a:lnTo>
                    <a:pt x="13" y="6"/>
                  </a:lnTo>
                  <a:lnTo>
                    <a:pt x="15" y="10"/>
                  </a:lnTo>
                  <a:lnTo>
                    <a:pt x="12" y="12"/>
                  </a:lnTo>
                  <a:lnTo>
                    <a:pt x="9" y="13"/>
                  </a:lnTo>
                </a:path>
              </a:pathLst>
            </a:custGeom>
            <a:noFill/>
            <a:ln w="4">
              <a:solidFill>
                <a:srgbClr val="9C9C9C"/>
              </a:solidFill>
              <a:prstDash val="solid"/>
              <a:round/>
              <a:headEnd/>
              <a:tailEnd/>
            </a:ln>
          </p:spPr>
          <p:txBody>
            <a:bodyPr/>
            <a:lstStyle/>
            <a:p>
              <a:endParaRPr lang="nb-NO" dirty="0"/>
            </a:p>
          </p:txBody>
        </p:sp>
        <p:sp>
          <p:nvSpPr>
            <p:cNvPr id="2084" name="Freeform 1422"/>
            <p:cNvSpPr>
              <a:spLocks/>
            </p:cNvSpPr>
            <p:nvPr/>
          </p:nvSpPr>
          <p:spPr bwMode="auto">
            <a:xfrm>
              <a:off x="4170363" y="2868613"/>
              <a:ext cx="23812" cy="22225"/>
            </a:xfrm>
            <a:custGeom>
              <a:avLst/>
              <a:gdLst>
                <a:gd name="T0" fmla="*/ 15875 w 15"/>
                <a:gd name="T1" fmla="*/ 20638 h 14"/>
                <a:gd name="T2" fmla="*/ 9525 w 15"/>
                <a:gd name="T3" fmla="*/ 22225 h 14"/>
                <a:gd name="T4" fmla="*/ 0 w 15"/>
                <a:gd name="T5" fmla="*/ 20638 h 14"/>
                <a:gd name="T6" fmla="*/ 6350 w 15"/>
                <a:gd name="T7" fmla="*/ 11113 h 14"/>
                <a:gd name="T8" fmla="*/ 6350 w 15"/>
                <a:gd name="T9" fmla="*/ 4763 h 14"/>
                <a:gd name="T10" fmla="*/ 12700 w 15"/>
                <a:gd name="T11" fmla="*/ 1588 h 14"/>
                <a:gd name="T12" fmla="*/ 22225 w 15"/>
                <a:gd name="T13" fmla="*/ 0 h 14"/>
                <a:gd name="T14" fmla="*/ 23812 w 15"/>
                <a:gd name="T15" fmla="*/ 17463 h 14"/>
                <a:gd name="T16" fmla="*/ 15875 w 15"/>
                <a:gd name="T17" fmla="*/ 2063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10" y="13"/>
                  </a:moveTo>
                  <a:lnTo>
                    <a:pt x="6" y="14"/>
                  </a:lnTo>
                  <a:lnTo>
                    <a:pt x="0" y="13"/>
                  </a:lnTo>
                  <a:lnTo>
                    <a:pt x="4" y="7"/>
                  </a:lnTo>
                  <a:lnTo>
                    <a:pt x="4" y="3"/>
                  </a:lnTo>
                  <a:lnTo>
                    <a:pt x="8" y="1"/>
                  </a:lnTo>
                  <a:lnTo>
                    <a:pt x="14" y="0"/>
                  </a:lnTo>
                  <a:lnTo>
                    <a:pt x="15" y="11"/>
                  </a:lnTo>
                  <a:lnTo>
                    <a:pt x="10" y="13"/>
                  </a:lnTo>
                </a:path>
              </a:pathLst>
            </a:custGeom>
            <a:noFill/>
            <a:ln w="4">
              <a:solidFill>
                <a:srgbClr val="9C9C9C"/>
              </a:solidFill>
              <a:prstDash val="solid"/>
              <a:round/>
              <a:headEnd/>
              <a:tailEnd/>
            </a:ln>
          </p:spPr>
          <p:txBody>
            <a:bodyPr/>
            <a:lstStyle/>
            <a:p>
              <a:endParaRPr lang="nb-NO" dirty="0"/>
            </a:p>
          </p:txBody>
        </p:sp>
        <p:sp>
          <p:nvSpPr>
            <p:cNvPr id="2085" name="Freeform 1423"/>
            <p:cNvSpPr>
              <a:spLocks/>
            </p:cNvSpPr>
            <p:nvPr/>
          </p:nvSpPr>
          <p:spPr bwMode="auto">
            <a:xfrm>
              <a:off x="4075113" y="2862263"/>
              <a:ext cx="58737" cy="82550"/>
            </a:xfrm>
            <a:custGeom>
              <a:avLst/>
              <a:gdLst>
                <a:gd name="T0" fmla="*/ 50800 w 37"/>
                <a:gd name="T1" fmla="*/ 0 h 52"/>
                <a:gd name="T2" fmla="*/ 57150 w 37"/>
                <a:gd name="T3" fmla="*/ 28575 h 52"/>
                <a:gd name="T4" fmla="*/ 44450 w 37"/>
                <a:gd name="T5" fmla="*/ 39688 h 52"/>
                <a:gd name="T6" fmla="*/ 46037 w 37"/>
                <a:gd name="T7" fmla="*/ 42862 h 52"/>
                <a:gd name="T8" fmla="*/ 50800 w 37"/>
                <a:gd name="T9" fmla="*/ 41275 h 52"/>
                <a:gd name="T10" fmla="*/ 53975 w 37"/>
                <a:gd name="T11" fmla="*/ 39688 h 52"/>
                <a:gd name="T12" fmla="*/ 58737 w 37"/>
                <a:gd name="T13" fmla="*/ 55563 h 52"/>
                <a:gd name="T14" fmla="*/ 57150 w 37"/>
                <a:gd name="T15" fmla="*/ 55563 h 52"/>
                <a:gd name="T16" fmla="*/ 47625 w 37"/>
                <a:gd name="T17" fmla="*/ 61913 h 52"/>
                <a:gd name="T18" fmla="*/ 34925 w 37"/>
                <a:gd name="T19" fmla="*/ 71438 h 52"/>
                <a:gd name="T20" fmla="*/ 3175 w 37"/>
                <a:gd name="T21" fmla="*/ 82550 h 52"/>
                <a:gd name="T22" fmla="*/ 3175 w 37"/>
                <a:gd name="T23" fmla="*/ 80963 h 52"/>
                <a:gd name="T24" fmla="*/ 0 w 37"/>
                <a:gd name="T25" fmla="*/ 74613 h 52"/>
                <a:gd name="T26" fmla="*/ 4762 w 37"/>
                <a:gd name="T27" fmla="*/ 71438 h 52"/>
                <a:gd name="T28" fmla="*/ 23812 w 37"/>
                <a:gd name="T29" fmla="*/ 66675 h 52"/>
                <a:gd name="T30" fmla="*/ 23812 w 37"/>
                <a:gd name="T31" fmla="*/ 60325 h 52"/>
                <a:gd name="T32" fmla="*/ 11112 w 37"/>
                <a:gd name="T33" fmla="*/ 60325 h 52"/>
                <a:gd name="T34" fmla="*/ 11112 w 37"/>
                <a:gd name="T35" fmla="*/ 53975 h 52"/>
                <a:gd name="T36" fmla="*/ 26987 w 37"/>
                <a:gd name="T37" fmla="*/ 47625 h 52"/>
                <a:gd name="T38" fmla="*/ 39687 w 37"/>
                <a:gd name="T39" fmla="*/ 22225 h 52"/>
                <a:gd name="T40" fmla="*/ 26987 w 37"/>
                <a:gd name="T41" fmla="*/ 26988 h 52"/>
                <a:gd name="T42" fmla="*/ 30162 w 37"/>
                <a:gd name="T43" fmla="*/ 11112 h 52"/>
                <a:gd name="T44" fmla="*/ 50800 w 37"/>
                <a:gd name="T45" fmla="*/ 0 h 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
                <a:gd name="T70" fmla="*/ 0 h 52"/>
                <a:gd name="T71" fmla="*/ 37 w 37"/>
                <a:gd name="T72" fmla="*/ 52 h 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 h="52">
                  <a:moveTo>
                    <a:pt x="32" y="0"/>
                  </a:moveTo>
                  <a:lnTo>
                    <a:pt x="36" y="18"/>
                  </a:lnTo>
                  <a:lnTo>
                    <a:pt x="28" y="25"/>
                  </a:lnTo>
                  <a:lnTo>
                    <a:pt x="29" y="27"/>
                  </a:lnTo>
                  <a:lnTo>
                    <a:pt x="32" y="26"/>
                  </a:lnTo>
                  <a:lnTo>
                    <a:pt x="34" y="25"/>
                  </a:lnTo>
                  <a:lnTo>
                    <a:pt x="37" y="35"/>
                  </a:lnTo>
                  <a:lnTo>
                    <a:pt x="36" y="35"/>
                  </a:lnTo>
                  <a:lnTo>
                    <a:pt x="30" y="39"/>
                  </a:lnTo>
                  <a:lnTo>
                    <a:pt x="22" y="45"/>
                  </a:lnTo>
                  <a:lnTo>
                    <a:pt x="2" y="52"/>
                  </a:lnTo>
                  <a:lnTo>
                    <a:pt x="2" y="51"/>
                  </a:lnTo>
                  <a:lnTo>
                    <a:pt x="0" y="47"/>
                  </a:lnTo>
                  <a:lnTo>
                    <a:pt x="3" y="45"/>
                  </a:lnTo>
                  <a:lnTo>
                    <a:pt x="15" y="42"/>
                  </a:lnTo>
                  <a:lnTo>
                    <a:pt x="15" y="38"/>
                  </a:lnTo>
                  <a:lnTo>
                    <a:pt x="7" y="38"/>
                  </a:lnTo>
                  <a:lnTo>
                    <a:pt x="7" y="34"/>
                  </a:lnTo>
                  <a:lnTo>
                    <a:pt x="17" y="30"/>
                  </a:lnTo>
                  <a:lnTo>
                    <a:pt x="25" y="14"/>
                  </a:lnTo>
                  <a:lnTo>
                    <a:pt x="17" y="17"/>
                  </a:lnTo>
                  <a:lnTo>
                    <a:pt x="19" y="7"/>
                  </a:lnTo>
                  <a:lnTo>
                    <a:pt x="32" y="0"/>
                  </a:lnTo>
                </a:path>
              </a:pathLst>
            </a:custGeom>
            <a:noFill/>
            <a:ln w="4">
              <a:solidFill>
                <a:srgbClr val="9C9C9C"/>
              </a:solidFill>
              <a:prstDash val="solid"/>
              <a:round/>
              <a:headEnd/>
              <a:tailEnd/>
            </a:ln>
          </p:spPr>
          <p:txBody>
            <a:bodyPr/>
            <a:lstStyle/>
            <a:p>
              <a:endParaRPr lang="nb-NO" dirty="0"/>
            </a:p>
          </p:txBody>
        </p:sp>
        <p:sp>
          <p:nvSpPr>
            <p:cNvPr id="2086" name="Freeform 1424"/>
            <p:cNvSpPr>
              <a:spLocks/>
            </p:cNvSpPr>
            <p:nvPr/>
          </p:nvSpPr>
          <p:spPr bwMode="auto">
            <a:xfrm>
              <a:off x="4186238" y="2838450"/>
              <a:ext cx="41275" cy="25400"/>
            </a:xfrm>
            <a:custGeom>
              <a:avLst/>
              <a:gdLst>
                <a:gd name="T0" fmla="*/ 41275 w 26"/>
                <a:gd name="T1" fmla="*/ 3175 h 16"/>
                <a:gd name="T2" fmla="*/ 30163 w 26"/>
                <a:gd name="T3" fmla="*/ 7937 h 16"/>
                <a:gd name="T4" fmla="*/ 11112 w 26"/>
                <a:gd name="T5" fmla="*/ 23812 h 16"/>
                <a:gd name="T6" fmla="*/ 3175 w 26"/>
                <a:gd name="T7" fmla="*/ 25400 h 16"/>
                <a:gd name="T8" fmla="*/ 1588 w 26"/>
                <a:gd name="T9" fmla="*/ 23812 h 16"/>
                <a:gd name="T10" fmla="*/ 0 w 26"/>
                <a:gd name="T11" fmla="*/ 20637 h 16"/>
                <a:gd name="T12" fmla="*/ 15875 w 26"/>
                <a:gd name="T13" fmla="*/ 3175 h 16"/>
                <a:gd name="T14" fmla="*/ 20638 w 26"/>
                <a:gd name="T15" fmla="*/ 3175 h 16"/>
                <a:gd name="T16" fmla="*/ 26988 w 26"/>
                <a:gd name="T17" fmla="*/ 0 h 16"/>
                <a:gd name="T18" fmla="*/ 41275 w 26"/>
                <a:gd name="T19" fmla="*/ 3175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6"/>
                <a:gd name="T32" fmla="*/ 26 w 2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6">
                  <a:moveTo>
                    <a:pt x="26" y="2"/>
                  </a:moveTo>
                  <a:lnTo>
                    <a:pt x="19" y="5"/>
                  </a:lnTo>
                  <a:lnTo>
                    <a:pt x="7" y="15"/>
                  </a:lnTo>
                  <a:lnTo>
                    <a:pt x="2" y="16"/>
                  </a:lnTo>
                  <a:lnTo>
                    <a:pt x="1" y="15"/>
                  </a:lnTo>
                  <a:lnTo>
                    <a:pt x="0" y="13"/>
                  </a:lnTo>
                  <a:lnTo>
                    <a:pt x="10" y="2"/>
                  </a:lnTo>
                  <a:lnTo>
                    <a:pt x="13" y="2"/>
                  </a:lnTo>
                  <a:lnTo>
                    <a:pt x="17" y="0"/>
                  </a:lnTo>
                  <a:lnTo>
                    <a:pt x="26" y="2"/>
                  </a:lnTo>
                </a:path>
              </a:pathLst>
            </a:custGeom>
            <a:noFill/>
            <a:ln w="4">
              <a:solidFill>
                <a:srgbClr val="9C9C9C"/>
              </a:solidFill>
              <a:prstDash val="solid"/>
              <a:round/>
              <a:headEnd/>
              <a:tailEnd/>
            </a:ln>
          </p:spPr>
          <p:txBody>
            <a:bodyPr/>
            <a:lstStyle/>
            <a:p>
              <a:endParaRPr lang="nb-NO" dirty="0"/>
            </a:p>
          </p:txBody>
        </p:sp>
        <p:sp>
          <p:nvSpPr>
            <p:cNvPr id="2087" name="Freeform 1425"/>
            <p:cNvSpPr>
              <a:spLocks/>
            </p:cNvSpPr>
            <p:nvPr/>
          </p:nvSpPr>
          <p:spPr bwMode="auto">
            <a:xfrm>
              <a:off x="4146550" y="2830513"/>
              <a:ext cx="33338" cy="38100"/>
            </a:xfrm>
            <a:custGeom>
              <a:avLst/>
              <a:gdLst>
                <a:gd name="T0" fmla="*/ 14288 w 21"/>
                <a:gd name="T1" fmla="*/ 38100 h 24"/>
                <a:gd name="T2" fmla="*/ 0 w 21"/>
                <a:gd name="T3" fmla="*/ 22225 h 24"/>
                <a:gd name="T4" fmla="*/ 14288 w 21"/>
                <a:gd name="T5" fmla="*/ 6350 h 24"/>
                <a:gd name="T6" fmla="*/ 22225 w 21"/>
                <a:gd name="T7" fmla="*/ 0 h 24"/>
                <a:gd name="T8" fmla="*/ 33338 w 21"/>
                <a:gd name="T9" fmla="*/ 12700 h 24"/>
                <a:gd name="T10" fmla="*/ 30163 w 21"/>
                <a:gd name="T11" fmla="*/ 26988 h 24"/>
                <a:gd name="T12" fmla="*/ 22225 w 21"/>
                <a:gd name="T13" fmla="*/ 34925 h 24"/>
                <a:gd name="T14" fmla="*/ 14288 w 21"/>
                <a:gd name="T15" fmla="*/ 38100 h 24"/>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4"/>
                <a:gd name="T26" fmla="*/ 21 w 2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4">
                  <a:moveTo>
                    <a:pt x="9" y="24"/>
                  </a:moveTo>
                  <a:lnTo>
                    <a:pt x="0" y="14"/>
                  </a:lnTo>
                  <a:lnTo>
                    <a:pt x="9" y="4"/>
                  </a:lnTo>
                  <a:lnTo>
                    <a:pt x="14" y="0"/>
                  </a:lnTo>
                  <a:lnTo>
                    <a:pt x="21" y="8"/>
                  </a:lnTo>
                  <a:lnTo>
                    <a:pt x="19" y="17"/>
                  </a:lnTo>
                  <a:lnTo>
                    <a:pt x="14" y="22"/>
                  </a:lnTo>
                  <a:lnTo>
                    <a:pt x="9" y="24"/>
                  </a:lnTo>
                </a:path>
              </a:pathLst>
            </a:custGeom>
            <a:noFill/>
            <a:ln w="4">
              <a:solidFill>
                <a:srgbClr val="9C9C9C"/>
              </a:solidFill>
              <a:prstDash val="solid"/>
              <a:round/>
              <a:headEnd/>
              <a:tailEnd/>
            </a:ln>
          </p:spPr>
          <p:txBody>
            <a:bodyPr/>
            <a:lstStyle/>
            <a:p>
              <a:endParaRPr lang="nb-NO" dirty="0"/>
            </a:p>
          </p:txBody>
        </p:sp>
        <p:sp>
          <p:nvSpPr>
            <p:cNvPr id="2088" name="Freeform 1426"/>
            <p:cNvSpPr>
              <a:spLocks/>
            </p:cNvSpPr>
            <p:nvPr/>
          </p:nvSpPr>
          <p:spPr bwMode="auto">
            <a:xfrm>
              <a:off x="4119563" y="2789238"/>
              <a:ext cx="9525" cy="12700"/>
            </a:xfrm>
            <a:custGeom>
              <a:avLst/>
              <a:gdLst>
                <a:gd name="T0" fmla="*/ 9525 w 6"/>
                <a:gd name="T1" fmla="*/ 6350 h 8"/>
                <a:gd name="T2" fmla="*/ 0 w 6"/>
                <a:gd name="T3" fmla="*/ 12700 h 8"/>
                <a:gd name="T4" fmla="*/ 1588 w 6"/>
                <a:gd name="T5" fmla="*/ 0 h 8"/>
                <a:gd name="T6" fmla="*/ 9525 w 6"/>
                <a:gd name="T7" fmla="*/ 635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4"/>
                  </a:moveTo>
                  <a:lnTo>
                    <a:pt x="0" y="8"/>
                  </a:lnTo>
                  <a:lnTo>
                    <a:pt x="1" y="0"/>
                  </a:lnTo>
                  <a:lnTo>
                    <a:pt x="6" y="4"/>
                  </a:lnTo>
                </a:path>
              </a:pathLst>
            </a:custGeom>
            <a:noFill/>
            <a:ln w="4">
              <a:solidFill>
                <a:srgbClr val="9C9C9C"/>
              </a:solidFill>
              <a:prstDash val="solid"/>
              <a:round/>
              <a:headEnd/>
              <a:tailEnd/>
            </a:ln>
          </p:spPr>
          <p:txBody>
            <a:bodyPr/>
            <a:lstStyle/>
            <a:p>
              <a:endParaRPr lang="nb-NO" dirty="0"/>
            </a:p>
          </p:txBody>
        </p:sp>
        <p:sp>
          <p:nvSpPr>
            <p:cNvPr id="2089" name="Freeform 1427"/>
            <p:cNvSpPr>
              <a:spLocks/>
            </p:cNvSpPr>
            <p:nvPr/>
          </p:nvSpPr>
          <p:spPr bwMode="auto">
            <a:xfrm>
              <a:off x="4195763" y="2774950"/>
              <a:ext cx="26987" cy="23813"/>
            </a:xfrm>
            <a:custGeom>
              <a:avLst/>
              <a:gdLst>
                <a:gd name="T0" fmla="*/ 23812 w 17"/>
                <a:gd name="T1" fmla="*/ 17463 h 15"/>
                <a:gd name="T2" fmla="*/ 6350 w 17"/>
                <a:gd name="T3" fmla="*/ 23813 h 15"/>
                <a:gd name="T4" fmla="*/ 0 w 17"/>
                <a:gd name="T5" fmla="*/ 15875 h 15"/>
                <a:gd name="T6" fmla="*/ 6350 w 17"/>
                <a:gd name="T7" fmla="*/ 7938 h 15"/>
                <a:gd name="T8" fmla="*/ 12700 w 17"/>
                <a:gd name="T9" fmla="*/ 0 h 15"/>
                <a:gd name="T10" fmla="*/ 19050 w 17"/>
                <a:gd name="T11" fmla="*/ 0 h 15"/>
                <a:gd name="T12" fmla="*/ 26987 w 17"/>
                <a:gd name="T13" fmla="*/ 7938 h 15"/>
                <a:gd name="T14" fmla="*/ 23812 w 17"/>
                <a:gd name="T15" fmla="*/ 17463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15" y="11"/>
                  </a:moveTo>
                  <a:lnTo>
                    <a:pt x="4" y="15"/>
                  </a:lnTo>
                  <a:lnTo>
                    <a:pt x="0" y="10"/>
                  </a:lnTo>
                  <a:lnTo>
                    <a:pt x="4" y="5"/>
                  </a:lnTo>
                  <a:lnTo>
                    <a:pt x="8" y="0"/>
                  </a:lnTo>
                  <a:lnTo>
                    <a:pt x="12" y="0"/>
                  </a:lnTo>
                  <a:lnTo>
                    <a:pt x="17" y="5"/>
                  </a:lnTo>
                  <a:lnTo>
                    <a:pt x="15" y="11"/>
                  </a:lnTo>
                </a:path>
              </a:pathLst>
            </a:custGeom>
            <a:noFill/>
            <a:ln w="4">
              <a:solidFill>
                <a:srgbClr val="9C9C9C"/>
              </a:solidFill>
              <a:prstDash val="solid"/>
              <a:round/>
              <a:headEnd/>
              <a:tailEnd/>
            </a:ln>
          </p:spPr>
          <p:txBody>
            <a:bodyPr/>
            <a:lstStyle/>
            <a:p>
              <a:endParaRPr lang="nb-NO" dirty="0"/>
            </a:p>
          </p:txBody>
        </p:sp>
        <p:sp>
          <p:nvSpPr>
            <p:cNvPr id="2090" name="Freeform 1428"/>
            <p:cNvSpPr>
              <a:spLocks/>
            </p:cNvSpPr>
            <p:nvPr/>
          </p:nvSpPr>
          <p:spPr bwMode="auto">
            <a:xfrm>
              <a:off x="4165600" y="2762250"/>
              <a:ext cx="31750" cy="39688"/>
            </a:xfrm>
            <a:custGeom>
              <a:avLst/>
              <a:gdLst>
                <a:gd name="T0" fmla="*/ 28575 w 20"/>
                <a:gd name="T1" fmla="*/ 20638 h 25"/>
                <a:gd name="T2" fmla="*/ 26988 w 20"/>
                <a:gd name="T3" fmla="*/ 30163 h 25"/>
                <a:gd name="T4" fmla="*/ 20637 w 20"/>
                <a:gd name="T5" fmla="*/ 28575 h 25"/>
                <a:gd name="T6" fmla="*/ 17462 w 20"/>
                <a:gd name="T7" fmla="*/ 26988 h 25"/>
                <a:gd name="T8" fmla="*/ 15875 w 20"/>
                <a:gd name="T9" fmla="*/ 34925 h 25"/>
                <a:gd name="T10" fmla="*/ 9525 w 20"/>
                <a:gd name="T11" fmla="*/ 39688 h 25"/>
                <a:gd name="T12" fmla="*/ 0 w 20"/>
                <a:gd name="T13" fmla="*/ 30163 h 25"/>
                <a:gd name="T14" fmla="*/ 9525 w 20"/>
                <a:gd name="T15" fmla="*/ 19050 h 25"/>
                <a:gd name="T16" fmla="*/ 9525 w 20"/>
                <a:gd name="T17" fmla="*/ 7938 h 25"/>
                <a:gd name="T18" fmla="*/ 20637 w 20"/>
                <a:gd name="T19" fmla="*/ 3175 h 25"/>
                <a:gd name="T20" fmla="*/ 26988 w 20"/>
                <a:gd name="T21" fmla="*/ 1588 h 25"/>
                <a:gd name="T22" fmla="*/ 31750 w 20"/>
                <a:gd name="T23" fmla="*/ 0 h 25"/>
                <a:gd name="T24" fmla="*/ 30163 w 20"/>
                <a:gd name="T25" fmla="*/ 9525 h 25"/>
                <a:gd name="T26" fmla="*/ 28575 w 20"/>
                <a:gd name="T27" fmla="*/ 2063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5"/>
                <a:gd name="T44" fmla="*/ 20 w 20"/>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5">
                  <a:moveTo>
                    <a:pt x="18" y="13"/>
                  </a:moveTo>
                  <a:lnTo>
                    <a:pt x="17" y="19"/>
                  </a:lnTo>
                  <a:lnTo>
                    <a:pt x="13" y="18"/>
                  </a:lnTo>
                  <a:lnTo>
                    <a:pt x="11" y="17"/>
                  </a:lnTo>
                  <a:lnTo>
                    <a:pt x="10" y="22"/>
                  </a:lnTo>
                  <a:lnTo>
                    <a:pt x="6" y="25"/>
                  </a:lnTo>
                  <a:lnTo>
                    <a:pt x="0" y="19"/>
                  </a:lnTo>
                  <a:lnTo>
                    <a:pt x="6" y="12"/>
                  </a:lnTo>
                  <a:lnTo>
                    <a:pt x="6" y="5"/>
                  </a:lnTo>
                  <a:lnTo>
                    <a:pt x="13" y="2"/>
                  </a:lnTo>
                  <a:lnTo>
                    <a:pt x="17" y="1"/>
                  </a:lnTo>
                  <a:lnTo>
                    <a:pt x="20" y="0"/>
                  </a:lnTo>
                  <a:lnTo>
                    <a:pt x="19" y="6"/>
                  </a:lnTo>
                  <a:lnTo>
                    <a:pt x="18" y="13"/>
                  </a:lnTo>
                </a:path>
              </a:pathLst>
            </a:custGeom>
            <a:noFill/>
            <a:ln w="4">
              <a:solidFill>
                <a:srgbClr val="9C9C9C"/>
              </a:solidFill>
              <a:prstDash val="solid"/>
              <a:round/>
              <a:headEnd/>
              <a:tailEnd/>
            </a:ln>
          </p:spPr>
          <p:txBody>
            <a:bodyPr/>
            <a:lstStyle/>
            <a:p>
              <a:endParaRPr lang="nb-NO" dirty="0"/>
            </a:p>
          </p:txBody>
        </p:sp>
        <p:sp>
          <p:nvSpPr>
            <p:cNvPr id="2091" name="Freeform 1429"/>
            <p:cNvSpPr>
              <a:spLocks/>
            </p:cNvSpPr>
            <p:nvPr/>
          </p:nvSpPr>
          <p:spPr bwMode="auto">
            <a:xfrm>
              <a:off x="4033838" y="2730500"/>
              <a:ext cx="22225" cy="19050"/>
            </a:xfrm>
            <a:custGeom>
              <a:avLst/>
              <a:gdLst>
                <a:gd name="T0" fmla="*/ 22225 w 14"/>
                <a:gd name="T1" fmla="*/ 12700 h 12"/>
                <a:gd name="T2" fmla="*/ 19050 w 14"/>
                <a:gd name="T3" fmla="*/ 19050 h 12"/>
                <a:gd name="T4" fmla="*/ 12700 w 14"/>
                <a:gd name="T5" fmla="*/ 17463 h 12"/>
                <a:gd name="T6" fmla="*/ 6350 w 14"/>
                <a:gd name="T7" fmla="*/ 12700 h 12"/>
                <a:gd name="T8" fmla="*/ 0 w 14"/>
                <a:gd name="T9" fmla="*/ 11112 h 12"/>
                <a:gd name="T10" fmla="*/ 0 w 14"/>
                <a:gd name="T11" fmla="*/ 4763 h 12"/>
                <a:gd name="T12" fmla="*/ 11113 w 14"/>
                <a:gd name="T13" fmla="*/ 0 h 12"/>
                <a:gd name="T14" fmla="*/ 20638 w 14"/>
                <a:gd name="T15" fmla="*/ 4763 h 12"/>
                <a:gd name="T16" fmla="*/ 22225 w 14"/>
                <a:gd name="T17" fmla="*/ 1270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4" y="8"/>
                  </a:moveTo>
                  <a:lnTo>
                    <a:pt x="12" y="12"/>
                  </a:lnTo>
                  <a:lnTo>
                    <a:pt x="8" y="11"/>
                  </a:lnTo>
                  <a:lnTo>
                    <a:pt x="4" y="8"/>
                  </a:lnTo>
                  <a:lnTo>
                    <a:pt x="0" y="7"/>
                  </a:lnTo>
                  <a:lnTo>
                    <a:pt x="0" y="3"/>
                  </a:lnTo>
                  <a:lnTo>
                    <a:pt x="7" y="0"/>
                  </a:lnTo>
                  <a:lnTo>
                    <a:pt x="13" y="3"/>
                  </a:lnTo>
                  <a:lnTo>
                    <a:pt x="14" y="8"/>
                  </a:lnTo>
                </a:path>
              </a:pathLst>
            </a:custGeom>
            <a:noFill/>
            <a:ln w="4">
              <a:solidFill>
                <a:srgbClr val="9C9C9C"/>
              </a:solidFill>
              <a:prstDash val="solid"/>
              <a:round/>
              <a:headEnd/>
              <a:tailEnd/>
            </a:ln>
          </p:spPr>
          <p:txBody>
            <a:bodyPr/>
            <a:lstStyle/>
            <a:p>
              <a:endParaRPr lang="nb-NO" dirty="0"/>
            </a:p>
          </p:txBody>
        </p:sp>
        <p:sp>
          <p:nvSpPr>
            <p:cNvPr id="2092" name="Freeform 1430"/>
            <p:cNvSpPr>
              <a:spLocks/>
            </p:cNvSpPr>
            <p:nvPr/>
          </p:nvSpPr>
          <p:spPr bwMode="auto">
            <a:xfrm>
              <a:off x="4167188" y="2717800"/>
              <a:ext cx="19050" cy="20638"/>
            </a:xfrm>
            <a:custGeom>
              <a:avLst/>
              <a:gdLst>
                <a:gd name="T0" fmla="*/ 15875 w 12"/>
                <a:gd name="T1" fmla="*/ 17463 h 13"/>
                <a:gd name="T2" fmla="*/ 3175 w 12"/>
                <a:gd name="T3" fmla="*/ 20638 h 13"/>
                <a:gd name="T4" fmla="*/ 1588 w 12"/>
                <a:gd name="T5" fmla="*/ 17463 h 13"/>
                <a:gd name="T6" fmla="*/ 0 w 12"/>
                <a:gd name="T7" fmla="*/ 12700 h 13"/>
                <a:gd name="T8" fmla="*/ 1588 w 12"/>
                <a:gd name="T9" fmla="*/ 11113 h 13"/>
                <a:gd name="T10" fmla="*/ 1588 w 12"/>
                <a:gd name="T11" fmla="*/ 6350 h 13"/>
                <a:gd name="T12" fmla="*/ 12700 w 12"/>
                <a:gd name="T13" fmla="*/ 0 h 13"/>
                <a:gd name="T14" fmla="*/ 19050 w 12"/>
                <a:gd name="T15" fmla="*/ 6350 h 13"/>
                <a:gd name="T16" fmla="*/ 15875 w 12"/>
                <a:gd name="T17" fmla="*/ 12700 h 13"/>
                <a:gd name="T18" fmla="*/ 15875 w 12"/>
                <a:gd name="T19" fmla="*/ 1746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10" y="11"/>
                  </a:moveTo>
                  <a:lnTo>
                    <a:pt x="2" y="13"/>
                  </a:lnTo>
                  <a:lnTo>
                    <a:pt x="1" y="11"/>
                  </a:lnTo>
                  <a:lnTo>
                    <a:pt x="0" y="8"/>
                  </a:lnTo>
                  <a:lnTo>
                    <a:pt x="1" y="7"/>
                  </a:lnTo>
                  <a:lnTo>
                    <a:pt x="1" y="4"/>
                  </a:lnTo>
                  <a:lnTo>
                    <a:pt x="8" y="0"/>
                  </a:lnTo>
                  <a:lnTo>
                    <a:pt x="12" y="4"/>
                  </a:lnTo>
                  <a:lnTo>
                    <a:pt x="10" y="8"/>
                  </a:lnTo>
                  <a:lnTo>
                    <a:pt x="10" y="11"/>
                  </a:lnTo>
                </a:path>
              </a:pathLst>
            </a:custGeom>
            <a:noFill/>
            <a:ln w="4">
              <a:solidFill>
                <a:srgbClr val="9C9C9C"/>
              </a:solidFill>
              <a:prstDash val="solid"/>
              <a:round/>
              <a:headEnd/>
              <a:tailEnd/>
            </a:ln>
          </p:spPr>
          <p:txBody>
            <a:bodyPr/>
            <a:lstStyle/>
            <a:p>
              <a:endParaRPr lang="nb-NO" dirty="0"/>
            </a:p>
          </p:txBody>
        </p:sp>
        <p:sp>
          <p:nvSpPr>
            <p:cNvPr id="2093" name="Freeform 1431"/>
            <p:cNvSpPr>
              <a:spLocks/>
            </p:cNvSpPr>
            <p:nvPr/>
          </p:nvSpPr>
          <p:spPr bwMode="auto">
            <a:xfrm>
              <a:off x="4133850" y="2701925"/>
              <a:ext cx="19050" cy="25400"/>
            </a:xfrm>
            <a:custGeom>
              <a:avLst/>
              <a:gdLst>
                <a:gd name="T0" fmla="*/ 19050 w 12"/>
                <a:gd name="T1" fmla="*/ 14287 h 16"/>
                <a:gd name="T2" fmla="*/ 9525 w 12"/>
                <a:gd name="T3" fmla="*/ 25400 h 16"/>
                <a:gd name="T4" fmla="*/ 3175 w 12"/>
                <a:gd name="T5" fmla="*/ 20637 h 16"/>
                <a:gd name="T6" fmla="*/ 0 w 12"/>
                <a:gd name="T7" fmla="*/ 19050 h 16"/>
                <a:gd name="T8" fmla="*/ 6350 w 12"/>
                <a:gd name="T9" fmla="*/ 14287 h 16"/>
                <a:gd name="T10" fmla="*/ 3175 w 12"/>
                <a:gd name="T11" fmla="*/ 9525 h 16"/>
                <a:gd name="T12" fmla="*/ 3175 w 12"/>
                <a:gd name="T13" fmla="*/ 7937 h 16"/>
                <a:gd name="T14" fmla="*/ 9525 w 12"/>
                <a:gd name="T15" fmla="*/ 0 h 16"/>
                <a:gd name="T16" fmla="*/ 15875 w 12"/>
                <a:gd name="T17" fmla="*/ 3175 h 16"/>
                <a:gd name="T18" fmla="*/ 15875 w 12"/>
                <a:gd name="T19" fmla="*/ 7937 h 16"/>
                <a:gd name="T20" fmla="*/ 19050 w 12"/>
                <a:gd name="T21" fmla="*/ 1428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12" y="9"/>
                  </a:moveTo>
                  <a:lnTo>
                    <a:pt x="6" y="16"/>
                  </a:lnTo>
                  <a:lnTo>
                    <a:pt x="2" y="13"/>
                  </a:lnTo>
                  <a:lnTo>
                    <a:pt x="0" y="12"/>
                  </a:lnTo>
                  <a:lnTo>
                    <a:pt x="4" y="9"/>
                  </a:lnTo>
                  <a:lnTo>
                    <a:pt x="2" y="6"/>
                  </a:lnTo>
                  <a:lnTo>
                    <a:pt x="2" y="5"/>
                  </a:lnTo>
                  <a:lnTo>
                    <a:pt x="6" y="0"/>
                  </a:lnTo>
                  <a:lnTo>
                    <a:pt x="10" y="2"/>
                  </a:lnTo>
                  <a:lnTo>
                    <a:pt x="10" y="5"/>
                  </a:lnTo>
                  <a:lnTo>
                    <a:pt x="12" y="9"/>
                  </a:lnTo>
                </a:path>
              </a:pathLst>
            </a:custGeom>
            <a:noFill/>
            <a:ln w="4">
              <a:solidFill>
                <a:srgbClr val="9C9C9C"/>
              </a:solidFill>
              <a:prstDash val="solid"/>
              <a:round/>
              <a:headEnd/>
              <a:tailEnd/>
            </a:ln>
          </p:spPr>
          <p:txBody>
            <a:bodyPr/>
            <a:lstStyle/>
            <a:p>
              <a:endParaRPr lang="nb-NO" dirty="0"/>
            </a:p>
          </p:txBody>
        </p:sp>
        <p:sp>
          <p:nvSpPr>
            <p:cNvPr id="2094" name="Freeform 1432"/>
            <p:cNvSpPr>
              <a:spLocks/>
            </p:cNvSpPr>
            <p:nvPr/>
          </p:nvSpPr>
          <p:spPr bwMode="auto">
            <a:xfrm>
              <a:off x="4202113" y="2687638"/>
              <a:ext cx="14287" cy="20637"/>
            </a:xfrm>
            <a:custGeom>
              <a:avLst/>
              <a:gdLst>
                <a:gd name="T0" fmla="*/ 11112 w 9"/>
                <a:gd name="T1" fmla="*/ 15875 h 13"/>
                <a:gd name="T2" fmla="*/ 4762 w 9"/>
                <a:gd name="T3" fmla="*/ 20637 h 13"/>
                <a:gd name="T4" fmla="*/ 0 w 9"/>
                <a:gd name="T5" fmla="*/ 17462 h 13"/>
                <a:gd name="T6" fmla="*/ 0 w 9"/>
                <a:gd name="T7" fmla="*/ 12700 h 13"/>
                <a:gd name="T8" fmla="*/ 1587 w 9"/>
                <a:gd name="T9" fmla="*/ 3175 h 13"/>
                <a:gd name="T10" fmla="*/ 7937 w 9"/>
                <a:gd name="T11" fmla="*/ 0 h 13"/>
                <a:gd name="T12" fmla="*/ 14287 w 9"/>
                <a:gd name="T13" fmla="*/ 1587 h 13"/>
                <a:gd name="T14" fmla="*/ 11112 w 9"/>
                <a:gd name="T15" fmla="*/ 15875 h 1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3"/>
                <a:gd name="T26" fmla="*/ 9 w 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3">
                  <a:moveTo>
                    <a:pt x="7" y="10"/>
                  </a:moveTo>
                  <a:lnTo>
                    <a:pt x="3" y="13"/>
                  </a:lnTo>
                  <a:lnTo>
                    <a:pt x="0" y="11"/>
                  </a:lnTo>
                  <a:lnTo>
                    <a:pt x="0" y="8"/>
                  </a:lnTo>
                  <a:lnTo>
                    <a:pt x="1" y="2"/>
                  </a:lnTo>
                  <a:lnTo>
                    <a:pt x="5" y="0"/>
                  </a:lnTo>
                  <a:lnTo>
                    <a:pt x="9" y="1"/>
                  </a:lnTo>
                  <a:lnTo>
                    <a:pt x="7" y="10"/>
                  </a:lnTo>
                </a:path>
              </a:pathLst>
            </a:custGeom>
            <a:noFill/>
            <a:ln w="4">
              <a:solidFill>
                <a:srgbClr val="9C9C9C"/>
              </a:solidFill>
              <a:prstDash val="solid"/>
              <a:round/>
              <a:headEnd/>
              <a:tailEnd/>
            </a:ln>
          </p:spPr>
          <p:txBody>
            <a:bodyPr/>
            <a:lstStyle/>
            <a:p>
              <a:endParaRPr lang="nb-NO" dirty="0"/>
            </a:p>
          </p:txBody>
        </p:sp>
        <p:sp>
          <p:nvSpPr>
            <p:cNvPr id="2095" name="Freeform 1433"/>
            <p:cNvSpPr>
              <a:spLocks/>
            </p:cNvSpPr>
            <p:nvPr/>
          </p:nvSpPr>
          <p:spPr bwMode="auto">
            <a:xfrm>
              <a:off x="4213225" y="2662238"/>
              <a:ext cx="7938" cy="20637"/>
            </a:xfrm>
            <a:custGeom>
              <a:avLst/>
              <a:gdLst>
                <a:gd name="T0" fmla="*/ 7938 w 5"/>
                <a:gd name="T1" fmla="*/ 20637 h 13"/>
                <a:gd name="T2" fmla="*/ 1588 w 5"/>
                <a:gd name="T3" fmla="*/ 20637 h 13"/>
                <a:gd name="T4" fmla="*/ 0 w 5"/>
                <a:gd name="T5" fmla="*/ 12700 h 13"/>
                <a:gd name="T6" fmla="*/ 0 w 5"/>
                <a:gd name="T7" fmla="*/ 4762 h 13"/>
                <a:gd name="T8" fmla="*/ 6350 w 5"/>
                <a:gd name="T9" fmla="*/ 0 h 13"/>
                <a:gd name="T10" fmla="*/ 7938 w 5"/>
                <a:gd name="T11" fmla="*/ 7937 h 13"/>
                <a:gd name="T12" fmla="*/ 7938 w 5"/>
                <a:gd name="T13" fmla="*/ 15875 h 13"/>
                <a:gd name="T14" fmla="*/ 7938 w 5"/>
                <a:gd name="T15" fmla="*/ 20637 h 1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3"/>
                <a:gd name="T26" fmla="*/ 5 w 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3">
                  <a:moveTo>
                    <a:pt x="5" y="13"/>
                  </a:moveTo>
                  <a:lnTo>
                    <a:pt x="1" y="13"/>
                  </a:lnTo>
                  <a:lnTo>
                    <a:pt x="0" y="8"/>
                  </a:lnTo>
                  <a:lnTo>
                    <a:pt x="0" y="3"/>
                  </a:lnTo>
                  <a:lnTo>
                    <a:pt x="4" y="0"/>
                  </a:lnTo>
                  <a:lnTo>
                    <a:pt x="5" y="5"/>
                  </a:lnTo>
                  <a:lnTo>
                    <a:pt x="5" y="10"/>
                  </a:lnTo>
                  <a:lnTo>
                    <a:pt x="5" y="13"/>
                  </a:lnTo>
                </a:path>
              </a:pathLst>
            </a:custGeom>
            <a:noFill/>
            <a:ln w="4">
              <a:solidFill>
                <a:srgbClr val="9C9C9C"/>
              </a:solidFill>
              <a:prstDash val="solid"/>
              <a:round/>
              <a:headEnd/>
              <a:tailEnd/>
            </a:ln>
          </p:spPr>
          <p:txBody>
            <a:bodyPr/>
            <a:lstStyle/>
            <a:p>
              <a:endParaRPr lang="nb-NO" dirty="0"/>
            </a:p>
          </p:txBody>
        </p:sp>
        <p:sp>
          <p:nvSpPr>
            <p:cNvPr id="2096" name="Freeform 1434"/>
            <p:cNvSpPr>
              <a:spLocks/>
            </p:cNvSpPr>
            <p:nvPr/>
          </p:nvSpPr>
          <p:spPr bwMode="auto">
            <a:xfrm>
              <a:off x="4251325" y="2628900"/>
              <a:ext cx="38100" cy="14288"/>
            </a:xfrm>
            <a:custGeom>
              <a:avLst/>
              <a:gdLst>
                <a:gd name="T0" fmla="*/ 17463 w 24"/>
                <a:gd name="T1" fmla="*/ 14288 h 9"/>
                <a:gd name="T2" fmla="*/ 3175 w 24"/>
                <a:gd name="T3" fmla="*/ 14288 h 9"/>
                <a:gd name="T4" fmla="*/ 0 w 24"/>
                <a:gd name="T5" fmla="*/ 11113 h 9"/>
                <a:gd name="T6" fmla="*/ 12700 w 24"/>
                <a:gd name="T7" fmla="*/ 0 h 9"/>
                <a:gd name="T8" fmla="*/ 22225 w 24"/>
                <a:gd name="T9" fmla="*/ 0 h 9"/>
                <a:gd name="T10" fmla="*/ 25400 w 24"/>
                <a:gd name="T11" fmla="*/ 4763 h 9"/>
                <a:gd name="T12" fmla="*/ 31750 w 24"/>
                <a:gd name="T13" fmla="*/ 4763 h 9"/>
                <a:gd name="T14" fmla="*/ 38100 w 24"/>
                <a:gd name="T15" fmla="*/ 4763 h 9"/>
                <a:gd name="T16" fmla="*/ 33338 w 24"/>
                <a:gd name="T17" fmla="*/ 7938 h 9"/>
                <a:gd name="T18" fmla="*/ 31750 w 24"/>
                <a:gd name="T19" fmla="*/ 12700 h 9"/>
                <a:gd name="T20" fmla="*/ 22225 w 24"/>
                <a:gd name="T21" fmla="*/ 12700 h 9"/>
                <a:gd name="T22" fmla="*/ 17463 w 24"/>
                <a:gd name="T23" fmla="*/ 1428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9"/>
                <a:gd name="T38" fmla="*/ 24 w 2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9">
                  <a:moveTo>
                    <a:pt x="11" y="9"/>
                  </a:moveTo>
                  <a:lnTo>
                    <a:pt x="2" y="9"/>
                  </a:lnTo>
                  <a:lnTo>
                    <a:pt x="0" y="7"/>
                  </a:lnTo>
                  <a:lnTo>
                    <a:pt x="8" y="0"/>
                  </a:lnTo>
                  <a:lnTo>
                    <a:pt x="14" y="0"/>
                  </a:lnTo>
                  <a:lnTo>
                    <a:pt x="16" y="3"/>
                  </a:lnTo>
                  <a:lnTo>
                    <a:pt x="20" y="3"/>
                  </a:lnTo>
                  <a:lnTo>
                    <a:pt x="24" y="3"/>
                  </a:lnTo>
                  <a:lnTo>
                    <a:pt x="21" y="5"/>
                  </a:lnTo>
                  <a:lnTo>
                    <a:pt x="20" y="8"/>
                  </a:lnTo>
                  <a:lnTo>
                    <a:pt x="14" y="8"/>
                  </a:lnTo>
                  <a:lnTo>
                    <a:pt x="11" y="9"/>
                  </a:lnTo>
                </a:path>
              </a:pathLst>
            </a:custGeom>
            <a:noFill/>
            <a:ln w="4">
              <a:solidFill>
                <a:srgbClr val="9C9C9C"/>
              </a:solidFill>
              <a:prstDash val="solid"/>
              <a:round/>
              <a:headEnd/>
              <a:tailEnd/>
            </a:ln>
          </p:spPr>
          <p:txBody>
            <a:bodyPr/>
            <a:lstStyle/>
            <a:p>
              <a:endParaRPr lang="nb-NO" dirty="0"/>
            </a:p>
          </p:txBody>
        </p:sp>
        <p:sp>
          <p:nvSpPr>
            <p:cNvPr id="2097" name="Freeform 1435"/>
            <p:cNvSpPr>
              <a:spLocks/>
            </p:cNvSpPr>
            <p:nvPr/>
          </p:nvSpPr>
          <p:spPr bwMode="auto">
            <a:xfrm>
              <a:off x="4262438" y="2601913"/>
              <a:ext cx="38100" cy="15875"/>
            </a:xfrm>
            <a:custGeom>
              <a:avLst/>
              <a:gdLst>
                <a:gd name="T0" fmla="*/ 17463 w 24"/>
                <a:gd name="T1" fmla="*/ 12700 h 10"/>
                <a:gd name="T2" fmla="*/ 1588 w 24"/>
                <a:gd name="T3" fmla="*/ 15875 h 10"/>
                <a:gd name="T4" fmla="*/ 0 w 24"/>
                <a:gd name="T5" fmla="*/ 14288 h 10"/>
                <a:gd name="T6" fmla="*/ 4763 w 24"/>
                <a:gd name="T7" fmla="*/ 4762 h 10"/>
                <a:gd name="T8" fmla="*/ 12700 w 24"/>
                <a:gd name="T9" fmla="*/ 1588 h 10"/>
                <a:gd name="T10" fmla="*/ 17463 w 24"/>
                <a:gd name="T11" fmla="*/ 0 h 10"/>
                <a:gd name="T12" fmla="*/ 26988 w 24"/>
                <a:gd name="T13" fmla="*/ 0 h 10"/>
                <a:gd name="T14" fmla="*/ 31750 w 24"/>
                <a:gd name="T15" fmla="*/ 0 h 10"/>
                <a:gd name="T16" fmla="*/ 38100 w 24"/>
                <a:gd name="T17" fmla="*/ 4762 h 10"/>
                <a:gd name="T18" fmla="*/ 38100 w 24"/>
                <a:gd name="T19" fmla="*/ 11112 h 10"/>
                <a:gd name="T20" fmla="*/ 19050 w 24"/>
                <a:gd name="T21" fmla="*/ 12700 h 10"/>
                <a:gd name="T22" fmla="*/ 17463 w 24"/>
                <a:gd name="T23" fmla="*/ 1270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0"/>
                <a:gd name="T38" fmla="*/ 24 w 2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0">
                  <a:moveTo>
                    <a:pt x="11" y="8"/>
                  </a:moveTo>
                  <a:lnTo>
                    <a:pt x="1" y="10"/>
                  </a:lnTo>
                  <a:lnTo>
                    <a:pt x="0" y="9"/>
                  </a:lnTo>
                  <a:lnTo>
                    <a:pt x="3" y="3"/>
                  </a:lnTo>
                  <a:lnTo>
                    <a:pt x="8" y="1"/>
                  </a:lnTo>
                  <a:lnTo>
                    <a:pt x="11" y="0"/>
                  </a:lnTo>
                  <a:lnTo>
                    <a:pt x="17" y="0"/>
                  </a:lnTo>
                  <a:lnTo>
                    <a:pt x="20" y="0"/>
                  </a:lnTo>
                  <a:lnTo>
                    <a:pt x="24" y="3"/>
                  </a:lnTo>
                  <a:lnTo>
                    <a:pt x="24" y="7"/>
                  </a:lnTo>
                  <a:lnTo>
                    <a:pt x="12" y="8"/>
                  </a:lnTo>
                  <a:lnTo>
                    <a:pt x="11" y="8"/>
                  </a:lnTo>
                </a:path>
              </a:pathLst>
            </a:custGeom>
            <a:noFill/>
            <a:ln w="4">
              <a:solidFill>
                <a:srgbClr val="9C9C9C"/>
              </a:solidFill>
              <a:prstDash val="solid"/>
              <a:round/>
              <a:headEnd/>
              <a:tailEnd/>
            </a:ln>
          </p:spPr>
          <p:txBody>
            <a:bodyPr/>
            <a:lstStyle/>
            <a:p>
              <a:endParaRPr lang="nb-NO" dirty="0"/>
            </a:p>
          </p:txBody>
        </p:sp>
        <p:sp>
          <p:nvSpPr>
            <p:cNvPr id="2098" name="Freeform 1436"/>
            <p:cNvSpPr>
              <a:spLocks/>
            </p:cNvSpPr>
            <p:nvPr/>
          </p:nvSpPr>
          <p:spPr bwMode="auto">
            <a:xfrm>
              <a:off x="4375150" y="2466975"/>
              <a:ext cx="41275" cy="66675"/>
            </a:xfrm>
            <a:custGeom>
              <a:avLst/>
              <a:gdLst>
                <a:gd name="T0" fmla="*/ 41275 w 26"/>
                <a:gd name="T1" fmla="*/ 9525 h 42"/>
                <a:gd name="T2" fmla="*/ 33338 w 26"/>
                <a:gd name="T3" fmla="*/ 22225 h 42"/>
                <a:gd name="T4" fmla="*/ 33338 w 26"/>
                <a:gd name="T5" fmla="*/ 33338 h 42"/>
                <a:gd name="T6" fmla="*/ 33338 w 26"/>
                <a:gd name="T7" fmla="*/ 60325 h 42"/>
                <a:gd name="T8" fmla="*/ 23812 w 26"/>
                <a:gd name="T9" fmla="*/ 66675 h 42"/>
                <a:gd name="T10" fmla="*/ 20638 w 26"/>
                <a:gd name="T11" fmla="*/ 46037 h 42"/>
                <a:gd name="T12" fmla="*/ 14288 w 26"/>
                <a:gd name="T13" fmla="*/ 42862 h 42"/>
                <a:gd name="T14" fmla="*/ 1588 w 26"/>
                <a:gd name="T15" fmla="*/ 34925 h 42"/>
                <a:gd name="T16" fmla="*/ 0 w 26"/>
                <a:gd name="T17" fmla="*/ 34925 h 42"/>
                <a:gd name="T18" fmla="*/ 1588 w 26"/>
                <a:gd name="T19" fmla="*/ 33338 h 42"/>
                <a:gd name="T20" fmla="*/ 3175 w 26"/>
                <a:gd name="T21" fmla="*/ 31750 h 42"/>
                <a:gd name="T22" fmla="*/ 3175 w 26"/>
                <a:gd name="T23" fmla="*/ 28575 h 42"/>
                <a:gd name="T24" fmla="*/ 12700 w 26"/>
                <a:gd name="T25" fmla="*/ 12700 h 42"/>
                <a:gd name="T26" fmla="*/ 15875 w 26"/>
                <a:gd name="T27" fmla="*/ 14288 h 42"/>
                <a:gd name="T28" fmla="*/ 23812 w 26"/>
                <a:gd name="T29" fmla="*/ 19050 h 42"/>
                <a:gd name="T30" fmla="*/ 39688 w 26"/>
                <a:gd name="T31" fmla="*/ 0 h 42"/>
                <a:gd name="T32" fmla="*/ 41275 w 26"/>
                <a:gd name="T33" fmla="*/ 952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42"/>
                <a:gd name="T53" fmla="*/ 26 w 26"/>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42">
                  <a:moveTo>
                    <a:pt x="26" y="6"/>
                  </a:moveTo>
                  <a:lnTo>
                    <a:pt x="21" y="14"/>
                  </a:lnTo>
                  <a:lnTo>
                    <a:pt x="21" y="21"/>
                  </a:lnTo>
                  <a:lnTo>
                    <a:pt x="21" y="38"/>
                  </a:lnTo>
                  <a:lnTo>
                    <a:pt x="15" y="42"/>
                  </a:lnTo>
                  <a:lnTo>
                    <a:pt x="13" y="29"/>
                  </a:lnTo>
                  <a:lnTo>
                    <a:pt x="9" y="27"/>
                  </a:lnTo>
                  <a:lnTo>
                    <a:pt x="1" y="22"/>
                  </a:lnTo>
                  <a:lnTo>
                    <a:pt x="0" y="22"/>
                  </a:lnTo>
                  <a:lnTo>
                    <a:pt x="1" y="21"/>
                  </a:lnTo>
                  <a:lnTo>
                    <a:pt x="2" y="20"/>
                  </a:lnTo>
                  <a:lnTo>
                    <a:pt x="2" y="18"/>
                  </a:lnTo>
                  <a:lnTo>
                    <a:pt x="8" y="8"/>
                  </a:lnTo>
                  <a:lnTo>
                    <a:pt x="10" y="9"/>
                  </a:lnTo>
                  <a:lnTo>
                    <a:pt x="15" y="12"/>
                  </a:lnTo>
                  <a:lnTo>
                    <a:pt x="25" y="0"/>
                  </a:lnTo>
                  <a:lnTo>
                    <a:pt x="26" y="6"/>
                  </a:lnTo>
                </a:path>
              </a:pathLst>
            </a:custGeom>
            <a:noFill/>
            <a:ln w="4">
              <a:solidFill>
                <a:srgbClr val="9C9C9C"/>
              </a:solidFill>
              <a:prstDash val="solid"/>
              <a:round/>
              <a:headEnd/>
              <a:tailEnd/>
            </a:ln>
          </p:spPr>
          <p:txBody>
            <a:bodyPr/>
            <a:lstStyle/>
            <a:p>
              <a:endParaRPr lang="nb-NO" dirty="0"/>
            </a:p>
          </p:txBody>
        </p:sp>
        <p:sp>
          <p:nvSpPr>
            <p:cNvPr id="2099" name="Freeform 1437"/>
            <p:cNvSpPr>
              <a:spLocks/>
            </p:cNvSpPr>
            <p:nvPr/>
          </p:nvSpPr>
          <p:spPr bwMode="auto">
            <a:xfrm>
              <a:off x="4059238" y="2300288"/>
              <a:ext cx="19050" cy="19050"/>
            </a:xfrm>
            <a:custGeom>
              <a:avLst/>
              <a:gdLst>
                <a:gd name="T0" fmla="*/ 19050 w 12"/>
                <a:gd name="T1" fmla="*/ 17463 h 12"/>
                <a:gd name="T2" fmla="*/ 0 w 12"/>
                <a:gd name="T3" fmla="*/ 19050 h 12"/>
                <a:gd name="T4" fmla="*/ 1588 w 12"/>
                <a:gd name="T5" fmla="*/ 12700 h 12"/>
                <a:gd name="T6" fmla="*/ 12700 w 12"/>
                <a:gd name="T7" fmla="*/ 0 h 12"/>
                <a:gd name="T8" fmla="*/ 19050 w 12"/>
                <a:gd name="T9" fmla="*/ 7938 h 12"/>
                <a:gd name="T10" fmla="*/ 19050 w 12"/>
                <a:gd name="T11" fmla="*/ 17463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1"/>
                  </a:moveTo>
                  <a:lnTo>
                    <a:pt x="0" y="12"/>
                  </a:lnTo>
                  <a:lnTo>
                    <a:pt x="1" y="8"/>
                  </a:lnTo>
                  <a:lnTo>
                    <a:pt x="8" y="0"/>
                  </a:lnTo>
                  <a:lnTo>
                    <a:pt x="12" y="5"/>
                  </a:lnTo>
                  <a:lnTo>
                    <a:pt x="12" y="11"/>
                  </a:lnTo>
                </a:path>
              </a:pathLst>
            </a:custGeom>
            <a:noFill/>
            <a:ln w="4">
              <a:solidFill>
                <a:srgbClr val="9C9C9C"/>
              </a:solidFill>
              <a:prstDash val="solid"/>
              <a:round/>
              <a:headEnd/>
              <a:tailEnd/>
            </a:ln>
          </p:spPr>
          <p:txBody>
            <a:bodyPr/>
            <a:lstStyle/>
            <a:p>
              <a:endParaRPr lang="nb-NO" dirty="0"/>
            </a:p>
          </p:txBody>
        </p:sp>
        <p:sp>
          <p:nvSpPr>
            <p:cNvPr id="2100" name="Freeform 1438"/>
            <p:cNvSpPr>
              <a:spLocks/>
            </p:cNvSpPr>
            <p:nvPr/>
          </p:nvSpPr>
          <p:spPr bwMode="auto">
            <a:xfrm>
              <a:off x="4143375" y="2239963"/>
              <a:ext cx="30163" cy="31750"/>
            </a:xfrm>
            <a:custGeom>
              <a:avLst/>
              <a:gdLst>
                <a:gd name="T0" fmla="*/ 30163 w 19"/>
                <a:gd name="T1" fmla="*/ 0 h 20"/>
                <a:gd name="T2" fmla="*/ 30163 w 19"/>
                <a:gd name="T3" fmla="*/ 23812 h 20"/>
                <a:gd name="T4" fmla="*/ 30163 w 19"/>
                <a:gd name="T5" fmla="*/ 30163 h 20"/>
                <a:gd name="T6" fmla="*/ 25400 w 19"/>
                <a:gd name="T7" fmla="*/ 31750 h 20"/>
                <a:gd name="T8" fmla="*/ 22225 w 19"/>
                <a:gd name="T9" fmla="*/ 19050 h 20"/>
                <a:gd name="T10" fmla="*/ 17463 w 19"/>
                <a:gd name="T11" fmla="*/ 20637 h 20"/>
                <a:gd name="T12" fmla="*/ 15875 w 19"/>
                <a:gd name="T13" fmla="*/ 20637 h 20"/>
                <a:gd name="T14" fmla="*/ 11113 w 19"/>
                <a:gd name="T15" fmla="*/ 30163 h 20"/>
                <a:gd name="T16" fmla="*/ 0 w 19"/>
                <a:gd name="T17" fmla="*/ 31750 h 20"/>
                <a:gd name="T18" fmla="*/ 3175 w 19"/>
                <a:gd name="T19" fmla="*/ 31750 h 20"/>
                <a:gd name="T20" fmla="*/ 3175 w 19"/>
                <a:gd name="T21" fmla="*/ 17462 h 20"/>
                <a:gd name="T22" fmla="*/ 17463 w 19"/>
                <a:gd name="T23" fmla="*/ 7938 h 20"/>
                <a:gd name="T24" fmla="*/ 30163 w 19"/>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0"/>
                <a:gd name="T41" fmla="*/ 19 w 1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0">
                  <a:moveTo>
                    <a:pt x="19" y="0"/>
                  </a:moveTo>
                  <a:lnTo>
                    <a:pt x="19" y="15"/>
                  </a:lnTo>
                  <a:lnTo>
                    <a:pt x="19" y="19"/>
                  </a:lnTo>
                  <a:lnTo>
                    <a:pt x="16" y="20"/>
                  </a:lnTo>
                  <a:lnTo>
                    <a:pt x="14" y="12"/>
                  </a:lnTo>
                  <a:lnTo>
                    <a:pt x="11" y="13"/>
                  </a:lnTo>
                  <a:lnTo>
                    <a:pt x="10" y="13"/>
                  </a:lnTo>
                  <a:lnTo>
                    <a:pt x="7" y="19"/>
                  </a:lnTo>
                  <a:lnTo>
                    <a:pt x="0" y="20"/>
                  </a:lnTo>
                  <a:lnTo>
                    <a:pt x="2" y="20"/>
                  </a:lnTo>
                  <a:lnTo>
                    <a:pt x="2" y="11"/>
                  </a:lnTo>
                  <a:lnTo>
                    <a:pt x="11" y="5"/>
                  </a:lnTo>
                  <a:lnTo>
                    <a:pt x="19" y="0"/>
                  </a:lnTo>
                </a:path>
              </a:pathLst>
            </a:custGeom>
            <a:noFill/>
            <a:ln w="4">
              <a:solidFill>
                <a:srgbClr val="9C9C9C"/>
              </a:solidFill>
              <a:prstDash val="solid"/>
              <a:round/>
              <a:headEnd/>
              <a:tailEnd/>
            </a:ln>
          </p:spPr>
          <p:txBody>
            <a:bodyPr/>
            <a:lstStyle/>
            <a:p>
              <a:endParaRPr lang="nb-NO" dirty="0"/>
            </a:p>
          </p:txBody>
        </p:sp>
        <p:sp>
          <p:nvSpPr>
            <p:cNvPr id="2101" name="Freeform 1439"/>
            <p:cNvSpPr>
              <a:spLocks/>
            </p:cNvSpPr>
            <p:nvPr/>
          </p:nvSpPr>
          <p:spPr bwMode="auto">
            <a:xfrm>
              <a:off x="4532313" y="2125663"/>
              <a:ext cx="50800" cy="31750"/>
            </a:xfrm>
            <a:custGeom>
              <a:avLst/>
              <a:gdLst>
                <a:gd name="T0" fmla="*/ 25400 w 32"/>
                <a:gd name="T1" fmla="*/ 3175 h 20"/>
                <a:gd name="T2" fmla="*/ 25400 w 32"/>
                <a:gd name="T3" fmla="*/ 17462 h 20"/>
                <a:gd name="T4" fmla="*/ 46037 w 32"/>
                <a:gd name="T5" fmla="*/ 19050 h 20"/>
                <a:gd name="T6" fmla="*/ 47625 w 32"/>
                <a:gd name="T7" fmla="*/ 19050 h 20"/>
                <a:gd name="T8" fmla="*/ 50800 w 32"/>
                <a:gd name="T9" fmla="*/ 23812 h 20"/>
                <a:gd name="T10" fmla="*/ 34925 w 32"/>
                <a:gd name="T11" fmla="*/ 31750 h 20"/>
                <a:gd name="T12" fmla="*/ 25400 w 32"/>
                <a:gd name="T13" fmla="*/ 30163 h 20"/>
                <a:gd name="T14" fmla="*/ 17462 w 32"/>
                <a:gd name="T15" fmla="*/ 26988 h 20"/>
                <a:gd name="T16" fmla="*/ 0 w 32"/>
                <a:gd name="T17" fmla="*/ 23812 h 20"/>
                <a:gd name="T18" fmla="*/ 0 w 32"/>
                <a:gd name="T19" fmla="*/ 20637 h 20"/>
                <a:gd name="T20" fmla="*/ 0 w 32"/>
                <a:gd name="T21" fmla="*/ 17462 h 20"/>
                <a:gd name="T22" fmla="*/ 0 w 32"/>
                <a:gd name="T23" fmla="*/ 6350 h 20"/>
                <a:gd name="T24" fmla="*/ 4762 w 32"/>
                <a:gd name="T25" fmla="*/ 6350 h 20"/>
                <a:gd name="T26" fmla="*/ 12700 w 32"/>
                <a:gd name="T27" fmla="*/ 7938 h 20"/>
                <a:gd name="T28" fmla="*/ 20637 w 32"/>
                <a:gd name="T29" fmla="*/ 0 h 20"/>
                <a:gd name="T30" fmla="*/ 25400 w 32"/>
                <a:gd name="T31" fmla="*/ 3175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20"/>
                <a:gd name="T50" fmla="*/ 32 w 32"/>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20">
                  <a:moveTo>
                    <a:pt x="16" y="2"/>
                  </a:moveTo>
                  <a:lnTo>
                    <a:pt x="16" y="11"/>
                  </a:lnTo>
                  <a:lnTo>
                    <a:pt x="29" y="12"/>
                  </a:lnTo>
                  <a:lnTo>
                    <a:pt x="30" y="12"/>
                  </a:lnTo>
                  <a:lnTo>
                    <a:pt x="32" y="15"/>
                  </a:lnTo>
                  <a:lnTo>
                    <a:pt x="22" y="20"/>
                  </a:lnTo>
                  <a:lnTo>
                    <a:pt x="16" y="19"/>
                  </a:lnTo>
                  <a:lnTo>
                    <a:pt x="11" y="17"/>
                  </a:lnTo>
                  <a:lnTo>
                    <a:pt x="0" y="15"/>
                  </a:lnTo>
                  <a:lnTo>
                    <a:pt x="0" y="13"/>
                  </a:lnTo>
                  <a:lnTo>
                    <a:pt x="0" y="11"/>
                  </a:lnTo>
                  <a:lnTo>
                    <a:pt x="0" y="4"/>
                  </a:lnTo>
                  <a:lnTo>
                    <a:pt x="3" y="4"/>
                  </a:lnTo>
                  <a:lnTo>
                    <a:pt x="8" y="5"/>
                  </a:lnTo>
                  <a:lnTo>
                    <a:pt x="13" y="0"/>
                  </a:lnTo>
                  <a:lnTo>
                    <a:pt x="16" y="2"/>
                  </a:lnTo>
                </a:path>
              </a:pathLst>
            </a:custGeom>
            <a:noFill/>
            <a:ln w="4">
              <a:solidFill>
                <a:srgbClr val="9C9C9C"/>
              </a:solidFill>
              <a:prstDash val="solid"/>
              <a:round/>
              <a:headEnd/>
              <a:tailEnd/>
            </a:ln>
          </p:spPr>
          <p:txBody>
            <a:bodyPr/>
            <a:lstStyle/>
            <a:p>
              <a:endParaRPr lang="nb-NO" dirty="0"/>
            </a:p>
          </p:txBody>
        </p:sp>
        <p:sp>
          <p:nvSpPr>
            <p:cNvPr id="2102" name="Freeform 1440"/>
            <p:cNvSpPr>
              <a:spLocks/>
            </p:cNvSpPr>
            <p:nvPr/>
          </p:nvSpPr>
          <p:spPr bwMode="auto">
            <a:xfrm>
              <a:off x="4616450" y="2106613"/>
              <a:ext cx="60325" cy="23812"/>
            </a:xfrm>
            <a:custGeom>
              <a:avLst/>
              <a:gdLst>
                <a:gd name="T0" fmla="*/ 30163 w 38"/>
                <a:gd name="T1" fmla="*/ 0 h 15"/>
                <a:gd name="T2" fmla="*/ 36512 w 38"/>
                <a:gd name="T3" fmla="*/ 4762 h 15"/>
                <a:gd name="T4" fmla="*/ 50800 w 38"/>
                <a:gd name="T5" fmla="*/ 4762 h 15"/>
                <a:gd name="T6" fmla="*/ 60325 w 38"/>
                <a:gd name="T7" fmla="*/ 19050 h 15"/>
                <a:gd name="T8" fmla="*/ 53975 w 38"/>
                <a:gd name="T9" fmla="*/ 22225 h 15"/>
                <a:gd name="T10" fmla="*/ 33337 w 38"/>
                <a:gd name="T11" fmla="*/ 9525 h 15"/>
                <a:gd name="T12" fmla="*/ 22225 w 38"/>
                <a:gd name="T13" fmla="*/ 23812 h 15"/>
                <a:gd name="T14" fmla="*/ 20637 w 38"/>
                <a:gd name="T15" fmla="*/ 23812 h 15"/>
                <a:gd name="T16" fmla="*/ 15875 w 38"/>
                <a:gd name="T17" fmla="*/ 22225 h 15"/>
                <a:gd name="T18" fmla="*/ 1588 w 38"/>
                <a:gd name="T19" fmla="*/ 17462 h 15"/>
                <a:gd name="T20" fmla="*/ 0 w 38"/>
                <a:gd name="T21" fmla="*/ 12700 h 15"/>
                <a:gd name="T22" fmla="*/ 11112 w 38"/>
                <a:gd name="T23" fmla="*/ 9525 h 15"/>
                <a:gd name="T24" fmla="*/ 20637 w 38"/>
                <a:gd name="T25" fmla="*/ 4762 h 15"/>
                <a:gd name="T26" fmla="*/ 23812 w 38"/>
                <a:gd name="T27" fmla="*/ 3175 h 15"/>
                <a:gd name="T28" fmla="*/ 30163 w 38"/>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15"/>
                <a:gd name="T47" fmla="*/ 38 w 38"/>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15">
                  <a:moveTo>
                    <a:pt x="19" y="0"/>
                  </a:moveTo>
                  <a:lnTo>
                    <a:pt x="23" y="3"/>
                  </a:lnTo>
                  <a:lnTo>
                    <a:pt x="32" y="3"/>
                  </a:lnTo>
                  <a:lnTo>
                    <a:pt x="38" y="12"/>
                  </a:lnTo>
                  <a:lnTo>
                    <a:pt x="34" y="14"/>
                  </a:lnTo>
                  <a:lnTo>
                    <a:pt x="21" y="6"/>
                  </a:lnTo>
                  <a:lnTo>
                    <a:pt x="14" y="15"/>
                  </a:lnTo>
                  <a:lnTo>
                    <a:pt x="13" y="15"/>
                  </a:lnTo>
                  <a:lnTo>
                    <a:pt x="10" y="14"/>
                  </a:lnTo>
                  <a:lnTo>
                    <a:pt x="1" y="11"/>
                  </a:lnTo>
                  <a:lnTo>
                    <a:pt x="0" y="8"/>
                  </a:lnTo>
                  <a:lnTo>
                    <a:pt x="7" y="6"/>
                  </a:lnTo>
                  <a:lnTo>
                    <a:pt x="13" y="3"/>
                  </a:lnTo>
                  <a:lnTo>
                    <a:pt x="15" y="2"/>
                  </a:lnTo>
                  <a:lnTo>
                    <a:pt x="19" y="0"/>
                  </a:lnTo>
                </a:path>
              </a:pathLst>
            </a:custGeom>
            <a:noFill/>
            <a:ln w="4">
              <a:solidFill>
                <a:srgbClr val="9C9C9C"/>
              </a:solidFill>
              <a:prstDash val="solid"/>
              <a:round/>
              <a:headEnd/>
              <a:tailEnd/>
            </a:ln>
          </p:spPr>
          <p:txBody>
            <a:bodyPr/>
            <a:lstStyle/>
            <a:p>
              <a:endParaRPr lang="nb-NO" dirty="0"/>
            </a:p>
          </p:txBody>
        </p:sp>
        <p:sp>
          <p:nvSpPr>
            <p:cNvPr id="2103" name="Freeform 1441"/>
            <p:cNvSpPr>
              <a:spLocks/>
            </p:cNvSpPr>
            <p:nvPr/>
          </p:nvSpPr>
          <p:spPr bwMode="auto">
            <a:xfrm>
              <a:off x="4189413" y="2068513"/>
              <a:ext cx="60325" cy="122237"/>
            </a:xfrm>
            <a:custGeom>
              <a:avLst/>
              <a:gdLst>
                <a:gd name="T0" fmla="*/ 60325 w 38"/>
                <a:gd name="T1" fmla="*/ 60325 h 77"/>
                <a:gd name="T2" fmla="*/ 57150 w 38"/>
                <a:gd name="T3" fmla="*/ 68262 h 77"/>
                <a:gd name="T4" fmla="*/ 50800 w 38"/>
                <a:gd name="T5" fmla="*/ 68262 h 77"/>
                <a:gd name="T6" fmla="*/ 34925 w 38"/>
                <a:gd name="T7" fmla="*/ 63500 h 77"/>
                <a:gd name="T8" fmla="*/ 46037 w 38"/>
                <a:gd name="T9" fmla="*/ 71437 h 77"/>
                <a:gd name="T10" fmla="*/ 50800 w 38"/>
                <a:gd name="T11" fmla="*/ 74612 h 77"/>
                <a:gd name="T12" fmla="*/ 39687 w 38"/>
                <a:gd name="T13" fmla="*/ 90487 h 77"/>
                <a:gd name="T14" fmla="*/ 34925 w 38"/>
                <a:gd name="T15" fmla="*/ 98425 h 77"/>
                <a:gd name="T16" fmla="*/ 26988 w 38"/>
                <a:gd name="T17" fmla="*/ 98425 h 77"/>
                <a:gd name="T18" fmla="*/ 19050 w 38"/>
                <a:gd name="T19" fmla="*/ 101600 h 77"/>
                <a:gd name="T20" fmla="*/ 17462 w 38"/>
                <a:gd name="T21" fmla="*/ 107950 h 77"/>
                <a:gd name="T22" fmla="*/ 7937 w 38"/>
                <a:gd name="T23" fmla="*/ 122237 h 77"/>
                <a:gd name="T24" fmla="*/ 0 w 38"/>
                <a:gd name="T25" fmla="*/ 111125 h 77"/>
                <a:gd name="T26" fmla="*/ 14288 w 38"/>
                <a:gd name="T27" fmla="*/ 77787 h 77"/>
                <a:gd name="T28" fmla="*/ 12700 w 38"/>
                <a:gd name="T29" fmla="*/ 65087 h 77"/>
                <a:gd name="T30" fmla="*/ 33337 w 38"/>
                <a:gd name="T31" fmla="*/ 28575 h 77"/>
                <a:gd name="T32" fmla="*/ 47625 w 38"/>
                <a:gd name="T33" fmla="*/ 0 h 77"/>
                <a:gd name="T34" fmla="*/ 57150 w 38"/>
                <a:gd name="T35" fmla="*/ 11112 h 77"/>
                <a:gd name="T36" fmla="*/ 53975 w 38"/>
                <a:gd name="T37" fmla="*/ 26987 h 77"/>
                <a:gd name="T38" fmla="*/ 46037 w 38"/>
                <a:gd name="T39" fmla="*/ 33337 h 77"/>
                <a:gd name="T40" fmla="*/ 53975 w 38"/>
                <a:gd name="T41" fmla="*/ 38100 h 77"/>
                <a:gd name="T42" fmla="*/ 57150 w 38"/>
                <a:gd name="T43" fmla="*/ 47625 h 77"/>
                <a:gd name="T44" fmla="*/ 60325 w 38"/>
                <a:gd name="T45" fmla="*/ 57150 h 77"/>
                <a:gd name="T46" fmla="*/ 60325 w 38"/>
                <a:gd name="T47" fmla="*/ 60325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77"/>
                <a:gd name="T74" fmla="*/ 38 w 38"/>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77">
                  <a:moveTo>
                    <a:pt x="38" y="38"/>
                  </a:moveTo>
                  <a:lnTo>
                    <a:pt x="36" y="43"/>
                  </a:lnTo>
                  <a:lnTo>
                    <a:pt x="32" y="43"/>
                  </a:lnTo>
                  <a:lnTo>
                    <a:pt x="22" y="40"/>
                  </a:lnTo>
                  <a:lnTo>
                    <a:pt x="29" y="45"/>
                  </a:lnTo>
                  <a:lnTo>
                    <a:pt x="32" y="47"/>
                  </a:lnTo>
                  <a:lnTo>
                    <a:pt x="25" y="57"/>
                  </a:lnTo>
                  <a:lnTo>
                    <a:pt x="22" y="62"/>
                  </a:lnTo>
                  <a:lnTo>
                    <a:pt x="17" y="62"/>
                  </a:lnTo>
                  <a:lnTo>
                    <a:pt x="12" y="64"/>
                  </a:lnTo>
                  <a:lnTo>
                    <a:pt x="11" y="68"/>
                  </a:lnTo>
                  <a:lnTo>
                    <a:pt x="5" y="77"/>
                  </a:lnTo>
                  <a:lnTo>
                    <a:pt x="0" y="70"/>
                  </a:lnTo>
                  <a:lnTo>
                    <a:pt x="9" y="49"/>
                  </a:lnTo>
                  <a:lnTo>
                    <a:pt x="8" y="41"/>
                  </a:lnTo>
                  <a:lnTo>
                    <a:pt x="21" y="18"/>
                  </a:lnTo>
                  <a:lnTo>
                    <a:pt x="30" y="0"/>
                  </a:lnTo>
                  <a:lnTo>
                    <a:pt x="36" y="7"/>
                  </a:lnTo>
                  <a:lnTo>
                    <a:pt x="34" y="17"/>
                  </a:lnTo>
                  <a:lnTo>
                    <a:pt x="29" y="21"/>
                  </a:lnTo>
                  <a:lnTo>
                    <a:pt x="34" y="24"/>
                  </a:lnTo>
                  <a:lnTo>
                    <a:pt x="36" y="30"/>
                  </a:lnTo>
                  <a:lnTo>
                    <a:pt x="38" y="36"/>
                  </a:lnTo>
                  <a:lnTo>
                    <a:pt x="38" y="38"/>
                  </a:lnTo>
                </a:path>
              </a:pathLst>
            </a:custGeom>
            <a:noFill/>
            <a:ln w="4">
              <a:solidFill>
                <a:srgbClr val="9C9C9C"/>
              </a:solidFill>
              <a:prstDash val="solid"/>
              <a:round/>
              <a:headEnd/>
              <a:tailEnd/>
            </a:ln>
          </p:spPr>
          <p:txBody>
            <a:bodyPr/>
            <a:lstStyle/>
            <a:p>
              <a:endParaRPr lang="nb-NO" dirty="0"/>
            </a:p>
          </p:txBody>
        </p:sp>
        <p:sp>
          <p:nvSpPr>
            <p:cNvPr id="2104" name="Freeform 1442"/>
            <p:cNvSpPr>
              <a:spLocks/>
            </p:cNvSpPr>
            <p:nvPr/>
          </p:nvSpPr>
          <p:spPr bwMode="auto">
            <a:xfrm>
              <a:off x="4251325" y="2046288"/>
              <a:ext cx="36513" cy="69850"/>
            </a:xfrm>
            <a:custGeom>
              <a:avLst/>
              <a:gdLst>
                <a:gd name="T0" fmla="*/ 28575 w 23"/>
                <a:gd name="T1" fmla="*/ 57150 h 44"/>
                <a:gd name="T2" fmla="*/ 22225 w 23"/>
                <a:gd name="T3" fmla="*/ 66675 h 44"/>
                <a:gd name="T4" fmla="*/ 11113 w 23"/>
                <a:gd name="T5" fmla="*/ 69850 h 44"/>
                <a:gd name="T6" fmla="*/ 11113 w 23"/>
                <a:gd name="T7" fmla="*/ 58738 h 44"/>
                <a:gd name="T8" fmla="*/ 0 w 23"/>
                <a:gd name="T9" fmla="*/ 66675 h 44"/>
                <a:gd name="T10" fmla="*/ 0 w 23"/>
                <a:gd name="T11" fmla="*/ 60325 h 44"/>
                <a:gd name="T12" fmla="*/ 3175 w 23"/>
                <a:gd name="T13" fmla="*/ 42862 h 44"/>
                <a:gd name="T14" fmla="*/ 9525 w 23"/>
                <a:gd name="T15" fmla="*/ 36512 h 44"/>
                <a:gd name="T16" fmla="*/ 9525 w 23"/>
                <a:gd name="T17" fmla="*/ 26988 h 44"/>
                <a:gd name="T18" fmla="*/ 23813 w 23"/>
                <a:gd name="T19" fmla="*/ 25400 h 44"/>
                <a:gd name="T20" fmla="*/ 23813 w 23"/>
                <a:gd name="T21" fmla="*/ 19050 h 44"/>
                <a:gd name="T22" fmla="*/ 17463 w 23"/>
                <a:gd name="T23" fmla="*/ 15875 h 44"/>
                <a:gd name="T24" fmla="*/ 22225 w 23"/>
                <a:gd name="T25" fmla="*/ 0 h 44"/>
                <a:gd name="T26" fmla="*/ 36513 w 23"/>
                <a:gd name="T27" fmla="*/ 6350 h 44"/>
                <a:gd name="T28" fmla="*/ 33338 w 23"/>
                <a:gd name="T29" fmla="*/ 17463 h 44"/>
                <a:gd name="T30" fmla="*/ 28575 w 23"/>
                <a:gd name="T31" fmla="*/ 57150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44"/>
                <a:gd name="T50" fmla="*/ 23 w 23"/>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44">
                  <a:moveTo>
                    <a:pt x="18" y="36"/>
                  </a:moveTo>
                  <a:lnTo>
                    <a:pt x="14" y="42"/>
                  </a:lnTo>
                  <a:lnTo>
                    <a:pt x="7" y="44"/>
                  </a:lnTo>
                  <a:lnTo>
                    <a:pt x="7" y="37"/>
                  </a:lnTo>
                  <a:lnTo>
                    <a:pt x="0" y="42"/>
                  </a:lnTo>
                  <a:lnTo>
                    <a:pt x="0" y="38"/>
                  </a:lnTo>
                  <a:lnTo>
                    <a:pt x="2" y="27"/>
                  </a:lnTo>
                  <a:lnTo>
                    <a:pt x="6" y="23"/>
                  </a:lnTo>
                  <a:lnTo>
                    <a:pt x="6" y="17"/>
                  </a:lnTo>
                  <a:lnTo>
                    <a:pt x="15" y="16"/>
                  </a:lnTo>
                  <a:lnTo>
                    <a:pt x="15" y="12"/>
                  </a:lnTo>
                  <a:lnTo>
                    <a:pt x="11" y="10"/>
                  </a:lnTo>
                  <a:lnTo>
                    <a:pt x="14" y="0"/>
                  </a:lnTo>
                  <a:lnTo>
                    <a:pt x="23" y="4"/>
                  </a:lnTo>
                  <a:lnTo>
                    <a:pt x="21" y="11"/>
                  </a:lnTo>
                  <a:lnTo>
                    <a:pt x="18" y="36"/>
                  </a:lnTo>
                </a:path>
              </a:pathLst>
            </a:custGeom>
            <a:noFill/>
            <a:ln w="4">
              <a:solidFill>
                <a:srgbClr val="9C9C9C"/>
              </a:solidFill>
              <a:prstDash val="solid"/>
              <a:round/>
              <a:headEnd/>
              <a:tailEnd/>
            </a:ln>
          </p:spPr>
          <p:txBody>
            <a:bodyPr/>
            <a:lstStyle/>
            <a:p>
              <a:endParaRPr lang="nb-NO" dirty="0"/>
            </a:p>
          </p:txBody>
        </p:sp>
        <p:sp>
          <p:nvSpPr>
            <p:cNvPr id="2105" name="Freeform 1443"/>
            <p:cNvSpPr>
              <a:spLocks/>
            </p:cNvSpPr>
            <p:nvPr/>
          </p:nvSpPr>
          <p:spPr bwMode="auto">
            <a:xfrm>
              <a:off x="4295775" y="1976438"/>
              <a:ext cx="107950" cy="119062"/>
            </a:xfrm>
            <a:custGeom>
              <a:avLst/>
              <a:gdLst>
                <a:gd name="T0" fmla="*/ 88900 w 68"/>
                <a:gd name="T1" fmla="*/ 22225 h 75"/>
                <a:gd name="T2" fmla="*/ 87312 w 68"/>
                <a:gd name="T3" fmla="*/ 33337 h 75"/>
                <a:gd name="T4" fmla="*/ 100012 w 68"/>
                <a:gd name="T5" fmla="*/ 26987 h 75"/>
                <a:gd name="T6" fmla="*/ 101600 w 68"/>
                <a:gd name="T7" fmla="*/ 28575 h 75"/>
                <a:gd name="T8" fmla="*/ 107950 w 68"/>
                <a:gd name="T9" fmla="*/ 39687 h 75"/>
                <a:gd name="T10" fmla="*/ 101600 w 68"/>
                <a:gd name="T11" fmla="*/ 49212 h 75"/>
                <a:gd name="T12" fmla="*/ 60325 w 68"/>
                <a:gd name="T13" fmla="*/ 69850 h 75"/>
                <a:gd name="T14" fmla="*/ 66675 w 68"/>
                <a:gd name="T15" fmla="*/ 87312 h 75"/>
                <a:gd name="T16" fmla="*/ 65087 w 68"/>
                <a:gd name="T17" fmla="*/ 88900 h 75"/>
                <a:gd name="T18" fmla="*/ 55562 w 68"/>
                <a:gd name="T19" fmla="*/ 95250 h 75"/>
                <a:gd name="T20" fmla="*/ 39687 w 68"/>
                <a:gd name="T21" fmla="*/ 93662 h 75"/>
                <a:gd name="T22" fmla="*/ 39687 w 68"/>
                <a:gd name="T23" fmla="*/ 107950 h 75"/>
                <a:gd name="T24" fmla="*/ 38100 w 68"/>
                <a:gd name="T25" fmla="*/ 107950 h 75"/>
                <a:gd name="T26" fmla="*/ 25400 w 68"/>
                <a:gd name="T27" fmla="*/ 101600 h 75"/>
                <a:gd name="T28" fmla="*/ 22225 w 68"/>
                <a:gd name="T29" fmla="*/ 92075 h 75"/>
                <a:gd name="T30" fmla="*/ 14287 w 68"/>
                <a:gd name="T31" fmla="*/ 92075 h 75"/>
                <a:gd name="T32" fmla="*/ 19050 w 68"/>
                <a:gd name="T33" fmla="*/ 101600 h 75"/>
                <a:gd name="T34" fmla="*/ 15875 w 68"/>
                <a:gd name="T35" fmla="*/ 107950 h 75"/>
                <a:gd name="T36" fmla="*/ 14287 w 68"/>
                <a:gd name="T37" fmla="*/ 114300 h 75"/>
                <a:gd name="T38" fmla="*/ 7937 w 68"/>
                <a:gd name="T39" fmla="*/ 119062 h 75"/>
                <a:gd name="T40" fmla="*/ 4762 w 68"/>
                <a:gd name="T41" fmla="*/ 114300 h 75"/>
                <a:gd name="T42" fmla="*/ 0 w 68"/>
                <a:gd name="T43" fmla="*/ 106362 h 75"/>
                <a:gd name="T44" fmla="*/ 1588 w 68"/>
                <a:gd name="T45" fmla="*/ 88900 h 75"/>
                <a:gd name="T46" fmla="*/ 15875 w 68"/>
                <a:gd name="T47" fmla="*/ 76200 h 75"/>
                <a:gd name="T48" fmla="*/ 12700 w 68"/>
                <a:gd name="T49" fmla="*/ 73025 h 75"/>
                <a:gd name="T50" fmla="*/ 1588 w 68"/>
                <a:gd name="T51" fmla="*/ 79375 h 75"/>
                <a:gd name="T52" fmla="*/ 7937 w 68"/>
                <a:gd name="T53" fmla="*/ 49212 h 75"/>
                <a:gd name="T54" fmla="*/ 28575 w 68"/>
                <a:gd name="T55" fmla="*/ 42862 h 75"/>
                <a:gd name="T56" fmla="*/ 26988 w 68"/>
                <a:gd name="T57" fmla="*/ 38100 h 75"/>
                <a:gd name="T58" fmla="*/ 14287 w 68"/>
                <a:gd name="T59" fmla="*/ 38100 h 75"/>
                <a:gd name="T60" fmla="*/ 7937 w 68"/>
                <a:gd name="T61" fmla="*/ 28575 h 75"/>
                <a:gd name="T62" fmla="*/ 34925 w 68"/>
                <a:gd name="T63" fmla="*/ 14287 h 75"/>
                <a:gd name="T64" fmla="*/ 49212 w 68"/>
                <a:gd name="T65" fmla="*/ 39687 h 75"/>
                <a:gd name="T66" fmla="*/ 52388 w 68"/>
                <a:gd name="T67" fmla="*/ 39687 h 75"/>
                <a:gd name="T68" fmla="*/ 60325 w 68"/>
                <a:gd name="T69" fmla="*/ 38100 h 75"/>
                <a:gd name="T70" fmla="*/ 58737 w 68"/>
                <a:gd name="T71" fmla="*/ 31750 h 75"/>
                <a:gd name="T72" fmla="*/ 49212 w 68"/>
                <a:gd name="T73" fmla="*/ 20637 h 75"/>
                <a:gd name="T74" fmla="*/ 74612 w 68"/>
                <a:gd name="T75" fmla="*/ 0 h 75"/>
                <a:gd name="T76" fmla="*/ 85725 w 68"/>
                <a:gd name="T77" fmla="*/ 4762 h 75"/>
                <a:gd name="T78" fmla="*/ 88900 w 68"/>
                <a:gd name="T79" fmla="*/ 22225 h 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8"/>
                <a:gd name="T121" fmla="*/ 0 h 75"/>
                <a:gd name="T122" fmla="*/ 68 w 68"/>
                <a:gd name="T123" fmla="*/ 75 h 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8" h="75">
                  <a:moveTo>
                    <a:pt x="56" y="14"/>
                  </a:moveTo>
                  <a:lnTo>
                    <a:pt x="55" y="21"/>
                  </a:lnTo>
                  <a:lnTo>
                    <a:pt x="63" y="17"/>
                  </a:lnTo>
                  <a:lnTo>
                    <a:pt x="64" y="18"/>
                  </a:lnTo>
                  <a:lnTo>
                    <a:pt x="68" y="25"/>
                  </a:lnTo>
                  <a:lnTo>
                    <a:pt x="64" y="31"/>
                  </a:lnTo>
                  <a:lnTo>
                    <a:pt x="38" y="44"/>
                  </a:lnTo>
                  <a:lnTo>
                    <a:pt x="42" y="55"/>
                  </a:lnTo>
                  <a:lnTo>
                    <a:pt x="41" y="56"/>
                  </a:lnTo>
                  <a:lnTo>
                    <a:pt x="35" y="60"/>
                  </a:lnTo>
                  <a:lnTo>
                    <a:pt x="25" y="59"/>
                  </a:lnTo>
                  <a:lnTo>
                    <a:pt x="25" y="68"/>
                  </a:lnTo>
                  <a:lnTo>
                    <a:pt x="24" y="68"/>
                  </a:lnTo>
                  <a:lnTo>
                    <a:pt x="16" y="64"/>
                  </a:lnTo>
                  <a:lnTo>
                    <a:pt x="14" y="58"/>
                  </a:lnTo>
                  <a:lnTo>
                    <a:pt x="9" y="58"/>
                  </a:lnTo>
                  <a:lnTo>
                    <a:pt x="12" y="64"/>
                  </a:lnTo>
                  <a:lnTo>
                    <a:pt x="10" y="68"/>
                  </a:lnTo>
                  <a:lnTo>
                    <a:pt x="9" y="72"/>
                  </a:lnTo>
                  <a:lnTo>
                    <a:pt x="5" y="75"/>
                  </a:lnTo>
                  <a:lnTo>
                    <a:pt x="3" y="72"/>
                  </a:lnTo>
                  <a:lnTo>
                    <a:pt x="0" y="67"/>
                  </a:lnTo>
                  <a:lnTo>
                    <a:pt x="1" y="56"/>
                  </a:lnTo>
                  <a:lnTo>
                    <a:pt x="10" y="48"/>
                  </a:lnTo>
                  <a:lnTo>
                    <a:pt x="8" y="46"/>
                  </a:lnTo>
                  <a:lnTo>
                    <a:pt x="1" y="50"/>
                  </a:lnTo>
                  <a:lnTo>
                    <a:pt x="5" y="31"/>
                  </a:lnTo>
                  <a:lnTo>
                    <a:pt x="18" y="27"/>
                  </a:lnTo>
                  <a:lnTo>
                    <a:pt x="17" y="24"/>
                  </a:lnTo>
                  <a:lnTo>
                    <a:pt x="9" y="24"/>
                  </a:lnTo>
                  <a:lnTo>
                    <a:pt x="5" y="18"/>
                  </a:lnTo>
                  <a:lnTo>
                    <a:pt x="22" y="9"/>
                  </a:lnTo>
                  <a:lnTo>
                    <a:pt x="31" y="25"/>
                  </a:lnTo>
                  <a:lnTo>
                    <a:pt x="33" y="25"/>
                  </a:lnTo>
                  <a:lnTo>
                    <a:pt x="38" y="24"/>
                  </a:lnTo>
                  <a:lnTo>
                    <a:pt x="37" y="20"/>
                  </a:lnTo>
                  <a:lnTo>
                    <a:pt x="31" y="13"/>
                  </a:lnTo>
                  <a:lnTo>
                    <a:pt x="47" y="0"/>
                  </a:lnTo>
                  <a:lnTo>
                    <a:pt x="54" y="3"/>
                  </a:lnTo>
                  <a:lnTo>
                    <a:pt x="56" y="14"/>
                  </a:lnTo>
                </a:path>
              </a:pathLst>
            </a:custGeom>
            <a:noFill/>
            <a:ln w="4">
              <a:solidFill>
                <a:srgbClr val="9C9C9C"/>
              </a:solidFill>
              <a:prstDash val="solid"/>
              <a:round/>
              <a:headEnd/>
              <a:tailEnd/>
            </a:ln>
          </p:spPr>
          <p:txBody>
            <a:bodyPr/>
            <a:lstStyle/>
            <a:p>
              <a:endParaRPr lang="nb-NO" dirty="0"/>
            </a:p>
          </p:txBody>
        </p:sp>
        <p:sp>
          <p:nvSpPr>
            <p:cNvPr id="2106" name="Freeform 1444"/>
            <p:cNvSpPr>
              <a:spLocks/>
            </p:cNvSpPr>
            <p:nvPr/>
          </p:nvSpPr>
          <p:spPr bwMode="auto">
            <a:xfrm>
              <a:off x="4391025" y="1974850"/>
              <a:ext cx="33338" cy="36513"/>
            </a:xfrm>
            <a:custGeom>
              <a:avLst/>
              <a:gdLst>
                <a:gd name="T0" fmla="*/ 19050 w 21"/>
                <a:gd name="T1" fmla="*/ 6350 h 23"/>
                <a:gd name="T2" fmla="*/ 20638 w 21"/>
                <a:gd name="T3" fmla="*/ 7938 h 23"/>
                <a:gd name="T4" fmla="*/ 30163 w 21"/>
                <a:gd name="T5" fmla="*/ 7938 h 23"/>
                <a:gd name="T6" fmla="*/ 33338 w 21"/>
                <a:gd name="T7" fmla="*/ 17463 h 23"/>
                <a:gd name="T8" fmla="*/ 31750 w 21"/>
                <a:gd name="T9" fmla="*/ 33338 h 23"/>
                <a:gd name="T10" fmla="*/ 30163 w 21"/>
                <a:gd name="T11" fmla="*/ 34925 h 23"/>
                <a:gd name="T12" fmla="*/ 23813 w 21"/>
                <a:gd name="T13" fmla="*/ 36513 h 23"/>
                <a:gd name="T14" fmla="*/ 17463 w 21"/>
                <a:gd name="T15" fmla="*/ 33338 h 23"/>
                <a:gd name="T16" fmla="*/ 17463 w 21"/>
                <a:gd name="T17" fmla="*/ 30163 h 23"/>
                <a:gd name="T18" fmla="*/ 12700 w 21"/>
                <a:gd name="T19" fmla="*/ 23813 h 23"/>
                <a:gd name="T20" fmla="*/ 14288 w 21"/>
                <a:gd name="T21" fmla="*/ 15875 h 23"/>
                <a:gd name="T22" fmla="*/ 3175 w 21"/>
                <a:gd name="T23" fmla="*/ 17463 h 23"/>
                <a:gd name="T24" fmla="*/ 0 w 21"/>
                <a:gd name="T25" fmla="*/ 7938 h 23"/>
                <a:gd name="T26" fmla="*/ 6350 w 21"/>
                <a:gd name="T27" fmla="*/ 9525 h 23"/>
                <a:gd name="T28" fmla="*/ 4763 w 21"/>
                <a:gd name="T29" fmla="*/ 1588 h 23"/>
                <a:gd name="T30" fmla="*/ 14288 w 21"/>
                <a:gd name="T31" fmla="*/ 0 h 23"/>
                <a:gd name="T32" fmla="*/ 19050 w 21"/>
                <a:gd name="T33" fmla="*/ 635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3"/>
                <a:gd name="T53" fmla="*/ 21 w 21"/>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3">
                  <a:moveTo>
                    <a:pt x="12" y="4"/>
                  </a:moveTo>
                  <a:lnTo>
                    <a:pt x="13" y="5"/>
                  </a:lnTo>
                  <a:lnTo>
                    <a:pt x="19" y="5"/>
                  </a:lnTo>
                  <a:lnTo>
                    <a:pt x="21" y="11"/>
                  </a:lnTo>
                  <a:lnTo>
                    <a:pt x="20" y="21"/>
                  </a:lnTo>
                  <a:lnTo>
                    <a:pt x="19" y="22"/>
                  </a:lnTo>
                  <a:lnTo>
                    <a:pt x="15" y="23"/>
                  </a:lnTo>
                  <a:lnTo>
                    <a:pt x="11" y="21"/>
                  </a:lnTo>
                  <a:lnTo>
                    <a:pt x="11" y="19"/>
                  </a:lnTo>
                  <a:lnTo>
                    <a:pt x="8" y="15"/>
                  </a:lnTo>
                  <a:lnTo>
                    <a:pt x="9" y="10"/>
                  </a:lnTo>
                  <a:lnTo>
                    <a:pt x="2" y="11"/>
                  </a:lnTo>
                  <a:lnTo>
                    <a:pt x="0" y="5"/>
                  </a:lnTo>
                  <a:lnTo>
                    <a:pt x="4" y="6"/>
                  </a:lnTo>
                  <a:lnTo>
                    <a:pt x="3" y="1"/>
                  </a:lnTo>
                  <a:lnTo>
                    <a:pt x="9" y="0"/>
                  </a:lnTo>
                  <a:lnTo>
                    <a:pt x="12" y="4"/>
                  </a:lnTo>
                </a:path>
              </a:pathLst>
            </a:custGeom>
            <a:noFill/>
            <a:ln w="4">
              <a:solidFill>
                <a:srgbClr val="9C9C9C"/>
              </a:solidFill>
              <a:prstDash val="solid"/>
              <a:round/>
              <a:headEnd/>
              <a:tailEnd/>
            </a:ln>
          </p:spPr>
          <p:txBody>
            <a:bodyPr/>
            <a:lstStyle/>
            <a:p>
              <a:endParaRPr lang="nb-NO" dirty="0"/>
            </a:p>
          </p:txBody>
        </p:sp>
        <p:sp>
          <p:nvSpPr>
            <p:cNvPr id="2107" name="Freeform 1445"/>
            <p:cNvSpPr>
              <a:spLocks/>
            </p:cNvSpPr>
            <p:nvPr/>
          </p:nvSpPr>
          <p:spPr bwMode="auto">
            <a:xfrm>
              <a:off x="4410075" y="1924050"/>
              <a:ext cx="149225" cy="133350"/>
            </a:xfrm>
            <a:custGeom>
              <a:avLst/>
              <a:gdLst>
                <a:gd name="T0" fmla="*/ 149225 w 94"/>
                <a:gd name="T1" fmla="*/ 3175 h 84"/>
                <a:gd name="T2" fmla="*/ 133350 w 94"/>
                <a:gd name="T3" fmla="*/ 34925 h 84"/>
                <a:gd name="T4" fmla="*/ 120650 w 94"/>
                <a:gd name="T5" fmla="*/ 39687 h 84"/>
                <a:gd name="T6" fmla="*/ 119063 w 94"/>
                <a:gd name="T7" fmla="*/ 50800 h 84"/>
                <a:gd name="T8" fmla="*/ 107950 w 94"/>
                <a:gd name="T9" fmla="*/ 58738 h 84"/>
                <a:gd name="T10" fmla="*/ 85725 w 94"/>
                <a:gd name="T11" fmla="*/ 74612 h 84"/>
                <a:gd name="T12" fmla="*/ 82550 w 94"/>
                <a:gd name="T13" fmla="*/ 57150 h 84"/>
                <a:gd name="T14" fmla="*/ 82550 w 94"/>
                <a:gd name="T15" fmla="*/ 58738 h 84"/>
                <a:gd name="T16" fmla="*/ 80962 w 94"/>
                <a:gd name="T17" fmla="*/ 60325 h 84"/>
                <a:gd name="T18" fmla="*/ 69850 w 94"/>
                <a:gd name="T19" fmla="*/ 84137 h 84"/>
                <a:gd name="T20" fmla="*/ 74613 w 94"/>
                <a:gd name="T21" fmla="*/ 95250 h 84"/>
                <a:gd name="T22" fmla="*/ 69850 w 94"/>
                <a:gd name="T23" fmla="*/ 100012 h 84"/>
                <a:gd name="T24" fmla="*/ 61913 w 94"/>
                <a:gd name="T25" fmla="*/ 95250 h 84"/>
                <a:gd name="T26" fmla="*/ 60325 w 94"/>
                <a:gd name="T27" fmla="*/ 93662 h 84"/>
                <a:gd name="T28" fmla="*/ 58738 w 94"/>
                <a:gd name="T29" fmla="*/ 93662 h 84"/>
                <a:gd name="T30" fmla="*/ 55563 w 94"/>
                <a:gd name="T31" fmla="*/ 92075 h 84"/>
                <a:gd name="T32" fmla="*/ 55563 w 94"/>
                <a:gd name="T33" fmla="*/ 100012 h 84"/>
                <a:gd name="T34" fmla="*/ 46037 w 94"/>
                <a:gd name="T35" fmla="*/ 111125 h 84"/>
                <a:gd name="T36" fmla="*/ 1588 w 94"/>
                <a:gd name="T37" fmla="*/ 133350 h 84"/>
                <a:gd name="T38" fmla="*/ 0 w 94"/>
                <a:gd name="T39" fmla="*/ 122238 h 84"/>
                <a:gd name="T40" fmla="*/ 1588 w 94"/>
                <a:gd name="T41" fmla="*/ 95250 h 84"/>
                <a:gd name="T42" fmla="*/ 1588 w 94"/>
                <a:gd name="T43" fmla="*/ 93662 h 84"/>
                <a:gd name="T44" fmla="*/ 1588 w 94"/>
                <a:gd name="T45" fmla="*/ 92075 h 84"/>
                <a:gd name="T46" fmla="*/ 15875 w 94"/>
                <a:gd name="T47" fmla="*/ 90487 h 84"/>
                <a:gd name="T48" fmla="*/ 19050 w 94"/>
                <a:gd name="T49" fmla="*/ 90487 h 84"/>
                <a:gd name="T50" fmla="*/ 19050 w 94"/>
                <a:gd name="T51" fmla="*/ 80962 h 84"/>
                <a:gd name="T52" fmla="*/ 22225 w 94"/>
                <a:gd name="T53" fmla="*/ 53975 h 84"/>
                <a:gd name="T54" fmla="*/ 28575 w 94"/>
                <a:gd name="T55" fmla="*/ 50800 h 84"/>
                <a:gd name="T56" fmla="*/ 38100 w 94"/>
                <a:gd name="T57" fmla="*/ 58738 h 84"/>
                <a:gd name="T58" fmla="*/ 46037 w 94"/>
                <a:gd name="T59" fmla="*/ 50800 h 84"/>
                <a:gd name="T60" fmla="*/ 33338 w 94"/>
                <a:gd name="T61" fmla="*/ 34925 h 84"/>
                <a:gd name="T62" fmla="*/ 47625 w 94"/>
                <a:gd name="T63" fmla="*/ 26988 h 84"/>
                <a:gd name="T64" fmla="*/ 55563 w 94"/>
                <a:gd name="T65" fmla="*/ 38100 h 84"/>
                <a:gd name="T66" fmla="*/ 60325 w 94"/>
                <a:gd name="T67" fmla="*/ 33338 h 84"/>
                <a:gd name="T68" fmla="*/ 58738 w 94"/>
                <a:gd name="T69" fmla="*/ 25400 h 84"/>
                <a:gd name="T70" fmla="*/ 58738 w 94"/>
                <a:gd name="T71" fmla="*/ 20637 h 84"/>
                <a:gd name="T72" fmla="*/ 65088 w 94"/>
                <a:gd name="T73" fmla="*/ 17462 h 84"/>
                <a:gd name="T74" fmla="*/ 66675 w 94"/>
                <a:gd name="T75" fmla="*/ 17462 h 84"/>
                <a:gd name="T76" fmla="*/ 69850 w 94"/>
                <a:gd name="T77" fmla="*/ 14288 h 84"/>
                <a:gd name="T78" fmla="*/ 73025 w 94"/>
                <a:gd name="T79" fmla="*/ 17462 h 84"/>
                <a:gd name="T80" fmla="*/ 79375 w 94"/>
                <a:gd name="T81" fmla="*/ 25400 h 84"/>
                <a:gd name="T82" fmla="*/ 82550 w 94"/>
                <a:gd name="T83" fmla="*/ 14288 h 84"/>
                <a:gd name="T84" fmla="*/ 82550 w 94"/>
                <a:gd name="T85" fmla="*/ 12700 h 84"/>
                <a:gd name="T86" fmla="*/ 93662 w 94"/>
                <a:gd name="T87" fmla="*/ 11112 h 84"/>
                <a:gd name="T88" fmla="*/ 101600 w 94"/>
                <a:gd name="T89" fmla="*/ 19050 h 84"/>
                <a:gd name="T90" fmla="*/ 103188 w 94"/>
                <a:gd name="T91" fmla="*/ 20637 h 84"/>
                <a:gd name="T92" fmla="*/ 101600 w 94"/>
                <a:gd name="T93" fmla="*/ 30163 h 84"/>
                <a:gd name="T94" fmla="*/ 109538 w 94"/>
                <a:gd name="T95" fmla="*/ 31750 h 84"/>
                <a:gd name="T96" fmla="*/ 114300 w 94"/>
                <a:gd name="T97" fmla="*/ 14288 h 84"/>
                <a:gd name="T98" fmla="*/ 114300 w 94"/>
                <a:gd name="T99" fmla="*/ 12700 h 84"/>
                <a:gd name="T100" fmla="*/ 125413 w 94"/>
                <a:gd name="T101" fmla="*/ 7938 h 84"/>
                <a:gd name="T102" fmla="*/ 139700 w 94"/>
                <a:gd name="T103" fmla="*/ 0 h 84"/>
                <a:gd name="T104" fmla="*/ 149225 w 94"/>
                <a:gd name="T105" fmla="*/ 0 h 84"/>
                <a:gd name="T106" fmla="*/ 149225 w 94"/>
                <a:gd name="T107" fmla="*/ 3175 h 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84"/>
                <a:gd name="T164" fmla="*/ 94 w 94"/>
                <a:gd name="T165" fmla="*/ 84 h 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84">
                  <a:moveTo>
                    <a:pt x="94" y="2"/>
                  </a:moveTo>
                  <a:lnTo>
                    <a:pt x="84" y="22"/>
                  </a:lnTo>
                  <a:lnTo>
                    <a:pt x="76" y="25"/>
                  </a:lnTo>
                  <a:lnTo>
                    <a:pt x="75" y="32"/>
                  </a:lnTo>
                  <a:lnTo>
                    <a:pt x="68" y="37"/>
                  </a:lnTo>
                  <a:lnTo>
                    <a:pt x="54" y="47"/>
                  </a:lnTo>
                  <a:lnTo>
                    <a:pt x="52" y="36"/>
                  </a:lnTo>
                  <a:lnTo>
                    <a:pt x="52" y="37"/>
                  </a:lnTo>
                  <a:lnTo>
                    <a:pt x="51" y="38"/>
                  </a:lnTo>
                  <a:lnTo>
                    <a:pt x="44" y="53"/>
                  </a:lnTo>
                  <a:lnTo>
                    <a:pt x="47" y="60"/>
                  </a:lnTo>
                  <a:lnTo>
                    <a:pt x="44" y="63"/>
                  </a:lnTo>
                  <a:lnTo>
                    <a:pt x="39" y="60"/>
                  </a:lnTo>
                  <a:lnTo>
                    <a:pt x="38" y="59"/>
                  </a:lnTo>
                  <a:lnTo>
                    <a:pt x="37" y="59"/>
                  </a:lnTo>
                  <a:lnTo>
                    <a:pt x="35" y="58"/>
                  </a:lnTo>
                  <a:lnTo>
                    <a:pt x="35" y="63"/>
                  </a:lnTo>
                  <a:lnTo>
                    <a:pt x="29" y="70"/>
                  </a:lnTo>
                  <a:lnTo>
                    <a:pt x="1" y="84"/>
                  </a:lnTo>
                  <a:lnTo>
                    <a:pt x="0" y="77"/>
                  </a:lnTo>
                  <a:lnTo>
                    <a:pt x="1" y="60"/>
                  </a:lnTo>
                  <a:lnTo>
                    <a:pt x="1" y="59"/>
                  </a:lnTo>
                  <a:lnTo>
                    <a:pt x="1" y="58"/>
                  </a:lnTo>
                  <a:lnTo>
                    <a:pt x="10" y="57"/>
                  </a:lnTo>
                  <a:lnTo>
                    <a:pt x="12" y="57"/>
                  </a:lnTo>
                  <a:lnTo>
                    <a:pt x="12" y="51"/>
                  </a:lnTo>
                  <a:lnTo>
                    <a:pt x="14" y="34"/>
                  </a:lnTo>
                  <a:lnTo>
                    <a:pt x="18" y="32"/>
                  </a:lnTo>
                  <a:lnTo>
                    <a:pt x="24" y="37"/>
                  </a:lnTo>
                  <a:lnTo>
                    <a:pt x="29" y="32"/>
                  </a:lnTo>
                  <a:lnTo>
                    <a:pt x="21" y="22"/>
                  </a:lnTo>
                  <a:lnTo>
                    <a:pt x="30" y="17"/>
                  </a:lnTo>
                  <a:lnTo>
                    <a:pt x="35" y="24"/>
                  </a:lnTo>
                  <a:lnTo>
                    <a:pt x="38" y="21"/>
                  </a:lnTo>
                  <a:lnTo>
                    <a:pt x="37" y="16"/>
                  </a:lnTo>
                  <a:lnTo>
                    <a:pt x="37" y="13"/>
                  </a:lnTo>
                  <a:lnTo>
                    <a:pt x="41" y="11"/>
                  </a:lnTo>
                  <a:lnTo>
                    <a:pt x="42" y="11"/>
                  </a:lnTo>
                  <a:lnTo>
                    <a:pt x="44" y="9"/>
                  </a:lnTo>
                  <a:lnTo>
                    <a:pt x="46" y="11"/>
                  </a:lnTo>
                  <a:lnTo>
                    <a:pt x="50" y="16"/>
                  </a:lnTo>
                  <a:lnTo>
                    <a:pt x="52" y="9"/>
                  </a:lnTo>
                  <a:lnTo>
                    <a:pt x="52" y="8"/>
                  </a:lnTo>
                  <a:lnTo>
                    <a:pt x="59" y="7"/>
                  </a:lnTo>
                  <a:lnTo>
                    <a:pt x="64" y="12"/>
                  </a:lnTo>
                  <a:lnTo>
                    <a:pt x="65" y="13"/>
                  </a:lnTo>
                  <a:lnTo>
                    <a:pt x="64" y="19"/>
                  </a:lnTo>
                  <a:lnTo>
                    <a:pt x="69" y="20"/>
                  </a:lnTo>
                  <a:lnTo>
                    <a:pt x="72" y="9"/>
                  </a:lnTo>
                  <a:lnTo>
                    <a:pt x="72" y="8"/>
                  </a:lnTo>
                  <a:lnTo>
                    <a:pt x="79" y="5"/>
                  </a:lnTo>
                  <a:lnTo>
                    <a:pt x="88" y="0"/>
                  </a:lnTo>
                  <a:lnTo>
                    <a:pt x="94" y="0"/>
                  </a:lnTo>
                  <a:lnTo>
                    <a:pt x="94" y="2"/>
                  </a:lnTo>
                </a:path>
              </a:pathLst>
            </a:custGeom>
            <a:noFill/>
            <a:ln w="4">
              <a:solidFill>
                <a:srgbClr val="9C9C9C"/>
              </a:solidFill>
              <a:prstDash val="solid"/>
              <a:round/>
              <a:headEnd/>
              <a:tailEnd/>
            </a:ln>
          </p:spPr>
          <p:txBody>
            <a:bodyPr/>
            <a:lstStyle/>
            <a:p>
              <a:endParaRPr lang="nb-NO" dirty="0"/>
            </a:p>
          </p:txBody>
        </p:sp>
        <p:sp>
          <p:nvSpPr>
            <p:cNvPr id="2108" name="Freeform 1446"/>
            <p:cNvSpPr>
              <a:spLocks/>
            </p:cNvSpPr>
            <p:nvPr/>
          </p:nvSpPr>
          <p:spPr bwMode="auto">
            <a:xfrm>
              <a:off x="4705350" y="1884363"/>
              <a:ext cx="63500" cy="69850"/>
            </a:xfrm>
            <a:custGeom>
              <a:avLst/>
              <a:gdLst>
                <a:gd name="T0" fmla="*/ 28575 w 40"/>
                <a:gd name="T1" fmla="*/ 53975 h 44"/>
                <a:gd name="T2" fmla="*/ 7938 w 40"/>
                <a:gd name="T3" fmla="*/ 69850 h 44"/>
                <a:gd name="T4" fmla="*/ 0 w 40"/>
                <a:gd name="T5" fmla="*/ 58738 h 44"/>
                <a:gd name="T6" fmla="*/ 19050 w 40"/>
                <a:gd name="T7" fmla="*/ 19050 h 44"/>
                <a:gd name="T8" fmla="*/ 25400 w 40"/>
                <a:gd name="T9" fmla="*/ 6350 h 44"/>
                <a:gd name="T10" fmla="*/ 41275 w 40"/>
                <a:gd name="T11" fmla="*/ 0 h 44"/>
                <a:gd name="T12" fmla="*/ 55563 w 40"/>
                <a:gd name="T13" fmla="*/ 12700 h 44"/>
                <a:gd name="T14" fmla="*/ 53975 w 40"/>
                <a:gd name="T15" fmla="*/ 19050 h 44"/>
                <a:gd name="T16" fmla="*/ 63500 w 40"/>
                <a:gd name="T17" fmla="*/ 33338 h 44"/>
                <a:gd name="T18" fmla="*/ 52388 w 40"/>
                <a:gd name="T19" fmla="*/ 53975 h 44"/>
                <a:gd name="T20" fmla="*/ 46037 w 40"/>
                <a:gd name="T21" fmla="*/ 53975 h 44"/>
                <a:gd name="T22" fmla="*/ 31750 w 40"/>
                <a:gd name="T23" fmla="*/ 53975 h 44"/>
                <a:gd name="T24" fmla="*/ 28575 w 40"/>
                <a:gd name="T25" fmla="*/ 53975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44"/>
                <a:gd name="T41" fmla="*/ 40 w 40"/>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44">
                  <a:moveTo>
                    <a:pt x="18" y="34"/>
                  </a:moveTo>
                  <a:lnTo>
                    <a:pt x="5" y="44"/>
                  </a:lnTo>
                  <a:lnTo>
                    <a:pt x="0" y="37"/>
                  </a:lnTo>
                  <a:lnTo>
                    <a:pt x="12" y="12"/>
                  </a:lnTo>
                  <a:lnTo>
                    <a:pt x="16" y="4"/>
                  </a:lnTo>
                  <a:lnTo>
                    <a:pt x="26" y="0"/>
                  </a:lnTo>
                  <a:lnTo>
                    <a:pt x="35" y="8"/>
                  </a:lnTo>
                  <a:lnTo>
                    <a:pt x="34" y="12"/>
                  </a:lnTo>
                  <a:lnTo>
                    <a:pt x="40" y="21"/>
                  </a:lnTo>
                  <a:lnTo>
                    <a:pt x="33" y="34"/>
                  </a:lnTo>
                  <a:lnTo>
                    <a:pt x="29" y="34"/>
                  </a:lnTo>
                  <a:lnTo>
                    <a:pt x="20" y="34"/>
                  </a:lnTo>
                  <a:lnTo>
                    <a:pt x="18" y="34"/>
                  </a:lnTo>
                </a:path>
              </a:pathLst>
            </a:custGeom>
            <a:noFill/>
            <a:ln w="4">
              <a:solidFill>
                <a:srgbClr val="9C9C9C"/>
              </a:solidFill>
              <a:prstDash val="solid"/>
              <a:round/>
              <a:headEnd/>
              <a:tailEnd/>
            </a:ln>
          </p:spPr>
          <p:txBody>
            <a:bodyPr/>
            <a:lstStyle/>
            <a:p>
              <a:endParaRPr lang="nb-NO" dirty="0"/>
            </a:p>
          </p:txBody>
        </p:sp>
        <p:sp>
          <p:nvSpPr>
            <p:cNvPr id="2109" name="Freeform 1447"/>
            <p:cNvSpPr>
              <a:spLocks/>
            </p:cNvSpPr>
            <p:nvPr/>
          </p:nvSpPr>
          <p:spPr bwMode="auto">
            <a:xfrm>
              <a:off x="4475163" y="1874838"/>
              <a:ext cx="61912" cy="41275"/>
            </a:xfrm>
            <a:custGeom>
              <a:avLst/>
              <a:gdLst>
                <a:gd name="T0" fmla="*/ 14287 w 39"/>
                <a:gd name="T1" fmla="*/ 0 h 26"/>
                <a:gd name="T2" fmla="*/ 30162 w 39"/>
                <a:gd name="T3" fmla="*/ 12700 h 26"/>
                <a:gd name="T4" fmla="*/ 42862 w 39"/>
                <a:gd name="T5" fmla="*/ 7938 h 26"/>
                <a:gd name="T6" fmla="*/ 47625 w 39"/>
                <a:gd name="T7" fmla="*/ 12700 h 26"/>
                <a:gd name="T8" fmla="*/ 49212 w 39"/>
                <a:gd name="T9" fmla="*/ 12700 h 26"/>
                <a:gd name="T10" fmla="*/ 50800 w 39"/>
                <a:gd name="T11" fmla="*/ 12700 h 26"/>
                <a:gd name="T12" fmla="*/ 57150 w 39"/>
                <a:gd name="T13" fmla="*/ 15875 h 26"/>
                <a:gd name="T14" fmla="*/ 61912 w 39"/>
                <a:gd name="T15" fmla="*/ 20638 h 26"/>
                <a:gd name="T16" fmla="*/ 50800 w 39"/>
                <a:gd name="T17" fmla="*/ 28575 h 26"/>
                <a:gd name="T18" fmla="*/ 42862 w 39"/>
                <a:gd name="T19" fmla="*/ 36513 h 26"/>
                <a:gd name="T20" fmla="*/ 33337 w 39"/>
                <a:gd name="T21" fmla="*/ 39688 h 26"/>
                <a:gd name="T22" fmla="*/ 26987 w 39"/>
                <a:gd name="T23" fmla="*/ 41275 h 26"/>
                <a:gd name="T24" fmla="*/ 17462 w 39"/>
                <a:gd name="T25" fmla="*/ 41275 h 26"/>
                <a:gd name="T26" fmla="*/ 9525 w 39"/>
                <a:gd name="T27" fmla="*/ 28575 h 26"/>
                <a:gd name="T28" fmla="*/ 0 w 39"/>
                <a:gd name="T29" fmla="*/ 14288 h 26"/>
                <a:gd name="T30" fmla="*/ 14287 w 39"/>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26"/>
                <a:gd name="T50" fmla="*/ 39 w 39"/>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26">
                  <a:moveTo>
                    <a:pt x="9" y="0"/>
                  </a:moveTo>
                  <a:lnTo>
                    <a:pt x="19" y="8"/>
                  </a:lnTo>
                  <a:lnTo>
                    <a:pt x="27" y="5"/>
                  </a:lnTo>
                  <a:lnTo>
                    <a:pt x="30" y="8"/>
                  </a:lnTo>
                  <a:lnTo>
                    <a:pt x="31" y="8"/>
                  </a:lnTo>
                  <a:lnTo>
                    <a:pt x="32" y="8"/>
                  </a:lnTo>
                  <a:lnTo>
                    <a:pt x="36" y="10"/>
                  </a:lnTo>
                  <a:lnTo>
                    <a:pt x="39" y="13"/>
                  </a:lnTo>
                  <a:lnTo>
                    <a:pt x="32" y="18"/>
                  </a:lnTo>
                  <a:lnTo>
                    <a:pt x="27" y="23"/>
                  </a:lnTo>
                  <a:lnTo>
                    <a:pt x="21" y="25"/>
                  </a:lnTo>
                  <a:lnTo>
                    <a:pt x="17" y="26"/>
                  </a:lnTo>
                  <a:lnTo>
                    <a:pt x="11" y="26"/>
                  </a:lnTo>
                  <a:lnTo>
                    <a:pt x="6" y="18"/>
                  </a:lnTo>
                  <a:lnTo>
                    <a:pt x="0" y="9"/>
                  </a:lnTo>
                  <a:lnTo>
                    <a:pt x="9" y="0"/>
                  </a:lnTo>
                </a:path>
              </a:pathLst>
            </a:custGeom>
            <a:noFill/>
            <a:ln w="4">
              <a:solidFill>
                <a:srgbClr val="9C9C9C"/>
              </a:solidFill>
              <a:prstDash val="solid"/>
              <a:round/>
              <a:headEnd/>
              <a:tailEnd/>
            </a:ln>
          </p:spPr>
          <p:txBody>
            <a:bodyPr/>
            <a:lstStyle/>
            <a:p>
              <a:endParaRPr lang="nb-NO" dirty="0"/>
            </a:p>
          </p:txBody>
        </p:sp>
        <p:sp>
          <p:nvSpPr>
            <p:cNvPr id="2110" name="Freeform 1448"/>
            <p:cNvSpPr>
              <a:spLocks/>
            </p:cNvSpPr>
            <p:nvPr/>
          </p:nvSpPr>
          <p:spPr bwMode="auto">
            <a:xfrm>
              <a:off x="4022725" y="1874838"/>
              <a:ext cx="1008063" cy="1527175"/>
            </a:xfrm>
            <a:custGeom>
              <a:avLst/>
              <a:gdLst>
                <a:gd name="T0" fmla="*/ 1004888 w 635"/>
                <a:gd name="T1" fmla="*/ 120650 h 962"/>
                <a:gd name="T2" fmla="*/ 977900 w 635"/>
                <a:gd name="T3" fmla="*/ 238125 h 962"/>
                <a:gd name="T4" fmla="*/ 838200 w 635"/>
                <a:gd name="T5" fmla="*/ 234950 h 962"/>
                <a:gd name="T6" fmla="*/ 769938 w 635"/>
                <a:gd name="T7" fmla="*/ 377825 h 962"/>
                <a:gd name="T8" fmla="*/ 725488 w 635"/>
                <a:gd name="T9" fmla="*/ 541338 h 962"/>
                <a:gd name="T10" fmla="*/ 703263 w 635"/>
                <a:gd name="T11" fmla="*/ 685800 h 962"/>
                <a:gd name="T12" fmla="*/ 609600 w 635"/>
                <a:gd name="T13" fmla="*/ 847725 h 962"/>
                <a:gd name="T14" fmla="*/ 555625 w 635"/>
                <a:gd name="T15" fmla="*/ 998538 h 962"/>
                <a:gd name="T16" fmla="*/ 441325 w 635"/>
                <a:gd name="T17" fmla="*/ 1098550 h 962"/>
                <a:gd name="T18" fmla="*/ 430213 w 635"/>
                <a:gd name="T19" fmla="*/ 1260475 h 962"/>
                <a:gd name="T20" fmla="*/ 401638 w 635"/>
                <a:gd name="T21" fmla="*/ 1425575 h 962"/>
                <a:gd name="T22" fmla="*/ 160338 w 635"/>
                <a:gd name="T23" fmla="*/ 1473200 h 962"/>
                <a:gd name="T24" fmla="*/ 17463 w 635"/>
                <a:gd name="T25" fmla="*/ 1500188 h 962"/>
                <a:gd name="T26" fmla="*/ 82550 w 635"/>
                <a:gd name="T27" fmla="*/ 1444625 h 962"/>
                <a:gd name="T28" fmla="*/ 130175 w 635"/>
                <a:gd name="T29" fmla="*/ 1387475 h 962"/>
                <a:gd name="T30" fmla="*/ 65088 w 635"/>
                <a:gd name="T31" fmla="*/ 1406525 h 962"/>
                <a:gd name="T32" fmla="*/ 46038 w 635"/>
                <a:gd name="T33" fmla="*/ 1377950 h 962"/>
                <a:gd name="T34" fmla="*/ 46038 w 635"/>
                <a:gd name="T35" fmla="*/ 1363663 h 962"/>
                <a:gd name="T36" fmla="*/ 25400 w 635"/>
                <a:gd name="T37" fmla="*/ 1344613 h 962"/>
                <a:gd name="T38" fmla="*/ 33338 w 635"/>
                <a:gd name="T39" fmla="*/ 1287463 h 962"/>
                <a:gd name="T40" fmla="*/ 82550 w 635"/>
                <a:gd name="T41" fmla="*/ 1327150 h 962"/>
                <a:gd name="T42" fmla="*/ 103188 w 635"/>
                <a:gd name="T43" fmla="*/ 1306513 h 962"/>
                <a:gd name="T44" fmla="*/ 77788 w 635"/>
                <a:gd name="T45" fmla="*/ 1284288 h 962"/>
                <a:gd name="T46" fmla="*/ 98425 w 635"/>
                <a:gd name="T47" fmla="*/ 1209675 h 962"/>
                <a:gd name="T48" fmla="*/ 112713 w 635"/>
                <a:gd name="T49" fmla="*/ 1209675 h 962"/>
                <a:gd name="T50" fmla="*/ 112713 w 635"/>
                <a:gd name="T51" fmla="*/ 1130300 h 962"/>
                <a:gd name="T52" fmla="*/ 196850 w 635"/>
                <a:gd name="T53" fmla="*/ 1111250 h 962"/>
                <a:gd name="T54" fmla="*/ 125413 w 635"/>
                <a:gd name="T55" fmla="*/ 1062038 h 962"/>
                <a:gd name="T56" fmla="*/ 268288 w 635"/>
                <a:gd name="T57" fmla="*/ 1004888 h 962"/>
                <a:gd name="T58" fmla="*/ 288925 w 635"/>
                <a:gd name="T59" fmla="*/ 1008063 h 962"/>
                <a:gd name="T60" fmla="*/ 328613 w 635"/>
                <a:gd name="T61" fmla="*/ 968375 h 962"/>
                <a:gd name="T62" fmla="*/ 187325 w 635"/>
                <a:gd name="T63" fmla="*/ 1004888 h 962"/>
                <a:gd name="T64" fmla="*/ 219075 w 635"/>
                <a:gd name="T65" fmla="*/ 950913 h 962"/>
                <a:gd name="T66" fmla="*/ 198438 w 635"/>
                <a:gd name="T67" fmla="*/ 854075 h 962"/>
                <a:gd name="T68" fmla="*/ 265113 w 635"/>
                <a:gd name="T69" fmla="*/ 847725 h 962"/>
                <a:gd name="T70" fmla="*/ 219075 w 635"/>
                <a:gd name="T71" fmla="*/ 812800 h 962"/>
                <a:gd name="T72" fmla="*/ 260350 w 635"/>
                <a:gd name="T73" fmla="*/ 782637 h 962"/>
                <a:gd name="T74" fmla="*/ 280988 w 635"/>
                <a:gd name="T75" fmla="*/ 785812 h 962"/>
                <a:gd name="T76" fmla="*/ 327025 w 635"/>
                <a:gd name="T77" fmla="*/ 742950 h 962"/>
                <a:gd name="T78" fmla="*/ 312738 w 635"/>
                <a:gd name="T79" fmla="*/ 673100 h 962"/>
                <a:gd name="T80" fmla="*/ 392113 w 635"/>
                <a:gd name="T81" fmla="*/ 668338 h 962"/>
                <a:gd name="T82" fmla="*/ 425450 w 635"/>
                <a:gd name="T83" fmla="*/ 625475 h 962"/>
                <a:gd name="T84" fmla="*/ 474663 w 635"/>
                <a:gd name="T85" fmla="*/ 590550 h 962"/>
                <a:gd name="T86" fmla="*/ 495300 w 635"/>
                <a:gd name="T87" fmla="*/ 601663 h 962"/>
                <a:gd name="T88" fmla="*/ 561975 w 635"/>
                <a:gd name="T89" fmla="*/ 584200 h 962"/>
                <a:gd name="T90" fmla="*/ 563563 w 635"/>
                <a:gd name="T91" fmla="*/ 566738 h 962"/>
                <a:gd name="T92" fmla="*/ 473075 w 635"/>
                <a:gd name="T93" fmla="*/ 547688 h 962"/>
                <a:gd name="T94" fmla="*/ 487363 w 635"/>
                <a:gd name="T95" fmla="*/ 496888 h 962"/>
                <a:gd name="T96" fmla="*/ 512763 w 635"/>
                <a:gd name="T97" fmla="*/ 419100 h 962"/>
                <a:gd name="T98" fmla="*/ 541338 w 635"/>
                <a:gd name="T99" fmla="*/ 460375 h 962"/>
                <a:gd name="T100" fmla="*/ 627063 w 635"/>
                <a:gd name="T101" fmla="*/ 479425 h 962"/>
                <a:gd name="T102" fmla="*/ 650875 w 635"/>
                <a:gd name="T103" fmla="*/ 415925 h 962"/>
                <a:gd name="T104" fmla="*/ 550863 w 635"/>
                <a:gd name="T105" fmla="*/ 400050 h 962"/>
                <a:gd name="T106" fmla="*/ 595313 w 635"/>
                <a:gd name="T107" fmla="*/ 361950 h 962"/>
                <a:gd name="T108" fmla="*/ 593725 w 635"/>
                <a:gd name="T109" fmla="*/ 330200 h 962"/>
                <a:gd name="T110" fmla="*/ 530225 w 635"/>
                <a:gd name="T111" fmla="*/ 369888 h 962"/>
                <a:gd name="T112" fmla="*/ 522288 w 635"/>
                <a:gd name="T113" fmla="*/ 336550 h 962"/>
                <a:gd name="T114" fmla="*/ 512763 w 635"/>
                <a:gd name="T115" fmla="*/ 301625 h 962"/>
                <a:gd name="T116" fmla="*/ 604838 w 635"/>
                <a:gd name="T117" fmla="*/ 276225 h 962"/>
                <a:gd name="T118" fmla="*/ 622300 w 635"/>
                <a:gd name="T119" fmla="*/ 220663 h 9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5"/>
                <a:gd name="T181" fmla="*/ 0 h 962"/>
                <a:gd name="T182" fmla="*/ 635 w 635"/>
                <a:gd name="T183" fmla="*/ 962 h 9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5" h="962">
                  <a:moveTo>
                    <a:pt x="626" y="0"/>
                  </a:moveTo>
                  <a:lnTo>
                    <a:pt x="629" y="5"/>
                  </a:lnTo>
                  <a:lnTo>
                    <a:pt x="629" y="13"/>
                  </a:lnTo>
                  <a:lnTo>
                    <a:pt x="629" y="17"/>
                  </a:lnTo>
                  <a:lnTo>
                    <a:pt x="629" y="18"/>
                  </a:lnTo>
                  <a:lnTo>
                    <a:pt x="629" y="23"/>
                  </a:lnTo>
                  <a:lnTo>
                    <a:pt x="628" y="26"/>
                  </a:lnTo>
                  <a:lnTo>
                    <a:pt x="628" y="31"/>
                  </a:lnTo>
                  <a:lnTo>
                    <a:pt x="628" y="33"/>
                  </a:lnTo>
                  <a:lnTo>
                    <a:pt x="628" y="35"/>
                  </a:lnTo>
                  <a:lnTo>
                    <a:pt x="628" y="36"/>
                  </a:lnTo>
                  <a:lnTo>
                    <a:pt x="628" y="39"/>
                  </a:lnTo>
                  <a:lnTo>
                    <a:pt x="629" y="48"/>
                  </a:lnTo>
                  <a:lnTo>
                    <a:pt x="630" y="56"/>
                  </a:lnTo>
                  <a:lnTo>
                    <a:pt x="631" y="65"/>
                  </a:lnTo>
                  <a:lnTo>
                    <a:pt x="631" y="69"/>
                  </a:lnTo>
                  <a:lnTo>
                    <a:pt x="633" y="76"/>
                  </a:lnTo>
                  <a:lnTo>
                    <a:pt x="633" y="78"/>
                  </a:lnTo>
                  <a:lnTo>
                    <a:pt x="634" y="81"/>
                  </a:lnTo>
                  <a:lnTo>
                    <a:pt x="634" y="86"/>
                  </a:lnTo>
                  <a:lnTo>
                    <a:pt x="635" y="94"/>
                  </a:lnTo>
                  <a:lnTo>
                    <a:pt x="634" y="97"/>
                  </a:lnTo>
                  <a:lnTo>
                    <a:pt x="633" y="101"/>
                  </a:lnTo>
                  <a:lnTo>
                    <a:pt x="631" y="108"/>
                  </a:lnTo>
                  <a:lnTo>
                    <a:pt x="628" y="116"/>
                  </a:lnTo>
                  <a:lnTo>
                    <a:pt x="628" y="119"/>
                  </a:lnTo>
                  <a:lnTo>
                    <a:pt x="626" y="122"/>
                  </a:lnTo>
                  <a:lnTo>
                    <a:pt x="625" y="123"/>
                  </a:lnTo>
                  <a:lnTo>
                    <a:pt x="624" y="128"/>
                  </a:lnTo>
                  <a:lnTo>
                    <a:pt x="624" y="129"/>
                  </a:lnTo>
                  <a:lnTo>
                    <a:pt x="622" y="133"/>
                  </a:lnTo>
                  <a:lnTo>
                    <a:pt x="620" y="137"/>
                  </a:lnTo>
                  <a:lnTo>
                    <a:pt x="618" y="143"/>
                  </a:lnTo>
                  <a:lnTo>
                    <a:pt x="616" y="150"/>
                  </a:lnTo>
                  <a:lnTo>
                    <a:pt x="613" y="156"/>
                  </a:lnTo>
                  <a:lnTo>
                    <a:pt x="608" y="152"/>
                  </a:lnTo>
                  <a:lnTo>
                    <a:pt x="603" y="148"/>
                  </a:lnTo>
                  <a:lnTo>
                    <a:pt x="595" y="143"/>
                  </a:lnTo>
                  <a:lnTo>
                    <a:pt x="590" y="139"/>
                  </a:lnTo>
                  <a:lnTo>
                    <a:pt x="583" y="135"/>
                  </a:lnTo>
                  <a:lnTo>
                    <a:pt x="578" y="132"/>
                  </a:lnTo>
                  <a:lnTo>
                    <a:pt x="573" y="129"/>
                  </a:lnTo>
                  <a:lnTo>
                    <a:pt x="567" y="127"/>
                  </a:lnTo>
                  <a:lnTo>
                    <a:pt x="563" y="125"/>
                  </a:lnTo>
                  <a:lnTo>
                    <a:pt x="558" y="123"/>
                  </a:lnTo>
                  <a:lnTo>
                    <a:pt x="550" y="119"/>
                  </a:lnTo>
                  <a:lnTo>
                    <a:pt x="548" y="124"/>
                  </a:lnTo>
                  <a:lnTo>
                    <a:pt x="544" y="132"/>
                  </a:lnTo>
                  <a:lnTo>
                    <a:pt x="541" y="137"/>
                  </a:lnTo>
                  <a:lnTo>
                    <a:pt x="535" y="143"/>
                  </a:lnTo>
                  <a:lnTo>
                    <a:pt x="528" y="148"/>
                  </a:lnTo>
                  <a:lnTo>
                    <a:pt x="525" y="150"/>
                  </a:lnTo>
                  <a:lnTo>
                    <a:pt x="520" y="156"/>
                  </a:lnTo>
                  <a:lnTo>
                    <a:pt x="519" y="156"/>
                  </a:lnTo>
                  <a:lnTo>
                    <a:pt x="516" y="158"/>
                  </a:lnTo>
                  <a:lnTo>
                    <a:pt x="515" y="160"/>
                  </a:lnTo>
                  <a:lnTo>
                    <a:pt x="507" y="166"/>
                  </a:lnTo>
                  <a:lnTo>
                    <a:pt x="503" y="171"/>
                  </a:lnTo>
                  <a:lnTo>
                    <a:pt x="498" y="175"/>
                  </a:lnTo>
                  <a:lnTo>
                    <a:pt x="498" y="180"/>
                  </a:lnTo>
                  <a:lnTo>
                    <a:pt x="495" y="188"/>
                  </a:lnTo>
                  <a:lnTo>
                    <a:pt x="494" y="194"/>
                  </a:lnTo>
                  <a:lnTo>
                    <a:pt x="493" y="199"/>
                  </a:lnTo>
                  <a:lnTo>
                    <a:pt x="491" y="209"/>
                  </a:lnTo>
                  <a:lnTo>
                    <a:pt x="490" y="215"/>
                  </a:lnTo>
                  <a:lnTo>
                    <a:pt x="487" y="222"/>
                  </a:lnTo>
                  <a:lnTo>
                    <a:pt x="486" y="229"/>
                  </a:lnTo>
                  <a:lnTo>
                    <a:pt x="485" y="238"/>
                  </a:lnTo>
                  <a:lnTo>
                    <a:pt x="482" y="246"/>
                  </a:lnTo>
                  <a:lnTo>
                    <a:pt x="478" y="255"/>
                  </a:lnTo>
                  <a:lnTo>
                    <a:pt x="476" y="260"/>
                  </a:lnTo>
                  <a:lnTo>
                    <a:pt x="472" y="269"/>
                  </a:lnTo>
                  <a:lnTo>
                    <a:pt x="468" y="276"/>
                  </a:lnTo>
                  <a:lnTo>
                    <a:pt x="465" y="277"/>
                  </a:lnTo>
                  <a:lnTo>
                    <a:pt x="456" y="279"/>
                  </a:lnTo>
                  <a:lnTo>
                    <a:pt x="451" y="279"/>
                  </a:lnTo>
                  <a:lnTo>
                    <a:pt x="443" y="281"/>
                  </a:lnTo>
                  <a:lnTo>
                    <a:pt x="440" y="290"/>
                  </a:lnTo>
                  <a:lnTo>
                    <a:pt x="438" y="296"/>
                  </a:lnTo>
                  <a:lnTo>
                    <a:pt x="436" y="304"/>
                  </a:lnTo>
                  <a:lnTo>
                    <a:pt x="443" y="315"/>
                  </a:lnTo>
                  <a:lnTo>
                    <a:pt x="446" y="321"/>
                  </a:lnTo>
                  <a:lnTo>
                    <a:pt x="448" y="326"/>
                  </a:lnTo>
                  <a:lnTo>
                    <a:pt x="455" y="336"/>
                  </a:lnTo>
                  <a:lnTo>
                    <a:pt x="457" y="341"/>
                  </a:lnTo>
                  <a:lnTo>
                    <a:pt x="461" y="349"/>
                  </a:lnTo>
                  <a:lnTo>
                    <a:pt x="465" y="356"/>
                  </a:lnTo>
                  <a:lnTo>
                    <a:pt x="469" y="364"/>
                  </a:lnTo>
                  <a:lnTo>
                    <a:pt x="469" y="370"/>
                  </a:lnTo>
                  <a:lnTo>
                    <a:pt x="469" y="372"/>
                  </a:lnTo>
                  <a:lnTo>
                    <a:pt x="469" y="377"/>
                  </a:lnTo>
                  <a:lnTo>
                    <a:pt x="469" y="389"/>
                  </a:lnTo>
                  <a:lnTo>
                    <a:pt x="469" y="391"/>
                  </a:lnTo>
                  <a:lnTo>
                    <a:pt x="469" y="396"/>
                  </a:lnTo>
                  <a:lnTo>
                    <a:pt x="469" y="400"/>
                  </a:lnTo>
                  <a:lnTo>
                    <a:pt x="469" y="406"/>
                  </a:lnTo>
                  <a:lnTo>
                    <a:pt x="467" y="408"/>
                  </a:lnTo>
                  <a:lnTo>
                    <a:pt x="460" y="413"/>
                  </a:lnTo>
                  <a:lnTo>
                    <a:pt x="457" y="416"/>
                  </a:lnTo>
                  <a:lnTo>
                    <a:pt x="450" y="423"/>
                  </a:lnTo>
                  <a:lnTo>
                    <a:pt x="444" y="429"/>
                  </a:lnTo>
                  <a:lnTo>
                    <a:pt x="443" y="432"/>
                  </a:lnTo>
                  <a:lnTo>
                    <a:pt x="438" y="437"/>
                  </a:lnTo>
                  <a:lnTo>
                    <a:pt x="432" y="442"/>
                  </a:lnTo>
                  <a:lnTo>
                    <a:pt x="429" y="453"/>
                  </a:lnTo>
                  <a:lnTo>
                    <a:pt x="425" y="461"/>
                  </a:lnTo>
                  <a:lnTo>
                    <a:pt x="422" y="466"/>
                  </a:lnTo>
                  <a:lnTo>
                    <a:pt x="419" y="470"/>
                  </a:lnTo>
                  <a:lnTo>
                    <a:pt x="415" y="479"/>
                  </a:lnTo>
                  <a:lnTo>
                    <a:pt x="414" y="482"/>
                  </a:lnTo>
                  <a:lnTo>
                    <a:pt x="410" y="489"/>
                  </a:lnTo>
                  <a:lnTo>
                    <a:pt x="408" y="495"/>
                  </a:lnTo>
                  <a:lnTo>
                    <a:pt x="405" y="497"/>
                  </a:lnTo>
                  <a:lnTo>
                    <a:pt x="402" y="504"/>
                  </a:lnTo>
                  <a:lnTo>
                    <a:pt x="400" y="508"/>
                  </a:lnTo>
                  <a:lnTo>
                    <a:pt x="398" y="512"/>
                  </a:lnTo>
                  <a:lnTo>
                    <a:pt x="393" y="521"/>
                  </a:lnTo>
                  <a:lnTo>
                    <a:pt x="391" y="527"/>
                  </a:lnTo>
                  <a:lnTo>
                    <a:pt x="384" y="534"/>
                  </a:lnTo>
                  <a:lnTo>
                    <a:pt x="381" y="537"/>
                  </a:lnTo>
                  <a:lnTo>
                    <a:pt x="380" y="539"/>
                  </a:lnTo>
                  <a:lnTo>
                    <a:pt x="372" y="546"/>
                  </a:lnTo>
                  <a:lnTo>
                    <a:pt x="371" y="548"/>
                  </a:lnTo>
                  <a:lnTo>
                    <a:pt x="364" y="556"/>
                  </a:lnTo>
                  <a:lnTo>
                    <a:pt x="366" y="560"/>
                  </a:lnTo>
                  <a:lnTo>
                    <a:pt x="368" y="571"/>
                  </a:lnTo>
                  <a:lnTo>
                    <a:pt x="371" y="581"/>
                  </a:lnTo>
                  <a:lnTo>
                    <a:pt x="372" y="588"/>
                  </a:lnTo>
                  <a:lnTo>
                    <a:pt x="374" y="593"/>
                  </a:lnTo>
                  <a:lnTo>
                    <a:pt x="376" y="605"/>
                  </a:lnTo>
                  <a:lnTo>
                    <a:pt x="376" y="610"/>
                  </a:lnTo>
                  <a:lnTo>
                    <a:pt x="374" y="612"/>
                  </a:lnTo>
                  <a:lnTo>
                    <a:pt x="371" y="614"/>
                  </a:lnTo>
                  <a:lnTo>
                    <a:pt x="362" y="620"/>
                  </a:lnTo>
                  <a:lnTo>
                    <a:pt x="358" y="623"/>
                  </a:lnTo>
                  <a:lnTo>
                    <a:pt x="350" y="629"/>
                  </a:lnTo>
                  <a:lnTo>
                    <a:pt x="346" y="632"/>
                  </a:lnTo>
                  <a:lnTo>
                    <a:pt x="338" y="637"/>
                  </a:lnTo>
                  <a:lnTo>
                    <a:pt x="329" y="644"/>
                  </a:lnTo>
                  <a:lnTo>
                    <a:pt x="316" y="645"/>
                  </a:lnTo>
                  <a:lnTo>
                    <a:pt x="311" y="647"/>
                  </a:lnTo>
                  <a:lnTo>
                    <a:pt x="304" y="647"/>
                  </a:lnTo>
                  <a:lnTo>
                    <a:pt x="298" y="648"/>
                  </a:lnTo>
                  <a:lnTo>
                    <a:pt x="291" y="648"/>
                  </a:lnTo>
                  <a:lnTo>
                    <a:pt x="283" y="649"/>
                  </a:lnTo>
                  <a:lnTo>
                    <a:pt x="281" y="649"/>
                  </a:lnTo>
                  <a:lnTo>
                    <a:pt x="273" y="649"/>
                  </a:lnTo>
                  <a:lnTo>
                    <a:pt x="274" y="660"/>
                  </a:lnTo>
                  <a:lnTo>
                    <a:pt x="275" y="670"/>
                  </a:lnTo>
                  <a:lnTo>
                    <a:pt x="275" y="674"/>
                  </a:lnTo>
                  <a:lnTo>
                    <a:pt x="277" y="679"/>
                  </a:lnTo>
                  <a:lnTo>
                    <a:pt x="277" y="684"/>
                  </a:lnTo>
                  <a:lnTo>
                    <a:pt x="278" y="692"/>
                  </a:lnTo>
                  <a:lnTo>
                    <a:pt x="279" y="696"/>
                  </a:lnTo>
                  <a:lnTo>
                    <a:pt x="279" y="704"/>
                  </a:lnTo>
                  <a:lnTo>
                    <a:pt x="279" y="707"/>
                  </a:lnTo>
                  <a:lnTo>
                    <a:pt x="279" y="711"/>
                  </a:lnTo>
                  <a:lnTo>
                    <a:pt x="281" y="717"/>
                  </a:lnTo>
                  <a:lnTo>
                    <a:pt x="282" y="721"/>
                  </a:lnTo>
                  <a:lnTo>
                    <a:pt x="282" y="725"/>
                  </a:lnTo>
                  <a:lnTo>
                    <a:pt x="285" y="734"/>
                  </a:lnTo>
                  <a:lnTo>
                    <a:pt x="282" y="743"/>
                  </a:lnTo>
                  <a:lnTo>
                    <a:pt x="279" y="750"/>
                  </a:lnTo>
                  <a:lnTo>
                    <a:pt x="279" y="751"/>
                  </a:lnTo>
                  <a:lnTo>
                    <a:pt x="278" y="755"/>
                  </a:lnTo>
                  <a:lnTo>
                    <a:pt x="275" y="764"/>
                  </a:lnTo>
                  <a:lnTo>
                    <a:pt x="274" y="770"/>
                  </a:lnTo>
                  <a:lnTo>
                    <a:pt x="274" y="777"/>
                  </a:lnTo>
                  <a:lnTo>
                    <a:pt x="273" y="788"/>
                  </a:lnTo>
                  <a:lnTo>
                    <a:pt x="271" y="794"/>
                  </a:lnTo>
                  <a:lnTo>
                    <a:pt x="270" y="804"/>
                  </a:lnTo>
                  <a:lnTo>
                    <a:pt x="270" y="808"/>
                  </a:lnTo>
                  <a:lnTo>
                    <a:pt x="270" y="811"/>
                  </a:lnTo>
                  <a:lnTo>
                    <a:pt x="270" y="819"/>
                  </a:lnTo>
                  <a:lnTo>
                    <a:pt x="270" y="828"/>
                  </a:lnTo>
                  <a:lnTo>
                    <a:pt x="270" y="831"/>
                  </a:lnTo>
                  <a:lnTo>
                    <a:pt x="270" y="832"/>
                  </a:lnTo>
                  <a:lnTo>
                    <a:pt x="270" y="836"/>
                  </a:lnTo>
                  <a:lnTo>
                    <a:pt x="270" y="839"/>
                  </a:lnTo>
                  <a:lnTo>
                    <a:pt x="270" y="851"/>
                  </a:lnTo>
                  <a:lnTo>
                    <a:pt x="270" y="857"/>
                  </a:lnTo>
                  <a:lnTo>
                    <a:pt x="270" y="868"/>
                  </a:lnTo>
                  <a:lnTo>
                    <a:pt x="266" y="872"/>
                  </a:lnTo>
                  <a:lnTo>
                    <a:pt x="260" y="880"/>
                  </a:lnTo>
                  <a:lnTo>
                    <a:pt x="256" y="885"/>
                  </a:lnTo>
                  <a:lnTo>
                    <a:pt x="254" y="893"/>
                  </a:lnTo>
                  <a:lnTo>
                    <a:pt x="253" y="898"/>
                  </a:lnTo>
                  <a:lnTo>
                    <a:pt x="252" y="907"/>
                  </a:lnTo>
                  <a:lnTo>
                    <a:pt x="251" y="912"/>
                  </a:lnTo>
                  <a:lnTo>
                    <a:pt x="249" y="919"/>
                  </a:lnTo>
                  <a:lnTo>
                    <a:pt x="232" y="912"/>
                  </a:lnTo>
                  <a:lnTo>
                    <a:pt x="220" y="917"/>
                  </a:lnTo>
                  <a:lnTo>
                    <a:pt x="215" y="915"/>
                  </a:lnTo>
                  <a:lnTo>
                    <a:pt x="176" y="920"/>
                  </a:lnTo>
                  <a:lnTo>
                    <a:pt x="172" y="920"/>
                  </a:lnTo>
                  <a:lnTo>
                    <a:pt x="160" y="917"/>
                  </a:lnTo>
                  <a:lnTo>
                    <a:pt x="147" y="921"/>
                  </a:lnTo>
                  <a:lnTo>
                    <a:pt x="146" y="921"/>
                  </a:lnTo>
                  <a:lnTo>
                    <a:pt x="143" y="921"/>
                  </a:lnTo>
                  <a:lnTo>
                    <a:pt x="139" y="920"/>
                  </a:lnTo>
                  <a:lnTo>
                    <a:pt x="126" y="919"/>
                  </a:lnTo>
                  <a:lnTo>
                    <a:pt x="112" y="917"/>
                  </a:lnTo>
                  <a:lnTo>
                    <a:pt x="108" y="927"/>
                  </a:lnTo>
                  <a:lnTo>
                    <a:pt x="101" y="928"/>
                  </a:lnTo>
                  <a:lnTo>
                    <a:pt x="97" y="937"/>
                  </a:lnTo>
                  <a:lnTo>
                    <a:pt x="91" y="938"/>
                  </a:lnTo>
                  <a:lnTo>
                    <a:pt x="95" y="946"/>
                  </a:lnTo>
                  <a:lnTo>
                    <a:pt x="93" y="950"/>
                  </a:lnTo>
                  <a:lnTo>
                    <a:pt x="87" y="952"/>
                  </a:lnTo>
                  <a:lnTo>
                    <a:pt x="75" y="953"/>
                  </a:lnTo>
                  <a:lnTo>
                    <a:pt x="74" y="962"/>
                  </a:lnTo>
                  <a:lnTo>
                    <a:pt x="69" y="958"/>
                  </a:lnTo>
                  <a:lnTo>
                    <a:pt x="58" y="961"/>
                  </a:lnTo>
                  <a:lnTo>
                    <a:pt x="54" y="949"/>
                  </a:lnTo>
                  <a:lnTo>
                    <a:pt x="45" y="950"/>
                  </a:lnTo>
                  <a:lnTo>
                    <a:pt x="33" y="946"/>
                  </a:lnTo>
                  <a:lnTo>
                    <a:pt x="20" y="953"/>
                  </a:lnTo>
                  <a:lnTo>
                    <a:pt x="19" y="954"/>
                  </a:lnTo>
                  <a:lnTo>
                    <a:pt x="10" y="949"/>
                  </a:lnTo>
                  <a:lnTo>
                    <a:pt x="10" y="945"/>
                  </a:lnTo>
                  <a:lnTo>
                    <a:pt x="11" y="945"/>
                  </a:lnTo>
                  <a:lnTo>
                    <a:pt x="14" y="940"/>
                  </a:lnTo>
                  <a:lnTo>
                    <a:pt x="14" y="935"/>
                  </a:lnTo>
                  <a:lnTo>
                    <a:pt x="11" y="931"/>
                  </a:lnTo>
                  <a:lnTo>
                    <a:pt x="16" y="929"/>
                  </a:lnTo>
                  <a:lnTo>
                    <a:pt x="24" y="927"/>
                  </a:lnTo>
                  <a:lnTo>
                    <a:pt x="32" y="919"/>
                  </a:lnTo>
                  <a:lnTo>
                    <a:pt x="37" y="924"/>
                  </a:lnTo>
                  <a:lnTo>
                    <a:pt x="40" y="928"/>
                  </a:lnTo>
                  <a:lnTo>
                    <a:pt x="44" y="927"/>
                  </a:lnTo>
                  <a:lnTo>
                    <a:pt x="45" y="927"/>
                  </a:lnTo>
                  <a:lnTo>
                    <a:pt x="45" y="923"/>
                  </a:lnTo>
                  <a:lnTo>
                    <a:pt x="42" y="921"/>
                  </a:lnTo>
                  <a:lnTo>
                    <a:pt x="41" y="920"/>
                  </a:lnTo>
                  <a:lnTo>
                    <a:pt x="36" y="917"/>
                  </a:lnTo>
                  <a:lnTo>
                    <a:pt x="42" y="915"/>
                  </a:lnTo>
                  <a:lnTo>
                    <a:pt x="45" y="914"/>
                  </a:lnTo>
                  <a:lnTo>
                    <a:pt x="52" y="910"/>
                  </a:lnTo>
                  <a:lnTo>
                    <a:pt x="58" y="910"/>
                  </a:lnTo>
                  <a:lnTo>
                    <a:pt x="69" y="899"/>
                  </a:lnTo>
                  <a:lnTo>
                    <a:pt x="71" y="897"/>
                  </a:lnTo>
                  <a:lnTo>
                    <a:pt x="72" y="894"/>
                  </a:lnTo>
                  <a:lnTo>
                    <a:pt x="76" y="890"/>
                  </a:lnTo>
                  <a:lnTo>
                    <a:pt x="79" y="887"/>
                  </a:lnTo>
                  <a:lnTo>
                    <a:pt x="80" y="885"/>
                  </a:lnTo>
                  <a:lnTo>
                    <a:pt x="84" y="881"/>
                  </a:lnTo>
                  <a:lnTo>
                    <a:pt x="86" y="880"/>
                  </a:lnTo>
                  <a:lnTo>
                    <a:pt x="87" y="878"/>
                  </a:lnTo>
                  <a:lnTo>
                    <a:pt x="93" y="870"/>
                  </a:lnTo>
                  <a:lnTo>
                    <a:pt x="97" y="866"/>
                  </a:lnTo>
                  <a:lnTo>
                    <a:pt x="100" y="863"/>
                  </a:lnTo>
                  <a:lnTo>
                    <a:pt x="99" y="859"/>
                  </a:lnTo>
                  <a:lnTo>
                    <a:pt x="87" y="868"/>
                  </a:lnTo>
                  <a:lnTo>
                    <a:pt x="87" y="869"/>
                  </a:lnTo>
                  <a:lnTo>
                    <a:pt x="82" y="874"/>
                  </a:lnTo>
                  <a:lnTo>
                    <a:pt x="78" y="881"/>
                  </a:lnTo>
                  <a:lnTo>
                    <a:pt x="70" y="889"/>
                  </a:lnTo>
                  <a:lnTo>
                    <a:pt x="67" y="893"/>
                  </a:lnTo>
                  <a:lnTo>
                    <a:pt x="66" y="894"/>
                  </a:lnTo>
                  <a:lnTo>
                    <a:pt x="61" y="897"/>
                  </a:lnTo>
                  <a:lnTo>
                    <a:pt x="48" y="906"/>
                  </a:lnTo>
                  <a:lnTo>
                    <a:pt x="44" y="907"/>
                  </a:lnTo>
                  <a:lnTo>
                    <a:pt x="36" y="903"/>
                  </a:lnTo>
                  <a:lnTo>
                    <a:pt x="32" y="902"/>
                  </a:lnTo>
                  <a:lnTo>
                    <a:pt x="35" y="897"/>
                  </a:lnTo>
                  <a:lnTo>
                    <a:pt x="38" y="894"/>
                  </a:lnTo>
                  <a:lnTo>
                    <a:pt x="44" y="898"/>
                  </a:lnTo>
                  <a:lnTo>
                    <a:pt x="49" y="893"/>
                  </a:lnTo>
                  <a:lnTo>
                    <a:pt x="46" y="891"/>
                  </a:lnTo>
                  <a:lnTo>
                    <a:pt x="42" y="890"/>
                  </a:lnTo>
                  <a:lnTo>
                    <a:pt x="38" y="889"/>
                  </a:lnTo>
                  <a:lnTo>
                    <a:pt x="41" y="886"/>
                  </a:lnTo>
                  <a:lnTo>
                    <a:pt x="38" y="882"/>
                  </a:lnTo>
                  <a:lnTo>
                    <a:pt x="29" y="885"/>
                  </a:lnTo>
                  <a:lnTo>
                    <a:pt x="36" y="880"/>
                  </a:lnTo>
                  <a:lnTo>
                    <a:pt x="42" y="881"/>
                  </a:lnTo>
                  <a:lnTo>
                    <a:pt x="45" y="880"/>
                  </a:lnTo>
                  <a:lnTo>
                    <a:pt x="46" y="880"/>
                  </a:lnTo>
                  <a:lnTo>
                    <a:pt x="42" y="877"/>
                  </a:lnTo>
                  <a:lnTo>
                    <a:pt x="40" y="874"/>
                  </a:lnTo>
                  <a:lnTo>
                    <a:pt x="35" y="874"/>
                  </a:lnTo>
                  <a:lnTo>
                    <a:pt x="29" y="876"/>
                  </a:lnTo>
                  <a:lnTo>
                    <a:pt x="28" y="878"/>
                  </a:lnTo>
                  <a:lnTo>
                    <a:pt x="25" y="880"/>
                  </a:lnTo>
                  <a:lnTo>
                    <a:pt x="21" y="880"/>
                  </a:lnTo>
                  <a:lnTo>
                    <a:pt x="25" y="873"/>
                  </a:lnTo>
                  <a:lnTo>
                    <a:pt x="27" y="872"/>
                  </a:lnTo>
                  <a:lnTo>
                    <a:pt x="28" y="869"/>
                  </a:lnTo>
                  <a:lnTo>
                    <a:pt x="29" y="868"/>
                  </a:lnTo>
                  <a:lnTo>
                    <a:pt x="32" y="864"/>
                  </a:lnTo>
                  <a:lnTo>
                    <a:pt x="35" y="864"/>
                  </a:lnTo>
                  <a:lnTo>
                    <a:pt x="40" y="864"/>
                  </a:lnTo>
                  <a:lnTo>
                    <a:pt x="41" y="861"/>
                  </a:lnTo>
                  <a:lnTo>
                    <a:pt x="42" y="860"/>
                  </a:lnTo>
                  <a:lnTo>
                    <a:pt x="42" y="859"/>
                  </a:lnTo>
                  <a:lnTo>
                    <a:pt x="38" y="857"/>
                  </a:lnTo>
                  <a:lnTo>
                    <a:pt x="42" y="851"/>
                  </a:lnTo>
                  <a:lnTo>
                    <a:pt x="44" y="851"/>
                  </a:lnTo>
                  <a:lnTo>
                    <a:pt x="46" y="848"/>
                  </a:lnTo>
                  <a:lnTo>
                    <a:pt x="42" y="847"/>
                  </a:lnTo>
                  <a:lnTo>
                    <a:pt x="41" y="847"/>
                  </a:lnTo>
                  <a:lnTo>
                    <a:pt x="37" y="849"/>
                  </a:lnTo>
                  <a:lnTo>
                    <a:pt x="37" y="851"/>
                  </a:lnTo>
                  <a:lnTo>
                    <a:pt x="36" y="851"/>
                  </a:lnTo>
                  <a:lnTo>
                    <a:pt x="31" y="859"/>
                  </a:lnTo>
                  <a:lnTo>
                    <a:pt x="29" y="859"/>
                  </a:lnTo>
                  <a:lnTo>
                    <a:pt x="24" y="860"/>
                  </a:lnTo>
                  <a:lnTo>
                    <a:pt x="19" y="856"/>
                  </a:lnTo>
                  <a:lnTo>
                    <a:pt x="20" y="868"/>
                  </a:lnTo>
                  <a:lnTo>
                    <a:pt x="19" y="873"/>
                  </a:lnTo>
                  <a:lnTo>
                    <a:pt x="18" y="873"/>
                  </a:lnTo>
                  <a:lnTo>
                    <a:pt x="12" y="878"/>
                  </a:lnTo>
                  <a:lnTo>
                    <a:pt x="11" y="880"/>
                  </a:lnTo>
                  <a:lnTo>
                    <a:pt x="0" y="885"/>
                  </a:lnTo>
                  <a:lnTo>
                    <a:pt x="0" y="882"/>
                  </a:lnTo>
                  <a:lnTo>
                    <a:pt x="0" y="880"/>
                  </a:lnTo>
                  <a:lnTo>
                    <a:pt x="8" y="864"/>
                  </a:lnTo>
                  <a:lnTo>
                    <a:pt x="3" y="863"/>
                  </a:lnTo>
                  <a:lnTo>
                    <a:pt x="6" y="859"/>
                  </a:lnTo>
                  <a:lnTo>
                    <a:pt x="8" y="853"/>
                  </a:lnTo>
                  <a:lnTo>
                    <a:pt x="10" y="845"/>
                  </a:lnTo>
                  <a:lnTo>
                    <a:pt x="11" y="845"/>
                  </a:lnTo>
                  <a:lnTo>
                    <a:pt x="16" y="847"/>
                  </a:lnTo>
                  <a:lnTo>
                    <a:pt x="19" y="848"/>
                  </a:lnTo>
                  <a:lnTo>
                    <a:pt x="24" y="843"/>
                  </a:lnTo>
                  <a:lnTo>
                    <a:pt x="20" y="843"/>
                  </a:lnTo>
                  <a:lnTo>
                    <a:pt x="19" y="843"/>
                  </a:lnTo>
                  <a:lnTo>
                    <a:pt x="15" y="843"/>
                  </a:lnTo>
                  <a:lnTo>
                    <a:pt x="12" y="843"/>
                  </a:lnTo>
                  <a:lnTo>
                    <a:pt x="15" y="835"/>
                  </a:lnTo>
                  <a:lnTo>
                    <a:pt x="24" y="827"/>
                  </a:lnTo>
                  <a:lnTo>
                    <a:pt x="33" y="822"/>
                  </a:lnTo>
                  <a:lnTo>
                    <a:pt x="33" y="821"/>
                  </a:lnTo>
                  <a:lnTo>
                    <a:pt x="33" y="817"/>
                  </a:lnTo>
                  <a:lnTo>
                    <a:pt x="28" y="815"/>
                  </a:lnTo>
                  <a:lnTo>
                    <a:pt x="21" y="822"/>
                  </a:lnTo>
                  <a:lnTo>
                    <a:pt x="16" y="827"/>
                  </a:lnTo>
                  <a:lnTo>
                    <a:pt x="15" y="828"/>
                  </a:lnTo>
                  <a:lnTo>
                    <a:pt x="16" y="819"/>
                  </a:lnTo>
                  <a:lnTo>
                    <a:pt x="21" y="811"/>
                  </a:lnTo>
                  <a:lnTo>
                    <a:pt x="24" y="806"/>
                  </a:lnTo>
                  <a:lnTo>
                    <a:pt x="24" y="798"/>
                  </a:lnTo>
                  <a:lnTo>
                    <a:pt x="24" y="796"/>
                  </a:lnTo>
                  <a:lnTo>
                    <a:pt x="27" y="789"/>
                  </a:lnTo>
                  <a:lnTo>
                    <a:pt x="29" y="791"/>
                  </a:lnTo>
                  <a:lnTo>
                    <a:pt x="32" y="793"/>
                  </a:lnTo>
                  <a:lnTo>
                    <a:pt x="32" y="794"/>
                  </a:lnTo>
                  <a:lnTo>
                    <a:pt x="31" y="802"/>
                  </a:lnTo>
                  <a:lnTo>
                    <a:pt x="38" y="809"/>
                  </a:lnTo>
                  <a:lnTo>
                    <a:pt x="45" y="819"/>
                  </a:lnTo>
                  <a:lnTo>
                    <a:pt x="42" y="827"/>
                  </a:lnTo>
                  <a:lnTo>
                    <a:pt x="46" y="836"/>
                  </a:lnTo>
                  <a:lnTo>
                    <a:pt x="48" y="839"/>
                  </a:lnTo>
                  <a:lnTo>
                    <a:pt x="49" y="843"/>
                  </a:lnTo>
                  <a:lnTo>
                    <a:pt x="53" y="845"/>
                  </a:lnTo>
                  <a:lnTo>
                    <a:pt x="52" y="840"/>
                  </a:lnTo>
                  <a:lnTo>
                    <a:pt x="52" y="836"/>
                  </a:lnTo>
                  <a:lnTo>
                    <a:pt x="46" y="830"/>
                  </a:lnTo>
                  <a:lnTo>
                    <a:pt x="48" y="828"/>
                  </a:lnTo>
                  <a:lnTo>
                    <a:pt x="50" y="826"/>
                  </a:lnTo>
                  <a:lnTo>
                    <a:pt x="55" y="827"/>
                  </a:lnTo>
                  <a:lnTo>
                    <a:pt x="55" y="836"/>
                  </a:lnTo>
                  <a:lnTo>
                    <a:pt x="61" y="832"/>
                  </a:lnTo>
                  <a:lnTo>
                    <a:pt x="65" y="842"/>
                  </a:lnTo>
                  <a:lnTo>
                    <a:pt x="70" y="843"/>
                  </a:lnTo>
                  <a:lnTo>
                    <a:pt x="70" y="840"/>
                  </a:lnTo>
                  <a:lnTo>
                    <a:pt x="70" y="838"/>
                  </a:lnTo>
                  <a:lnTo>
                    <a:pt x="63" y="830"/>
                  </a:lnTo>
                  <a:lnTo>
                    <a:pt x="66" y="827"/>
                  </a:lnTo>
                  <a:lnTo>
                    <a:pt x="76" y="826"/>
                  </a:lnTo>
                  <a:lnTo>
                    <a:pt x="79" y="825"/>
                  </a:lnTo>
                  <a:lnTo>
                    <a:pt x="79" y="822"/>
                  </a:lnTo>
                  <a:lnTo>
                    <a:pt x="76" y="822"/>
                  </a:lnTo>
                  <a:lnTo>
                    <a:pt x="65" y="823"/>
                  </a:lnTo>
                  <a:lnTo>
                    <a:pt x="63" y="821"/>
                  </a:lnTo>
                  <a:lnTo>
                    <a:pt x="62" y="818"/>
                  </a:lnTo>
                  <a:lnTo>
                    <a:pt x="61" y="818"/>
                  </a:lnTo>
                  <a:lnTo>
                    <a:pt x="59" y="815"/>
                  </a:lnTo>
                  <a:lnTo>
                    <a:pt x="57" y="811"/>
                  </a:lnTo>
                  <a:lnTo>
                    <a:pt x="62" y="810"/>
                  </a:lnTo>
                  <a:lnTo>
                    <a:pt x="65" y="806"/>
                  </a:lnTo>
                  <a:lnTo>
                    <a:pt x="65" y="805"/>
                  </a:lnTo>
                  <a:lnTo>
                    <a:pt x="62" y="804"/>
                  </a:lnTo>
                  <a:lnTo>
                    <a:pt x="58" y="802"/>
                  </a:lnTo>
                  <a:lnTo>
                    <a:pt x="58" y="800"/>
                  </a:lnTo>
                  <a:lnTo>
                    <a:pt x="58" y="791"/>
                  </a:lnTo>
                  <a:lnTo>
                    <a:pt x="55" y="798"/>
                  </a:lnTo>
                  <a:lnTo>
                    <a:pt x="55" y="801"/>
                  </a:lnTo>
                  <a:lnTo>
                    <a:pt x="55" y="808"/>
                  </a:lnTo>
                  <a:lnTo>
                    <a:pt x="52" y="809"/>
                  </a:lnTo>
                  <a:lnTo>
                    <a:pt x="49" y="809"/>
                  </a:lnTo>
                  <a:lnTo>
                    <a:pt x="46" y="808"/>
                  </a:lnTo>
                  <a:lnTo>
                    <a:pt x="46" y="806"/>
                  </a:lnTo>
                  <a:lnTo>
                    <a:pt x="52" y="801"/>
                  </a:lnTo>
                  <a:lnTo>
                    <a:pt x="48" y="802"/>
                  </a:lnTo>
                  <a:lnTo>
                    <a:pt x="44" y="804"/>
                  </a:lnTo>
                  <a:lnTo>
                    <a:pt x="40" y="798"/>
                  </a:lnTo>
                  <a:lnTo>
                    <a:pt x="40" y="796"/>
                  </a:lnTo>
                  <a:lnTo>
                    <a:pt x="40" y="793"/>
                  </a:lnTo>
                  <a:lnTo>
                    <a:pt x="40" y="792"/>
                  </a:lnTo>
                  <a:lnTo>
                    <a:pt x="38" y="789"/>
                  </a:lnTo>
                  <a:lnTo>
                    <a:pt x="36" y="784"/>
                  </a:lnTo>
                  <a:lnTo>
                    <a:pt x="37" y="776"/>
                  </a:lnTo>
                  <a:lnTo>
                    <a:pt x="42" y="766"/>
                  </a:lnTo>
                  <a:lnTo>
                    <a:pt x="48" y="758"/>
                  </a:lnTo>
                  <a:lnTo>
                    <a:pt x="49" y="756"/>
                  </a:lnTo>
                  <a:lnTo>
                    <a:pt x="54" y="753"/>
                  </a:lnTo>
                  <a:lnTo>
                    <a:pt x="62" y="762"/>
                  </a:lnTo>
                  <a:lnTo>
                    <a:pt x="62" y="763"/>
                  </a:lnTo>
                  <a:lnTo>
                    <a:pt x="63" y="767"/>
                  </a:lnTo>
                  <a:lnTo>
                    <a:pt x="65" y="772"/>
                  </a:lnTo>
                  <a:lnTo>
                    <a:pt x="66" y="773"/>
                  </a:lnTo>
                  <a:lnTo>
                    <a:pt x="67" y="776"/>
                  </a:lnTo>
                  <a:lnTo>
                    <a:pt x="74" y="777"/>
                  </a:lnTo>
                  <a:lnTo>
                    <a:pt x="75" y="779"/>
                  </a:lnTo>
                  <a:lnTo>
                    <a:pt x="79" y="788"/>
                  </a:lnTo>
                  <a:lnTo>
                    <a:pt x="87" y="787"/>
                  </a:lnTo>
                  <a:lnTo>
                    <a:pt x="82" y="781"/>
                  </a:lnTo>
                  <a:lnTo>
                    <a:pt x="83" y="776"/>
                  </a:lnTo>
                  <a:lnTo>
                    <a:pt x="76" y="773"/>
                  </a:lnTo>
                  <a:lnTo>
                    <a:pt x="74" y="772"/>
                  </a:lnTo>
                  <a:lnTo>
                    <a:pt x="70" y="771"/>
                  </a:lnTo>
                  <a:lnTo>
                    <a:pt x="71" y="770"/>
                  </a:lnTo>
                  <a:lnTo>
                    <a:pt x="71" y="763"/>
                  </a:lnTo>
                  <a:lnTo>
                    <a:pt x="71" y="762"/>
                  </a:lnTo>
                  <a:lnTo>
                    <a:pt x="66" y="755"/>
                  </a:lnTo>
                  <a:lnTo>
                    <a:pt x="58" y="746"/>
                  </a:lnTo>
                  <a:lnTo>
                    <a:pt x="63" y="739"/>
                  </a:lnTo>
                  <a:lnTo>
                    <a:pt x="66" y="737"/>
                  </a:lnTo>
                  <a:lnTo>
                    <a:pt x="69" y="732"/>
                  </a:lnTo>
                  <a:lnTo>
                    <a:pt x="74" y="739"/>
                  </a:lnTo>
                  <a:lnTo>
                    <a:pt x="75" y="741"/>
                  </a:lnTo>
                  <a:lnTo>
                    <a:pt x="78" y="742"/>
                  </a:lnTo>
                  <a:lnTo>
                    <a:pt x="76" y="739"/>
                  </a:lnTo>
                  <a:lnTo>
                    <a:pt x="75" y="736"/>
                  </a:lnTo>
                  <a:lnTo>
                    <a:pt x="76" y="728"/>
                  </a:lnTo>
                  <a:lnTo>
                    <a:pt x="75" y="722"/>
                  </a:lnTo>
                  <a:lnTo>
                    <a:pt x="71" y="726"/>
                  </a:lnTo>
                  <a:lnTo>
                    <a:pt x="69" y="726"/>
                  </a:lnTo>
                  <a:lnTo>
                    <a:pt x="66" y="726"/>
                  </a:lnTo>
                  <a:lnTo>
                    <a:pt x="69" y="720"/>
                  </a:lnTo>
                  <a:lnTo>
                    <a:pt x="71" y="712"/>
                  </a:lnTo>
                  <a:lnTo>
                    <a:pt x="74" y="705"/>
                  </a:lnTo>
                  <a:lnTo>
                    <a:pt x="74" y="703"/>
                  </a:lnTo>
                  <a:lnTo>
                    <a:pt x="80" y="698"/>
                  </a:lnTo>
                  <a:lnTo>
                    <a:pt x="82" y="696"/>
                  </a:lnTo>
                  <a:lnTo>
                    <a:pt x="87" y="691"/>
                  </a:lnTo>
                  <a:lnTo>
                    <a:pt x="90" y="690"/>
                  </a:lnTo>
                  <a:lnTo>
                    <a:pt x="95" y="694"/>
                  </a:lnTo>
                  <a:lnTo>
                    <a:pt x="103" y="701"/>
                  </a:lnTo>
                  <a:lnTo>
                    <a:pt x="112" y="705"/>
                  </a:lnTo>
                  <a:lnTo>
                    <a:pt x="113" y="705"/>
                  </a:lnTo>
                  <a:lnTo>
                    <a:pt x="118" y="711"/>
                  </a:lnTo>
                  <a:lnTo>
                    <a:pt x="121" y="715"/>
                  </a:lnTo>
                  <a:lnTo>
                    <a:pt x="124" y="720"/>
                  </a:lnTo>
                  <a:lnTo>
                    <a:pt x="127" y="729"/>
                  </a:lnTo>
                  <a:lnTo>
                    <a:pt x="129" y="719"/>
                  </a:lnTo>
                  <a:lnTo>
                    <a:pt x="127" y="708"/>
                  </a:lnTo>
                  <a:lnTo>
                    <a:pt x="124" y="700"/>
                  </a:lnTo>
                  <a:lnTo>
                    <a:pt x="121" y="698"/>
                  </a:lnTo>
                  <a:lnTo>
                    <a:pt x="112" y="696"/>
                  </a:lnTo>
                  <a:lnTo>
                    <a:pt x="110" y="694"/>
                  </a:lnTo>
                  <a:lnTo>
                    <a:pt x="104" y="690"/>
                  </a:lnTo>
                  <a:lnTo>
                    <a:pt x="101" y="688"/>
                  </a:lnTo>
                  <a:lnTo>
                    <a:pt x="100" y="687"/>
                  </a:lnTo>
                  <a:lnTo>
                    <a:pt x="105" y="682"/>
                  </a:lnTo>
                  <a:lnTo>
                    <a:pt x="105" y="678"/>
                  </a:lnTo>
                  <a:lnTo>
                    <a:pt x="107" y="673"/>
                  </a:lnTo>
                  <a:lnTo>
                    <a:pt x="105" y="669"/>
                  </a:lnTo>
                  <a:lnTo>
                    <a:pt x="114" y="664"/>
                  </a:lnTo>
                  <a:lnTo>
                    <a:pt x="110" y="662"/>
                  </a:lnTo>
                  <a:lnTo>
                    <a:pt x="101" y="666"/>
                  </a:lnTo>
                  <a:lnTo>
                    <a:pt x="92" y="670"/>
                  </a:lnTo>
                  <a:lnTo>
                    <a:pt x="87" y="670"/>
                  </a:lnTo>
                  <a:lnTo>
                    <a:pt x="80" y="670"/>
                  </a:lnTo>
                  <a:lnTo>
                    <a:pt x="79" y="669"/>
                  </a:lnTo>
                  <a:lnTo>
                    <a:pt x="74" y="670"/>
                  </a:lnTo>
                  <a:lnTo>
                    <a:pt x="78" y="661"/>
                  </a:lnTo>
                  <a:lnTo>
                    <a:pt x="87" y="652"/>
                  </a:lnTo>
                  <a:lnTo>
                    <a:pt x="90" y="650"/>
                  </a:lnTo>
                  <a:lnTo>
                    <a:pt x="105" y="643"/>
                  </a:lnTo>
                  <a:lnTo>
                    <a:pt x="108" y="643"/>
                  </a:lnTo>
                  <a:lnTo>
                    <a:pt x="118" y="640"/>
                  </a:lnTo>
                  <a:lnTo>
                    <a:pt x="124" y="639"/>
                  </a:lnTo>
                  <a:lnTo>
                    <a:pt x="138" y="631"/>
                  </a:lnTo>
                  <a:lnTo>
                    <a:pt x="148" y="626"/>
                  </a:lnTo>
                  <a:lnTo>
                    <a:pt x="163" y="623"/>
                  </a:lnTo>
                  <a:lnTo>
                    <a:pt x="167" y="623"/>
                  </a:lnTo>
                  <a:lnTo>
                    <a:pt x="171" y="623"/>
                  </a:lnTo>
                  <a:lnTo>
                    <a:pt x="171" y="627"/>
                  </a:lnTo>
                  <a:lnTo>
                    <a:pt x="165" y="629"/>
                  </a:lnTo>
                  <a:lnTo>
                    <a:pt x="164" y="633"/>
                  </a:lnTo>
                  <a:lnTo>
                    <a:pt x="169" y="633"/>
                  </a:lnTo>
                  <a:lnTo>
                    <a:pt x="173" y="632"/>
                  </a:lnTo>
                  <a:lnTo>
                    <a:pt x="172" y="637"/>
                  </a:lnTo>
                  <a:lnTo>
                    <a:pt x="172" y="640"/>
                  </a:lnTo>
                  <a:lnTo>
                    <a:pt x="167" y="648"/>
                  </a:lnTo>
                  <a:lnTo>
                    <a:pt x="168" y="654"/>
                  </a:lnTo>
                  <a:lnTo>
                    <a:pt x="177" y="643"/>
                  </a:lnTo>
                  <a:lnTo>
                    <a:pt x="184" y="641"/>
                  </a:lnTo>
                  <a:lnTo>
                    <a:pt x="186" y="641"/>
                  </a:lnTo>
                  <a:lnTo>
                    <a:pt x="193" y="641"/>
                  </a:lnTo>
                  <a:lnTo>
                    <a:pt x="194" y="643"/>
                  </a:lnTo>
                  <a:lnTo>
                    <a:pt x="196" y="644"/>
                  </a:lnTo>
                  <a:lnTo>
                    <a:pt x="196" y="645"/>
                  </a:lnTo>
                  <a:lnTo>
                    <a:pt x="198" y="644"/>
                  </a:lnTo>
                  <a:lnTo>
                    <a:pt x="201" y="641"/>
                  </a:lnTo>
                  <a:lnTo>
                    <a:pt x="197" y="635"/>
                  </a:lnTo>
                  <a:lnTo>
                    <a:pt x="189" y="633"/>
                  </a:lnTo>
                  <a:lnTo>
                    <a:pt x="182" y="635"/>
                  </a:lnTo>
                  <a:lnTo>
                    <a:pt x="180" y="628"/>
                  </a:lnTo>
                  <a:lnTo>
                    <a:pt x="177" y="622"/>
                  </a:lnTo>
                  <a:lnTo>
                    <a:pt x="182" y="620"/>
                  </a:lnTo>
                  <a:lnTo>
                    <a:pt x="190" y="619"/>
                  </a:lnTo>
                  <a:lnTo>
                    <a:pt x="196" y="620"/>
                  </a:lnTo>
                  <a:lnTo>
                    <a:pt x="196" y="627"/>
                  </a:lnTo>
                  <a:lnTo>
                    <a:pt x="205" y="626"/>
                  </a:lnTo>
                  <a:lnTo>
                    <a:pt x="206" y="624"/>
                  </a:lnTo>
                  <a:lnTo>
                    <a:pt x="215" y="620"/>
                  </a:lnTo>
                  <a:lnTo>
                    <a:pt x="218" y="612"/>
                  </a:lnTo>
                  <a:lnTo>
                    <a:pt x="232" y="603"/>
                  </a:lnTo>
                  <a:lnTo>
                    <a:pt x="234" y="598"/>
                  </a:lnTo>
                  <a:lnTo>
                    <a:pt x="234" y="597"/>
                  </a:lnTo>
                  <a:lnTo>
                    <a:pt x="232" y="594"/>
                  </a:lnTo>
                  <a:lnTo>
                    <a:pt x="224" y="599"/>
                  </a:lnTo>
                  <a:lnTo>
                    <a:pt x="213" y="603"/>
                  </a:lnTo>
                  <a:lnTo>
                    <a:pt x="207" y="610"/>
                  </a:lnTo>
                  <a:lnTo>
                    <a:pt x="198" y="614"/>
                  </a:lnTo>
                  <a:lnTo>
                    <a:pt x="192" y="610"/>
                  </a:lnTo>
                  <a:lnTo>
                    <a:pt x="190" y="611"/>
                  </a:lnTo>
                  <a:lnTo>
                    <a:pt x="188" y="612"/>
                  </a:lnTo>
                  <a:lnTo>
                    <a:pt x="179" y="619"/>
                  </a:lnTo>
                  <a:lnTo>
                    <a:pt x="173" y="616"/>
                  </a:lnTo>
                  <a:lnTo>
                    <a:pt x="180" y="606"/>
                  </a:lnTo>
                  <a:lnTo>
                    <a:pt x="172" y="606"/>
                  </a:lnTo>
                  <a:lnTo>
                    <a:pt x="163" y="615"/>
                  </a:lnTo>
                  <a:lnTo>
                    <a:pt x="160" y="616"/>
                  </a:lnTo>
                  <a:lnTo>
                    <a:pt x="152" y="619"/>
                  </a:lnTo>
                  <a:lnTo>
                    <a:pt x="146" y="615"/>
                  </a:lnTo>
                  <a:lnTo>
                    <a:pt x="144" y="616"/>
                  </a:lnTo>
                  <a:lnTo>
                    <a:pt x="138" y="620"/>
                  </a:lnTo>
                  <a:lnTo>
                    <a:pt x="130" y="628"/>
                  </a:lnTo>
                  <a:lnTo>
                    <a:pt x="124" y="631"/>
                  </a:lnTo>
                  <a:lnTo>
                    <a:pt x="118" y="633"/>
                  </a:lnTo>
                  <a:lnTo>
                    <a:pt x="113" y="632"/>
                  </a:lnTo>
                  <a:lnTo>
                    <a:pt x="112" y="629"/>
                  </a:lnTo>
                  <a:lnTo>
                    <a:pt x="112" y="628"/>
                  </a:lnTo>
                  <a:lnTo>
                    <a:pt x="122" y="620"/>
                  </a:lnTo>
                  <a:lnTo>
                    <a:pt x="129" y="615"/>
                  </a:lnTo>
                  <a:lnTo>
                    <a:pt x="135" y="611"/>
                  </a:lnTo>
                  <a:lnTo>
                    <a:pt x="143" y="607"/>
                  </a:lnTo>
                  <a:lnTo>
                    <a:pt x="148" y="605"/>
                  </a:lnTo>
                  <a:lnTo>
                    <a:pt x="163" y="603"/>
                  </a:lnTo>
                  <a:lnTo>
                    <a:pt x="171" y="603"/>
                  </a:lnTo>
                  <a:lnTo>
                    <a:pt x="172" y="601"/>
                  </a:lnTo>
                  <a:lnTo>
                    <a:pt x="163" y="598"/>
                  </a:lnTo>
                  <a:lnTo>
                    <a:pt x="163" y="594"/>
                  </a:lnTo>
                  <a:lnTo>
                    <a:pt x="160" y="590"/>
                  </a:lnTo>
                  <a:lnTo>
                    <a:pt x="154" y="594"/>
                  </a:lnTo>
                  <a:lnTo>
                    <a:pt x="150" y="597"/>
                  </a:lnTo>
                  <a:lnTo>
                    <a:pt x="138" y="599"/>
                  </a:lnTo>
                  <a:lnTo>
                    <a:pt x="133" y="601"/>
                  </a:lnTo>
                  <a:lnTo>
                    <a:pt x="129" y="602"/>
                  </a:lnTo>
                  <a:lnTo>
                    <a:pt x="127" y="595"/>
                  </a:lnTo>
                  <a:lnTo>
                    <a:pt x="121" y="598"/>
                  </a:lnTo>
                  <a:lnTo>
                    <a:pt x="112" y="593"/>
                  </a:lnTo>
                  <a:lnTo>
                    <a:pt x="114" y="586"/>
                  </a:lnTo>
                  <a:lnTo>
                    <a:pt x="129" y="578"/>
                  </a:lnTo>
                  <a:lnTo>
                    <a:pt x="130" y="572"/>
                  </a:lnTo>
                  <a:lnTo>
                    <a:pt x="129" y="567"/>
                  </a:lnTo>
                  <a:lnTo>
                    <a:pt x="122" y="560"/>
                  </a:lnTo>
                  <a:lnTo>
                    <a:pt x="130" y="560"/>
                  </a:lnTo>
                  <a:lnTo>
                    <a:pt x="124" y="552"/>
                  </a:lnTo>
                  <a:lnTo>
                    <a:pt x="117" y="548"/>
                  </a:lnTo>
                  <a:lnTo>
                    <a:pt x="110" y="544"/>
                  </a:lnTo>
                  <a:lnTo>
                    <a:pt x="114" y="542"/>
                  </a:lnTo>
                  <a:lnTo>
                    <a:pt x="116" y="542"/>
                  </a:lnTo>
                  <a:lnTo>
                    <a:pt x="125" y="538"/>
                  </a:lnTo>
                  <a:lnTo>
                    <a:pt x="130" y="543"/>
                  </a:lnTo>
                  <a:lnTo>
                    <a:pt x="133" y="547"/>
                  </a:lnTo>
                  <a:lnTo>
                    <a:pt x="137" y="552"/>
                  </a:lnTo>
                  <a:lnTo>
                    <a:pt x="139" y="556"/>
                  </a:lnTo>
                  <a:lnTo>
                    <a:pt x="135" y="564"/>
                  </a:lnTo>
                  <a:lnTo>
                    <a:pt x="144" y="564"/>
                  </a:lnTo>
                  <a:lnTo>
                    <a:pt x="158" y="560"/>
                  </a:lnTo>
                  <a:lnTo>
                    <a:pt x="155" y="559"/>
                  </a:lnTo>
                  <a:lnTo>
                    <a:pt x="144" y="555"/>
                  </a:lnTo>
                  <a:lnTo>
                    <a:pt x="146" y="548"/>
                  </a:lnTo>
                  <a:lnTo>
                    <a:pt x="142" y="543"/>
                  </a:lnTo>
                  <a:lnTo>
                    <a:pt x="155" y="542"/>
                  </a:lnTo>
                  <a:lnTo>
                    <a:pt x="165" y="539"/>
                  </a:lnTo>
                  <a:lnTo>
                    <a:pt x="182" y="547"/>
                  </a:lnTo>
                  <a:lnTo>
                    <a:pt x="182" y="542"/>
                  </a:lnTo>
                  <a:lnTo>
                    <a:pt x="172" y="535"/>
                  </a:lnTo>
                  <a:lnTo>
                    <a:pt x="167" y="534"/>
                  </a:lnTo>
                  <a:lnTo>
                    <a:pt x="176" y="527"/>
                  </a:lnTo>
                  <a:lnTo>
                    <a:pt x="184" y="525"/>
                  </a:lnTo>
                  <a:lnTo>
                    <a:pt x="193" y="526"/>
                  </a:lnTo>
                  <a:lnTo>
                    <a:pt x="190" y="522"/>
                  </a:lnTo>
                  <a:lnTo>
                    <a:pt x="182" y="520"/>
                  </a:lnTo>
                  <a:lnTo>
                    <a:pt x="176" y="521"/>
                  </a:lnTo>
                  <a:lnTo>
                    <a:pt x="173" y="521"/>
                  </a:lnTo>
                  <a:lnTo>
                    <a:pt x="162" y="534"/>
                  </a:lnTo>
                  <a:lnTo>
                    <a:pt x="146" y="534"/>
                  </a:lnTo>
                  <a:lnTo>
                    <a:pt x="137" y="535"/>
                  </a:lnTo>
                  <a:lnTo>
                    <a:pt x="142" y="523"/>
                  </a:lnTo>
                  <a:lnTo>
                    <a:pt x="142" y="522"/>
                  </a:lnTo>
                  <a:lnTo>
                    <a:pt x="147" y="520"/>
                  </a:lnTo>
                  <a:lnTo>
                    <a:pt x="154" y="517"/>
                  </a:lnTo>
                  <a:lnTo>
                    <a:pt x="150" y="513"/>
                  </a:lnTo>
                  <a:lnTo>
                    <a:pt x="138" y="513"/>
                  </a:lnTo>
                  <a:lnTo>
                    <a:pt x="138" y="512"/>
                  </a:lnTo>
                  <a:lnTo>
                    <a:pt x="133" y="506"/>
                  </a:lnTo>
                  <a:lnTo>
                    <a:pt x="144" y="505"/>
                  </a:lnTo>
                  <a:lnTo>
                    <a:pt x="156" y="506"/>
                  </a:lnTo>
                  <a:lnTo>
                    <a:pt x="162" y="509"/>
                  </a:lnTo>
                  <a:lnTo>
                    <a:pt x="173" y="512"/>
                  </a:lnTo>
                  <a:lnTo>
                    <a:pt x="172" y="508"/>
                  </a:lnTo>
                  <a:lnTo>
                    <a:pt x="168" y="505"/>
                  </a:lnTo>
                  <a:lnTo>
                    <a:pt x="164" y="504"/>
                  </a:lnTo>
                  <a:lnTo>
                    <a:pt x="148" y="499"/>
                  </a:lnTo>
                  <a:lnTo>
                    <a:pt x="146" y="496"/>
                  </a:lnTo>
                  <a:lnTo>
                    <a:pt x="146" y="495"/>
                  </a:lnTo>
                  <a:lnTo>
                    <a:pt x="143" y="492"/>
                  </a:lnTo>
                  <a:lnTo>
                    <a:pt x="141" y="491"/>
                  </a:lnTo>
                  <a:lnTo>
                    <a:pt x="146" y="491"/>
                  </a:lnTo>
                  <a:lnTo>
                    <a:pt x="154" y="491"/>
                  </a:lnTo>
                  <a:lnTo>
                    <a:pt x="155" y="492"/>
                  </a:lnTo>
                  <a:lnTo>
                    <a:pt x="164" y="493"/>
                  </a:lnTo>
                  <a:lnTo>
                    <a:pt x="165" y="495"/>
                  </a:lnTo>
                  <a:lnTo>
                    <a:pt x="167" y="495"/>
                  </a:lnTo>
                  <a:lnTo>
                    <a:pt x="168" y="495"/>
                  </a:lnTo>
                  <a:lnTo>
                    <a:pt x="172" y="497"/>
                  </a:lnTo>
                  <a:lnTo>
                    <a:pt x="184" y="500"/>
                  </a:lnTo>
                  <a:lnTo>
                    <a:pt x="192" y="497"/>
                  </a:lnTo>
                  <a:lnTo>
                    <a:pt x="194" y="496"/>
                  </a:lnTo>
                  <a:lnTo>
                    <a:pt x="196" y="496"/>
                  </a:lnTo>
                  <a:lnTo>
                    <a:pt x="201" y="495"/>
                  </a:lnTo>
                  <a:lnTo>
                    <a:pt x="202" y="495"/>
                  </a:lnTo>
                  <a:lnTo>
                    <a:pt x="207" y="492"/>
                  </a:lnTo>
                  <a:lnTo>
                    <a:pt x="203" y="489"/>
                  </a:lnTo>
                  <a:lnTo>
                    <a:pt x="202" y="489"/>
                  </a:lnTo>
                  <a:lnTo>
                    <a:pt x="189" y="491"/>
                  </a:lnTo>
                  <a:lnTo>
                    <a:pt x="184" y="495"/>
                  </a:lnTo>
                  <a:lnTo>
                    <a:pt x="180" y="495"/>
                  </a:lnTo>
                  <a:lnTo>
                    <a:pt x="177" y="495"/>
                  </a:lnTo>
                  <a:lnTo>
                    <a:pt x="175" y="491"/>
                  </a:lnTo>
                  <a:lnTo>
                    <a:pt x="175" y="487"/>
                  </a:lnTo>
                  <a:lnTo>
                    <a:pt x="175" y="485"/>
                  </a:lnTo>
                  <a:lnTo>
                    <a:pt x="184" y="484"/>
                  </a:lnTo>
                  <a:lnTo>
                    <a:pt x="192" y="484"/>
                  </a:lnTo>
                  <a:lnTo>
                    <a:pt x="190" y="483"/>
                  </a:lnTo>
                  <a:lnTo>
                    <a:pt x="188" y="480"/>
                  </a:lnTo>
                  <a:lnTo>
                    <a:pt x="179" y="479"/>
                  </a:lnTo>
                  <a:lnTo>
                    <a:pt x="172" y="478"/>
                  </a:lnTo>
                  <a:lnTo>
                    <a:pt x="169" y="472"/>
                  </a:lnTo>
                  <a:lnTo>
                    <a:pt x="181" y="471"/>
                  </a:lnTo>
                  <a:lnTo>
                    <a:pt x="182" y="471"/>
                  </a:lnTo>
                  <a:lnTo>
                    <a:pt x="205" y="475"/>
                  </a:lnTo>
                  <a:lnTo>
                    <a:pt x="214" y="476"/>
                  </a:lnTo>
                  <a:lnTo>
                    <a:pt x="220" y="475"/>
                  </a:lnTo>
                  <a:lnTo>
                    <a:pt x="218" y="470"/>
                  </a:lnTo>
                  <a:lnTo>
                    <a:pt x="206" y="468"/>
                  </a:lnTo>
                  <a:lnTo>
                    <a:pt x="198" y="466"/>
                  </a:lnTo>
                  <a:lnTo>
                    <a:pt x="197" y="466"/>
                  </a:lnTo>
                  <a:lnTo>
                    <a:pt x="194" y="462"/>
                  </a:lnTo>
                  <a:lnTo>
                    <a:pt x="192" y="458"/>
                  </a:lnTo>
                  <a:lnTo>
                    <a:pt x="189" y="450"/>
                  </a:lnTo>
                  <a:lnTo>
                    <a:pt x="188" y="450"/>
                  </a:lnTo>
                  <a:lnTo>
                    <a:pt x="184" y="445"/>
                  </a:lnTo>
                  <a:lnTo>
                    <a:pt x="175" y="444"/>
                  </a:lnTo>
                  <a:lnTo>
                    <a:pt x="168" y="432"/>
                  </a:lnTo>
                  <a:lnTo>
                    <a:pt x="181" y="432"/>
                  </a:lnTo>
                  <a:lnTo>
                    <a:pt x="182" y="432"/>
                  </a:lnTo>
                  <a:lnTo>
                    <a:pt x="184" y="432"/>
                  </a:lnTo>
                  <a:lnTo>
                    <a:pt x="193" y="432"/>
                  </a:lnTo>
                  <a:lnTo>
                    <a:pt x="197" y="432"/>
                  </a:lnTo>
                  <a:lnTo>
                    <a:pt x="201" y="429"/>
                  </a:lnTo>
                  <a:lnTo>
                    <a:pt x="194" y="424"/>
                  </a:lnTo>
                  <a:lnTo>
                    <a:pt x="197" y="424"/>
                  </a:lnTo>
                  <a:lnTo>
                    <a:pt x="206" y="423"/>
                  </a:lnTo>
                  <a:lnTo>
                    <a:pt x="214" y="417"/>
                  </a:lnTo>
                  <a:lnTo>
                    <a:pt x="220" y="419"/>
                  </a:lnTo>
                  <a:lnTo>
                    <a:pt x="214" y="428"/>
                  </a:lnTo>
                  <a:lnTo>
                    <a:pt x="211" y="431"/>
                  </a:lnTo>
                  <a:lnTo>
                    <a:pt x="211" y="433"/>
                  </a:lnTo>
                  <a:lnTo>
                    <a:pt x="216" y="431"/>
                  </a:lnTo>
                  <a:lnTo>
                    <a:pt x="224" y="427"/>
                  </a:lnTo>
                  <a:lnTo>
                    <a:pt x="224" y="425"/>
                  </a:lnTo>
                  <a:lnTo>
                    <a:pt x="226" y="420"/>
                  </a:lnTo>
                  <a:lnTo>
                    <a:pt x="223" y="408"/>
                  </a:lnTo>
                  <a:lnTo>
                    <a:pt x="226" y="400"/>
                  </a:lnTo>
                  <a:lnTo>
                    <a:pt x="232" y="415"/>
                  </a:lnTo>
                  <a:lnTo>
                    <a:pt x="234" y="417"/>
                  </a:lnTo>
                  <a:lnTo>
                    <a:pt x="237" y="424"/>
                  </a:lnTo>
                  <a:lnTo>
                    <a:pt x="240" y="423"/>
                  </a:lnTo>
                  <a:lnTo>
                    <a:pt x="247" y="421"/>
                  </a:lnTo>
                  <a:lnTo>
                    <a:pt x="251" y="412"/>
                  </a:lnTo>
                  <a:lnTo>
                    <a:pt x="251" y="411"/>
                  </a:lnTo>
                  <a:lnTo>
                    <a:pt x="249" y="403"/>
                  </a:lnTo>
                  <a:lnTo>
                    <a:pt x="251" y="403"/>
                  </a:lnTo>
                  <a:lnTo>
                    <a:pt x="256" y="402"/>
                  </a:lnTo>
                  <a:lnTo>
                    <a:pt x="262" y="402"/>
                  </a:lnTo>
                  <a:lnTo>
                    <a:pt x="268" y="402"/>
                  </a:lnTo>
                  <a:lnTo>
                    <a:pt x="273" y="408"/>
                  </a:lnTo>
                  <a:lnTo>
                    <a:pt x="277" y="413"/>
                  </a:lnTo>
                  <a:lnTo>
                    <a:pt x="283" y="413"/>
                  </a:lnTo>
                  <a:lnTo>
                    <a:pt x="286" y="412"/>
                  </a:lnTo>
                  <a:lnTo>
                    <a:pt x="287" y="411"/>
                  </a:lnTo>
                  <a:lnTo>
                    <a:pt x="285" y="403"/>
                  </a:lnTo>
                  <a:lnTo>
                    <a:pt x="283" y="403"/>
                  </a:lnTo>
                  <a:lnTo>
                    <a:pt x="275" y="400"/>
                  </a:lnTo>
                  <a:lnTo>
                    <a:pt x="270" y="398"/>
                  </a:lnTo>
                  <a:lnTo>
                    <a:pt x="268" y="394"/>
                  </a:lnTo>
                  <a:lnTo>
                    <a:pt x="258" y="394"/>
                  </a:lnTo>
                  <a:lnTo>
                    <a:pt x="257" y="394"/>
                  </a:lnTo>
                  <a:lnTo>
                    <a:pt x="254" y="394"/>
                  </a:lnTo>
                  <a:lnTo>
                    <a:pt x="251" y="395"/>
                  </a:lnTo>
                  <a:lnTo>
                    <a:pt x="254" y="387"/>
                  </a:lnTo>
                  <a:lnTo>
                    <a:pt x="260" y="379"/>
                  </a:lnTo>
                  <a:lnTo>
                    <a:pt x="261" y="378"/>
                  </a:lnTo>
                  <a:lnTo>
                    <a:pt x="266" y="373"/>
                  </a:lnTo>
                  <a:lnTo>
                    <a:pt x="269" y="369"/>
                  </a:lnTo>
                  <a:lnTo>
                    <a:pt x="274" y="372"/>
                  </a:lnTo>
                  <a:lnTo>
                    <a:pt x="279" y="373"/>
                  </a:lnTo>
                  <a:lnTo>
                    <a:pt x="281" y="373"/>
                  </a:lnTo>
                  <a:lnTo>
                    <a:pt x="286" y="369"/>
                  </a:lnTo>
                  <a:lnTo>
                    <a:pt x="286" y="370"/>
                  </a:lnTo>
                  <a:lnTo>
                    <a:pt x="292" y="373"/>
                  </a:lnTo>
                  <a:lnTo>
                    <a:pt x="295" y="373"/>
                  </a:lnTo>
                  <a:lnTo>
                    <a:pt x="299" y="372"/>
                  </a:lnTo>
                  <a:lnTo>
                    <a:pt x="286" y="368"/>
                  </a:lnTo>
                  <a:lnTo>
                    <a:pt x="282" y="366"/>
                  </a:lnTo>
                  <a:lnTo>
                    <a:pt x="277" y="365"/>
                  </a:lnTo>
                  <a:lnTo>
                    <a:pt x="260" y="369"/>
                  </a:lnTo>
                  <a:lnTo>
                    <a:pt x="262" y="361"/>
                  </a:lnTo>
                  <a:lnTo>
                    <a:pt x="278" y="356"/>
                  </a:lnTo>
                  <a:lnTo>
                    <a:pt x="285" y="362"/>
                  </a:lnTo>
                  <a:lnTo>
                    <a:pt x="285" y="364"/>
                  </a:lnTo>
                  <a:lnTo>
                    <a:pt x="287" y="364"/>
                  </a:lnTo>
                  <a:lnTo>
                    <a:pt x="292" y="364"/>
                  </a:lnTo>
                  <a:lnTo>
                    <a:pt x="304" y="360"/>
                  </a:lnTo>
                  <a:lnTo>
                    <a:pt x="316" y="359"/>
                  </a:lnTo>
                  <a:lnTo>
                    <a:pt x="323" y="357"/>
                  </a:lnTo>
                  <a:lnTo>
                    <a:pt x="317" y="364"/>
                  </a:lnTo>
                  <a:lnTo>
                    <a:pt x="312" y="373"/>
                  </a:lnTo>
                  <a:lnTo>
                    <a:pt x="312" y="376"/>
                  </a:lnTo>
                  <a:lnTo>
                    <a:pt x="312" y="379"/>
                  </a:lnTo>
                  <a:lnTo>
                    <a:pt x="316" y="382"/>
                  </a:lnTo>
                  <a:lnTo>
                    <a:pt x="323" y="390"/>
                  </a:lnTo>
                  <a:lnTo>
                    <a:pt x="325" y="385"/>
                  </a:lnTo>
                  <a:lnTo>
                    <a:pt x="321" y="379"/>
                  </a:lnTo>
                  <a:lnTo>
                    <a:pt x="317" y="376"/>
                  </a:lnTo>
                  <a:lnTo>
                    <a:pt x="319" y="373"/>
                  </a:lnTo>
                  <a:lnTo>
                    <a:pt x="323" y="368"/>
                  </a:lnTo>
                  <a:lnTo>
                    <a:pt x="326" y="361"/>
                  </a:lnTo>
                  <a:lnTo>
                    <a:pt x="330" y="359"/>
                  </a:lnTo>
                  <a:lnTo>
                    <a:pt x="332" y="360"/>
                  </a:lnTo>
                  <a:lnTo>
                    <a:pt x="336" y="361"/>
                  </a:lnTo>
                  <a:lnTo>
                    <a:pt x="337" y="361"/>
                  </a:lnTo>
                  <a:lnTo>
                    <a:pt x="338" y="365"/>
                  </a:lnTo>
                  <a:lnTo>
                    <a:pt x="343" y="364"/>
                  </a:lnTo>
                  <a:lnTo>
                    <a:pt x="345" y="362"/>
                  </a:lnTo>
                  <a:lnTo>
                    <a:pt x="347" y="364"/>
                  </a:lnTo>
                  <a:lnTo>
                    <a:pt x="354" y="368"/>
                  </a:lnTo>
                  <a:lnTo>
                    <a:pt x="362" y="370"/>
                  </a:lnTo>
                  <a:lnTo>
                    <a:pt x="364" y="372"/>
                  </a:lnTo>
                  <a:lnTo>
                    <a:pt x="364" y="385"/>
                  </a:lnTo>
                  <a:lnTo>
                    <a:pt x="364" y="386"/>
                  </a:lnTo>
                  <a:lnTo>
                    <a:pt x="366" y="391"/>
                  </a:lnTo>
                  <a:lnTo>
                    <a:pt x="368" y="393"/>
                  </a:lnTo>
                  <a:lnTo>
                    <a:pt x="372" y="395"/>
                  </a:lnTo>
                  <a:lnTo>
                    <a:pt x="372" y="385"/>
                  </a:lnTo>
                  <a:lnTo>
                    <a:pt x="374" y="372"/>
                  </a:lnTo>
                  <a:lnTo>
                    <a:pt x="372" y="369"/>
                  </a:lnTo>
                  <a:lnTo>
                    <a:pt x="368" y="364"/>
                  </a:lnTo>
                  <a:lnTo>
                    <a:pt x="364" y="361"/>
                  </a:lnTo>
                  <a:lnTo>
                    <a:pt x="366" y="357"/>
                  </a:lnTo>
                  <a:lnTo>
                    <a:pt x="367" y="355"/>
                  </a:lnTo>
                  <a:lnTo>
                    <a:pt x="368" y="352"/>
                  </a:lnTo>
                  <a:lnTo>
                    <a:pt x="366" y="353"/>
                  </a:lnTo>
                  <a:lnTo>
                    <a:pt x="355" y="357"/>
                  </a:lnTo>
                  <a:lnTo>
                    <a:pt x="358" y="351"/>
                  </a:lnTo>
                  <a:lnTo>
                    <a:pt x="346" y="351"/>
                  </a:lnTo>
                  <a:lnTo>
                    <a:pt x="343" y="351"/>
                  </a:lnTo>
                  <a:lnTo>
                    <a:pt x="332" y="348"/>
                  </a:lnTo>
                  <a:lnTo>
                    <a:pt x="342" y="344"/>
                  </a:lnTo>
                  <a:lnTo>
                    <a:pt x="343" y="344"/>
                  </a:lnTo>
                  <a:lnTo>
                    <a:pt x="343" y="343"/>
                  </a:lnTo>
                  <a:lnTo>
                    <a:pt x="341" y="335"/>
                  </a:lnTo>
                  <a:lnTo>
                    <a:pt x="332" y="338"/>
                  </a:lnTo>
                  <a:lnTo>
                    <a:pt x="324" y="339"/>
                  </a:lnTo>
                  <a:lnTo>
                    <a:pt x="316" y="341"/>
                  </a:lnTo>
                  <a:lnTo>
                    <a:pt x="306" y="343"/>
                  </a:lnTo>
                  <a:lnTo>
                    <a:pt x="312" y="345"/>
                  </a:lnTo>
                  <a:lnTo>
                    <a:pt x="300" y="353"/>
                  </a:lnTo>
                  <a:lnTo>
                    <a:pt x="296" y="355"/>
                  </a:lnTo>
                  <a:lnTo>
                    <a:pt x="295" y="356"/>
                  </a:lnTo>
                  <a:lnTo>
                    <a:pt x="298" y="345"/>
                  </a:lnTo>
                  <a:lnTo>
                    <a:pt x="299" y="338"/>
                  </a:lnTo>
                  <a:lnTo>
                    <a:pt x="282" y="347"/>
                  </a:lnTo>
                  <a:lnTo>
                    <a:pt x="268" y="349"/>
                  </a:lnTo>
                  <a:lnTo>
                    <a:pt x="265" y="351"/>
                  </a:lnTo>
                  <a:lnTo>
                    <a:pt x="261" y="347"/>
                  </a:lnTo>
                  <a:lnTo>
                    <a:pt x="262" y="345"/>
                  </a:lnTo>
                  <a:lnTo>
                    <a:pt x="264" y="344"/>
                  </a:lnTo>
                  <a:lnTo>
                    <a:pt x="271" y="336"/>
                  </a:lnTo>
                  <a:lnTo>
                    <a:pt x="281" y="326"/>
                  </a:lnTo>
                  <a:lnTo>
                    <a:pt x="288" y="317"/>
                  </a:lnTo>
                  <a:lnTo>
                    <a:pt x="287" y="315"/>
                  </a:lnTo>
                  <a:lnTo>
                    <a:pt x="283" y="311"/>
                  </a:lnTo>
                  <a:lnTo>
                    <a:pt x="290" y="305"/>
                  </a:lnTo>
                  <a:lnTo>
                    <a:pt x="295" y="305"/>
                  </a:lnTo>
                  <a:lnTo>
                    <a:pt x="306" y="304"/>
                  </a:lnTo>
                  <a:lnTo>
                    <a:pt x="308" y="310"/>
                  </a:lnTo>
                  <a:lnTo>
                    <a:pt x="307" y="313"/>
                  </a:lnTo>
                  <a:lnTo>
                    <a:pt x="306" y="317"/>
                  </a:lnTo>
                  <a:lnTo>
                    <a:pt x="311" y="318"/>
                  </a:lnTo>
                  <a:lnTo>
                    <a:pt x="317" y="307"/>
                  </a:lnTo>
                  <a:lnTo>
                    <a:pt x="328" y="304"/>
                  </a:lnTo>
                  <a:lnTo>
                    <a:pt x="333" y="300"/>
                  </a:lnTo>
                  <a:lnTo>
                    <a:pt x="328" y="300"/>
                  </a:lnTo>
                  <a:lnTo>
                    <a:pt x="321" y="300"/>
                  </a:lnTo>
                  <a:lnTo>
                    <a:pt x="312" y="298"/>
                  </a:lnTo>
                  <a:lnTo>
                    <a:pt x="304" y="297"/>
                  </a:lnTo>
                  <a:lnTo>
                    <a:pt x="291" y="294"/>
                  </a:lnTo>
                  <a:lnTo>
                    <a:pt x="298" y="288"/>
                  </a:lnTo>
                  <a:lnTo>
                    <a:pt x="302" y="283"/>
                  </a:lnTo>
                  <a:lnTo>
                    <a:pt x="307" y="277"/>
                  </a:lnTo>
                  <a:lnTo>
                    <a:pt x="308" y="276"/>
                  </a:lnTo>
                  <a:lnTo>
                    <a:pt x="313" y="272"/>
                  </a:lnTo>
                  <a:lnTo>
                    <a:pt x="320" y="267"/>
                  </a:lnTo>
                  <a:lnTo>
                    <a:pt x="323" y="264"/>
                  </a:lnTo>
                  <a:lnTo>
                    <a:pt x="332" y="263"/>
                  </a:lnTo>
                  <a:lnTo>
                    <a:pt x="333" y="263"/>
                  </a:lnTo>
                  <a:lnTo>
                    <a:pt x="341" y="272"/>
                  </a:lnTo>
                  <a:lnTo>
                    <a:pt x="338" y="275"/>
                  </a:lnTo>
                  <a:lnTo>
                    <a:pt x="336" y="276"/>
                  </a:lnTo>
                  <a:lnTo>
                    <a:pt x="332" y="273"/>
                  </a:lnTo>
                  <a:lnTo>
                    <a:pt x="329" y="271"/>
                  </a:lnTo>
                  <a:lnTo>
                    <a:pt x="326" y="273"/>
                  </a:lnTo>
                  <a:lnTo>
                    <a:pt x="325" y="275"/>
                  </a:lnTo>
                  <a:lnTo>
                    <a:pt x="332" y="280"/>
                  </a:lnTo>
                  <a:lnTo>
                    <a:pt x="324" y="288"/>
                  </a:lnTo>
                  <a:lnTo>
                    <a:pt x="326" y="288"/>
                  </a:lnTo>
                  <a:lnTo>
                    <a:pt x="329" y="289"/>
                  </a:lnTo>
                  <a:lnTo>
                    <a:pt x="338" y="283"/>
                  </a:lnTo>
                  <a:lnTo>
                    <a:pt x="341" y="284"/>
                  </a:lnTo>
                  <a:lnTo>
                    <a:pt x="349" y="287"/>
                  </a:lnTo>
                  <a:lnTo>
                    <a:pt x="341" y="290"/>
                  </a:lnTo>
                  <a:lnTo>
                    <a:pt x="341" y="292"/>
                  </a:lnTo>
                  <a:lnTo>
                    <a:pt x="341" y="298"/>
                  </a:lnTo>
                  <a:lnTo>
                    <a:pt x="347" y="294"/>
                  </a:lnTo>
                  <a:lnTo>
                    <a:pt x="357" y="287"/>
                  </a:lnTo>
                  <a:lnTo>
                    <a:pt x="372" y="290"/>
                  </a:lnTo>
                  <a:lnTo>
                    <a:pt x="374" y="300"/>
                  </a:lnTo>
                  <a:lnTo>
                    <a:pt x="375" y="304"/>
                  </a:lnTo>
                  <a:lnTo>
                    <a:pt x="379" y="309"/>
                  </a:lnTo>
                  <a:lnTo>
                    <a:pt x="381" y="321"/>
                  </a:lnTo>
                  <a:lnTo>
                    <a:pt x="388" y="324"/>
                  </a:lnTo>
                  <a:lnTo>
                    <a:pt x="385" y="317"/>
                  </a:lnTo>
                  <a:lnTo>
                    <a:pt x="389" y="315"/>
                  </a:lnTo>
                  <a:lnTo>
                    <a:pt x="392" y="314"/>
                  </a:lnTo>
                  <a:lnTo>
                    <a:pt x="396" y="313"/>
                  </a:lnTo>
                  <a:lnTo>
                    <a:pt x="398" y="305"/>
                  </a:lnTo>
                  <a:lnTo>
                    <a:pt x="397" y="305"/>
                  </a:lnTo>
                  <a:lnTo>
                    <a:pt x="395" y="302"/>
                  </a:lnTo>
                  <a:lnTo>
                    <a:pt x="391" y="306"/>
                  </a:lnTo>
                  <a:lnTo>
                    <a:pt x="389" y="307"/>
                  </a:lnTo>
                  <a:lnTo>
                    <a:pt x="388" y="309"/>
                  </a:lnTo>
                  <a:lnTo>
                    <a:pt x="383" y="305"/>
                  </a:lnTo>
                  <a:lnTo>
                    <a:pt x="380" y="305"/>
                  </a:lnTo>
                  <a:lnTo>
                    <a:pt x="378" y="297"/>
                  </a:lnTo>
                  <a:lnTo>
                    <a:pt x="379" y="296"/>
                  </a:lnTo>
                  <a:lnTo>
                    <a:pt x="383" y="294"/>
                  </a:lnTo>
                  <a:lnTo>
                    <a:pt x="381" y="288"/>
                  </a:lnTo>
                  <a:lnTo>
                    <a:pt x="384" y="283"/>
                  </a:lnTo>
                  <a:lnTo>
                    <a:pt x="393" y="273"/>
                  </a:lnTo>
                  <a:lnTo>
                    <a:pt x="406" y="269"/>
                  </a:lnTo>
                  <a:lnTo>
                    <a:pt x="410" y="268"/>
                  </a:lnTo>
                  <a:lnTo>
                    <a:pt x="414" y="267"/>
                  </a:lnTo>
                  <a:lnTo>
                    <a:pt x="417" y="263"/>
                  </a:lnTo>
                  <a:lnTo>
                    <a:pt x="414" y="263"/>
                  </a:lnTo>
                  <a:lnTo>
                    <a:pt x="410" y="262"/>
                  </a:lnTo>
                  <a:lnTo>
                    <a:pt x="406" y="264"/>
                  </a:lnTo>
                  <a:lnTo>
                    <a:pt x="397" y="268"/>
                  </a:lnTo>
                  <a:lnTo>
                    <a:pt x="393" y="269"/>
                  </a:lnTo>
                  <a:lnTo>
                    <a:pt x="384" y="276"/>
                  </a:lnTo>
                  <a:lnTo>
                    <a:pt x="378" y="283"/>
                  </a:lnTo>
                  <a:lnTo>
                    <a:pt x="370" y="277"/>
                  </a:lnTo>
                  <a:lnTo>
                    <a:pt x="359" y="276"/>
                  </a:lnTo>
                  <a:lnTo>
                    <a:pt x="347" y="273"/>
                  </a:lnTo>
                  <a:lnTo>
                    <a:pt x="349" y="264"/>
                  </a:lnTo>
                  <a:lnTo>
                    <a:pt x="351" y="258"/>
                  </a:lnTo>
                  <a:lnTo>
                    <a:pt x="360" y="259"/>
                  </a:lnTo>
                  <a:lnTo>
                    <a:pt x="367" y="264"/>
                  </a:lnTo>
                  <a:lnTo>
                    <a:pt x="372" y="260"/>
                  </a:lnTo>
                  <a:lnTo>
                    <a:pt x="367" y="258"/>
                  </a:lnTo>
                  <a:lnTo>
                    <a:pt x="359" y="254"/>
                  </a:lnTo>
                  <a:lnTo>
                    <a:pt x="354" y="250"/>
                  </a:lnTo>
                  <a:lnTo>
                    <a:pt x="347" y="252"/>
                  </a:lnTo>
                  <a:lnTo>
                    <a:pt x="343" y="252"/>
                  </a:lnTo>
                  <a:lnTo>
                    <a:pt x="346" y="242"/>
                  </a:lnTo>
                  <a:lnTo>
                    <a:pt x="350" y="242"/>
                  </a:lnTo>
                  <a:lnTo>
                    <a:pt x="358" y="239"/>
                  </a:lnTo>
                  <a:lnTo>
                    <a:pt x="357" y="237"/>
                  </a:lnTo>
                  <a:lnTo>
                    <a:pt x="354" y="237"/>
                  </a:lnTo>
                  <a:lnTo>
                    <a:pt x="351" y="237"/>
                  </a:lnTo>
                  <a:lnTo>
                    <a:pt x="353" y="235"/>
                  </a:lnTo>
                  <a:lnTo>
                    <a:pt x="354" y="229"/>
                  </a:lnTo>
                  <a:lnTo>
                    <a:pt x="362" y="230"/>
                  </a:lnTo>
                  <a:lnTo>
                    <a:pt x="372" y="237"/>
                  </a:lnTo>
                  <a:lnTo>
                    <a:pt x="378" y="235"/>
                  </a:lnTo>
                  <a:lnTo>
                    <a:pt x="380" y="234"/>
                  </a:lnTo>
                  <a:lnTo>
                    <a:pt x="388" y="239"/>
                  </a:lnTo>
                  <a:lnTo>
                    <a:pt x="392" y="237"/>
                  </a:lnTo>
                  <a:lnTo>
                    <a:pt x="383" y="232"/>
                  </a:lnTo>
                  <a:lnTo>
                    <a:pt x="375" y="228"/>
                  </a:lnTo>
                  <a:lnTo>
                    <a:pt x="371" y="225"/>
                  </a:lnTo>
                  <a:lnTo>
                    <a:pt x="366" y="220"/>
                  </a:lnTo>
                  <a:lnTo>
                    <a:pt x="374" y="218"/>
                  </a:lnTo>
                  <a:lnTo>
                    <a:pt x="385" y="220"/>
                  </a:lnTo>
                  <a:lnTo>
                    <a:pt x="387" y="221"/>
                  </a:lnTo>
                  <a:lnTo>
                    <a:pt x="388" y="221"/>
                  </a:lnTo>
                  <a:lnTo>
                    <a:pt x="393" y="226"/>
                  </a:lnTo>
                  <a:lnTo>
                    <a:pt x="401" y="228"/>
                  </a:lnTo>
                  <a:lnTo>
                    <a:pt x="405" y="237"/>
                  </a:lnTo>
                  <a:lnTo>
                    <a:pt x="412" y="238"/>
                  </a:lnTo>
                  <a:lnTo>
                    <a:pt x="410" y="233"/>
                  </a:lnTo>
                  <a:lnTo>
                    <a:pt x="410" y="232"/>
                  </a:lnTo>
                  <a:lnTo>
                    <a:pt x="404" y="225"/>
                  </a:lnTo>
                  <a:lnTo>
                    <a:pt x="396" y="220"/>
                  </a:lnTo>
                  <a:lnTo>
                    <a:pt x="396" y="218"/>
                  </a:lnTo>
                  <a:lnTo>
                    <a:pt x="387" y="216"/>
                  </a:lnTo>
                  <a:lnTo>
                    <a:pt x="374" y="208"/>
                  </a:lnTo>
                  <a:lnTo>
                    <a:pt x="370" y="205"/>
                  </a:lnTo>
                  <a:lnTo>
                    <a:pt x="370" y="201"/>
                  </a:lnTo>
                  <a:lnTo>
                    <a:pt x="370" y="195"/>
                  </a:lnTo>
                  <a:lnTo>
                    <a:pt x="370" y="194"/>
                  </a:lnTo>
                  <a:lnTo>
                    <a:pt x="367" y="190"/>
                  </a:lnTo>
                  <a:lnTo>
                    <a:pt x="367" y="191"/>
                  </a:lnTo>
                  <a:lnTo>
                    <a:pt x="363" y="191"/>
                  </a:lnTo>
                  <a:lnTo>
                    <a:pt x="362" y="194"/>
                  </a:lnTo>
                  <a:lnTo>
                    <a:pt x="362" y="197"/>
                  </a:lnTo>
                  <a:lnTo>
                    <a:pt x="362" y="203"/>
                  </a:lnTo>
                  <a:lnTo>
                    <a:pt x="362" y="205"/>
                  </a:lnTo>
                  <a:lnTo>
                    <a:pt x="360" y="208"/>
                  </a:lnTo>
                  <a:lnTo>
                    <a:pt x="358" y="212"/>
                  </a:lnTo>
                  <a:lnTo>
                    <a:pt x="349" y="220"/>
                  </a:lnTo>
                  <a:lnTo>
                    <a:pt x="343" y="226"/>
                  </a:lnTo>
                  <a:lnTo>
                    <a:pt x="342" y="228"/>
                  </a:lnTo>
                  <a:lnTo>
                    <a:pt x="334" y="233"/>
                  </a:lnTo>
                  <a:lnTo>
                    <a:pt x="330" y="238"/>
                  </a:lnTo>
                  <a:lnTo>
                    <a:pt x="323" y="241"/>
                  </a:lnTo>
                  <a:lnTo>
                    <a:pt x="317" y="243"/>
                  </a:lnTo>
                  <a:lnTo>
                    <a:pt x="307" y="246"/>
                  </a:lnTo>
                  <a:lnTo>
                    <a:pt x="302" y="243"/>
                  </a:lnTo>
                  <a:lnTo>
                    <a:pt x="303" y="238"/>
                  </a:lnTo>
                  <a:lnTo>
                    <a:pt x="308" y="232"/>
                  </a:lnTo>
                  <a:lnTo>
                    <a:pt x="309" y="226"/>
                  </a:lnTo>
                  <a:lnTo>
                    <a:pt x="316" y="224"/>
                  </a:lnTo>
                  <a:lnTo>
                    <a:pt x="325" y="222"/>
                  </a:lnTo>
                  <a:lnTo>
                    <a:pt x="326" y="222"/>
                  </a:lnTo>
                  <a:lnTo>
                    <a:pt x="332" y="222"/>
                  </a:lnTo>
                  <a:lnTo>
                    <a:pt x="336" y="221"/>
                  </a:lnTo>
                  <a:lnTo>
                    <a:pt x="338" y="217"/>
                  </a:lnTo>
                  <a:lnTo>
                    <a:pt x="330" y="216"/>
                  </a:lnTo>
                  <a:lnTo>
                    <a:pt x="330" y="215"/>
                  </a:lnTo>
                  <a:lnTo>
                    <a:pt x="329" y="212"/>
                  </a:lnTo>
                  <a:lnTo>
                    <a:pt x="323" y="213"/>
                  </a:lnTo>
                  <a:lnTo>
                    <a:pt x="320" y="213"/>
                  </a:lnTo>
                  <a:lnTo>
                    <a:pt x="307" y="215"/>
                  </a:lnTo>
                  <a:lnTo>
                    <a:pt x="309" y="211"/>
                  </a:lnTo>
                  <a:lnTo>
                    <a:pt x="302" y="209"/>
                  </a:lnTo>
                  <a:lnTo>
                    <a:pt x="303" y="201"/>
                  </a:lnTo>
                  <a:lnTo>
                    <a:pt x="308" y="196"/>
                  </a:lnTo>
                  <a:lnTo>
                    <a:pt x="313" y="200"/>
                  </a:lnTo>
                  <a:lnTo>
                    <a:pt x="320" y="196"/>
                  </a:lnTo>
                  <a:lnTo>
                    <a:pt x="321" y="195"/>
                  </a:lnTo>
                  <a:lnTo>
                    <a:pt x="329" y="194"/>
                  </a:lnTo>
                  <a:lnTo>
                    <a:pt x="333" y="194"/>
                  </a:lnTo>
                  <a:lnTo>
                    <a:pt x="336" y="194"/>
                  </a:lnTo>
                  <a:lnTo>
                    <a:pt x="338" y="194"/>
                  </a:lnTo>
                  <a:lnTo>
                    <a:pt x="340" y="191"/>
                  </a:lnTo>
                  <a:lnTo>
                    <a:pt x="340" y="188"/>
                  </a:lnTo>
                  <a:lnTo>
                    <a:pt x="323" y="190"/>
                  </a:lnTo>
                  <a:lnTo>
                    <a:pt x="321" y="191"/>
                  </a:lnTo>
                  <a:lnTo>
                    <a:pt x="315" y="192"/>
                  </a:lnTo>
                  <a:lnTo>
                    <a:pt x="311" y="188"/>
                  </a:lnTo>
                  <a:lnTo>
                    <a:pt x="313" y="186"/>
                  </a:lnTo>
                  <a:lnTo>
                    <a:pt x="316" y="183"/>
                  </a:lnTo>
                  <a:lnTo>
                    <a:pt x="324" y="180"/>
                  </a:lnTo>
                  <a:lnTo>
                    <a:pt x="325" y="180"/>
                  </a:lnTo>
                  <a:lnTo>
                    <a:pt x="334" y="179"/>
                  </a:lnTo>
                  <a:lnTo>
                    <a:pt x="341" y="182"/>
                  </a:lnTo>
                  <a:lnTo>
                    <a:pt x="346" y="184"/>
                  </a:lnTo>
                  <a:lnTo>
                    <a:pt x="346" y="187"/>
                  </a:lnTo>
                  <a:lnTo>
                    <a:pt x="353" y="186"/>
                  </a:lnTo>
                  <a:lnTo>
                    <a:pt x="358" y="182"/>
                  </a:lnTo>
                  <a:lnTo>
                    <a:pt x="364" y="175"/>
                  </a:lnTo>
                  <a:lnTo>
                    <a:pt x="376" y="171"/>
                  </a:lnTo>
                  <a:lnTo>
                    <a:pt x="378" y="173"/>
                  </a:lnTo>
                  <a:lnTo>
                    <a:pt x="381" y="174"/>
                  </a:lnTo>
                  <a:lnTo>
                    <a:pt x="383" y="173"/>
                  </a:lnTo>
                  <a:lnTo>
                    <a:pt x="388" y="169"/>
                  </a:lnTo>
                  <a:lnTo>
                    <a:pt x="397" y="166"/>
                  </a:lnTo>
                  <a:lnTo>
                    <a:pt x="400" y="166"/>
                  </a:lnTo>
                  <a:lnTo>
                    <a:pt x="406" y="169"/>
                  </a:lnTo>
                  <a:lnTo>
                    <a:pt x="406" y="170"/>
                  </a:lnTo>
                  <a:lnTo>
                    <a:pt x="410" y="178"/>
                  </a:lnTo>
                  <a:lnTo>
                    <a:pt x="415" y="173"/>
                  </a:lnTo>
                  <a:lnTo>
                    <a:pt x="415" y="166"/>
                  </a:lnTo>
                  <a:lnTo>
                    <a:pt x="419" y="161"/>
                  </a:lnTo>
                  <a:lnTo>
                    <a:pt x="423" y="156"/>
                  </a:lnTo>
                  <a:lnTo>
                    <a:pt x="422" y="150"/>
                  </a:lnTo>
                  <a:lnTo>
                    <a:pt x="415" y="144"/>
                  </a:lnTo>
                  <a:lnTo>
                    <a:pt x="406" y="140"/>
                  </a:lnTo>
                  <a:lnTo>
                    <a:pt x="396" y="139"/>
                  </a:lnTo>
                  <a:lnTo>
                    <a:pt x="393" y="139"/>
                  </a:lnTo>
                  <a:lnTo>
                    <a:pt x="392" y="139"/>
                  </a:lnTo>
                  <a:lnTo>
                    <a:pt x="389" y="139"/>
                  </a:lnTo>
                  <a:lnTo>
                    <a:pt x="387" y="139"/>
                  </a:lnTo>
                  <a:lnTo>
                    <a:pt x="384" y="139"/>
                  </a:lnTo>
                  <a:lnTo>
                    <a:pt x="380" y="131"/>
                  </a:lnTo>
                </a:path>
              </a:pathLst>
            </a:custGeom>
            <a:noFill/>
            <a:ln w="4">
              <a:solidFill>
                <a:srgbClr val="9C9C9C"/>
              </a:solidFill>
              <a:prstDash val="solid"/>
              <a:round/>
              <a:headEnd/>
              <a:tailEnd/>
            </a:ln>
          </p:spPr>
          <p:txBody>
            <a:bodyPr/>
            <a:lstStyle/>
            <a:p>
              <a:endParaRPr lang="nb-NO" dirty="0"/>
            </a:p>
          </p:txBody>
        </p:sp>
        <p:sp>
          <p:nvSpPr>
            <p:cNvPr id="2111" name="Freeform 1449"/>
            <p:cNvSpPr>
              <a:spLocks/>
            </p:cNvSpPr>
            <p:nvPr/>
          </p:nvSpPr>
          <p:spPr bwMode="auto">
            <a:xfrm>
              <a:off x="4583113" y="1854200"/>
              <a:ext cx="433387" cy="342900"/>
            </a:xfrm>
            <a:custGeom>
              <a:avLst/>
              <a:gdLst>
                <a:gd name="T0" fmla="*/ 20637 w 273"/>
                <a:gd name="T1" fmla="*/ 252413 h 216"/>
                <a:gd name="T2" fmla="*/ 7937 w 273"/>
                <a:gd name="T3" fmla="*/ 258763 h 216"/>
                <a:gd name="T4" fmla="*/ 1587 w 273"/>
                <a:gd name="T5" fmla="*/ 241300 h 216"/>
                <a:gd name="T6" fmla="*/ 28575 w 273"/>
                <a:gd name="T7" fmla="*/ 201612 h 216"/>
                <a:gd name="T8" fmla="*/ 41275 w 273"/>
                <a:gd name="T9" fmla="*/ 215900 h 216"/>
                <a:gd name="T10" fmla="*/ 57150 w 273"/>
                <a:gd name="T11" fmla="*/ 188912 h 216"/>
                <a:gd name="T12" fmla="*/ 55562 w 273"/>
                <a:gd name="T13" fmla="*/ 225425 h 216"/>
                <a:gd name="T14" fmla="*/ 88900 w 273"/>
                <a:gd name="T15" fmla="*/ 215900 h 216"/>
                <a:gd name="T16" fmla="*/ 88900 w 273"/>
                <a:gd name="T17" fmla="*/ 187325 h 216"/>
                <a:gd name="T18" fmla="*/ 103187 w 273"/>
                <a:gd name="T19" fmla="*/ 165100 h 216"/>
                <a:gd name="T20" fmla="*/ 123825 w 273"/>
                <a:gd name="T21" fmla="*/ 168275 h 216"/>
                <a:gd name="T22" fmla="*/ 134937 w 273"/>
                <a:gd name="T23" fmla="*/ 196850 h 216"/>
                <a:gd name="T24" fmla="*/ 125412 w 273"/>
                <a:gd name="T25" fmla="*/ 244475 h 216"/>
                <a:gd name="T26" fmla="*/ 147637 w 273"/>
                <a:gd name="T27" fmla="*/ 290513 h 216"/>
                <a:gd name="T28" fmla="*/ 169862 w 273"/>
                <a:gd name="T29" fmla="*/ 323850 h 216"/>
                <a:gd name="T30" fmla="*/ 192087 w 273"/>
                <a:gd name="T31" fmla="*/ 336550 h 216"/>
                <a:gd name="T32" fmla="*/ 165100 w 273"/>
                <a:gd name="T33" fmla="*/ 309563 h 216"/>
                <a:gd name="T34" fmla="*/ 155575 w 273"/>
                <a:gd name="T35" fmla="*/ 271463 h 216"/>
                <a:gd name="T36" fmla="*/ 163512 w 273"/>
                <a:gd name="T37" fmla="*/ 268288 h 216"/>
                <a:gd name="T38" fmla="*/ 185737 w 273"/>
                <a:gd name="T39" fmla="*/ 290513 h 216"/>
                <a:gd name="T40" fmla="*/ 168275 w 273"/>
                <a:gd name="T41" fmla="*/ 255588 h 216"/>
                <a:gd name="T42" fmla="*/ 196850 w 273"/>
                <a:gd name="T43" fmla="*/ 274638 h 216"/>
                <a:gd name="T44" fmla="*/ 192087 w 273"/>
                <a:gd name="T45" fmla="*/ 252413 h 216"/>
                <a:gd name="T46" fmla="*/ 180975 w 273"/>
                <a:gd name="T47" fmla="*/ 219075 h 216"/>
                <a:gd name="T48" fmla="*/ 209550 w 273"/>
                <a:gd name="T49" fmla="*/ 231775 h 216"/>
                <a:gd name="T50" fmla="*/ 204787 w 273"/>
                <a:gd name="T51" fmla="*/ 219075 h 216"/>
                <a:gd name="T52" fmla="*/ 171450 w 273"/>
                <a:gd name="T53" fmla="*/ 225425 h 216"/>
                <a:gd name="T54" fmla="*/ 163512 w 273"/>
                <a:gd name="T55" fmla="*/ 192087 h 216"/>
                <a:gd name="T56" fmla="*/ 203200 w 273"/>
                <a:gd name="T57" fmla="*/ 190500 h 216"/>
                <a:gd name="T58" fmla="*/ 168275 w 273"/>
                <a:gd name="T59" fmla="*/ 168275 h 216"/>
                <a:gd name="T60" fmla="*/ 163512 w 273"/>
                <a:gd name="T61" fmla="*/ 155575 h 216"/>
                <a:gd name="T62" fmla="*/ 142875 w 273"/>
                <a:gd name="T63" fmla="*/ 147638 h 216"/>
                <a:gd name="T64" fmla="*/ 182562 w 273"/>
                <a:gd name="T65" fmla="*/ 142875 h 216"/>
                <a:gd name="T66" fmla="*/ 225425 w 273"/>
                <a:gd name="T67" fmla="*/ 195262 h 216"/>
                <a:gd name="T68" fmla="*/ 217487 w 273"/>
                <a:gd name="T69" fmla="*/ 174625 h 216"/>
                <a:gd name="T70" fmla="*/ 188912 w 273"/>
                <a:gd name="T71" fmla="*/ 134938 h 216"/>
                <a:gd name="T72" fmla="*/ 155575 w 273"/>
                <a:gd name="T73" fmla="*/ 107950 h 216"/>
                <a:gd name="T74" fmla="*/ 211137 w 273"/>
                <a:gd name="T75" fmla="*/ 84138 h 216"/>
                <a:gd name="T76" fmla="*/ 269875 w 273"/>
                <a:gd name="T77" fmla="*/ 109538 h 216"/>
                <a:gd name="T78" fmla="*/ 288925 w 273"/>
                <a:gd name="T79" fmla="*/ 96837 h 216"/>
                <a:gd name="T80" fmla="*/ 317500 w 273"/>
                <a:gd name="T81" fmla="*/ 161925 h 216"/>
                <a:gd name="T82" fmla="*/ 322262 w 273"/>
                <a:gd name="T83" fmla="*/ 161925 h 216"/>
                <a:gd name="T84" fmla="*/ 304800 w 273"/>
                <a:gd name="T85" fmla="*/ 103188 h 216"/>
                <a:gd name="T86" fmla="*/ 319087 w 273"/>
                <a:gd name="T87" fmla="*/ 82550 h 216"/>
                <a:gd name="T88" fmla="*/ 357187 w 273"/>
                <a:gd name="T89" fmla="*/ 103188 h 216"/>
                <a:gd name="T90" fmla="*/ 327025 w 273"/>
                <a:gd name="T91" fmla="*/ 76200 h 216"/>
                <a:gd name="T92" fmla="*/ 373062 w 273"/>
                <a:gd name="T93" fmla="*/ 74613 h 216"/>
                <a:gd name="T94" fmla="*/ 377824 w 273"/>
                <a:gd name="T95" fmla="*/ 69850 h 216"/>
                <a:gd name="T96" fmla="*/ 342900 w 273"/>
                <a:gd name="T97" fmla="*/ 49212 h 216"/>
                <a:gd name="T98" fmla="*/ 331787 w 273"/>
                <a:gd name="T99" fmla="*/ 34925 h 216"/>
                <a:gd name="T100" fmla="*/ 269875 w 273"/>
                <a:gd name="T101" fmla="*/ 68263 h 216"/>
                <a:gd name="T102" fmla="*/ 255587 w 273"/>
                <a:gd name="T103" fmla="*/ 49212 h 216"/>
                <a:gd name="T104" fmla="*/ 190500 w 273"/>
                <a:gd name="T105" fmla="*/ 73025 h 216"/>
                <a:gd name="T106" fmla="*/ 195262 w 273"/>
                <a:gd name="T107" fmla="*/ 28575 h 216"/>
                <a:gd name="T108" fmla="*/ 203200 w 273"/>
                <a:gd name="T109" fmla="*/ 49212 h 216"/>
                <a:gd name="T110" fmla="*/ 292100 w 273"/>
                <a:gd name="T111" fmla="*/ 23812 h 216"/>
                <a:gd name="T112" fmla="*/ 346075 w 273"/>
                <a:gd name="T113" fmla="*/ 6350 h 216"/>
                <a:gd name="T114" fmla="*/ 419100 w 273"/>
                <a:gd name="T115" fmla="*/ 0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3"/>
                <a:gd name="T175" fmla="*/ 0 h 216"/>
                <a:gd name="T176" fmla="*/ 273 w 273"/>
                <a:gd name="T177" fmla="*/ 216 h 2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3" h="216">
                  <a:moveTo>
                    <a:pt x="27" y="144"/>
                  </a:moveTo>
                  <a:lnTo>
                    <a:pt x="22" y="150"/>
                  </a:lnTo>
                  <a:lnTo>
                    <a:pt x="17" y="154"/>
                  </a:lnTo>
                  <a:lnTo>
                    <a:pt x="15" y="154"/>
                  </a:lnTo>
                  <a:lnTo>
                    <a:pt x="13" y="159"/>
                  </a:lnTo>
                  <a:lnTo>
                    <a:pt x="14" y="162"/>
                  </a:lnTo>
                  <a:lnTo>
                    <a:pt x="14" y="163"/>
                  </a:lnTo>
                  <a:lnTo>
                    <a:pt x="14" y="166"/>
                  </a:lnTo>
                  <a:lnTo>
                    <a:pt x="9" y="163"/>
                  </a:lnTo>
                  <a:lnTo>
                    <a:pt x="5" y="163"/>
                  </a:lnTo>
                  <a:lnTo>
                    <a:pt x="4" y="163"/>
                  </a:lnTo>
                  <a:lnTo>
                    <a:pt x="2" y="161"/>
                  </a:lnTo>
                  <a:lnTo>
                    <a:pt x="1" y="157"/>
                  </a:lnTo>
                  <a:lnTo>
                    <a:pt x="0" y="154"/>
                  </a:lnTo>
                  <a:lnTo>
                    <a:pt x="1" y="152"/>
                  </a:lnTo>
                  <a:lnTo>
                    <a:pt x="5" y="148"/>
                  </a:lnTo>
                  <a:lnTo>
                    <a:pt x="7" y="140"/>
                  </a:lnTo>
                  <a:lnTo>
                    <a:pt x="11" y="133"/>
                  </a:lnTo>
                  <a:lnTo>
                    <a:pt x="14" y="128"/>
                  </a:lnTo>
                  <a:lnTo>
                    <a:pt x="18" y="127"/>
                  </a:lnTo>
                  <a:lnTo>
                    <a:pt x="19" y="131"/>
                  </a:lnTo>
                  <a:lnTo>
                    <a:pt x="21" y="135"/>
                  </a:lnTo>
                  <a:lnTo>
                    <a:pt x="22" y="136"/>
                  </a:lnTo>
                  <a:lnTo>
                    <a:pt x="23" y="136"/>
                  </a:lnTo>
                  <a:lnTo>
                    <a:pt x="26" y="136"/>
                  </a:lnTo>
                  <a:lnTo>
                    <a:pt x="30" y="129"/>
                  </a:lnTo>
                  <a:lnTo>
                    <a:pt x="31" y="127"/>
                  </a:lnTo>
                  <a:lnTo>
                    <a:pt x="32" y="124"/>
                  </a:lnTo>
                  <a:lnTo>
                    <a:pt x="31" y="118"/>
                  </a:lnTo>
                  <a:lnTo>
                    <a:pt x="36" y="119"/>
                  </a:lnTo>
                  <a:lnTo>
                    <a:pt x="42" y="123"/>
                  </a:lnTo>
                  <a:lnTo>
                    <a:pt x="42" y="124"/>
                  </a:lnTo>
                  <a:lnTo>
                    <a:pt x="42" y="132"/>
                  </a:lnTo>
                  <a:lnTo>
                    <a:pt x="36" y="137"/>
                  </a:lnTo>
                  <a:lnTo>
                    <a:pt x="35" y="142"/>
                  </a:lnTo>
                  <a:lnTo>
                    <a:pt x="42" y="144"/>
                  </a:lnTo>
                  <a:lnTo>
                    <a:pt x="44" y="142"/>
                  </a:lnTo>
                  <a:lnTo>
                    <a:pt x="45" y="142"/>
                  </a:lnTo>
                  <a:lnTo>
                    <a:pt x="49" y="140"/>
                  </a:lnTo>
                  <a:lnTo>
                    <a:pt x="56" y="136"/>
                  </a:lnTo>
                  <a:lnTo>
                    <a:pt x="59" y="135"/>
                  </a:lnTo>
                  <a:lnTo>
                    <a:pt x="60" y="132"/>
                  </a:lnTo>
                  <a:lnTo>
                    <a:pt x="62" y="128"/>
                  </a:lnTo>
                  <a:lnTo>
                    <a:pt x="61" y="123"/>
                  </a:lnTo>
                  <a:lnTo>
                    <a:pt x="56" y="118"/>
                  </a:lnTo>
                  <a:lnTo>
                    <a:pt x="56" y="116"/>
                  </a:lnTo>
                  <a:lnTo>
                    <a:pt x="59" y="114"/>
                  </a:lnTo>
                  <a:lnTo>
                    <a:pt x="65" y="114"/>
                  </a:lnTo>
                  <a:lnTo>
                    <a:pt x="65" y="108"/>
                  </a:lnTo>
                  <a:lnTo>
                    <a:pt x="65" y="104"/>
                  </a:lnTo>
                  <a:lnTo>
                    <a:pt x="65" y="97"/>
                  </a:lnTo>
                  <a:lnTo>
                    <a:pt x="68" y="98"/>
                  </a:lnTo>
                  <a:lnTo>
                    <a:pt x="74" y="99"/>
                  </a:lnTo>
                  <a:lnTo>
                    <a:pt x="74" y="101"/>
                  </a:lnTo>
                  <a:lnTo>
                    <a:pt x="78" y="106"/>
                  </a:lnTo>
                  <a:lnTo>
                    <a:pt x="78" y="107"/>
                  </a:lnTo>
                  <a:lnTo>
                    <a:pt x="77" y="114"/>
                  </a:lnTo>
                  <a:lnTo>
                    <a:pt x="76" y="120"/>
                  </a:lnTo>
                  <a:lnTo>
                    <a:pt x="82" y="115"/>
                  </a:lnTo>
                  <a:lnTo>
                    <a:pt x="85" y="124"/>
                  </a:lnTo>
                  <a:lnTo>
                    <a:pt x="82" y="135"/>
                  </a:lnTo>
                  <a:lnTo>
                    <a:pt x="81" y="141"/>
                  </a:lnTo>
                  <a:lnTo>
                    <a:pt x="79" y="145"/>
                  </a:lnTo>
                  <a:lnTo>
                    <a:pt x="78" y="149"/>
                  </a:lnTo>
                  <a:lnTo>
                    <a:pt x="79" y="154"/>
                  </a:lnTo>
                  <a:lnTo>
                    <a:pt x="83" y="157"/>
                  </a:lnTo>
                  <a:lnTo>
                    <a:pt x="86" y="162"/>
                  </a:lnTo>
                  <a:lnTo>
                    <a:pt x="89" y="163"/>
                  </a:lnTo>
                  <a:lnTo>
                    <a:pt x="93" y="174"/>
                  </a:lnTo>
                  <a:lnTo>
                    <a:pt x="93" y="183"/>
                  </a:lnTo>
                  <a:lnTo>
                    <a:pt x="91" y="191"/>
                  </a:lnTo>
                  <a:lnTo>
                    <a:pt x="95" y="193"/>
                  </a:lnTo>
                  <a:lnTo>
                    <a:pt x="97" y="195"/>
                  </a:lnTo>
                  <a:lnTo>
                    <a:pt x="100" y="197"/>
                  </a:lnTo>
                  <a:lnTo>
                    <a:pt x="107" y="204"/>
                  </a:lnTo>
                  <a:lnTo>
                    <a:pt x="114" y="210"/>
                  </a:lnTo>
                  <a:lnTo>
                    <a:pt x="119" y="216"/>
                  </a:lnTo>
                  <a:lnTo>
                    <a:pt x="123" y="216"/>
                  </a:lnTo>
                  <a:lnTo>
                    <a:pt x="123" y="214"/>
                  </a:lnTo>
                  <a:lnTo>
                    <a:pt x="121" y="212"/>
                  </a:lnTo>
                  <a:lnTo>
                    <a:pt x="120" y="207"/>
                  </a:lnTo>
                  <a:lnTo>
                    <a:pt x="119" y="205"/>
                  </a:lnTo>
                  <a:lnTo>
                    <a:pt x="117" y="203"/>
                  </a:lnTo>
                  <a:lnTo>
                    <a:pt x="112" y="199"/>
                  </a:lnTo>
                  <a:lnTo>
                    <a:pt x="104" y="195"/>
                  </a:lnTo>
                  <a:lnTo>
                    <a:pt x="98" y="191"/>
                  </a:lnTo>
                  <a:lnTo>
                    <a:pt x="99" y="184"/>
                  </a:lnTo>
                  <a:lnTo>
                    <a:pt x="99" y="183"/>
                  </a:lnTo>
                  <a:lnTo>
                    <a:pt x="99" y="178"/>
                  </a:lnTo>
                  <a:lnTo>
                    <a:pt x="98" y="171"/>
                  </a:lnTo>
                  <a:lnTo>
                    <a:pt x="97" y="166"/>
                  </a:lnTo>
                  <a:lnTo>
                    <a:pt x="93" y="161"/>
                  </a:lnTo>
                  <a:lnTo>
                    <a:pt x="95" y="157"/>
                  </a:lnTo>
                  <a:lnTo>
                    <a:pt x="100" y="163"/>
                  </a:lnTo>
                  <a:lnTo>
                    <a:pt x="103" y="169"/>
                  </a:lnTo>
                  <a:lnTo>
                    <a:pt x="106" y="174"/>
                  </a:lnTo>
                  <a:lnTo>
                    <a:pt x="112" y="182"/>
                  </a:lnTo>
                  <a:lnTo>
                    <a:pt x="115" y="186"/>
                  </a:lnTo>
                  <a:lnTo>
                    <a:pt x="116" y="186"/>
                  </a:lnTo>
                  <a:lnTo>
                    <a:pt x="117" y="183"/>
                  </a:lnTo>
                  <a:lnTo>
                    <a:pt x="117" y="179"/>
                  </a:lnTo>
                  <a:lnTo>
                    <a:pt x="114" y="174"/>
                  </a:lnTo>
                  <a:lnTo>
                    <a:pt x="112" y="171"/>
                  </a:lnTo>
                  <a:lnTo>
                    <a:pt x="108" y="166"/>
                  </a:lnTo>
                  <a:lnTo>
                    <a:pt x="106" y="161"/>
                  </a:lnTo>
                  <a:lnTo>
                    <a:pt x="110" y="159"/>
                  </a:lnTo>
                  <a:lnTo>
                    <a:pt x="115" y="165"/>
                  </a:lnTo>
                  <a:lnTo>
                    <a:pt x="119" y="171"/>
                  </a:lnTo>
                  <a:lnTo>
                    <a:pt x="121" y="174"/>
                  </a:lnTo>
                  <a:lnTo>
                    <a:pt x="124" y="173"/>
                  </a:lnTo>
                  <a:lnTo>
                    <a:pt x="124" y="169"/>
                  </a:lnTo>
                  <a:lnTo>
                    <a:pt x="123" y="167"/>
                  </a:lnTo>
                  <a:lnTo>
                    <a:pt x="120" y="166"/>
                  </a:lnTo>
                  <a:lnTo>
                    <a:pt x="119" y="163"/>
                  </a:lnTo>
                  <a:lnTo>
                    <a:pt x="121" y="159"/>
                  </a:lnTo>
                  <a:lnTo>
                    <a:pt x="121" y="158"/>
                  </a:lnTo>
                  <a:lnTo>
                    <a:pt x="115" y="154"/>
                  </a:lnTo>
                  <a:lnTo>
                    <a:pt x="110" y="152"/>
                  </a:lnTo>
                  <a:lnTo>
                    <a:pt x="110" y="148"/>
                  </a:lnTo>
                  <a:lnTo>
                    <a:pt x="114" y="138"/>
                  </a:lnTo>
                  <a:lnTo>
                    <a:pt x="117" y="133"/>
                  </a:lnTo>
                  <a:lnTo>
                    <a:pt x="119" y="136"/>
                  </a:lnTo>
                  <a:lnTo>
                    <a:pt x="120" y="141"/>
                  </a:lnTo>
                  <a:lnTo>
                    <a:pt x="125" y="145"/>
                  </a:lnTo>
                  <a:lnTo>
                    <a:pt x="132" y="146"/>
                  </a:lnTo>
                  <a:lnTo>
                    <a:pt x="134" y="148"/>
                  </a:lnTo>
                  <a:lnTo>
                    <a:pt x="140" y="146"/>
                  </a:lnTo>
                  <a:lnTo>
                    <a:pt x="144" y="141"/>
                  </a:lnTo>
                  <a:lnTo>
                    <a:pt x="137" y="140"/>
                  </a:lnTo>
                  <a:lnTo>
                    <a:pt x="129" y="138"/>
                  </a:lnTo>
                  <a:lnTo>
                    <a:pt x="124" y="136"/>
                  </a:lnTo>
                  <a:lnTo>
                    <a:pt x="121" y="133"/>
                  </a:lnTo>
                  <a:lnTo>
                    <a:pt x="120" y="128"/>
                  </a:lnTo>
                  <a:lnTo>
                    <a:pt x="114" y="131"/>
                  </a:lnTo>
                  <a:lnTo>
                    <a:pt x="108" y="142"/>
                  </a:lnTo>
                  <a:lnTo>
                    <a:pt x="106" y="142"/>
                  </a:lnTo>
                  <a:lnTo>
                    <a:pt x="100" y="135"/>
                  </a:lnTo>
                  <a:lnTo>
                    <a:pt x="98" y="132"/>
                  </a:lnTo>
                  <a:lnTo>
                    <a:pt x="95" y="127"/>
                  </a:lnTo>
                  <a:lnTo>
                    <a:pt x="103" y="121"/>
                  </a:lnTo>
                  <a:lnTo>
                    <a:pt x="111" y="123"/>
                  </a:lnTo>
                  <a:lnTo>
                    <a:pt x="116" y="121"/>
                  </a:lnTo>
                  <a:lnTo>
                    <a:pt x="114" y="115"/>
                  </a:lnTo>
                  <a:lnTo>
                    <a:pt x="121" y="119"/>
                  </a:lnTo>
                  <a:lnTo>
                    <a:pt x="128" y="120"/>
                  </a:lnTo>
                  <a:lnTo>
                    <a:pt x="125" y="116"/>
                  </a:lnTo>
                  <a:lnTo>
                    <a:pt x="123" y="112"/>
                  </a:lnTo>
                  <a:lnTo>
                    <a:pt x="120" y="111"/>
                  </a:lnTo>
                  <a:lnTo>
                    <a:pt x="116" y="103"/>
                  </a:lnTo>
                  <a:lnTo>
                    <a:pt x="106" y="106"/>
                  </a:lnTo>
                  <a:lnTo>
                    <a:pt x="95" y="110"/>
                  </a:lnTo>
                  <a:lnTo>
                    <a:pt x="89" y="106"/>
                  </a:lnTo>
                  <a:lnTo>
                    <a:pt x="93" y="103"/>
                  </a:lnTo>
                  <a:lnTo>
                    <a:pt x="95" y="101"/>
                  </a:lnTo>
                  <a:lnTo>
                    <a:pt x="103" y="98"/>
                  </a:lnTo>
                  <a:lnTo>
                    <a:pt x="106" y="98"/>
                  </a:lnTo>
                  <a:lnTo>
                    <a:pt x="104" y="94"/>
                  </a:lnTo>
                  <a:lnTo>
                    <a:pt x="103" y="94"/>
                  </a:lnTo>
                  <a:lnTo>
                    <a:pt x="97" y="93"/>
                  </a:lnTo>
                  <a:lnTo>
                    <a:pt x="90" y="93"/>
                  </a:lnTo>
                  <a:lnTo>
                    <a:pt x="85" y="90"/>
                  </a:lnTo>
                  <a:lnTo>
                    <a:pt x="86" y="81"/>
                  </a:lnTo>
                  <a:lnTo>
                    <a:pt x="94" y="78"/>
                  </a:lnTo>
                  <a:lnTo>
                    <a:pt x="103" y="84"/>
                  </a:lnTo>
                  <a:lnTo>
                    <a:pt x="115" y="90"/>
                  </a:lnTo>
                  <a:lnTo>
                    <a:pt x="121" y="98"/>
                  </a:lnTo>
                  <a:lnTo>
                    <a:pt x="127" y="103"/>
                  </a:lnTo>
                  <a:lnTo>
                    <a:pt x="128" y="110"/>
                  </a:lnTo>
                  <a:lnTo>
                    <a:pt x="136" y="116"/>
                  </a:lnTo>
                  <a:lnTo>
                    <a:pt x="142" y="123"/>
                  </a:lnTo>
                  <a:lnTo>
                    <a:pt x="150" y="127"/>
                  </a:lnTo>
                  <a:lnTo>
                    <a:pt x="153" y="124"/>
                  </a:lnTo>
                  <a:lnTo>
                    <a:pt x="148" y="118"/>
                  </a:lnTo>
                  <a:lnTo>
                    <a:pt x="141" y="112"/>
                  </a:lnTo>
                  <a:lnTo>
                    <a:pt x="137" y="110"/>
                  </a:lnTo>
                  <a:lnTo>
                    <a:pt x="134" y="104"/>
                  </a:lnTo>
                  <a:lnTo>
                    <a:pt x="134" y="97"/>
                  </a:lnTo>
                  <a:lnTo>
                    <a:pt x="133" y="89"/>
                  </a:lnTo>
                  <a:lnTo>
                    <a:pt x="124" y="86"/>
                  </a:lnTo>
                  <a:lnTo>
                    <a:pt x="119" y="85"/>
                  </a:lnTo>
                  <a:lnTo>
                    <a:pt x="114" y="82"/>
                  </a:lnTo>
                  <a:lnTo>
                    <a:pt x="103" y="78"/>
                  </a:lnTo>
                  <a:lnTo>
                    <a:pt x="98" y="73"/>
                  </a:lnTo>
                  <a:lnTo>
                    <a:pt x="98" y="72"/>
                  </a:lnTo>
                  <a:lnTo>
                    <a:pt x="98" y="68"/>
                  </a:lnTo>
                  <a:lnTo>
                    <a:pt x="107" y="65"/>
                  </a:lnTo>
                  <a:lnTo>
                    <a:pt x="108" y="65"/>
                  </a:lnTo>
                  <a:lnTo>
                    <a:pt x="115" y="61"/>
                  </a:lnTo>
                  <a:lnTo>
                    <a:pt x="123" y="56"/>
                  </a:lnTo>
                  <a:lnTo>
                    <a:pt x="133" y="53"/>
                  </a:lnTo>
                  <a:lnTo>
                    <a:pt x="145" y="55"/>
                  </a:lnTo>
                  <a:lnTo>
                    <a:pt x="154" y="60"/>
                  </a:lnTo>
                  <a:lnTo>
                    <a:pt x="154" y="70"/>
                  </a:lnTo>
                  <a:lnTo>
                    <a:pt x="157" y="72"/>
                  </a:lnTo>
                  <a:lnTo>
                    <a:pt x="170" y="69"/>
                  </a:lnTo>
                  <a:lnTo>
                    <a:pt x="171" y="64"/>
                  </a:lnTo>
                  <a:lnTo>
                    <a:pt x="172" y="61"/>
                  </a:lnTo>
                  <a:lnTo>
                    <a:pt x="174" y="61"/>
                  </a:lnTo>
                  <a:lnTo>
                    <a:pt x="178" y="61"/>
                  </a:lnTo>
                  <a:lnTo>
                    <a:pt x="182" y="61"/>
                  </a:lnTo>
                  <a:lnTo>
                    <a:pt x="183" y="61"/>
                  </a:lnTo>
                  <a:lnTo>
                    <a:pt x="188" y="70"/>
                  </a:lnTo>
                  <a:lnTo>
                    <a:pt x="193" y="85"/>
                  </a:lnTo>
                  <a:lnTo>
                    <a:pt x="199" y="91"/>
                  </a:lnTo>
                  <a:lnTo>
                    <a:pt x="200" y="102"/>
                  </a:lnTo>
                  <a:lnTo>
                    <a:pt x="201" y="112"/>
                  </a:lnTo>
                  <a:lnTo>
                    <a:pt x="205" y="110"/>
                  </a:lnTo>
                  <a:lnTo>
                    <a:pt x="206" y="110"/>
                  </a:lnTo>
                  <a:lnTo>
                    <a:pt x="205" y="107"/>
                  </a:lnTo>
                  <a:lnTo>
                    <a:pt x="203" y="102"/>
                  </a:lnTo>
                  <a:lnTo>
                    <a:pt x="204" y="93"/>
                  </a:lnTo>
                  <a:lnTo>
                    <a:pt x="208" y="95"/>
                  </a:lnTo>
                  <a:lnTo>
                    <a:pt x="204" y="84"/>
                  </a:lnTo>
                  <a:lnTo>
                    <a:pt x="196" y="76"/>
                  </a:lnTo>
                  <a:lnTo>
                    <a:pt x="192" y="65"/>
                  </a:lnTo>
                  <a:lnTo>
                    <a:pt x="191" y="63"/>
                  </a:lnTo>
                  <a:lnTo>
                    <a:pt x="192" y="57"/>
                  </a:lnTo>
                  <a:lnTo>
                    <a:pt x="192" y="56"/>
                  </a:lnTo>
                  <a:lnTo>
                    <a:pt x="197" y="49"/>
                  </a:lnTo>
                  <a:lnTo>
                    <a:pt x="201" y="52"/>
                  </a:lnTo>
                  <a:lnTo>
                    <a:pt x="203" y="52"/>
                  </a:lnTo>
                  <a:lnTo>
                    <a:pt x="204" y="56"/>
                  </a:lnTo>
                  <a:lnTo>
                    <a:pt x="210" y="60"/>
                  </a:lnTo>
                  <a:lnTo>
                    <a:pt x="216" y="64"/>
                  </a:lnTo>
                  <a:lnTo>
                    <a:pt x="225" y="65"/>
                  </a:lnTo>
                  <a:lnTo>
                    <a:pt x="226" y="61"/>
                  </a:lnTo>
                  <a:lnTo>
                    <a:pt x="218" y="57"/>
                  </a:lnTo>
                  <a:lnTo>
                    <a:pt x="210" y="52"/>
                  </a:lnTo>
                  <a:lnTo>
                    <a:pt x="208" y="49"/>
                  </a:lnTo>
                  <a:lnTo>
                    <a:pt x="206" y="48"/>
                  </a:lnTo>
                  <a:lnTo>
                    <a:pt x="208" y="44"/>
                  </a:lnTo>
                  <a:lnTo>
                    <a:pt x="210" y="44"/>
                  </a:lnTo>
                  <a:lnTo>
                    <a:pt x="223" y="43"/>
                  </a:lnTo>
                  <a:lnTo>
                    <a:pt x="231" y="44"/>
                  </a:lnTo>
                  <a:lnTo>
                    <a:pt x="235" y="47"/>
                  </a:lnTo>
                  <a:lnTo>
                    <a:pt x="237" y="47"/>
                  </a:lnTo>
                  <a:lnTo>
                    <a:pt x="243" y="52"/>
                  </a:lnTo>
                  <a:lnTo>
                    <a:pt x="248" y="52"/>
                  </a:lnTo>
                  <a:lnTo>
                    <a:pt x="244" y="48"/>
                  </a:lnTo>
                  <a:lnTo>
                    <a:pt x="238" y="44"/>
                  </a:lnTo>
                  <a:lnTo>
                    <a:pt x="235" y="42"/>
                  </a:lnTo>
                  <a:lnTo>
                    <a:pt x="233" y="39"/>
                  </a:lnTo>
                  <a:lnTo>
                    <a:pt x="222" y="35"/>
                  </a:lnTo>
                  <a:lnTo>
                    <a:pt x="213" y="38"/>
                  </a:lnTo>
                  <a:lnTo>
                    <a:pt x="216" y="31"/>
                  </a:lnTo>
                  <a:lnTo>
                    <a:pt x="217" y="29"/>
                  </a:lnTo>
                  <a:lnTo>
                    <a:pt x="221" y="18"/>
                  </a:lnTo>
                  <a:lnTo>
                    <a:pt x="216" y="17"/>
                  </a:lnTo>
                  <a:lnTo>
                    <a:pt x="210" y="22"/>
                  </a:lnTo>
                  <a:lnTo>
                    <a:pt x="209" y="22"/>
                  </a:lnTo>
                  <a:lnTo>
                    <a:pt x="200" y="31"/>
                  </a:lnTo>
                  <a:lnTo>
                    <a:pt x="197" y="35"/>
                  </a:lnTo>
                  <a:lnTo>
                    <a:pt x="195" y="38"/>
                  </a:lnTo>
                  <a:lnTo>
                    <a:pt x="186" y="42"/>
                  </a:lnTo>
                  <a:lnTo>
                    <a:pt x="170" y="43"/>
                  </a:lnTo>
                  <a:lnTo>
                    <a:pt x="176" y="32"/>
                  </a:lnTo>
                  <a:lnTo>
                    <a:pt x="175" y="31"/>
                  </a:lnTo>
                  <a:lnTo>
                    <a:pt x="171" y="29"/>
                  </a:lnTo>
                  <a:lnTo>
                    <a:pt x="163" y="26"/>
                  </a:lnTo>
                  <a:lnTo>
                    <a:pt x="161" y="31"/>
                  </a:lnTo>
                  <a:lnTo>
                    <a:pt x="154" y="40"/>
                  </a:lnTo>
                  <a:lnTo>
                    <a:pt x="133" y="44"/>
                  </a:lnTo>
                  <a:lnTo>
                    <a:pt x="125" y="46"/>
                  </a:lnTo>
                  <a:lnTo>
                    <a:pt x="123" y="46"/>
                  </a:lnTo>
                  <a:lnTo>
                    <a:pt x="120" y="46"/>
                  </a:lnTo>
                  <a:lnTo>
                    <a:pt x="120" y="36"/>
                  </a:lnTo>
                  <a:lnTo>
                    <a:pt x="116" y="31"/>
                  </a:lnTo>
                  <a:lnTo>
                    <a:pt x="115" y="30"/>
                  </a:lnTo>
                  <a:lnTo>
                    <a:pt x="115" y="23"/>
                  </a:lnTo>
                  <a:lnTo>
                    <a:pt x="123" y="18"/>
                  </a:lnTo>
                  <a:lnTo>
                    <a:pt x="127" y="22"/>
                  </a:lnTo>
                  <a:lnTo>
                    <a:pt x="123" y="27"/>
                  </a:lnTo>
                  <a:lnTo>
                    <a:pt x="125" y="31"/>
                  </a:lnTo>
                  <a:lnTo>
                    <a:pt x="125" y="32"/>
                  </a:lnTo>
                  <a:lnTo>
                    <a:pt x="128" y="31"/>
                  </a:lnTo>
                  <a:lnTo>
                    <a:pt x="137" y="30"/>
                  </a:lnTo>
                  <a:lnTo>
                    <a:pt x="138" y="30"/>
                  </a:lnTo>
                  <a:lnTo>
                    <a:pt x="148" y="21"/>
                  </a:lnTo>
                  <a:lnTo>
                    <a:pt x="153" y="13"/>
                  </a:lnTo>
                  <a:lnTo>
                    <a:pt x="184" y="15"/>
                  </a:lnTo>
                  <a:lnTo>
                    <a:pt x="187" y="15"/>
                  </a:lnTo>
                  <a:lnTo>
                    <a:pt x="199" y="14"/>
                  </a:lnTo>
                  <a:lnTo>
                    <a:pt x="208" y="9"/>
                  </a:lnTo>
                  <a:lnTo>
                    <a:pt x="210" y="9"/>
                  </a:lnTo>
                  <a:lnTo>
                    <a:pt x="218" y="4"/>
                  </a:lnTo>
                  <a:lnTo>
                    <a:pt x="221" y="4"/>
                  </a:lnTo>
                  <a:lnTo>
                    <a:pt x="225" y="4"/>
                  </a:lnTo>
                  <a:lnTo>
                    <a:pt x="231" y="4"/>
                  </a:lnTo>
                  <a:lnTo>
                    <a:pt x="243" y="2"/>
                  </a:lnTo>
                  <a:lnTo>
                    <a:pt x="264" y="0"/>
                  </a:lnTo>
                  <a:lnTo>
                    <a:pt x="271" y="9"/>
                  </a:lnTo>
                  <a:lnTo>
                    <a:pt x="273" y="13"/>
                  </a:lnTo>
                </a:path>
              </a:pathLst>
            </a:custGeom>
            <a:noFill/>
            <a:ln w="4">
              <a:solidFill>
                <a:srgbClr val="9C9C9C"/>
              </a:solidFill>
              <a:prstDash val="solid"/>
              <a:round/>
              <a:headEnd/>
              <a:tailEnd/>
            </a:ln>
          </p:spPr>
          <p:txBody>
            <a:bodyPr/>
            <a:lstStyle/>
            <a:p>
              <a:endParaRPr lang="nb-NO" dirty="0"/>
            </a:p>
          </p:txBody>
        </p:sp>
        <p:sp>
          <p:nvSpPr>
            <p:cNvPr id="2112" name="Freeform 1450"/>
            <p:cNvSpPr>
              <a:spLocks/>
            </p:cNvSpPr>
            <p:nvPr/>
          </p:nvSpPr>
          <p:spPr bwMode="auto">
            <a:xfrm>
              <a:off x="4537075" y="1712913"/>
              <a:ext cx="223838" cy="276225"/>
            </a:xfrm>
            <a:custGeom>
              <a:avLst/>
              <a:gdLst>
                <a:gd name="T0" fmla="*/ 122238 w 141"/>
                <a:gd name="T1" fmla="*/ 3175 h 174"/>
                <a:gd name="T2" fmla="*/ 147638 w 141"/>
                <a:gd name="T3" fmla="*/ 30163 h 174"/>
                <a:gd name="T4" fmla="*/ 122238 w 141"/>
                <a:gd name="T5" fmla="*/ 95250 h 174"/>
                <a:gd name="T6" fmla="*/ 141288 w 141"/>
                <a:gd name="T7" fmla="*/ 82550 h 174"/>
                <a:gd name="T8" fmla="*/ 147638 w 141"/>
                <a:gd name="T9" fmla="*/ 73025 h 174"/>
                <a:gd name="T10" fmla="*/ 136525 w 141"/>
                <a:gd name="T11" fmla="*/ 100012 h 174"/>
                <a:gd name="T12" fmla="*/ 122238 w 141"/>
                <a:gd name="T13" fmla="*/ 107950 h 174"/>
                <a:gd name="T14" fmla="*/ 122238 w 141"/>
                <a:gd name="T15" fmla="*/ 128588 h 174"/>
                <a:gd name="T16" fmla="*/ 101600 w 141"/>
                <a:gd name="T17" fmla="*/ 141287 h 174"/>
                <a:gd name="T18" fmla="*/ 106363 w 141"/>
                <a:gd name="T19" fmla="*/ 155575 h 174"/>
                <a:gd name="T20" fmla="*/ 96838 w 141"/>
                <a:gd name="T21" fmla="*/ 177800 h 174"/>
                <a:gd name="T22" fmla="*/ 103188 w 141"/>
                <a:gd name="T23" fmla="*/ 196850 h 174"/>
                <a:gd name="T24" fmla="*/ 101600 w 141"/>
                <a:gd name="T25" fmla="*/ 219075 h 174"/>
                <a:gd name="T26" fmla="*/ 122238 w 141"/>
                <a:gd name="T27" fmla="*/ 190500 h 174"/>
                <a:gd name="T28" fmla="*/ 139700 w 141"/>
                <a:gd name="T29" fmla="*/ 182562 h 174"/>
                <a:gd name="T30" fmla="*/ 160338 w 141"/>
                <a:gd name="T31" fmla="*/ 163512 h 174"/>
                <a:gd name="T32" fmla="*/ 201613 w 141"/>
                <a:gd name="T33" fmla="*/ 149225 h 174"/>
                <a:gd name="T34" fmla="*/ 223838 w 141"/>
                <a:gd name="T35" fmla="*/ 165100 h 174"/>
                <a:gd name="T36" fmla="*/ 176213 w 141"/>
                <a:gd name="T37" fmla="*/ 180975 h 174"/>
                <a:gd name="T38" fmla="*/ 168275 w 141"/>
                <a:gd name="T39" fmla="*/ 207963 h 174"/>
                <a:gd name="T40" fmla="*/ 155575 w 141"/>
                <a:gd name="T41" fmla="*/ 230188 h 174"/>
                <a:gd name="T42" fmla="*/ 139700 w 141"/>
                <a:gd name="T43" fmla="*/ 219075 h 174"/>
                <a:gd name="T44" fmla="*/ 128588 w 141"/>
                <a:gd name="T45" fmla="*/ 203200 h 174"/>
                <a:gd name="T46" fmla="*/ 115888 w 141"/>
                <a:gd name="T47" fmla="*/ 234950 h 174"/>
                <a:gd name="T48" fmla="*/ 95250 w 141"/>
                <a:gd name="T49" fmla="*/ 274638 h 174"/>
                <a:gd name="T50" fmla="*/ 80963 w 141"/>
                <a:gd name="T51" fmla="*/ 265113 h 174"/>
                <a:gd name="T52" fmla="*/ 68263 w 141"/>
                <a:gd name="T53" fmla="*/ 236538 h 174"/>
                <a:gd name="T54" fmla="*/ 93663 w 141"/>
                <a:gd name="T55" fmla="*/ 198437 h 174"/>
                <a:gd name="T56" fmla="*/ 80963 w 141"/>
                <a:gd name="T57" fmla="*/ 201612 h 174"/>
                <a:gd name="T58" fmla="*/ 66675 w 141"/>
                <a:gd name="T59" fmla="*/ 217488 h 174"/>
                <a:gd name="T60" fmla="*/ 22225 w 141"/>
                <a:gd name="T61" fmla="*/ 274638 h 174"/>
                <a:gd name="T62" fmla="*/ 6350 w 141"/>
                <a:gd name="T63" fmla="*/ 263525 h 174"/>
                <a:gd name="T64" fmla="*/ 30163 w 141"/>
                <a:gd name="T65" fmla="*/ 195262 h 174"/>
                <a:gd name="T66" fmla="*/ 55563 w 141"/>
                <a:gd name="T67" fmla="*/ 195262 h 174"/>
                <a:gd name="T68" fmla="*/ 33338 w 141"/>
                <a:gd name="T69" fmla="*/ 180975 h 174"/>
                <a:gd name="T70" fmla="*/ 69850 w 141"/>
                <a:gd name="T71" fmla="*/ 144462 h 174"/>
                <a:gd name="T72" fmla="*/ 88900 w 141"/>
                <a:gd name="T73" fmla="*/ 150812 h 174"/>
                <a:gd name="T74" fmla="*/ 87313 w 141"/>
                <a:gd name="T75" fmla="*/ 136525 h 174"/>
                <a:gd name="T76" fmla="*/ 73025 w 141"/>
                <a:gd name="T77" fmla="*/ 111125 h 174"/>
                <a:gd name="T78" fmla="*/ 82550 w 141"/>
                <a:gd name="T79" fmla="*/ 104775 h 174"/>
                <a:gd name="T80" fmla="*/ 100013 w 141"/>
                <a:gd name="T81" fmla="*/ 117475 h 174"/>
                <a:gd name="T82" fmla="*/ 100013 w 141"/>
                <a:gd name="T83" fmla="*/ 90487 h 174"/>
                <a:gd name="T84" fmla="*/ 68263 w 141"/>
                <a:gd name="T85" fmla="*/ 84137 h 174"/>
                <a:gd name="T86" fmla="*/ 85725 w 141"/>
                <a:gd name="T87" fmla="*/ 66675 h 174"/>
                <a:gd name="T88" fmla="*/ 95250 w 141"/>
                <a:gd name="T89" fmla="*/ 55563 h 174"/>
                <a:gd name="T90" fmla="*/ 96838 w 141"/>
                <a:gd name="T91" fmla="*/ 12700 h 174"/>
                <a:gd name="T92" fmla="*/ 109538 w 141"/>
                <a:gd name="T93" fmla="*/ 0 h 1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1"/>
                <a:gd name="T142" fmla="*/ 0 h 174"/>
                <a:gd name="T143" fmla="*/ 141 w 141"/>
                <a:gd name="T144" fmla="*/ 174 h 1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1" h="174">
                  <a:moveTo>
                    <a:pt x="69" y="0"/>
                  </a:moveTo>
                  <a:lnTo>
                    <a:pt x="73" y="4"/>
                  </a:lnTo>
                  <a:lnTo>
                    <a:pt x="77" y="2"/>
                  </a:lnTo>
                  <a:lnTo>
                    <a:pt x="82" y="1"/>
                  </a:lnTo>
                  <a:lnTo>
                    <a:pt x="86" y="0"/>
                  </a:lnTo>
                  <a:lnTo>
                    <a:pt x="93" y="19"/>
                  </a:lnTo>
                  <a:lnTo>
                    <a:pt x="85" y="48"/>
                  </a:lnTo>
                  <a:lnTo>
                    <a:pt x="80" y="56"/>
                  </a:lnTo>
                  <a:lnTo>
                    <a:pt x="77" y="60"/>
                  </a:lnTo>
                  <a:lnTo>
                    <a:pt x="81" y="57"/>
                  </a:lnTo>
                  <a:lnTo>
                    <a:pt x="82" y="56"/>
                  </a:lnTo>
                  <a:lnTo>
                    <a:pt x="89" y="52"/>
                  </a:lnTo>
                  <a:lnTo>
                    <a:pt x="90" y="51"/>
                  </a:lnTo>
                  <a:lnTo>
                    <a:pt x="91" y="48"/>
                  </a:lnTo>
                  <a:lnTo>
                    <a:pt x="93" y="46"/>
                  </a:lnTo>
                  <a:lnTo>
                    <a:pt x="97" y="46"/>
                  </a:lnTo>
                  <a:lnTo>
                    <a:pt x="97" y="57"/>
                  </a:lnTo>
                  <a:lnTo>
                    <a:pt x="86" y="63"/>
                  </a:lnTo>
                  <a:lnTo>
                    <a:pt x="86" y="68"/>
                  </a:lnTo>
                  <a:lnTo>
                    <a:pt x="80" y="68"/>
                  </a:lnTo>
                  <a:lnTo>
                    <a:pt x="77" y="68"/>
                  </a:lnTo>
                  <a:lnTo>
                    <a:pt x="78" y="77"/>
                  </a:lnTo>
                  <a:lnTo>
                    <a:pt x="77" y="80"/>
                  </a:lnTo>
                  <a:lnTo>
                    <a:pt x="77" y="81"/>
                  </a:lnTo>
                  <a:lnTo>
                    <a:pt x="76" y="83"/>
                  </a:lnTo>
                  <a:lnTo>
                    <a:pt x="74" y="85"/>
                  </a:lnTo>
                  <a:lnTo>
                    <a:pt x="64" y="89"/>
                  </a:lnTo>
                  <a:lnTo>
                    <a:pt x="64" y="90"/>
                  </a:lnTo>
                  <a:lnTo>
                    <a:pt x="64" y="91"/>
                  </a:lnTo>
                  <a:lnTo>
                    <a:pt x="67" y="98"/>
                  </a:lnTo>
                  <a:lnTo>
                    <a:pt x="65" y="98"/>
                  </a:lnTo>
                  <a:lnTo>
                    <a:pt x="59" y="106"/>
                  </a:lnTo>
                  <a:lnTo>
                    <a:pt x="61" y="112"/>
                  </a:lnTo>
                  <a:lnTo>
                    <a:pt x="61" y="114"/>
                  </a:lnTo>
                  <a:lnTo>
                    <a:pt x="64" y="120"/>
                  </a:lnTo>
                  <a:lnTo>
                    <a:pt x="65" y="124"/>
                  </a:lnTo>
                  <a:lnTo>
                    <a:pt x="67" y="128"/>
                  </a:lnTo>
                  <a:lnTo>
                    <a:pt x="61" y="136"/>
                  </a:lnTo>
                  <a:lnTo>
                    <a:pt x="64" y="138"/>
                  </a:lnTo>
                  <a:lnTo>
                    <a:pt x="71" y="129"/>
                  </a:lnTo>
                  <a:lnTo>
                    <a:pt x="72" y="127"/>
                  </a:lnTo>
                  <a:lnTo>
                    <a:pt x="77" y="120"/>
                  </a:lnTo>
                  <a:lnTo>
                    <a:pt x="80" y="116"/>
                  </a:lnTo>
                  <a:lnTo>
                    <a:pt x="81" y="115"/>
                  </a:lnTo>
                  <a:lnTo>
                    <a:pt x="88" y="115"/>
                  </a:lnTo>
                  <a:lnTo>
                    <a:pt x="91" y="103"/>
                  </a:lnTo>
                  <a:lnTo>
                    <a:pt x="94" y="93"/>
                  </a:lnTo>
                  <a:lnTo>
                    <a:pt x="101" y="103"/>
                  </a:lnTo>
                  <a:lnTo>
                    <a:pt x="105" y="97"/>
                  </a:lnTo>
                  <a:lnTo>
                    <a:pt x="124" y="87"/>
                  </a:lnTo>
                  <a:lnTo>
                    <a:pt x="127" y="94"/>
                  </a:lnTo>
                  <a:lnTo>
                    <a:pt x="128" y="95"/>
                  </a:lnTo>
                  <a:lnTo>
                    <a:pt x="140" y="101"/>
                  </a:lnTo>
                  <a:lnTo>
                    <a:pt x="141" y="104"/>
                  </a:lnTo>
                  <a:lnTo>
                    <a:pt x="141" y="107"/>
                  </a:lnTo>
                  <a:lnTo>
                    <a:pt x="127" y="104"/>
                  </a:lnTo>
                  <a:lnTo>
                    <a:pt x="111" y="114"/>
                  </a:lnTo>
                  <a:lnTo>
                    <a:pt x="110" y="115"/>
                  </a:lnTo>
                  <a:lnTo>
                    <a:pt x="108" y="120"/>
                  </a:lnTo>
                  <a:lnTo>
                    <a:pt x="106" y="131"/>
                  </a:lnTo>
                  <a:lnTo>
                    <a:pt x="101" y="137"/>
                  </a:lnTo>
                  <a:lnTo>
                    <a:pt x="99" y="144"/>
                  </a:lnTo>
                  <a:lnTo>
                    <a:pt x="98" y="145"/>
                  </a:lnTo>
                  <a:lnTo>
                    <a:pt x="98" y="148"/>
                  </a:lnTo>
                  <a:lnTo>
                    <a:pt x="89" y="152"/>
                  </a:lnTo>
                  <a:lnTo>
                    <a:pt x="88" y="138"/>
                  </a:lnTo>
                  <a:lnTo>
                    <a:pt x="88" y="129"/>
                  </a:lnTo>
                  <a:lnTo>
                    <a:pt x="82" y="128"/>
                  </a:lnTo>
                  <a:lnTo>
                    <a:pt x="81" y="128"/>
                  </a:lnTo>
                  <a:lnTo>
                    <a:pt x="80" y="138"/>
                  </a:lnTo>
                  <a:lnTo>
                    <a:pt x="78" y="145"/>
                  </a:lnTo>
                  <a:lnTo>
                    <a:pt x="73" y="148"/>
                  </a:lnTo>
                  <a:lnTo>
                    <a:pt x="73" y="159"/>
                  </a:lnTo>
                  <a:lnTo>
                    <a:pt x="63" y="170"/>
                  </a:lnTo>
                  <a:lnTo>
                    <a:pt x="60" y="173"/>
                  </a:lnTo>
                  <a:lnTo>
                    <a:pt x="59" y="174"/>
                  </a:lnTo>
                  <a:lnTo>
                    <a:pt x="54" y="170"/>
                  </a:lnTo>
                  <a:lnTo>
                    <a:pt x="51" y="167"/>
                  </a:lnTo>
                  <a:lnTo>
                    <a:pt x="40" y="163"/>
                  </a:lnTo>
                  <a:lnTo>
                    <a:pt x="35" y="162"/>
                  </a:lnTo>
                  <a:lnTo>
                    <a:pt x="43" y="149"/>
                  </a:lnTo>
                  <a:lnTo>
                    <a:pt x="55" y="132"/>
                  </a:lnTo>
                  <a:lnTo>
                    <a:pt x="60" y="125"/>
                  </a:lnTo>
                  <a:lnTo>
                    <a:pt x="59" y="125"/>
                  </a:lnTo>
                  <a:lnTo>
                    <a:pt x="54" y="124"/>
                  </a:lnTo>
                  <a:lnTo>
                    <a:pt x="52" y="124"/>
                  </a:lnTo>
                  <a:lnTo>
                    <a:pt x="51" y="127"/>
                  </a:lnTo>
                  <a:lnTo>
                    <a:pt x="44" y="135"/>
                  </a:lnTo>
                  <a:lnTo>
                    <a:pt x="43" y="137"/>
                  </a:lnTo>
                  <a:lnTo>
                    <a:pt x="42" y="137"/>
                  </a:lnTo>
                  <a:lnTo>
                    <a:pt x="29" y="154"/>
                  </a:lnTo>
                  <a:lnTo>
                    <a:pt x="22" y="163"/>
                  </a:lnTo>
                  <a:lnTo>
                    <a:pt x="14" y="173"/>
                  </a:lnTo>
                  <a:lnTo>
                    <a:pt x="0" y="174"/>
                  </a:lnTo>
                  <a:lnTo>
                    <a:pt x="2" y="169"/>
                  </a:lnTo>
                  <a:lnTo>
                    <a:pt x="4" y="166"/>
                  </a:lnTo>
                  <a:lnTo>
                    <a:pt x="25" y="136"/>
                  </a:lnTo>
                  <a:lnTo>
                    <a:pt x="27" y="132"/>
                  </a:lnTo>
                  <a:lnTo>
                    <a:pt x="19" y="123"/>
                  </a:lnTo>
                  <a:lnTo>
                    <a:pt x="22" y="121"/>
                  </a:lnTo>
                  <a:lnTo>
                    <a:pt x="33" y="125"/>
                  </a:lnTo>
                  <a:lnTo>
                    <a:pt x="35" y="123"/>
                  </a:lnTo>
                  <a:lnTo>
                    <a:pt x="34" y="121"/>
                  </a:lnTo>
                  <a:lnTo>
                    <a:pt x="33" y="120"/>
                  </a:lnTo>
                  <a:lnTo>
                    <a:pt x="21" y="114"/>
                  </a:lnTo>
                  <a:lnTo>
                    <a:pt x="22" y="107"/>
                  </a:lnTo>
                  <a:lnTo>
                    <a:pt x="30" y="102"/>
                  </a:lnTo>
                  <a:lnTo>
                    <a:pt x="44" y="91"/>
                  </a:lnTo>
                  <a:lnTo>
                    <a:pt x="52" y="94"/>
                  </a:lnTo>
                  <a:lnTo>
                    <a:pt x="56" y="97"/>
                  </a:lnTo>
                  <a:lnTo>
                    <a:pt x="56" y="95"/>
                  </a:lnTo>
                  <a:lnTo>
                    <a:pt x="57" y="94"/>
                  </a:lnTo>
                  <a:lnTo>
                    <a:pt x="59" y="90"/>
                  </a:lnTo>
                  <a:lnTo>
                    <a:pt x="55" y="86"/>
                  </a:lnTo>
                  <a:lnTo>
                    <a:pt x="47" y="81"/>
                  </a:lnTo>
                  <a:lnTo>
                    <a:pt x="46" y="74"/>
                  </a:lnTo>
                  <a:lnTo>
                    <a:pt x="46" y="70"/>
                  </a:lnTo>
                  <a:lnTo>
                    <a:pt x="46" y="68"/>
                  </a:lnTo>
                  <a:lnTo>
                    <a:pt x="48" y="68"/>
                  </a:lnTo>
                  <a:lnTo>
                    <a:pt x="52" y="66"/>
                  </a:lnTo>
                  <a:lnTo>
                    <a:pt x="57" y="66"/>
                  </a:lnTo>
                  <a:lnTo>
                    <a:pt x="61" y="72"/>
                  </a:lnTo>
                  <a:lnTo>
                    <a:pt x="63" y="74"/>
                  </a:lnTo>
                  <a:lnTo>
                    <a:pt x="64" y="73"/>
                  </a:lnTo>
                  <a:lnTo>
                    <a:pt x="68" y="69"/>
                  </a:lnTo>
                  <a:lnTo>
                    <a:pt x="63" y="57"/>
                  </a:lnTo>
                  <a:lnTo>
                    <a:pt x="51" y="60"/>
                  </a:lnTo>
                  <a:lnTo>
                    <a:pt x="48" y="60"/>
                  </a:lnTo>
                  <a:lnTo>
                    <a:pt x="43" y="53"/>
                  </a:lnTo>
                  <a:lnTo>
                    <a:pt x="46" y="42"/>
                  </a:lnTo>
                  <a:lnTo>
                    <a:pt x="52" y="43"/>
                  </a:lnTo>
                  <a:lnTo>
                    <a:pt x="54" y="42"/>
                  </a:lnTo>
                  <a:lnTo>
                    <a:pt x="56" y="39"/>
                  </a:lnTo>
                  <a:lnTo>
                    <a:pt x="59" y="36"/>
                  </a:lnTo>
                  <a:lnTo>
                    <a:pt x="60" y="35"/>
                  </a:lnTo>
                  <a:lnTo>
                    <a:pt x="54" y="30"/>
                  </a:lnTo>
                  <a:lnTo>
                    <a:pt x="57" y="19"/>
                  </a:lnTo>
                  <a:lnTo>
                    <a:pt x="61" y="8"/>
                  </a:lnTo>
                  <a:lnTo>
                    <a:pt x="61" y="4"/>
                  </a:lnTo>
                  <a:lnTo>
                    <a:pt x="64" y="2"/>
                  </a:lnTo>
                  <a:lnTo>
                    <a:pt x="69" y="0"/>
                  </a:lnTo>
                </a:path>
              </a:pathLst>
            </a:custGeom>
            <a:noFill/>
            <a:ln w="4">
              <a:solidFill>
                <a:srgbClr val="9C9C9C"/>
              </a:solidFill>
              <a:prstDash val="solid"/>
              <a:round/>
              <a:headEnd/>
              <a:tailEnd/>
            </a:ln>
          </p:spPr>
          <p:txBody>
            <a:bodyPr/>
            <a:lstStyle/>
            <a:p>
              <a:endParaRPr lang="nb-NO" dirty="0"/>
            </a:p>
          </p:txBody>
        </p:sp>
        <p:sp>
          <p:nvSpPr>
            <p:cNvPr id="2113" name="Freeform 1451"/>
            <p:cNvSpPr>
              <a:spLocks/>
            </p:cNvSpPr>
            <p:nvPr/>
          </p:nvSpPr>
          <p:spPr bwMode="auto">
            <a:xfrm>
              <a:off x="4441825" y="1695450"/>
              <a:ext cx="158750" cy="182563"/>
            </a:xfrm>
            <a:custGeom>
              <a:avLst/>
              <a:gdLst>
                <a:gd name="T0" fmla="*/ 136525 w 100"/>
                <a:gd name="T1" fmla="*/ 77788 h 115"/>
                <a:gd name="T2" fmla="*/ 149225 w 100"/>
                <a:gd name="T3" fmla="*/ 60325 h 115"/>
                <a:gd name="T4" fmla="*/ 152400 w 100"/>
                <a:gd name="T5" fmla="*/ 85725 h 115"/>
                <a:gd name="T6" fmla="*/ 138113 w 100"/>
                <a:gd name="T7" fmla="*/ 101600 h 115"/>
                <a:gd name="T8" fmla="*/ 141288 w 100"/>
                <a:gd name="T9" fmla="*/ 106363 h 115"/>
                <a:gd name="T10" fmla="*/ 158750 w 100"/>
                <a:gd name="T11" fmla="*/ 127000 h 115"/>
                <a:gd name="T12" fmla="*/ 157163 w 100"/>
                <a:gd name="T13" fmla="*/ 138113 h 115"/>
                <a:gd name="T14" fmla="*/ 125413 w 100"/>
                <a:gd name="T15" fmla="*/ 160338 h 115"/>
                <a:gd name="T16" fmla="*/ 96837 w 100"/>
                <a:gd name="T17" fmla="*/ 182563 h 115"/>
                <a:gd name="T18" fmla="*/ 74613 w 100"/>
                <a:gd name="T19" fmla="*/ 179388 h 115"/>
                <a:gd name="T20" fmla="*/ 76200 w 100"/>
                <a:gd name="T21" fmla="*/ 152400 h 115"/>
                <a:gd name="T22" fmla="*/ 103188 w 100"/>
                <a:gd name="T23" fmla="*/ 139700 h 115"/>
                <a:gd name="T24" fmla="*/ 111125 w 100"/>
                <a:gd name="T25" fmla="*/ 107950 h 115"/>
                <a:gd name="T26" fmla="*/ 84137 w 100"/>
                <a:gd name="T27" fmla="*/ 131763 h 115"/>
                <a:gd name="T28" fmla="*/ 63500 w 100"/>
                <a:gd name="T29" fmla="*/ 146050 h 115"/>
                <a:gd name="T30" fmla="*/ 41275 w 100"/>
                <a:gd name="T31" fmla="*/ 152400 h 115"/>
                <a:gd name="T32" fmla="*/ 23812 w 100"/>
                <a:gd name="T33" fmla="*/ 166688 h 115"/>
                <a:gd name="T34" fmla="*/ 0 w 100"/>
                <a:gd name="T35" fmla="*/ 133350 h 115"/>
                <a:gd name="T36" fmla="*/ 9525 w 100"/>
                <a:gd name="T37" fmla="*/ 104775 h 115"/>
                <a:gd name="T38" fmla="*/ 33338 w 100"/>
                <a:gd name="T39" fmla="*/ 100013 h 115"/>
                <a:gd name="T40" fmla="*/ 47625 w 100"/>
                <a:gd name="T41" fmla="*/ 79375 h 115"/>
                <a:gd name="T42" fmla="*/ 53975 w 100"/>
                <a:gd name="T43" fmla="*/ 100013 h 115"/>
                <a:gd name="T44" fmla="*/ 76200 w 100"/>
                <a:gd name="T45" fmla="*/ 95250 h 115"/>
                <a:gd name="T46" fmla="*/ 87312 w 100"/>
                <a:gd name="T47" fmla="*/ 92075 h 115"/>
                <a:gd name="T48" fmla="*/ 74613 w 100"/>
                <a:gd name="T49" fmla="*/ 77788 h 115"/>
                <a:gd name="T50" fmla="*/ 95250 w 100"/>
                <a:gd name="T51" fmla="*/ 87313 h 115"/>
                <a:gd name="T52" fmla="*/ 101600 w 100"/>
                <a:gd name="T53" fmla="*/ 68263 h 115"/>
                <a:gd name="T54" fmla="*/ 101600 w 100"/>
                <a:gd name="T55" fmla="*/ 53975 h 115"/>
                <a:gd name="T56" fmla="*/ 104775 w 100"/>
                <a:gd name="T57" fmla="*/ 47625 h 115"/>
                <a:gd name="T58" fmla="*/ 98425 w 100"/>
                <a:gd name="T59" fmla="*/ 6350 h 115"/>
                <a:gd name="T60" fmla="*/ 120650 w 100"/>
                <a:gd name="T61" fmla="*/ 0 h 115"/>
                <a:gd name="T62" fmla="*/ 120650 w 100"/>
                <a:gd name="T63" fmla="*/ 19050 h 115"/>
                <a:gd name="T64" fmla="*/ 142875 w 100"/>
                <a:gd name="T65" fmla="*/ 44450 h 115"/>
                <a:gd name="T66" fmla="*/ 136525 w 100"/>
                <a:gd name="T67" fmla="*/ 74613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115"/>
                <a:gd name="T104" fmla="*/ 100 w 100"/>
                <a:gd name="T105" fmla="*/ 115 h 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115">
                  <a:moveTo>
                    <a:pt x="86" y="47"/>
                  </a:moveTo>
                  <a:lnTo>
                    <a:pt x="86" y="49"/>
                  </a:lnTo>
                  <a:lnTo>
                    <a:pt x="91" y="41"/>
                  </a:lnTo>
                  <a:lnTo>
                    <a:pt x="94" y="38"/>
                  </a:lnTo>
                  <a:lnTo>
                    <a:pt x="99" y="42"/>
                  </a:lnTo>
                  <a:lnTo>
                    <a:pt x="96" y="54"/>
                  </a:lnTo>
                  <a:lnTo>
                    <a:pt x="89" y="58"/>
                  </a:lnTo>
                  <a:lnTo>
                    <a:pt x="87" y="64"/>
                  </a:lnTo>
                  <a:lnTo>
                    <a:pt x="87" y="67"/>
                  </a:lnTo>
                  <a:lnTo>
                    <a:pt x="89" y="67"/>
                  </a:lnTo>
                  <a:lnTo>
                    <a:pt x="99" y="72"/>
                  </a:lnTo>
                  <a:lnTo>
                    <a:pt x="100" y="80"/>
                  </a:lnTo>
                  <a:lnTo>
                    <a:pt x="100" y="81"/>
                  </a:lnTo>
                  <a:lnTo>
                    <a:pt x="99" y="87"/>
                  </a:lnTo>
                  <a:lnTo>
                    <a:pt x="96" y="89"/>
                  </a:lnTo>
                  <a:lnTo>
                    <a:pt x="79" y="101"/>
                  </a:lnTo>
                  <a:lnTo>
                    <a:pt x="69" y="109"/>
                  </a:lnTo>
                  <a:lnTo>
                    <a:pt x="61" y="115"/>
                  </a:lnTo>
                  <a:lnTo>
                    <a:pt x="56" y="114"/>
                  </a:lnTo>
                  <a:lnTo>
                    <a:pt x="47" y="113"/>
                  </a:lnTo>
                  <a:lnTo>
                    <a:pt x="39" y="100"/>
                  </a:lnTo>
                  <a:lnTo>
                    <a:pt x="48" y="96"/>
                  </a:lnTo>
                  <a:lnTo>
                    <a:pt x="64" y="88"/>
                  </a:lnTo>
                  <a:lnTo>
                    <a:pt x="65" y="88"/>
                  </a:lnTo>
                  <a:lnTo>
                    <a:pt x="73" y="76"/>
                  </a:lnTo>
                  <a:lnTo>
                    <a:pt x="70" y="68"/>
                  </a:lnTo>
                  <a:lnTo>
                    <a:pt x="60" y="83"/>
                  </a:lnTo>
                  <a:lnTo>
                    <a:pt x="53" y="83"/>
                  </a:lnTo>
                  <a:lnTo>
                    <a:pt x="43" y="89"/>
                  </a:lnTo>
                  <a:lnTo>
                    <a:pt x="40" y="92"/>
                  </a:lnTo>
                  <a:lnTo>
                    <a:pt x="27" y="92"/>
                  </a:lnTo>
                  <a:lnTo>
                    <a:pt x="26" y="96"/>
                  </a:lnTo>
                  <a:lnTo>
                    <a:pt x="24" y="101"/>
                  </a:lnTo>
                  <a:lnTo>
                    <a:pt x="15" y="105"/>
                  </a:lnTo>
                  <a:lnTo>
                    <a:pt x="9" y="108"/>
                  </a:lnTo>
                  <a:lnTo>
                    <a:pt x="0" y="84"/>
                  </a:lnTo>
                  <a:lnTo>
                    <a:pt x="15" y="75"/>
                  </a:lnTo>
                  <a:lnTo>
                    <a:pt x="6" y="66"/>
                  </a:lnTo>
                  <a:lnTo>
                    <a:pt x="17" y="55"/>
                  </a:lnTo>
                  <a:lnTo>
                    <a:pt x="21" y="63"/>
                  </a:lnTo>
                  <a:lnTo>
                    <a:pt x="26" y="49"/>
                  </a:lnTo>
                  <a:lnTo>
                    <a:pt x="30" y="50"/>
                  </a:lnTo>
                  <a:lnTo>
                    <a:pt x="27" y="66"/>
                  </a:lnTo>
                  <a:lnTo>
                    <a:pt x="34" y="63"/>
                  </a:lnTo>
                  <a:lnTo>
                    <a:pt x="45" y="59"/>
                  </a:lnTo>
                  <a:lnTo>
                    <a:pt x="48" y="60"/>
                  </a:lnTo>
                  <a:lnTo>
                    <a:pt x="52" y="63"/>
                  </a:lnTo>
                  <a:lnTo>
                    <a:pt x="55" y="58"/>
                  </a:lnTo>
                  <a:lnTo>
                    <a:pt x="51" y="53"/>
                  </a:lnTo>
                  <a:lnTo>
                    <a:pt x="47" y="49"/>
                  </a:lnTo>
                  <a:lnTo>
                    <a:pt x="56" y="42"/>
                  </a:lnTo>
                  <a:lnTo>
                    <a:pt x="60" y="55"/>
                  </a:lnTo>
                  <a:lnTo>
                    <a:pt x="64" y="55"/>
                  </a:lnTo>
                  <a:lnTo>
                    <a:pt x="64" y="43"/>
                  </a:lnTo>
                  <a:lnTo>
                    <a:pt x="69" y="42"/>
                  </a:lnTo>
                  <a:lnTo>
                    <a:pt x="64" y="34"/>
                  </a:lnTo>
                  <a:lnTo>
                    <a:pt x="65" y="33"/>
                  </a:lnTo>
                  <a:lnTo>
                    <a:pt x="66" y="30"/>
                  </a:lnTo>
                  <a:lnTo>
                    <a:pt x="61" y="13"/>
                  </a:lnTo>
                  <a:lnTo>
                    <a:pt x="62" y="4"/>
                  </a:lnTo>
                  <a:lnTo>
                    <a:pt x="70" y="3"/>
                  </a:lnTo>
                  <a:lnTo>
                    <a:pt x="76" y="0"/>
                  </a:lnTo>
                  <a:lnTo>
                    <a:pt x="76" y="4"/>
                  </a:lnTo>
                  <a:lnTo>
                    <a:pt x="76" y="12"/>
                  </a:lnTo>
                  <a:lnTo>
                    <a:pt x="79" y="22"/>
                  </a:lnTo>
                  <a:lnTo>
                    <a:pt x="90" y="28"/>
                  </a:lnTo>
                  <a:lnTo>
                    <a:pt x="85" y="46"/>
                  </a:lnTo>
                  <a:lnTo>
                    <a:pt x="86" y="47"/>
                  </a:lnTo>
                </a:path>
              </a:pathLst>
            </a:custGeom>
            <a:noFill/>
            <a:ln w="4">
              <a:solidFill>
                <a:srgbClr val="9C9C9C"/>
              </a:solidFill>
              <a:prstDash val="solid"/>
              <a:round/>
              <a:headEnd/>
              <a:tailEnd/>
            </a:ln>
          </p:spPr>
          <p:txBody>
            <a:bodyPr/>
            <a:lstStyle/>
            <a:p>
              <a:endParaRPr lang="nb-NO" dirty="0"/>
            </a:p>
          </p:txBody>
        </p:sp>
        <p:sp>
          <p:nvSpPr>
            <p:cNvPr id="2114" name="Freeform 1452"/>
            <p:cNvSpPr>
              <a:spLocks/>
            </p:cNvSpPr>
            <p:nvPr/>
          </p:nvSpPr>
          <p:spPr bwMode="auto">
            <a:xfrm>
              <a:off x="4603750" y="1562100"/>
              <a:ext cx="109538" cy="190500"/>
            </a:xfrm>
            <a:custGeom>
              <a:avLst/>
              <a:gdLst>
                <a:gd name="T0" fmla="*/ 20638 w 69"/>
                <a:gd name="T1" fmla="*/ 168275 h 120"/>
                <a:gd name="T2" fmla="*/ 7938 w 69"/>
                <a:gd name="T3" fmla="*/ 190500 h 120"/>
                <a:gd name="T4" fmla="*/ 3175 w 69"/>
                <a:gd name="T5" fmla="*/ 185738 h 120"/>
                <a:gd name="T6" fmla="*/ 0 w 69"/>
                <a:gd name="T7" fmla="*/ 179388 h 120"/>
                <a:gd name="T8" fmla="*/ 1588 w 69"/>
                <a:gd name="T9" fmla="*/ 171450 h 120"/>
                <a:gd name="T10" fmla="*/ 1588 w 69"/>
                <a:gd name="T11" fmla="*/ 168275 h 120"/>
                <a:gd name="T12" fmla="*/ 0 w 69"/>
                <a:gd name="T13" fmla="*/ 153988 h 120"/>
                <a:gd name="T14" fmla="*/ 0 w 69"/>
                <a:gd name="T15" fmla="*/ 146050 h 120"/>
                <a:gd name="T16" fmla="*/ 6350 w 69"/>
                <a:gd name="T17" fmla="*/ 130175 h 120"/>
                <a:gd name="T18" fmla="*/ 12700 w 69"/>
                <a:gd name="T19" fmla="*/ 117475 h 120"/>
                <a:gd name="T20" fmla="*/ 14288 w 69"/>
                <a:gd name="T21" fmla="*/ 112713 h 120"/>
                <a:gd name="T22" fmla="*/ 15875 w 69"/>
                <a:gd name="T23" fmla="*/ 106363 h 120"/>
                <a:gd name="T24" fmla="*/ 19050 w 69"/>
                <a:gd name="T25" fmla="*/ 96837 h 120"/>
                <a:gd name="T26" fmla="*/ 22225 w 69"/>
                <a:gd name="T27" fmla="*/ 90488 h 120"/>
                <a:gd name="T28" fmla="*/ 23813 w 69"/>
                <a:gd name="T29" fmla="*/ 87313 h 120"/>
                <a:gd name="T30" fmla="*/ 30163 w 69"/>
                <a:gd name="T31" fmla="*/ 80963 h 120"/>
                <a:gd name="T32" fmla="*/ 47625 w 69"/>
                <a:gd name="T33" fmla="*/ 76200 h 120"/>
                <a:gd name="T34" fmla="*/ 55563 w 69"/>
                <a:gd name="T35" fmla="*/ 66675 h 120"/>
                <a:gd name="T36" fmla="*/ 63500 w 69"/>
                <a:gd name="T37" fmla="*/ 49212 h 120"/>
                <a:gd name="T38" fmla="*/ 61913 w 69"/>
                <a:gd name="T39" fmla="*/ 33338 h 120"/>
                <a:gd name="T40" fmla="*/ 68263 w 69"/>
                <a:gd name="T41" fmla="*/ 25400 h 120"/>
                <a:gd name="T42" fmla="*/ 101600 w 69"/>
                <a:gd name="T43" fmla="*/ 0 h 120"/>
                <a:gd name="T44" fmla="*/ 103188 w 69"/>
                <a:gd name="T45" fmla="*/ 0 h 120"/>
                <a:gd name="T46" fmla="*/ 109538 w 69"/>
                <a:gd name="T47" fmla="*/ 15875 h 120"/>
                <a:gd name="T48" fmla="*/ 109538 w 69"/>
                <a:gd name="T49" fmla="*/ 25400 h 120"/>
                <a:gd name="T50" fmla="*/ 101600 w 69"/>
                <a:gd name="T51" fmla="*/ 31750 h 120"/>
                <a:gd name="T52" fmla="*/ 96838 w 69"/>
                <a:gd name="T53" fmla="*/ 57150 h 120"/>
                <a:gd name="T54" fmla="*/ 96838 w 69"/>
                <a:gd name="T55" fmla="*/ 66675 h 120"/>
                <a:gd name="T56" fmla="*/ 73025 w 69"/>
                <a:gd name="T57" fmla="*/ 103188 h 120"/>
                <a:gd name="T58" fmla="*/ 63500 w 69"/>
                <a:gd name="T59" fmla="*/ 127000 h 120"/>
                <a:gd name="T60" fmla="*/ 36513 w 69"/>
                <a:gd name="T61" fmla="*/ 146050 h 120"/>
                <a:gd name="T62" fmla="*/ 30163 w 69"/>
                <a:gd name="T63" fmla="*/ 147638 h 120"/>
                <a:gd name="T64" fmla="*/ 23813 w 69"/>
                <a:gd name="T65" fmla="*/ 147638 h 120"/>
                <a:gd name="T66" fmla="*/ 20638 w 69"/>
                <a:gd name="T67" fmla="*/ 168275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
                <a:gd name="T103" fmla="*/ 0 h 120"/>
                <a:gd name="T104" fmla="*/ 69 w 69"/>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 h="120">
                  <a:moveTo>
                    <a:pt x="13" y="106"/>
                  </a:moveTo>
                  <a:lnTo>
                    <a:pt x="5" y="120"/>
                  </a:lnTo>
                  <a:lnTo>
                    <a:pt x="2" y="117"/>
                  </a:lnTo>
                  <a:lnTo>
                    <a:pt x="0" y="113"/>
                  </a:lnTo>
                  <a:lnTo>
                    <a:pt x="1" y="108"/>
                  </a:lnTo>
                  <a:lnTo>
                    <a:pt x="1" y="106"/>
                  </a:lnTo>
                  <a:lnTo>
                    <a:pt x="0" y="97"/>
                  </a:lnTo>
                  <a:lnTo>
                    <a:pt x="0" y="92"/>
                  </a:lnTo>
                  <a:lnTo>
                    <a:pt x="4" y="82"/>
                  </a:lnTo>
                  <a:lnTo>
                    <a:pt x="8" y="74"/>
                  </a:lnTo>
                  <a:lnTo>
                    <a:pt x="9" y="71"/>
                  </a:lnTo>
                  <a:lnTo>
                    <a:pt x="10" y="67"/>
                  </a:lnTo>
                  <a:lnTo>
                    <a:pt x="12" y="61"/>
                  </a:lnTo>
                  <a:lnTo>
                    <a:pt x="14" y="57"/>
                  </a:lnTo>
                  <a:lnTo>
                    <a:pt x="15" y="55"/>
                  </a:lnTo>
                  <a:lnTo>
                    <a:pt x="19" y="51"/>
                  </a:lnTo>
                  <a:lnTo>
                    <a:pt x="30" y="48"/>
                  </a:lnTo>
                  <a:lnTo>
                    <a:pt x="35" y="42"/>
                  </a:lnTo>
                  <a:lnTo>
                    <a:pt x="40" y="31"/>
                  </a:lnTo>
                  <a:lnTo>
                    <a:pt x="39" y="21"/>
                  </a:lnTo>
                  <a:lnTo>
                    <a:pt x="43" y="16"/>
                  </a:lnTo>
                  <a:lnTo>
                    <a:pt x="64" y="0"/>
                  </a:lnTo>
                  <a:lnTo>
                    <a:pt x="65" y="0"/>
                  </a:lnTo>
                  <a:lnTo>
                    <a:pt x="69" y="10"/>
                  </a:lnTo>
                  <a:lnTo>
                    <a:pt x="69" y="16"/>
                  </a:lnTo>
                  <a:lnTo>
                    <a:pt x="64" y="20"/>
                  </a:lnTo>
                  <a:lnTo>
                    <a:pt x="61" y="36"/>
                  </a:lnTo>
                  <a:lnTo>
                    <a:pt x="61" y="42"/>
                  </a:lnTo>
                  <a:lnTo>
                    <a:pt x="46" y="65"/>
                  </a:lnTo>
                  <a:lnTo>
                    <a:pt x="40" y="80"/>
                  </a:lnTo>
                  <a:lnTo>
                    <a:pt x="23" y="92"/>
                  </a:lnTo>
                  <a:lnTo>
                    <a:pt x="19" y="93"/>
                  </a:lnTo>
                  <a:lnTo>
                    <a:pt x="15" y="93"/>
                  </a:lnTo>
                  <a:lnTo>
                    <a:pt x="13" y="106"/>
                  </a:lnTo>
                </a:path>
              </a:pathLst>
            </a:custGeom>
            <a:noFill/>
            <a:ln w="4">
              <a:solidFill>
                <a:srgbClr val="9C9C9C"/>
              </a:solidFill>
              <a:prstDash val="solid"/>
              <a:round/>
              <a:headEnd/>
              <a:tailEnd/>
            </a:ln>
          </p:spPr>
          <p:txBody>
            <a:bodyPr/>
            <a:lstStyle/>
            <a:p>
              <a:endParaRPr lang="nb-NO" dirty="0"/>
            </a:p>
          </p:txBody>
        </p:sp>
        <p:sp>
          <p:nvSpPr>
            <p:cNvPr id="2115" name="Freeform 1453"/>
            <p:cNvSpPr>
              <a:spLocks/>
            </p:cNvSpPr>
            <p:nvPr/>
          </p:nvSpPr>
          <p:spPr bwMode="auto">
            <a:xfrm>
              <a:off x="4819650" y="1754188"/>
              <a:ext cx="52388" cy="53975"/>
            </a:xfrm>
            <a:custGeom>
              <a:avLst/>
              <a:gdLst>
                <a:gd name="T0" fmla="*/ 1588 w 33"/>
                <a:gd name="T1" fmla="*/ 53975 h 34"/>
                <a:gd name="T2" fmla="*/ 0 w 33"/>
                <a:gd name="T3" fmla="*/ 53975 h 34"/>
                <a:gd name="T4" fmla="*/ 0 w 33"/>
                <a:gd name="T5" fmla="*/ 52388 h 34"/>
                <a:gd name="T6" fmla="*/ 1588 w 33"/>
                <a:gd name="T7" fmla="*/ 52388 h 34"/>
                <a:gd name="T8" fmla="*/ 7938 w 33"/>
                <a:gd name="T9" fmla="*/ 34925 h 34"/>
                <a:gd name="T10" fmla="*/ 25400 w 33"/>
                <a:gd name="T11" fmla="*/ 0 h 34"/>
                <a:gd name="T12" fmla="*/ 49213 w 33"/>
                <a:gd name="T13" fmla="*/ 28575 h 34"/>
                <a:gd name="T14" fmla="*/ 52388 w 33"/>
                <a:gd name="T15" fmla="*/ 31750 h 34"/>
                <a:gd name="T16" fmla="*/ 42863 w 33"/>
                <a:gd name="T17" fmla="*/ 42862 h 34"/>
                <a:gd name="T18" fmla="*/ 34925 w 33"/>
                <a:gd name="T19" fmla="*/ 47625 h 34"/>
                <a:gd name="T20" fmla="*/ 19050 w 33"/>
                <a:gd name="T21" fmla="*/ 53975 h 34"/>
                <a:gd name="T22" fmla="*/ 1588 w 33"/>
                <a:gd name="T23" fmla="*/ 53975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4"/>
                <a:gd name="T38" fmla="*/ 33 w 33"/>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4">
                  <a:moveTo>
                    <a:pt x="1" y="34"/>
                  </a:moveTo>
                  <a:lnTo>
                    <a:pt x="0" y="34"/>
                  </a:lnTo>
                  <a:lnTo>
                    <a:pt x="0" y="33"/>
                  </a:lnTo>
                  <a:lnTo>
                    <a:pt x="1" y="33"/>
                  </a:lnTo>
                  <a:lnTo>
                    <a:pt x="5" y="22"/>
                  </a:lnTo>
                  <a:lnTo>
                    <a:pt x="16" y="0"/>
                  </a:lnTo>
                  <a:lnTo>
                    <a:pt x="31" y="18"/>
                  </a:lnTo>
                  <a:lnTo>
                    <a:pt x="33" y="20"/>
                  </a:lnTo>
                  <a:lnTo>
                    <a:pt x="27" y="27"/>
                  </a:lnTo>
                  <a:lnTo>
                    <a:pt x="22" y="30"/>
                  </a:lnTo>
                  <a:lnTo>
                    <a:pt x="12" y="34"/>
                  </a:lnTo>
                  <a:lnTo>
                    <a:pt x="1" y="34"/>
                  </a:lnTo>
                </a:path>
              </a:pathLst>
            </a:custGeom>
            <a:noFill/>
            <a:ln w="4">
              <a:solidFill>
                <a:srgbClr val="9C9C9C"/>
              </a:solidFill>
              <a:prstDash val="solid"/>
              <a:round/>
              <a:headEnd/>
              <a:tailEnd/>
            </a:ln>
          </p:spPr>
          <p:txBody>
            <a:bodyPr/>
            <a:lstStyle/>
            <a:p>
              <a:endParaRPr lang="nb-NO" dirty="0"/>
            </a:p>
          </p:txBody>
        </p:sp>
        <p:sp>
          <p:nvSpPr>
            <p:cNvPr id="2116" name="Freeform 1454"/>
            <p:cNvSpPr>
              <a:spLocks/>
            </p:cNvSpPr>
            <p:nvPr/>
          </p:nvSpPr>
          <p:spPr bwMode="auto">
            <a:xfrm>
              <a:off x="4630738" y="1730375"/>
              <a:ext cx="153987" cy="201613"/>
            </a:xfrm>
            <a:custGeom>
              <a:avLst/>
              <a:gdLst>
                <a:gd name="T0" fmla="*/ 123825 w 97"/>
                <a:gd name="T1" fmla="*/ 28575 h 127"/>
                <a:gd name="T2" fmla="*/ 134937 w 97"/>
                <a:gd name="T3" fmla="*/ 28575 h 127"/>
                <a:gd name="T4" fmla="*/ 134937 w 97"/>
                <a:gd name="T5" fmla="*/ 39688 h 127"/>
                <a:gd name="T6" fmla="*/ 142875 w 97"/>
                <a:gd name="T7" fmla="*/ 38100 h 127"/>
                <a:gd name="T8" fmla="*/ 149225 w 97"/>
                <a:gd name="T9" fmla="*/ 38100 h 127"/>
                <a:gd name="T10" fmla="*/ 144462 w 97"/>
                <a:gd name="T11" fmla="*/ 52388 h 127"/>
                <a:gd name="T12" fmla="*/ 150812 w 97"/>
                <a:gd name="T13" fmla="*/ 79375 h 127"/>
                <a:gd name="T14" fmla="*/ 150812 w 97"/>
                <a:gd name="T15" fmla="*/ 111125 h 127"/>
                <a:gd name="T16" fmla="*/ 142875 w 97"/>
                <a:gd name="T17" fmla="*/ 130175 h 127"/>
                <a:gd name="T18" fmla="*/ 141287 w 97"/>
                <a:gd name="T19" fmla="*/ 147638 h 127"/>
                <a:gd name="T20" fmla="*/ 130175 w 97"/>
                <a:gd name="T21" fmla="*/ 152400 h 127"/>
                <a:gd name="T22" fmla="*/ 128587 w 97"/>
                <a:gd name="T23" fmla="*/ 142875 h 127"/>
                <a:gd name="T24" fmla="*/ 107950 w 97"/>
                <a:gd name="T25" fmla="*/ 131763 h 127"/>
                <a:gd name="T26" fmla="*/ 73025 w 97"/>
                <a:gd name="T27" fmla="*/ 136525 h 127"/>
                <a:gd name="T28" fmla="*/ 55562 w 97"/>
                <a:gd name="T29" fmla="*/ 130175 h 127"/>
                <a:gd name="T30" fmla="*/ 46037 w 97"/>
                <a:gd name="T31" fmla="*/ 165100 h 127"/>
                <a:gd name="T32" fmla="*/ 33337 w 97"/>
                <a:gd name="T33" fmla="*/ 166688 h 127"/>
                <a:gd name="T34" fmla="*/ 20637 w 97"/>
                <a:gd name="T35" fmla="*/ 184150 h 127"/>
                <a:gd name="T36" fmla="*/ 7937 w 97"/>
                <a:gd name="T37" fmla="*/ 201613 h 127"/>
                <a:gd name="T38" fmla="*/ 12700 w 97"/>
                <a:gd name="T39" fmla="*/ 185738 h 127"/>
                <a:gd name="T40" fmla="*/ 7937 w 97"/>
                <a:gd name="T41" fmla="*/ 173038 h 127"/>
                <a:gd name="T42" fmla="*/ 3175 w 97"/>
                <a:gd name="T43" fmla="*/ 160338 h 127"/>
                <a:gd name="T44" fmla="*/ 9525 w 97"/>
                <a:gd name="T45" fmla="*/ 138113 h 127"/>
                <a:gd name="T46" fmla="*/ 7937 w 97"/>
                <a:gd name="T47" fmla="*/ 127000 h 127"/>
                <a:gd name="T48" fmla="*/ 7937 w 97"/>
                <a:gd name="T49" fmla="*/ 123825 h 127"/>
                <a:gd name="T50" fmla="*/ 26987 w 97"/>
                <a:gd name="T51" fmla="*/ 114300 h 127"/>
                <a:gd name="T52" fmla="*/ 28575 w 97"/>
                <a:gd name="T53" fmla="*/ 109538 h 127"/>
                <a:gd name="T54" fmla="*/ 28575 w 97"/>
                <a:gd name="T55" fmla="*/ 90488 h 127"/>
                <a:gd name="T56" fmla="*/ 42862 w 97"/>
                <a:gd name="T57" fmla="*/ 90488 h 127"/>
                <a:gd name="T58" fmla="*/ 60325 w 97"/>
                <a:gd name="T59" fmla="*/ 73025 h 127"/>
                <a:gd name="T60" fmla="*/ 57150 w 97"/>
                <a:gd name="T61" fmla="*/ 93663 h 127"/>
                <a:gd name="T62" fmla="*/ 39687 w 97"/>
                <a:gd name="T63" fmla="*/ 112713 h 127"/>
                <a:gd name="T64" fmla="*/ 28575 w 97"/>
                <a:gd name="T65" fmla="*/ 114300 h 127"/>
                <a:gd name="T66" fmla="*/ 28575 w 97"/>
                <a:gd name="T67" fmla="*/ 147638 h 127"/>
                <a:gd name="T68" fmla="*/ 20637 w 97"/>
                <a:gd name="T69" fmla="*/ 160338 h 127"/>
                <a:gd name="T70" fmla="*/ 33337 w 97"/>
                <a:gd name="T71" fmla="*/ 157163 h 127"/>
                <a:gd name="T72" fmla="*/ 34925 w 97"/>
                <a:gd name="T73" fmla="*/ 130175 h 127"/>
                <a:gd name="T74" fmla="*/ 68262 w 97"/>
                <a:gd name="T75" fmla="*/ 111125 h 127"/>
                <a:gd name="T76" fmla="*/ 74612 w 97"/>
                <a:gd name="T77" fmla="*/ 119063 h 127"/>
                <a:gd name="T78" fmla="*/ 69850 w 97"/>
                <a:gd name="T79" fmla="*/ 100013 h 127"/>
                <a:gd name="T80" fmla="*/ 69850 w 97"/>
                <a:gd name="T81" fmla="*/ 76200 h 127"/>
                <a:gd name="T82" fmla="*/ 96837 w 97"/>
                <a:gd name="T83" fmla="*/ 79375 h 127"/>
                <a:gd name="T84" fmla="*/ 106362 w 97"/>
                <a:gd name="T85" fmla="*/ 90488 h 127"/>
                <a:gd name="T86" fmla="*/ 103187 w 97"/>
                <a:gd name="T87" fmla="*/ 76200 h 127"/>
                <a:gd name="T88" fmla="*/ 101600 w 97"/>
                <a:gd name="T89" fmla="*/ 66675 h 127"/>
                <a:gd name="T90" fmla="*/ 80962 w 97"/>
                <a:gd name="T91" fmla="*/ 58738 h 127"/>
                <a:gd name="T92" fmla="*/ 76200 w 97"/>
                <a:gd name="T93" fmla="*/ 46038 h 127"/>
                <a:gd name="T94" fmla="*/ 90487 w 97"/>
                <a:gd name="T95" fmla="*/ 23813 h 127"/>
                <a:gd name="T96" fmla="*/ 100012 w 97"/>
                <a:gd name="T97" fmla="*/ 25400 h 127"/>
                <a:gd name="T98" fmla="*/ 111125 w 97"/>
                <a:gd name="T99" fmla="*/ 36513 h 127"/>
                <a:gd name="T100" fmla="*/ 96837 w 97"/>
                <a:gd name="T101" fmla="*/ 12700 h 127"/>
                <a:gd name="T102" fmla="*/ 96837 w 97"/>
                <a:gd name="T103" fmla="*/ 0 h 127"/>
                <a:gd name="T104" fmla="*/ 107950 w 97"/>
                <a:gd name="T105" fmla="*/ 12700 h 127"/>
                <a:gd name="T106" fmla="*/ 120650 w 97"/>
                <a:gd name="T107" fmla="*/ 23813 h 1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
                <a:gd name="T163" fmla="*/ 0 h 127"/>
                <a:gd name="T164" fmla="*/ 97 w 97"/>
                <a:gd name="T165" fmla="*/ 127 h 1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 h="127">
                  <a:moveTo>
                    <a:pt x="76" y="15"/>
                  </a:moveTo>
                  <a:lnTo>
                    <a:pt x="78" y="18"/>
                  </a:lnTo>
                  <a:lnTo>
                    <a:pt x="82" y="16"/>
                  </a:lnTo>
                  <a:lnTo>
                    <a:pt x="85" y="18"/>
                  </a:lnTo>
                  <a:lnTo>
                    <a:pt x="85" y="23"/>
                  </a:lnTo>
                  <a:lnTo>
                    <a:pt x="85" y="25"/>
                  </a:lnTo>
                  <a:lnTo>
                    <a:pt x="87" y="25"/>
                  </a:lnTo>
                  <a:lnTo>
                    <a:pt x="90" y="24"/>
                  </a:lnTo>
                  <a:lnTo>
                    <a:pt x="91" y="21"/>
                  </a:lnTo>
                  <a:lnTo>
                    <a:pt x="94" y="24"/>
                  </a:lnTo>
                  <a:lnTo>
                    <a:pt x="91" y="31"/>
                  </a:lnTo>
                  <a:lnTo>
                    <a:pt x="91" y="33"/>
                  </a:lnTo>
                  <a:lnTo>
                    <a:pt x="94" y="46"/>
                  </a:lnTo>
                  <a:lnTo>
                    <a:pt x="95" y="50"/>
                  </a:lnTo>
                  <a:lnTo>
                    <a:pt x="97" y="66"/>
                  </a:lnTo>
                  <a:lnTo>
                    <a:pt x="95" y="70"/>
                  </a:lnTo>
                  <a:lnTo>
                    <a:pt x="93" y="75"/>
                  </a:lnTo>
                  <a:lnTo>
                    <a:pt x="90" y="82"/>
                  </a:lnTo>
                  <a:lnTo>
                    <a:pt x="87" y="83"/>
                  </a:lnTo>
                  <a:lnTo>
                    <a:pt x="89" y="93"/>
                  </a:lnTo>
                  <a:lnTo>
                    <a:pt x="84" y="96"/>
                  </a:lnTo>
                  <a:lnTo>
                    <a:pt x="82" y="96"/>
                  </a:lnTo>
                  <a:lnTo>
                    <a:pt x="82" y="93"/>
                  </a:lnTo>
                  <a:lnTo>
                    <a:pt x="81" y="90"/>
                  </a:lnTo>
                  <a:lnTo>
                    <a:pt x="69" y="84"/>
                  </a:lnTo>
                  <a:lnTo>
                    <a:pt x="68" y="83"/>
                  </a:lnTo>
                  <a:lnTo>
                    <a:pt x="65" y="76"/>
                  </a:lnTo>
                  <a:lnTo>
                    <a:pt x="46" y="86"/>
                  </a:lnTo>
                  <a:lnTo>
                    <a:pt x="42" y="92"/>
                  </a:lnTo>
                  <a:lnTo>
                    <a:pt x="35" y="82"/>
                  </a:lnTo>
                  <a:lnTo>
                    <a:pt x="32" y="92"/>
                  </a:lnTo>
                  <a:lnTo>
                    <a:pt x="29" y="104"/>
                  </a:lnTo>
                  <a:lnTo>
                    <a:pt x="22" y="104"/>
                  </a:lnTo>
                  <a:lnTo>
                    <a:pt x="21" y="105"/>
                  </a:lnTo>
                  <a:lnTo>
                    <a:pt x="18" y="109"/>
                  </a:lnTo>
                  <a:lnTo>
                    <a:pt x="13" y="116"/>
                  </a:lnTo>
                  <a:lnTo>
                    <a:pt x="12" y="118"/>
                  </a:lnTo>
                  <a:lnTo>
                    <a:pt x="5" y="127"/>
                  </a:lnTo>
                  <a:lnTo>
                    <a:pt x="2" y="125"/>
                  </a:lnTo>
                  <a:lnTo>
                    <a:pt x="8" y="117"/>
                  </a:lnTo>
                  <a:lnTo>
                    <a:pt x="6" y="113"/>
                  </a:lnTo>
                  <a:lnTo>
                    <a:pt x="5" y="109"/>
                  </a:lnTo>
                  <a:lnTo>
                    <a:pt x="2" y="103"/>
                  </a:lnTo>
                  <a:lnTo>
                    <a:pt x="2" y="101"/>
                  </a:lnTo>
                  <a:lnTo>
                    <a:pt x="0" y="95"/>
                  </a:lnTo>
                  <a:lnTo>
                    <a:pt x="6" y="87"/>
                  </a:lnTo>
                  <a:lnTo>
                    <a:pt x="8" y="87"/>
                  </a:lnTo>
                  <a:lnTo>
                    <a:pt x="5" y="80"/>
                  </a:lnTo>
                  <a:lnTo>
                    <a:pt x="5" y="79"/>
                  </a:lnTo>
                  <a:lnTo>
                    <a:pt x="5" y="78"/>
                  </a:lnTo>
                  <a:lnTo>
                    <a:pt x="15" y="74"/>
                  </a:lnTo>
                  <a:lnTo>
                    <a:pt x="17" y="72"/>
                  </a:lnTo>
                  <a:lnTo>
                    <a:pt x="18" y="70"/>
                  </a:lnTo>
                  <a:lnTo>
                    <a:pt x="18" y="69"/>
                  </a:lnTo>
                  <a:lnTo>
                    <a:pt x="19" y="66"/>
                  </a:lnTo>
                  <a:lnTo>
                    <a:pt x="18" y="57"/>
                  </a:lnTo>
                  <a:lnTo>
                    <a:pt x="21" y="57"/>
                  </a:lnTo>
                  <a:lnTo>
                    <a:pt x="27" y="57"/>
                  </a:lnTo>
                  <a:lnTo>
                    <a:pt x="27" y="52"/>
                  </a:lnTo>
                  <a:lnTo>
                    <a:pt x="38" y="46"/>
                  </a:lnTo>
                  <a:lnTo>
                    <a:pt x="38" y="49"/>
                  </a:lnTo>
                  <a:lnTo>
                    <a:pt x="36" y="59"/>
                  </a:lnTo>
                  <a:lnTo>
                    <a:pt x="31" y="66"/>
                  </a:lnTo>
                  <a:lnTo>
                    <a:pt x="25" y="71"/>
                  </a:lnTo>
                  <a:lnTo>
                    <a:pt x="25" y="72"/>
                  </a:lnTo>
                  <a:lnTo>
                    <a:pt x="18" y="72"/>
                  </a:lnTo>
                  <a:lnTo>
                    <a:pt x="15" y="80"/>
                  </a:lnTo>
                  <a:lnTo>
                    <a:pt x="18" y="93"/>
                  </a:lnTo>
                  <a:lnTo>
                    <a:pt x="12" y="101"/>
                  </a:lnTo>
                  <a:lnTo>
                    <a:pt x="13" y="101"/>
                  </a:lnTo>
                  <a:lnTo>
                    <a:pt x="17" y="105"/>
                  </a:lnTo>
                  <a:lnTo>
                    <a:pt x="21" y="99"/>
                  </a:lnTo>
                  <a:lnTo>
                    <a:pt x="23" y="95"/>
                  </a:lnTo>
                  <a:lnTo>
                    <a:pt x="22" y="82"/>
                  </a:lnTo>
                  <a:lnTo>
                    <a:pt x="40" y="66"/>
                  </a:lnTo>
                  <a:lnTo>
                    <a:pt x="43" y="70"/>
                  </a:lnTo>
                  <a:lnTo>
                    <a:pt x="47" y="74"/>
                  </a:lnTo>
                  <a:lnTo>
                    <a:pt x="47" y="75"/>
                  </a:lnTo>
                  <a:lnTo>
                    <a:pt x="46" y="69"/>
                  </a:lnTo>
                  <a:lnTo>
                    <a:pt x="44" y="63"/>
                  </a:lnTo>
                  <a:lnTo>
                    <a:pt x="44" y="62"/>
                  </a:lnTo>
                  <a:lnTo>
                    <a:pt x="44" y="48"/>
                  </a:lnTo>
                  <a:lnTo>
                    <a:pt x="51" y="49"/>
                  </a:lnTo>
                  <a:lnTo>
                    <a:pt x="61" y="50"/>
                  </a:lnTo>
                  <a:lnTo>
                    <a:pt x="65" y="55"/>
                  </a:lnTo>
                  <a:lnTo>
                    <a:pt x="67" y="57"/>
                  </a:lnTo>
                  <a:lnTo>
                    <a:pt x="68" y="52"/>
                  </a:lnTo>
                  <a:lnTo>
                    <a:pt x="65" y="48"/>
                  </a:lnTo>
                  <a:lnTo>
                    <a:pt x="64" y="44"/>
                  </a:lnTo>
                  <a:lnTo>
                    <a:pt x="64" y="42"/>
                  </a:lnTo>
                  <a:lnTo>
                    <a:pt x="53" y="40"/>
                  </a:lnTo>
                  <a:lnTo>
                    <a:pt x="51" y="37"/>
                  </a:lnTo>
                  <a:lnTo>
                    <a:pt x="48" y="32"/>
                  </a:lnTo>
                  <a:lnTo>
                    <a:pt x="48" y="29"/>
                  </a:lnTo>
                  <a:lnTo>
                    <a:pt x="47" y="27"/>
                  </a:lnTo>
                  <a:lnTo>
                    <a:pt x="57" y="15"/>
                  </a:lnTo>
                  <a:lnTo>
                    <a:pt x="60" y="16"/>
                  </a:lnTo>
                  <a:lnTo>
                    <a:pt x="63" y="16"/>
                  </a:lnTo>
                  <a:lnTo>
                    <a:pt x="69" y="25"/>
                  </a:lnTo>
                  <a:lnTo>
                    <a:pt x="70" y="23"/>
                  </a:lnTo>
                  <a:lnTo>
                    <a:pt x="67" y="12"/>
                  </a:lnTo>
                  <a:lnTo>
                    <a:pt x="61" y="8"/>
                  </a:lnTo>
                  <a:lnTo>
                    <a:pt x="61" y="2"/>
                  </a:lnTo>
                  <a:lnTo>
                    <a:pt x="61" y="0"/>
                  </a:lnTo>
                  <a:lnTo>
                    <a:pt x="63" y="0"/>
                  </a:lnTo>
                  <a:lnTo>
                    <a:pt x="68" y="8"/>
                  </a:lnTo>
                  <a:lnTo>
                    <a:pt x="72" y="12"/>
                  </a:lnTo>
                  <a:lnTo>
                    <a:pt x="76" y="15"/>
                  </a:lnTo>
                </a:path>
              </a:pathLst>
            </a:custGeom>
            <a:noFill/>
            <a:ln w="4">
              <a:solidFill>
                <a:srgbClr val="9C9C9C"/>
              </a:solidFill>
              <a:prstDash val="solid"/>
              <a:round/>
              <a:headEnd/>
              <a:tailEnd/>
            </a:ln>
          </p:spPr>
          <p:txBody>
            <a:bodyPr/>
            <a:lstStyle/>
            <a:p>
              <a:endParaRPr lang="nb-NO" dirty="0"/>
            </a:p>
          </p:txBody>
        </p:sp>
        <p:sp>
          <p:nvSpPr>
            <p:cNvPr id="2117" name="Freeform 1455"/>
            <p:cNvSpPr>
              <a:spLocks/>
            </p:cNvSpPr>
            <p:nvPr/>
          </p:nvSpPr>
          <p:spPr bwMode="auto">
            <a:xfrm>
              <a:off x="4856163" y="1727200"/>
              <a:ext cx="57150" cy="55563"/>
            </a:xfrm>
            <a:custGeom>
              <a:avLst/>
              <a:gdLst>
                <a:gd name="T0" fmla="*/ 57150 w 36"/>
                <a:gd name="T1" fmla="*/ 19050 h 35"/>
                <a:gd name="T2" fmla="*/ 33337 w 36"/>
                <a:gd name="T3" fmla="*/ 42863 h 35"/>
                <a:gd name="T4" fmla="*/ 22225 w 36"/>
                <a:gd name="T5" fmla="*/ 53975 h 35"/>
                <a:gd name="T6" fmla="*/ 22225 w 36"/>
                <a:gd name="T7" fmla="*/ 55563 h 35"/>
                <a:gd name="T8" fmla="*/ 19050 w 36"/>
                <a:gd name="T9" fmla="*/ 52388 h 35"/>
                <a:gd name="T10" fmla="*/ 19050 w 36"/>
                <a:gd name="T11" fmla="*/ 49213 h 35"/>
                <a:gd name="T12" fmla="*/ 17462 w 36"/>
                <a:gd name="T13" fmla="*/ 47625 h 35"/>
                <a:gd name="T14" fmla="*/ 9525 w 36"/>
                <a:gd name="T15" fmla="*/ 28575 h 35"/>
                <a:gd name="T16" fmla="*/ 0 w 36"/>
                <a:gd name="T17" fmla="*/ 7938 h 35"/>
                <a:gd name="T18" fmla="*/ 3175 w 36"/>
                <a:gd name="T19" fmla="*/ 6350 h 35"/>
                <a:gd name="T20" fmla="*/ 6350 w 36"/>
                <a:gd name="T21" fmla="*/ 0 h 35"/>
                <a:gd name="T22" fmla="*/ 23812 w 36"/>
                <a:gd name="T23" fmla="*/ 20638 h 35"/>
                <a:gd name="T24" fmla="*/ 25400 w 36"/>
                <a:gd name="T25" fmla="*/ 20638 h 35"/>
                <a:gd name="T26" fmla="*/ 30162 w 36"/>
                <a:gd name="T27" fmla="*/ 20638 h 35"/>
                <a:gd name="T28" fmla="*/ 22225 w 36"/>
                <a:gd name="T29" fmla="*/ 6350 h 35"/>
                <a:gd name="T30" fmla="*/ 17462 w 36"/>
                <a:gd name="T31" fmla="*/ 0 h 35"/>
                <a:gd name="T32" fmla="*/ 39687 w 36"/>
                <a:gd name="T33" fmla="*/ 0 h 35"/>
                <a:gd name="T34" fmla="*/ 52388 w 36"/>
                <a:gd name="T35" fmla="*/ 12700 h 35"/>
                <a:gd name="T36" fmla="*/ 57150 w 36"/>
                <a:gd name="T37" fmla="*/ 1905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5"/>
                <a:gd name="T59" fmla="*/ 36 w 36"/>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5">
                  <a:moveTo>
                    <a:pt x="36" y="12"/>
                  </a:moveTo>
                  <a:lnTo>
                    <a:pt x="21" y="27"/>
                  </a:lnTo>
                  <a:lnTo>
                    <a:pt x="14" y="34"/>
                  </a:lnTo>
                  <a:lnTo>
                    <a:pt x="14" y="35"/>
                  </a:lnTo>
                  <a:lnTo>
                    <a:pt x="12" y="33"/>
                  </a:lnTo>
                  <a:lnTo>
                    <a:pt x="12" y="31"/>
                  </a:lnTo>
                  <a:lnTo>
                    <a:pt x="11" y="30"/>
                  </a:lnTo>
                  <a:lnTo>
                    <a:pt x="6" y="18"/>
                  </a:lnTo>
                  <a:lnTo>
                    <a:pt x="0" y="5"/>
                  </a:lnTo>
                  <a:lnTo>
                    <a:pt x="2" y="4"/>
                  </a:lnTo>
                  <a:lnTo>
                    <a:pt x="4" y="0"/>
                  </a:lnTo>
                  <a:lnTo>
                    <a:pt x="15" y="13"/>
                  </a:lnTo>
                  <a:lnTo>
                    <a:pt x="16" y="13"/>
                  </a:lnTo>
                  <a:lnTo>
                    <a:pt x="19" y="13"/>
                  </a:lnTo>
                  <a:lnTo>
                    <a:pt x="14" y="4"/>
                  </a:lnTo>
                  <a:lnTo>
                    <a:pt x="11" y="0"/>
                  </a:lnTo>
                  <a:lnTo>
                    <a:pt x="25" y="0"/>
                  </a:lnTo>
                  <a:lnTo>
                    <a:pt x="33" y="8"/>
                  </a:lnTo>
                  <a:lnTo>
                    <a:pt x="36" y="12"/>
                  </a:lnTo>
                </a:path>
              </a:pathLst>
            </a:custGeom>
            <a:noFill/>
            <a:ln w="4">
              <a:solidFill>
                <a:srgbClr val="9C9C9C"/>
              </a:solidFill>
              <a:prstDash val="solid"/>
              <a:round/>
              <a:headEnd/>
              <a:tailEnd/>
            </a:ln>
          </p:spPr>
          <p:txBody>
            <a:bodyPr/>
            <a:lstStyle/>
            <a:p>
              <a:endParaRPr lang="nb-NO" dirty="0"/>
            </a:p>
          </p:txBody>
        </p:sp>
        <p:sp>
          <p:nvSpPr>
            <p:cNvPr id="2118" name="Freeform 1456"/>
            <p:cNvSpPr>
              <a:spLocks/>
            </p:cNvSpPr>
            <p:nvPr/>
          </p:nvSpPr>
          <p:spPr bwMode="auto">
            <a:xfrm>
              <a:off x="4787900" y="1708150"/>
              <a:ext cx="17463" cy="19050"/>
            </a:xfrm>
            <a:custGeom>
              <a:avLst/>
              <a:gdLst>
                <a:gd name="T0" fmla="*/ 17463 w 11"/>
                <a:gd name="T1" fmla="*/ 11112 h 12"/>
                <a:gd name="T2" fmla="*/ 6350 w 11"/>
                <a:gd name="T3" fmla="*/ 19050 h 12"/>
                <a:gd name="T4" fmla="*/ 0 w 11"/>
                <a:gd name="T5" fmla="*/ 6350 h 12"/>
                <a:gd name="T6" fmla="*/ 12700 w 11"/>
                <a:gd name="T7" fmla="*/ 0 h 12"/>
                <a:gd name="T8" fmla="*/ 17463 w 11"/>
                <a:gd name="T9" fmla="*/ 11112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7"/>
                  </a:moveTo>
                  <a:lnTo>
                    <a:pt x="4" y="12"/>
                  </a:lnTo>
                  <a:lnTo>
                    <a:pt x="0" y="4"/>
                  </a:lnTo>
                  <a:lnTo>
                    <a:pt x="8" y="0"/>
                  </a:lnTo>
                  <a:lnTo>
                    <a:pt x="11" y="7"/>
                  </a:lnTo>
                </a:path>
              </a:pathLst>
            </a:custGeom>
            <a:noFill/>
            <a:ln w="4">
              <a:solidFill>
                <a:srgbClr val="9C9C9C"/>
              </a:solidFill>
              <a:prstDash val="solid"/>
              <a:round/>
              <a:headEnd/>
              <a:tailEnd/>
            </a:ln>
          </p:spPr>
          <p:txBody>
            <a:bodyPr/>
            <a:lstStyle/>
            <a:p>
              <a:endParaRPr lang="nb-NO" dirty="0"/>
            </a:p>
          </p:txBody>
        </p:sp>
        <p:sp>
          <p:nvSpPr>
            <p:cNvPr id="2119" name="Freeform 1457"/>
            <p:cNvSpPr>
              <a:spLocks/>
            </p:cNvSpPr>
            <p:nvPr/>
          </p:nvSpPr>
          <p:spPr bwMode="auto">
            <a:xfrm>
              <a:off x="4730750" y="1700213"/>
              <a:ext cx="57150" cy="47625"/>
            </a:xfrm>
            <a:custGeom>
              <a:avLst/>
              <a:gdLst>
                <a:gd name="T0" fmla="*/ 23812 w 36"/>
                <a:gd name="T1" fmla="*/ 9525 h 30"/>
                <a:gd name="T2" fmla="*/ 42862 w 36"/>
                <a:gd name="T3" fmla="*/ 15875 h 30"/>
                <a:gd name="T4" fmla="*/ 50800 w 36"/>
                <a:gd name="T5" fmla="*/ 9525 h 30"/>
                <a:gd name="T6" fmla="*/ 55563 w 36"/>
                <a:gd name="T7" fmla="*/ 22225 h 30"/>
                <a:gd name="T8" fmla="*/ 55563 w 36"/>
                <a:gd name="T9" fmla="*/ 25400 h 30"/>
                <a:gd name="T10" fmla="*/ 55563 w 36"/>
                <a:gd name="T11" fmla="*/ 33338 h 30"/>
                <a:gd name="T12" fmla="*/ 57150 w 36"/>
                <a:gd name="T13" fmla="*/ 39688 h 30"/>
                <a:gd name="T14" fmla="*/ 44450 w 36"/>
                <a:gd name="T15" fmla="*/ 47625 h 30"/>
                <a:gd name="T16" fmla="*/ 33337 w 36"/>
                <a:gd name="T17" fmla="*/ 46038 h 30"/>
                <a:gd name="T18" fmla="*/ 30162 w 36"/>
                <a:gd name="T19" fmla="*/ 46038 h 30"/>
                <a:gd name="T20" fmla="*/ 28575 w 36"/>
                <a:gd name="T21" fmla="*/ 46038 h 30"/>
                <a:gd name="T22" fmla="*/ 22225 w 36"/>
                <a:gd name="T23" fmla="*/ 36513 h 30"/>
                <a:gd name="T24" fmla="*/ 17462 w 36"/>
                <a:gd name="T25" fmla="*/ 30163 h 30"/>
                <a:gd name="T26" fmla="*/ 15875 w 36"/>
                <a:gd name="T27" fmla="*/ 28575 h 30"/>
                <a:gd name="T28" fmla="*/ 14288 w 36"/>
                <a:gd name="T29" fmla="*/ 26988 h 30"/>
                <a:gd name="T30" fmla="*/ 11112 w 36"/>
                <a:gd name="T31" fmla="*/ 25400 h 30"/>
                <a:gd name="T32" fmla="*/ 7937 w 36"/>
                <a:gd name="T33" fmla="*/ 22225 h 30"/>
                <a:gd name="T34" fmla="*/ 0 w 36"/>
                <a:gd name="T35" fmla="*/ 14288 h 30"/>
                <a:gd name="T36" fmla="*/ 3175 w 36"/>
                <a:gd name="T37" fmla="*/ 0 h 30"/>
                <a:gd name="T38" fmla="*/ 7937 w 36"/>
                <a:gd name="T39" fmla="*/ 1588 h 30"/>
                <a:gd name="T40" fmla="*/ 15875 w 36"/>
                <a:gd name="T41" fmla="*/ 3175 h 30"/>
                <a:gd name="T42" fmla="*/ 23812 w 36"/>
                <a:gd name="T43" fmla="*/ 9525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0"/>
                <a:gd name="T68" fmla="*/ 36 w 36"/>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0">
                  <a:moveTo>
                    <a:pt x="15" y="6"/>
                  </a:moveTo>
                  <a:lnTo>
                    <a:pt x="27" y="10"/>
                  </a:lnTo>
                  <a:lnTo>
                    <a:pt x="32" y="6"/>
                  </a:lnTo>
                  <a:lnTo>
                    <a:pt x="35" y="14"/>
                  </a:lnTo>
                  <a:lnTo>
                    <a:pt x="35" y="16"/>
                  </a:lnTo>
                  <a:lnTo>
                    <a:pt x="35" y="21"/>
                  </a:lnTo>
                  <a:lnTo>
                    <a:pt x="36" y="25"/>
                  </a:lnTo>
                  <a:lnTo>
                    <a:pt x="28" y="30"/>
                  </a:lnTo>
                  <a:lnTo>
                    <a:pt x="21" y="29"/>
                  </a:lnTo>
                  <a:lnTo>
                    <a:pt x="19" y="29"/>
                  </a:lnTo>
                  <a:lnTo>
                    <a:pt x="18" y="29"/>
                  </a:lnTo>
                  <a:lnTo>
                    <a:pt x="14" y="23"/>
                  </a:lnTo>
                  <a:lnTo>
                    <a:pt x="11" y="19"/>
                  </a:lnTo>
                  <a:lnTo>
                    <a:pt x="10" y="18"/>
                  </a:lnTo>
                  <a:lnTo>
                    <a:pt x="9" y="17"/>
                  </a:lnTo>
                  <a:lnTo>
                    <a:pt x="7" y="16"/>
                  </a:lnTo>
                  <a:lnTo>
                    <a:pt x="5" y="14"/>
                  </a:lnTo>
                  <a:lnTo>
                    <a:pt x="0" y="9"/>
                  </a:lnTo>
                  <a:lnTo>
                    <a:pt x="2" y="0"/>
                  </a:lnTo>
                  <a:lnTo>
                    <a:pt x="5" y="1"/>
                  </a:lnTo>
                  <a:lnTo>
                    <a:pt x="10" y="2"/>
                  </a:lnTo>
                  <a:lnTo>
                    <a:pt x="15" y="6"/>
                  </a:lnTo>
                </a:path>
              </a:pathLst>
            </a:custGeom>
            <a:noFill/>
            <a:ln w="4">
              <a:solidFill>
                <a:srgbClr val="9C9C9C"/>
              </a:solidFill>
              <a:prstDash val="solid"/>
              <a:round/>
              <a:headEnd/>
              <a:tailEnd/>
            </a:ln>
          </p:spPr>
          <p:txBody>
            <a:bodyPr/>
            <a:lstStyle/>
            <a:p>
              <a:endParaRPr lang="nb-NO" dirty="0"/>
            </a:p>
          </p:txBody>
        </p:sp>
        <p:sp>
          <p:nvSpPr>
            <p:cNvPr id="2120" name="Freeform 1458"/>
            <p:cNvSpPr>
              <a:spLocks/>
            </p:cNvSpPr>
            <p:nvPr/>
          </p:nvSpPr>
          <p:spPr bwMode="auto">
            <a:xfrm>
              <a:off x="4754563" y="1679575"/>
              <a:ext cx="23812" cy="22225"/>
            </a:xfrm>
            <a:custGeom>
              <a:avLst/>
              <a:gdLst>
                <a:gd name="T0" fmla="*/ 23812 w 15"/>
                <a:gd name="T1" fmla="*/ 22225 h 14"/>
                <a:gd name="T2" fmla="*/ 20637 w 15"/>
                <a:gd name="T3" fmla="*/ 22225 h 14"/>
                <a:gd name="T4" fmla="*/ 3175 w 15"/>
                <a:gd name="T5" fmla="*/ 20638 h 14"/>
                <a:gd name="T6" fmla="*/ 0 w 15"/>
                <a:gd name="T7" fmla="*/ 20638 h 14"/>
                <a:gd name="T8" fmla="*/ 6350 w 15"/>
                <a:gd name="T9" fmla="*/ 7938 h 14"/>
                <a:gd name="T10" fmla="*/ 19050 w 15"/>
                <a:gd name="T11" fmla="*/ 0 h 14"/>
                <a:gd name="T12" fmla="*/ 19050 w 15"/>
                <a:gd name="T13" fmla="*/ 6350 h 14"/>
                <a:gd name="T14" fmla="*/ 17462 w 15"/>
                <a:gd name="T15" fmla="*/ 12700 h 14"/>
                <a:gd name="T16" fmla="*/ 17462 w 15"/>
                <a:gd name="T17" fmla="*/ 14288 h 14"/>
                <a:gd name="T18" fmla="*/ 20637 w 15"/>
                <a:gd name="T19" fmla="*/ 15875 h 14"/>
                <a:gd name="T20" fmla="*/ 20637 w 15"/>
                <a:gd name="T21" fmla="*/ 20638 h 14"/>
                <a:gd name="T22" fmla="*/ 23812 w 15"/>
                <a:gd name="T23" fmla="*/ 2222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4"/>
                <a:gd name="T38" fmla="*/ 15 w 15"/>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4">
                  <a:moveTo>
                    <a:pt x="15" y="14"/>
                  </a:moveTo>
                  <a:lnTo>
                    <a:pt x="13" y="14"/>
                  </a:lnTo>
                  <a:lnTo>
                    <a:pt x="2" y="13"/>
                  </a:lnTo>
                  <a:lnTo>
                    <a:pt x="0" y="13"/>
                  </a:lnTo>
                  <a:lnTo>
                    <a:pt x="4" y="5"/>
                  </a:lnTo>
                  <a:lnTo>
                    <a:pt x="12" y="0"/>
                  </a:lnTo>
                  <a:lnTo>
                    <a:pt x="12" y="4"/>
                  </a:lnTo>
                  <a:lnTo>
                    <a:pt x="11" y="8"/>
                  </a:lnTo>
                  <a:lnTo>
                    <a:pt x="11" y="9"/>
                  </a:lnTo>
                  <a:lnTo>
                    <a:pt x="13" y="10"/>
                  </a:lnTo>
                  <a:lnTo>
                    <a:pt x="13" y="13"/>
                  </a:lnTo>
                  <a:lnTo>
                    <a:pt x="15" y="14"/>
                  </a:lnTo>
                </a:path>
              </a:pathLst>
            </a:custGeom>
            <a:noFill/>
            <a:ln w="4">
              <a:solidFill>
                <a:srgbClr val="9C9C9C"/>
              </a:solidFill>
              <a:prstDash val="solid"/>
              <a:round/>
              <a:headEnd/>
              <a:tailEnd/>
            </a:ln>
          </p:spPr>
          <p:txBody>
            <a:bodyPr/>
            <a:lstStyle/>
            <a:p>
              <a:endParaRPr lang="nb-NO" dirty="0"/>
            </a:p>
          </p:txBody>
        </p:sp>
        <p:sp>
          <p:nvSpPr>
            <p:cNvPr id="2121" name="Freeform 1459"/>
            <p:cNvSpPr>
              <a:spLocks/>
            </p:cNvSpPr>
            <p:nvPr/>
          </p:nvSpPr>
          <p:spPr bwMode="auto">
            <a:xfrm>
              <a:off x="4892675" y="1652588"/>
              <a:ext cx="30163" cy="46037"/>
            </a:xfrm>
            <a:custGeom>
              <a:avLst/>
              <a:gdLst>
                <a:gd name="T0" fmla="*/ 23813 w 19"/>
                <a:gd name="T1" fmla="*/ 15875 h 29"/>
                <a:gd name="T2" fmla="*/ 7938 w 19"/>
                <a:gd name="T3" fmla="*/ 46037 h 29"/>
                <a:gd name="T4" fmla="*/ 6350 w 19"/>
                <a:gd name="T5" fmla="*/ 46037 h 29"/>
                <a:gd name="T6" fmla="*/ 0 w 19"/>
                <a:gd name="T7" fmla="*/ 42862 h 29"/>
                <a:gd name="T8" fmla="*/ 1588 w 19"/>
                <a:gd name="T9" fmla="*/ 9525 h 29"/>
                <a:gd name="T10" fmla="*/ 23813 w 19"/>
                <a:gd name="T11" fmla="*/ 0 h 29"/>
                <a:gd name="T12" fmla="*/ 30163 w 19"/>
                <a:gd name="T13" fmla="*/ 3175 h 29"/>
                <a:gd name="T14" fmla="*/ 23813 w 19"/>
                <a:gd name="T15" fmla="*/ 15875 h 2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9"/>
                <a:gd name="T26" fmla="*/ 19 w 19"/>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9">
                  <a:moveTo>
                    <a:pt x="15" y="10"/>
                  </a:moveTo>
                  <a:lnTo>
                    <a:pt x="5" y="29"/>
                  </a:lnTo>
                  <a:lnTo>
                    <a:pt x="4" y="29"/>
                  </a:lnTo>
                  <a:lnTo>
                    <a:pt x="0" y="27"/>
                  </a:lnTo>
                  <a:lnTo>
                    <a:pt x="1" y="6"/>
                  </a:lnTo>
                  <a:lnTo>
                    <a:pt x="15" y="0"/>
                  </a:lnTo>
                  <a:lnTo>
                    <a:pt x="19" y="2"/>
                  </a:lnTo>
                  <a:lnTo>
                    <a:pt x="15" y="10"/>
                  </a:lnTo>
                </a:path>
              </a:pathLst>
            </a:custGeom>
            <a:noFill/>
            <a:ln w="4">
              <a:solidFill>
                <a:srgbClr val="9C9C9C"/>
              </a:solidFill>
              <a:prstDash val="solid"/>
              <a:round/>
              <a:headEnd/>
              <a:tailEnd/>
            </a:ln>
          </p:spPr>
          <p:txBody>
            <a:bodyPr/>
            <a:lstStyle/>
            <a:p>
              <a:endParaRPr lang="nb-NO" dirty="0"/>
            </a:p>
          </p:txBody>
        </p:sp>
        <p:sp>
          <p:nvSpPr>
            <p:cNvPr id="2122" name="Freeform 1460"/>
            <p:cNvSpPr>
              <a:spLocks/>
            </p:cNvSpPr>
            <p:nvPr/>
          </p:nvSpPr>
          <p:spPr bwMode="auto">
            <a:xfrm>
              <a:off x="4806950" y="1439863"/>
              <a:ext cx="188913" cy="252412"/>
            </a:xfrm>
            <a:custGeom>
              <a:avLst/>
              <a:gdLst>
                <a:gd name="T0" fmla="*/ 153988 w 119"/>
                <a:gd name="T1" fmla="*/ 58737 h 159"/>
                <a:gd name="T2" fmla="*/ 174625 w 119"/>
                <a:gd name="T3" fmla="*/ 53975 h 159"/>
                <a:gd name="T4" fmla="*/ 169863 w 119"/>
                <a:gd name="T5" fmla="*/ 74612 h 159"/>
                <a:gd name="T6" fmla="*/ 185738 w 119"/>
                <a:gd name="T7" fmla="*/ 88900 h 159"/>
                <a:gd name="T8" fmla="*/ 187325 w 119"/>
                <a:gd name="T9" fmla="*/ 98425 h 159"/>
                <a:gd name="T10" fmla="*/ 158750 w 119"/>
                <a:gd name="T11" fmla="*/ 114300 h 159"/>
                <a:gd name="T12" fmla="*/ 169863 w 119"/>
                <a:gd name="T13" fmla="*/ 146050 h 159"/>
                <a:gd name="T14" fmla="*/ 158750 w 119"/>
                <a:gd name="T15" fmla="*/ 182562 h 159"/>
                <a:gd name="T16" fmla="*/ 109538 w 119"/>
                <a:gd name="T17" fmla="*/ 187325 h 159"/>
                <a:gd name="T18" fmla="*/ 109538 w 119"/>
                <a:gd name="T19" fmla="*/ 165100 h 159"/>
                <a:gd name="T20" fmla="*/ 93663 w 119"/>
                <a:gd name="T21" fmla="*/ 176212 h 159"/>
                <a:gd name="T22" fmla="*/ 60325 w 119"/>
                <a:gd name="T23" fmla="*/ 219075 h 159"/>
                <a:gd name="T24" fmla="*/ 39688 w 119"/>
                <a:gd name="T25" fmla="*/ 252412 h 159"/>
                <a:gd name="T26" fmla="*/ 1588 w 119"/>
                <a:gd name="T27" fmla="*/ 228600 h 159"/>
                <a:gd name="T28" fmla="*/ 39688 w 119"/>
                <a:gd name="T29" fmla="*/ 192087 h 159"/>
                <a:gd name="T30" fmla="*/ 22225 w 119"/>
                <a:gd name="T31" fmla="*/ 171450 h 159"/>
                <a:gd name="T32" fmla="*/ 14288 w 119"/>
                <a:gd name="T33" fmla="*/ 158750 h 159"/>
                <a:gd name="T34" fmla="*/ 46038 w 119"/>
                <a:gd name="T35" fmla="*/ 158750 h 159"/>
                <a:gd name="T36" fmla="*/ 49213 w 119"/>
                <a:gd name="T37" fmla="*/ 155575 h 159"/>
                <a:gd name="T38" fmla="*/ 58738 w 119"/>
                <a:gd name="T39" fmla="*/ 134937 h 159"/>
                <a:gd name="T40" fmla="*/ 44450 w 119"/>
                <a:gd name="T41" fmla="*/ 134937 h 159"/>
                <a:gd name="T42" fmla="*/ 28575 w 119"/>
                <a:gd name="T43" fmla="*/ 139700 h 159"/>
                <a:gd name="T44" fmla="*/ 31750 w 119"/>
                <a:gd name="T45" fmla="*/ 117475 h 159"/>
                <a:gd name="T46" fmla="*/ 47625 w 119"/>
                <a:gd name="T47" fmla="*/ 117475 h 159"/>
                <a:gd name="T48" fmla="*/ 34925 w 119"/>
                <a:gd name="T49" fmla="*/ 106362 h 159"/>
                <a:gd name="T50" fmla="*/ 44450 w 119"/>
                <a:gd name="T51" fmla="*/ 104775 h 159"/>
                <a:gd name="T52" fmla="*/ 41275 w 119"/>
                <a:gd name="T53" fmla="*/ 98425 h 159"/>
                <a:gd name="T54" fmla="*/ 22225 w 119"/>
                <a:gd name="T55" fmla="*/ 101600 h 159"/>
                <a:gd name="T56" fmla="*/ 26988 w 119"/>
                <a:gd name="T57" fmla="*/ 87312 h 159"/>
                <a:gd name="T58" fmla="*/ 49213 w 119"/>
                <a:gd name="T59" fmla="*/ 79375 h 159"/>
                <a:gd name="T60" fmla="*/ 68263 w 119"/>
                <a:gd name="T61" fmla="*/ 80962 h 159"/>
                <a:gd name="T62" fmla="*/ 74613 w 119"/>
                <a:gd name="T63" fmla="*/ 88900 h 159"/>
                <a:gd name="T64" fmla="*/ 73025 w 119"/>
                <a:gd name="T65" fmla="*/ 84137 h 159"/>
                <a:gd name="T66" fmla="*/ 95250 w 119"/>
                <a:gd name="T67" fmla="*/ 73025 h 159"/>
                <a:gd name="T68" fmla="*/ 101600 w 119"/>
                <a:gd name="T69" fmla="*/ 68262 h 159"/>
                <a:gd name="T70" fmla="*/ 92075 w 119"/>
                <a:gd name="T71" fmla="*/ 65087 h 159"/>
                <a:gd name="T72" fmla="*/ 68263 w 119"/>
                <a:gd name="T73" fmla="*/ 66675 h 159"/>
                <a:gd name="T74" fmla="*/ 58738 w 119"/>
                <a:gd name="T75" fmla="*/ 41275 h 159"/>
                <a:gd name="T76" fmla="*/ 80963 w 119"/>
                <a:gd name="T77" fmla="*/ 47625 h 159"/>
                <a:gd name="T78" fmla="*/ 88900 w 119"/>
                <a:gd name="T79" fmla="*/ 31750 h 159"/>
                <a:gd name="T80" fmla="*/ 109538 w 119"/>
                <a:gd name="T81" fmla="*/ 47625 h 159"/>
                <a:gd name="T82" fmla="*/ 88900 w 119"/>
                <a:gd name="T83" fmla="*/ 19050 h 159"/>
                <a:gd name="T84" fmla="*/ 109538 w 119"/>
                <a:gd name="T85" fmla="*/ 12700 h 159"/>
                <a:gd name="T86" fmla="*/ 122238 w 119"/>
                <a:gd name="T87" fmla="*/ 38100 h 159"/>
                <a:gd name="T88" fmla="*/ 153988 w 119"/>
                <a:gd name="T89" fmla="*/ 17462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159"/>
                <a:gd name="T137" fmla="*/ 119 w 119"/>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159">
                  <a:moveTo>
                    <a:pt x="96" y="24"/>
                  </a:moveTo>
                  <a:lnTo>
                    <a:pt x="92" y="36"/>
                  </a:lnTo>
                  <a:lnTo>
                    <a:pt x="97" y="37"/>
                  </a:lnTo>
                  <a:lnTo>
                    <a:pt x="106" y="24"/>
                  </a:lnTo>
                  <a:lnTo>
                    <a:pt x="113" y="29"/>
                  </a:lnTo>
                  <a:lnTo>
                    <a:pt x="110" y="34"/>
                  </a:lnTo>
                  <a:lnTo>
                    <a:pt x="109" y="36"/>
                  </a:lnTo>
                  <a:lnTo>
                    <a:pt x="103" y="45"/>
                  </a:lnTo>
                  <a:lnTo>
                    <a:pt x="107" y="47"/>
                  </a:lnTo>
                  <a:lnTo>
                    <a:pt x="113" y="39"/>
                  </a:lnTo>
                  <a:lnTo>
                    <a:pt x="115" y="43"/>
                  </a:lnTo>
                  <a:lnTo>
                    <a:pt x="117" y="56"/>
                  </a:lnTo>
                  <a:lnTo>
                    <a:pt x="118" y="59"/>
                  </a:lnTo>
                  <a:lnTo>
                    <a:pt x="119" y="60"/>
                  </a:lnTo>
                  <a:lnTo>
                    <a:pt x="118" y="62"/>
                  </a:lnTo>
                  <a:lnTo>
                    <a:pt x="114" y="64"/>
                  </a:lnTo>
                  <a:lnTo>
                    <a:pt x="106" y="67"/>
                  </a:lnTo>
                  <a:lnTo>
                    <a:pt x="100" y="72"/>
                  </a:lnTo>
                  <a:lnTo>
                    <a:pt x="101" y="75"/>
                  </a:lnTo>
                  <a:lnTo>
                    <a:pt x="106" y="85"/>
                  </a:lnTo>
                  <a:lnTo>
                    <a:pt x="107" y="92"/>
                  </a:lnTo>
                  <a:lnTo>
                    <a:pt x="101" y="98"/>
                  </a:lnTo>
                  <a:lnTo>
                    <a:pt x="113" y="106"/>
                  </a:lnTo>
                  <a:lnTo>
                    <a:pt x="100" y="115"/>
                  </a:lnTo>
                  <a:lnTo>
                    <a:pt x="96" y="117"/>
                  </a:lnTo>
                  <a:lnTo>
                    <a:pt x="88" y="114"/>
                  </a:lnTo>
                  <a:lnTo>
                    <a:pt x="69" y="118"/>
                  </a:lnTo>
                  <a:lnTo>
                    <a:pt x="65" y="119"/>
                  </a:lnTo>
                  <a:lnTo>
                    <a:pt x="69" y="108"/>
                  </a:lnTo>
                  <a:lnTo>
                    <a:pt x="69" y="104"/>
                  </a:lnTo>
                  <a:lnTo>
                    <a:pt x="59" y="106"/>
                  </a:lnTo>
                  <a:lnTo>
                    <a:pt x="59" y="108"/>
                  </a:lnTo>
                  <a:lnTo>
                    <a:pt x="59" y="111"/>
                  </a:lnTo>
                  <a:lnTo>
                    <a:pt x="58" y="117"/>
                  </a:lnTo>
                  <a:lnTo>
                    <a:pt x="38" y="136"/>
                  </a:lnTo>
                  <a:lnTo>
                    <a:pt x="38" y="138"/>
                  </a:lnTo>
                  <a:lnTo>
                    <a:pt x="42" y="152"/>
                  </a:lnTo>
                  <a:lnTo>
                    <a:pt x="35" y="155"/>
                  </a:lnTo>
                  <a:lnTo>
                    <a:pt x="25" y="159"/>
                  </a:lnTo>
                  <a:lnTo>
                    <a:pt x="25" y="139"/>
                  </a:lnTo>
                  <a:lnTo>
                    <a:pt x="14" y="142"/>
                  </a:lnTo>
                  <a:lnTo>
                    <a:pt x="1" y="144"/>
                  </a:lnTo>
                  <a:lnTo>
                    <a:pt x="0" y="128"/>
                  </a:lnTo>
                  <a:lnTo>
                    <a:pt x="20" y="123"/>
                  </a:lnTo>
                  <a:lnTo>
                    <a:pt x="25" y="121"/>
                  </a:lnTo>
                  <a:lnTo>
                    <a:pt x="25" y="114"/>
                  </a:lnTo>
                  <a:lnTo>
                    <a:pt x="25" y="110"/>
                  </a:lnTo>
                  <a:lnTo>
                    <a:pt x="14" y="108"/>
                  </a:lnTo>
                  <a:lnTo>
                    <a:pt x="9" y="105"/>
                  </a:lnTo>
                  <a:lnTo>
                    <a:pt x="9" y="104"/>
                  </a:lnTo>
                  <a:lnTo>
                    <a:pt x="9" y="100"/>
                  </a:lnTo>
                  <a:lnTo>
                    <a:pt x="20" y="97"/>
                  </a:lnTo>
                  <a:lnTo>
                    <a:pt x="28" y="101"/>
                  </a:lnTo>
                  <a:lnTo>
                    <a:pt x="29" y="100"/>
                  </a:lnTo>
                  <a:lnTo>
                    <a:pt x="31" y="98"/>
                  </a:lnTo>
                  <a:lnTo>
                    <a:pt x="33" y="98"/>
                  </a:lnTo>
                  <a:lnTo>
                    <a:pt x="31" y="98"/>
                  </a:lnTo>
                  <a:lnTo>
                    <a:pt x="31" y="97"/>
                  </a:lnTo>
                  <a:lnTo>
                    <a:pt x="30" y="92"/>
                  </a:lnTo>
                  <a:lnTo>
                    <a:pt x="37" y="85"/>
                  </a:lnTo>
                  <a:lnTo>
                    <a:pt x="34" y="83"/>
                  </a:lnTo>
                  <a:lnTo>
                    <a:pt x="29" y="84"/>
                  </a:lnTo>
                  <a:lnTo>
                    <a:pt x="28" y="85"/>
                  </a:lnTo>
                  <a:lnTo>
                    <a:pt x="25" y="91"/>
                  </a:lnTo>
                  <a:lnTo>
                    <a:pt x="22" y="89"/>
                  </a:lnTo>
                  <a:lnTo>
                    <a:pt x="18" y="88"/>
                  </a:lnTo>
                  <a:lnTo>
                    <a:pt x="16" y="87"/>
                  </a:lnTo>
                  <a:lnTo>
                    <a:pt x="9" y="77"/>
                  </a:lnTo>
                  <a:lnTo>
                    <a:pt x="20" y="74"/>
                  </a:lnTo>
                  <a:lnTo>
                    <a:pt x="24" y="74"/>
                  </a:lnTo>
                  <a:lnTo>
                    <a:pt x="30" y="77"/>
                  </a:lnTo>
                  <a:lnTo>
                    <a:pt x="30" y="74"/>
                  </a:lnTo>
                  <a:lnTo>
                    <a:pt x="28" y="71"/>
                  </a:lnTo>
                  <a:lnTo>
                    <a:pt x="26" y="70"/>
                  </a:lnTo>
                  <a:lnTo>
                    <a:pt x="22" y="67"/>
                  </a:lnTo>
                  <a:lnTo>
                    <a:pt x="22" y="66"/>
                  </a:lnTo>
                  <a:lnTo>
                    <a:pt x="24" y="66"/>
                  </a:lnTo>
                  <a:lnTo>
                    <a:pt x="28" y="66"/>
                  </a:lnTo>
                  <a:lnTo>
                    <a:pt x="30" y="66"/>
                  </a:lnTo>
                  <a:lnTo>
                    <a:pt x="31" y="63"/>
                  </a:lnTo>
                  <a:lnTo>
                    <a:pt x="26" y="62"/>
                  </a:lnTo>
                  <a:lnTo>
                    <a:pt x="21" y="60"/>
                  </a:lnTo>
                  <a:lnTo>
                    <a:pt x="17" y="64"/>
                  </a:lnTo>
                  <a:lnTo>
                    <a:pt x="14" y="64"/>
                  </a:lnTo>
                  <a:lnTo>
                    <a:pt x="5" y="66"/>
                  </a:lnTo>
                  <a:lnTo>
                    <a:pt x="12" y="54"/>
                  </a:lnTo>
                  <a:lnTo>
                    <a:pt x="17" y="55"/>
                  </a:lnTo>
                  <a:lnTo>
                    <a:pt x="26" y="56"/>
                  </a:lnTo>
                  <a:lnTo>
                    <a:pt x="29" y="54"/>
                  </a:lnTo>
                  <a:lnTo>
                    <a:pt x="31" y="50"/>
                  </a:lnTo>
                  <a:lnTo>
                    <a:pt x="38" y="49"/>
                  </a:lnTo>
                  <a:lnTo>
                    <a:pt x="43" y="50"/>
                  </a:lnTo>
                  <a:lnTo>
                    <a:pt x="43" y="51"/>
                  </a:lnTo>
                  <a:lnTo>
                    <a:pt x="43" y="54"/>
                  </a:lnTo>
                  <a:lnTo>
                    <a:pt x="46" y="55"/>
                  </a:lnTo>
                  <a:lnTo>
                    <a:pt x="47" y="56"/>
                  </a:lnTo>
                  <a:lnTo>
                    <a:pt x="55" y="63"/>
                  </a:lnTo>
                  <a:lnTo>
                    <a:pt x="56" y="55"/>
                  </a:lnTo>
                  <a:lnTo>
                    <a:pt x="46" y="53"/>
                  </a:lnTo>
                  <a:lnTo>
                    <a:pt x="46" y="51"/>
                  </a:lnTo>
                  <a:lnTo>
                    <a:pt x="50" y="49"/>
                  </a:lnTo>
                  <a:lnTo>
                    <a:pt x="60" y="46"/>
                  </a:lnTo>
                  <a:lnTo>
                    <a:pt x="62" y="46"/>
                  </a:lnTo>
                  <a:lnTo>
                    <a:pt x="64" y="47"/>
                  </a:lnTo>
                  <a:lnTo>
                    <a:pt x="64" y="43"/>
                  </a:lnTo>
                  <a:lnTo>
                    <a:pt x="60" y="41"/>
                  </a:lnTo>
                  <a:lnTo>
                    <a:pt x="59" y="41"/>
                  </a:lnTo>
                  <a:lnTo>
                    <a:pt x="58" y="41"/>
                  </a:lnTo>
                  <a:lnTo>
                    <a:pt x="54" y="43"/>
                  </a:lnTo>
                  <a:lnTo>
                    <a:pt x="50" y="43"/>
                  </a:lnTo>
                  <a:lnTo>
                    <a:pt x="43" y="42"/>
                  </a:lnTo>
                  <a:lnTo>
                    <a:pt x="41" y="39"/>
                  </a:lnTo>
                  <a:lnTo>
                    <a:pt x="38" y="33"/>
                  </a:lnTo>
                  <a:lnTo>
                    <a:pt x="37" y="26"/>
                  </a:lnTo>
                  <a:lnTo>
                    <a:pt x="39" y="29"/>
                  </a:lnTo>
                  <a:lnTo>
                    <a:pt x="47" y="34"/>
                  </a:lnTo>
                  <a:lnTo>
                    <a:pt x="51" y="30"/>
                  </a:lnTo>
                  <a:lnTo>
                    <a:pt x="47" y="20"/>
                  </a:lnTo>
                  <a:lnTo>
                    <a:pt x="48" y="16"/>
                  </a:lnTo>
                  <a:lnTo>
                    <a:pt x="56" y="20"/>
                  </a:lnTo>
                  <a:lnTo>
                    <a:pt x="63" y="25"/>
                  </a:lnTo>
                  <a:lnTo>
                    <a:pt x="65" y="30"/>
                  </a:lnTo>
                  <a:lnTo>
                    <a:pt x="69" y="30"/>
                  </a:lnTo>
                  <a:lnTo>
                    <a:pt x="71" y="30"/>
                  </a:lnTo>
                  <a:lnTo>
                    <a:pt x="69" y="29"/>
                  </a:lnTo>
                  <a:lnTo>
                    <a:pt x="56" y="12"/>
                  </a:lnTo>
                  <a:lnTo>
                    <a:pt x="62" y="4"/>
                  </a:lnTo>
                  <a:lnTo>
                    <a:pt x="63" y="4"/>
                  </a:lnTo>
                  <a:lnTo>
                    <a:pt x="69" y="8"/>
                  </a:lnTo>
                  <a:lnTo>
                    <a:pt x="71" y="9"/>
                  </a:lnTo>
                  <a:lnTo>
                    <a:pt x="73" y="20"/>
                  </a:lnTo>
                  <a:lnTo>
                    <a:pt x="77" y="24"/>
                  </a:lnTo>
                  <a:lnTo>
                    <a:pt x="76" y="0"/>
                  </a:lnTo>
                  <a:lnTo>
                    <a:pt x="92" y="11"/>
                  </a:lnTo>
                  <a:lnTo>
                    <a:pt x="97" y="11"/>
                  </a:lnTo>
                  <a:lnTo>
                    <a:pt x="100" y="12"/>
                  </a:lnTo>
                  <a:lnTo>
                    <a:pt x="96" y="24"/>
                  </a:lnTo>
                </a:path>
              </a:pathLst>
            </a:custGeom>
            <a:noFill/>
            <a:ln w="4">
              <a:solidFill>
                <a:srgbClr val="9C9C9C"/>
              </a:solidFill>
              <a:prstDash val="solid"/>
              <a:round/>
              <a:headEnd/>
              <a:tailEnd/>
            </a:ln>
          </p:spPr>
          <p:txBody>
            <a:bodyPr/>
            <a:lstStyle/>
            <a:p>
              <a:endParaRPr lang="nb-NO" dirty="0"/>
            </a:p>
          </p:txBody>
        </p:sp>
        <p:sp>
          <p:nvSpPr>
            <p:cNvPr id="2123" name="Freeform 1461"/>
            <p:cNvSpPr>
              <a:spLocks/>
            </p:cNvSpPr>
            <p:nvPr/>
          </p:nvSpPr>
          <p:spPr bwMode="auto">
            <a:xfrm>
              <a:off x="5108575" y="1377950"/>
              <a:ext cx="15875" cy="36513"/>
            </a:xfrm>
            <a:custGeom>
              <a:avLst/>
              <a:gdLst>
                <a:gd name="T0" fmla="*/ 9525 w 10"/>
                <a:gd name="T1" fmla="*/ 28575 h 23"/>
                <a:gd name="T2" fmla="*/ 3175 w 10"/>
                <a:gd name="T3" fmla="*/ 36513 h 23"/>
                <a:gd name="T4" fmla="*/ 0 w 10"/>
                <a:gd name="T5" fmla="*/ 19050 h 23"/>
                <a:gd name="T6" fmla="*/ 0 w 10"/>
                <a:gd name="T7" fmla="*/ 14288 h 23"/>
                <a:gd name="T8" fmla="*/ 1588 w 10"/>
                <a:gd name="T9" fmla="*/ 12700 h 23"/>
                <a:gd name="T10" fmla="*/ 15875 w 10"/>
                <a:gd name="T11" fmla="*/ 0 h 23"/>
                <a:gd name="T12" fmla="*/ 15875 w 10"/>
                <a:gd name="T13" fmla="*/ 7938 h 23"/>
                <a:gd name="T14" fmla="*/ 14288 w 10"/>
                <a:gd name="T15" fmla="*/ 14288 h 23"/>
                <a:gd name="T16" fmla="*/ 9525 w 10"/>
                <a:gd name="T17" fmla="*/ 2857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23"/>
                <a:gd name="T29" fmla="*/ 10 w 10"/>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23">
                  <a:moveTo>
                    <a:pt x="6" y="18"/>
                  </a:moveTo>
                  <a:lnTo>
                    <a:pt x="2" y="23"/>
                  </a:lnTo>
                  <a:lnTo>
                    <a:pt x="0" y="12"/>
                  </a:lnTo>
                  <a:lnTo>
                    <a:pt x="0" y="9"/>
                  </a:lnTo>
                  <a:lnTo>
                    <a:pt x="1" y="8"/>
                  </a:lnTo>
                  <a:lnTo>
                    <a:pt x="10" y="0"/>
                  </a:lnTo>
                  <a:lnTo>
                    <a:pt x="10" y="5"/>
                  </a:lnTo>
                  <a:lnTo>
                    <a:pt x="9" y="9"/>
                  </a:lnTo>
                  <a:lnTo>
                    <a:pt x="6" y="18"/>
                  </a:lnTo>
                </a:path>
              </a:pathLst>
            </a:custGeom>
            <a:noFill/>
            <a:ln w="4">
              <a:solidFill>
                <a:srgbClr val="9C9C9C"/>
              </a:solidFill>
              <a:prstDash val="solid"/>
              <a:round/>
              <a:headEnd/>
              <a:tailEnd/>
            </a:ln>
          </p:spPr>
          <p:txBody>
            <a:bodyPr/>
            <a:lstStyle/>
            <a:p>
              <a:endParaRPr lang="nb-NO" dirty="0"/>
            </a:p>
          </p:txBody>
        </p:sp>
        <p:sp>
          <p:nvSpPr>
            <p:cNvPr id="2124" name="Freeform 1462"/>
            <p:cNvSpPr>
              <a:spLocks/>
            </p:cNvSpPr>
            <p:nvPr/>
          </p:nvSpPr>
          <p:spPr bwMode="auto">
            <a:xfrm>
              <a:off x="4979988" y="1316038"/>
              <a:ext cx="147637" cy="153987"/>
            </a:xfrm>
            <a:custGeom>
              <a:avLst/>
              <a:gdLst>
                <a:gd name="T0" fmla="*/ 122237 w 93"/>
                <a:gd name="T1" fmla="*/ 68262 h 97"/>
                <a:gd name="T2" fmla="*/ 109537 w 93"/>
                <a:gd name="T3" fmla="*/ 84137 h 97"/>
                <a:gd name="T4" fmla="*/ 103187 w 93"/>
                <a:gd name="T5" fmla="*/ 96837 h 97"/>
                <a:gd name="T6" fmla="*/ 114300 w 93"/>
                <a:gd name="T7" fmla="*/ 107950 h 97"/>
                <a:gd name="T8" fmla="*/ 114300 w 93"/>
                <a:gd name="T9" fmla="*/ 109537 h 97"/>
                <a:gd name="T10" fmla="*/ 109537 w 93"/>
                <a:gd name="T11" fmla="*/ 120650 h 97"/>
                <a:gd name="T12" fmla="*/ 107950 w 93"/>
                <a:gd name="T13" fmla="*/ 122237 h 97"/>
                <a:gd name="T14" fmla="*/ 104775 w 93"/>
                <a:gd name="T15" fmla="*/ 127000 h 97"/>
                <a:gd name="T16" fmla="*/ 71437 w 93"/>
                <a:gd name="T17" fmla="*/ 136525 h 97"/>
                <a:gd name="T18" fmla="*/ 53975 w 93"/>
                <a:gd name="T19" fmla="*/ 142875 h 97"/>
                <a:gd name="T20" fmla="*/ 39687 w 93"/>
                <a:gd name="T21" fmla="*/ 147637 h 97"/>
                <a:gd name="T22" fmla="*/ 22225 w 93"/>
                <a:gd name="T23" fmla="*/ 153987 h 97"/>
                <a:gd name="T24" fmla="*/ 15875 w 93"/>
                <a:gd name="T25" fmla="*/ 138112 h 97"/>
                <a:gd name="T26" fmla="*/ 9525 w 93"/>
                <a:gd name="T27" fmla="*/ 136525 h 97"/>
                <a:gd name="T28" fmla="*/ 1587 w 93"/>
                <a:gd name="T29" fmla="*/ 131762 h 97"/>
                <a:gd name="T30" fmla="*/ 0 w 93"/>
                <a:gd name="T31" fmla="*/ 115887 h 97"/>
                <a:gd name="T32" fmla="*/ 1587 w 93"/>
                <a:gd name="T33" fmla="*/ 114300 h 97"/>
                <a:gd name="T34" fmla="*/ 6350 w 93"/>
                <a:gd name="T35" fmla="*/ 109537 h 97"/>
                <a:gd name="T36" fmla="*/ 14287 w 93"/>
                <a:gd name="T37" fmla="*/ 109537 h 97"/>
                <a:gd name="T38" fmla="*/ 17462 w 93"/>
                <a:gd name="T39" fmla="*/ 107950 h 97"/>
                <a:gd name="T40" fmla="*/ 28575 w 93"/>
                <a:gd name="T41" fmla="*/ 114300 h 97"/>
                <a:gd name="T42" fmla="*/ 36512 w 93"/>
                <a:gd name="T43" fmla="*/ 117475 h 97"/>
                <a:gd name="T44" fmla="*/ 41275 w 93"/>
                <a:gd name="T45" fmla="*/ 120650 h 97"/>
                <a:gd name="T46" fmla="*/ 49212 w 93"/>
                <a:gd name="T47" fmla="*/ 104775 h 97"/>
                <a:gd name="T48" fmla="*/ 44450 w 93"/>
                <a:gd name="T49" fmla="*/ 103187 h 97"/>
                <a:gd name="T50" fmla="*/ 26987 w 93"/>
                <a:gd name="T51" fmla="*/ 95250 h 97"/>
                <a:gd name="T52" fmla="*/ 26987 w 93"/>
                <a:gd name="T53" fmla="*/ 77787 h 97"/>
                <a:gd name="T54" fmla="*/ 76200 w 93"/>
                <a:gd name="T55" fmla="*/ 76200 h 97"/>
                <a:gd name="T56" fmla="*/ 76200 w 93"/>
                <a:gd name="T57" fmla="*/ 66675 h 97"/>
                <a:gd name="T58" fmla="*/ 76200 w 93"/>
                <a:gd name="T59" fmla="*/ 63500 h 97"/>
                <a:gd name="T60" fmla="*/ 42862 w 93"/>
                <a:gd name="T61" fmla="*/ 63500 h 97"/>
                <a:gd name="T62" fmla="*/ 42862 w 93"/>
                <a:gd name="T63" fmla="*/ 41275 h 97"/>
                <a:gd name="T64" fmla="*/ 68262 w 93"/>
                <a:gd name="T65" fmla="*/ 42862 h 97"/>
                <a:gd name="T66" fmla="*/ 74612 w 93"/>
                <a:gd name="T67" fmla="*/ 34925 h 97"/>
                <a:gd name="T68" fmla="*/ 84137 w 93"/>
                <a:gd name="T69" fmla="*/ 34925 h 97"/>
                <a:gd name="T70" fmla="*/ 84137 w 93"/>
                <a:gd name="T71" fmla="*/ 39687 h 97"/>
                <a:gd name="T72" fmla="*/ 93662 w 93"/>
                <a:gd name="T73" fmla="*/ 74612 h 97"/>
                <a:gd name="T74" fmla="*/ 96837 w 93"/>
                <a:gd name="T75" fmla="*/ 42862 h 97"/>
                <a:gd name="T76" fmla="*/ 100012 w 93"/>
                <a:gd name="T77" fmla="*/ 26987 h 97"/>
                <a:gd name="T78" fmla="*/ 87312 w 93"/>
                <a:gd name="T79" fmla="*/ 15875 h 97"/>
                <a:gd name="T80" fmla="*/ 87312 w 93"/>
                <a:gd name="T81" fmla="*/ 3175 h 97"/>
                <a:gd name="T82" fmla="*/ 104775 w 93"/>
                <a:gd name="T83" fmla="*/ 0 h 97"/>
                <a:gd name="T84" fmla="*/ 109537 w 93"/>
                <a:gd name="T85" fmla="*/ 17462 h 97"/>
                <a:gd name="T86" fmla="*/ 134937 w 93"/>
                <a:gd name="T87" fmla="*/ 23812 h 97"/>
                <a:gd name="T88" fmla="*/ 138112 w 93"/>
                <a:gd name="T89" fmla="*/ 30162 h 97"/>
                <a:gd name="T90" fmla="*/ 144462 w 93"/>
                <a:gd name="T91" fmla="*/ 42862 h 97"/>
                <a:gd name="T92" fmla="*/ 147637 w 93"/>
                <a:gd name="T93" fmla="*/ 42862 h 97"/>
                <a:gd name="T94" fmla="*/ 122237 w 93"/>
                <a:gd name="T95" fmla="*/ 68262 h 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97"/>
                <a:gd name="T146" fmla="*/ 93 w 93"/>
                <a:gd name="T147" fmla="*/ 97 h 9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97">
                  <a:moveTo>
                    <a:pt x="77" y="43"/>
                  </a:moveTo>
                  <a:lnTo>
                    <a:pt x="69" y="53"/>
                  </a:lnTo>
                  <a:lnTo>
                    <a:pt x="65" y="61"/>
                  </a:lnTo>
                  <a:lnTo>
                    <a:pt x="72" y="68"/>
                  </a:lnTo>
                  <a:lnTo>
                    <a:pt x="72" y="69"/>
                  </a:lnTo>
                  <a:lnTo>
                    <a:pt x="69" y="76"/>
                  </a:lnTo>
                  <a:lnTo>
                    <a:pt x="68" y="77"/>
                  </a:lnTo>
                  <a:lnTo>
                    <a:pt x="66" y="80"/>
                  </a:lnTo>
                  <a:lnTo>
                    <a:pt x="45" y="86"/>
                  </a:lnTo>
                  <a:lnTo>
                    <a:pt x="34" y="90"/>
                  </a:lnTo>
                  <a:lnTo>
                    <a:pt x="25" y="93"/>
                  </a:lnTo>
                  <a:lnTo>
                    <a:pt x="14" y="97"/>
                  </a:lnTo>
                  <a:lnTo>
                    <a:pt x="10" y="87"/>
                  </a:lnTo>
                  <a:lnTo>
                    <a:pt x="6" y="86"/>
                  </a:lnTo>
                  <a:lnTo>
                    <a:pt x="1" y="83"/>
                  </a:lnTo>
                  <a:lnTo>
                    <a:pt x="0" y="73"/>
                  </a:lnTo>
                  <a:lnTo>
                    <a:pt x="1" y="72"/>
                  </a:lnTo>
                  <a:lnTo>
                    <a:pt x="4" y="69"/>
                  </a:lnTo>
                  <a:lnTo>
                    <a:pt x="9" y="69"/>
                  </a:lnTo>
                  <a:lnTo>
                    <a:pt x="11" y="68"/>
                  </a:lnTo>
                  <a:lnTo>
                    <a:pt x="18" y="72"/>
                  </a:lnTo>
                  <a:lnTo>
                    <a:pt x="23" y="74"/>
                  </a:lnTo>
                  <a:lnTo>
                    <a:pt x="26" y="76"/>
                  </a:lnTo>
                  <a:lnTo>
                    <a:pt x="31" y="66"/>
                  </a:lnTo>
                  <a:lnTo>
                    <a:pt x="28" y="65"/>
                  </a:lnTo>
                  <a:lnTo>
                    <a:pt x="17" y="60"/>
                  </a:lnTo>
                  <a:lnTo>
                    <a:pt x="17" y="49"/>
                  </a:lnTo>
                  <a:lnTo>
                    <a:pt x="48" y="48"/>
                  </a:lnTo>
                  <a:lnTo>
                    <a:pt x="48" y="42"/>
                  </a:lnTo>
                  <a:lnTo>
                    <a:pt x="48" y="40"/>
                  </a:lnTo>
                  <a:lnTo>
                    <a:pt x="27" y="40"/>
                  </a:lnTo>
                  <a:lnTo>
                    <a:pt x="27" y="26"/>
                  </a:lnTo>
                  <a:lnTo>
                    <a:pt x="43" y="27"/>
                  </a:lnTo>
                  <a:lnTo>
                    <a:pt x="47" y="22"/>
                  </a:lnTo>
                  <a:lnTo>
                    <a:pt x="53" y="22"/>
                  </a:lnTo>
                  <a:lnTo>
                    <a:pt x="53" y="25"/>
                  </a:lnTo>
                  <a:lnTo>
                    <a:pt x="59" y="47"/>
                  </a:lnTo>
                  <a:lnTo>
                    <a:pt x="61" y="27"/>
                  </a:lnTo>
                  <a:lnTo>
                    <a:pt x="63" y="17"/>
                  </a:lnTo>
                  <a:lnTo>
                    <a:pt x="55" y="10"/>
                  </a:lnTo>
                  <a:lnTo>
                    <a:pt x="55" y="2"/>
                  </a:lnTo>
                  <a:lnTo>
                    <a:pt x="66" y="0"/>
                  </a:lnTo>
                  <a:lnTo>
                    <a:pt x="69" y="11"/>
                  </a:lnTo>
                  <a:lnTo>
                    <a:pt x="85" y="15"/>
                  </a:lnTo>
                  <a:lnTo>
                    <a:pt x="87" y="19"/>
                  </a:lnTo>
                  <a:lnTo>
                    <a:pt x="91" y="27"/>
                  </a:lnTo>
                  <a:lnTo>
                    <a:pt x="93" y="27"/>
                  </a:lnTo>
                  <a:lnTo>
                    <a:pt x="77" y="43"/>
                  </a:lnTo>
                </a:path>
              </a:pathLst>
            </a:custGeom>
            <a:noFill/>
            <a:ln w="4">
              <a:solidFill>
                <a:srgbClr val="9C9C9C"/>
              </a:solidFill>
              <a:prstDash val="solid"/>
              <a:round/>
              <a:headEnd/>
              <a:tailEnd/>
            </a:ln>
          </p:spPr>
          <p:txBody>
            <a:bodyPr/>
            <a:lstStyle/>
            <a:p>
              <a:endParaRPr lang="nb-NO" dirty="0"/>
            </a:p>
          </p:txBody>
        </p:sp>
        <p:sp>
          <p:nvSpPr>
            <p:cNvPr id="2125" name="Freeform 1463"/>
            <p:cNvSpPr>
              <a:spLocks/>
            </p:cNvSpPr>
            <p:nvPr/>
          </p:nvSpPr>
          <p:spPr bwMode="auto">
            <a:xfrm>
              <a:off x="5337175" y="1279525"/>
              <a:ext cx="28575" cy="49213"/>
            </a:xfrm>
            <a:custGeom>
              <a:avLst/>
              <a:gdLst>
                <a:gd name="T0" fmla="*/ 28575 w 18"/>
                <a:gd name="T1" fmla="*/ 36513 h 31"/>
                <a:gd name="T2" fmla="*/ 1588 w 18"/>
                <a:gd name="T3" fmla="*/ 49213 h 31"/>
                <a:gd name="T4" fmla="*/ 0 w 18"/>
                <a:gd name="T5" fmla="*/ 33338 h 31"/>
                <a:gd name="T6" fmla="*/ 3175 w 18"/>
                <a:gd name="T7" fmla="*/ 19050 h 31"/>
                <a:gd name="T8" fmla="*/ 6350 w 18"/>
                <a:gd name="T9" fmla="*/ 4763 h 31"/>
                <a:gd name="T10" fmla="*/ 25400 w 18"/>
                <a:gd name="T11" fmla="*/ 0 h 31"/>
                <a:gd name="T12" fmla="*/ 28575 w 18"/>
                <a:gd name="T13" fmla="*/ 4763 h 31"/>
                <a:gd name="T14" fmla="*/ 20637 w 18"/>
                <a:gd name="T15" fmla="*/ 17463 h 31"/>
                <a:gd name="T16" fmla="*/ 26988 w 18"/>
                <a:gd name="T17" fmla="*/ 31750 h 31"/>
                <a:gd name="T18" fmla="*/ 28575 w 18"/>
                <a:gd name="T19" fmla="*/ 36513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1"/>
                <a:gd name="T32" fmla="*/ 18 w 18"/>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1">
                  <a:moveTo>
                    <a:pt x="18" y="23"/>
                  </a:moveTo>
                  <a:lnTo>
                    <a:pt x="1" y="31"/>
                  </a:lnTo>
                  <a:lnTo>
                    <a:pt x="0" y="21"/>
                  </a:lnTo>
                  <a:lnTo>
                    <a:pt x="2" y="12"/>
                  </a:lnTo>
                  <a:lnTo>
                    <a:pt x="4" y="3"/>
                  </a:lnTo>
                  <a:lnTo>
                    <a:pt x="16" y="0"/>
                  </a:lnTo>
                  <a:lnTo>
                    <a:pt x="18" y="3"/>
                  </a:lnTo>
                  <a:lnTo>
                    <a:pt x="13" y="11"/>
                  </a:lnTo>
                  <a:lnTo>
                    <a:pt x="17" y="20"/>
                  </a:lnTo>
                  <a:lnTo>
                    <a:pt x="18" y="23"/>
                  </a:lnTo>
                </a:path>
              </a:pathLst>
            </a:custGeom>
            <a:noFill/>
            <a:ln w="4">
              <a:solidFill>
                <a:srgbClr val="9C9C9C"/>
              </a:solidFill>
              <a:prstDash val="solid"/>
              <a:round/>
              <a:headEnd/>
              <a:tailEnd/>
            </a:ln>
          </p:spPr>
          <p:txBody>
            <a:bodyPr/>
            <a:lstStyle/>
            <a:p>
              <a:endParaRPr lang="nb-NO" dirty="0"/>
            </a:p>
          </p:txBody>
        </p:sp>
        <p:sp>
          <p:nvSpPr>
            <p:cNvPr id="2126" name="Freeform 1464"/>
            <p:cNvSpPr>
              <a:spLocks/>
            </p:cNvSpPr>
            <p:nvPr/>
          </p:nvSpPr>
          <p:spPr bwMode="auto">
            <a:xfrm>
              <a:off x="5183188" y="1252538"/>
              <a:ext cx="52387" cy="73025"/>
            </a:xfrm>
            <a:custGeom>
              <a:avLst/>
              <a:gdLst>
                <a:gd name="T0" fmla="*/ 38100 w 33"/>
                <a:gd name="T1" fmla="*/ 58738 h 46"/>
                <a:gd name="T2" fmla="*/ 0 w 33"/>
                <a:gd name="T3" fmla="*/ 73025 h 46"/>
                <a:gd name="T4" fmla="*/ 0 w 33"/>
                <a:gd name="T5" fmla="*/ 66675 h 46"/>
                <a:gd name="T6" fmla="*/ 4762 w 33"/>
                <a:gd name="T7" fmla="*/ 53975 h 46"/>
                <a:gd name="T8" fmla="*/ 7937 w 33"/>
                <a:gd name="T9" fmla="*/ 44450 h 46"/>
                <a:gd name="T10" fmla="*/ 12700 w 33"/>
                <a:gd name="T11" fmla="*/ 36513 h 46"/>
                <a:gd name="T12" fmla="*/ 22225 w 33"/>
                <a:gd name="T13" fmla="*/ 31750 h 46"/>
                <a:gd name="T14" fmla="*/ 41275 w 33"/>
                <a:gd name="T15" fmla="*/ 0 h 46"/>
                <a:gd name="T16" fmla="*/ 52387 w 33"/>
                <a:gd name="T17" fmla="*/ 11112 h 46"/>
                <a:gd name="T18" fmla="*/ 39687 w 33"/>
                <a:gd name="T19" fmla="*/ 36513 h 46"/>
                <a:gd name="T20" fmla="*/ 38100 w 33"/>
                <a:gd name="T21" fmla="*/ 38100 h 46"/>
                <a:gd name="T22" fmla="*/ 38100 w 33"/>
                <a:gd name="T23" fmla="*/ 47625 h 46"/>
                <a:gd name="T24" fmla="*/ 38100 w 33"/>
                <a:gd name="T25" fmla="*/ 58738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46"/>
                <a:gd name="T41" fmla="*/ 33 w 33"/>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46">
                  <a:moveTo>
                    <a:pt x="24" y="37"/>
                  </a:moveTo>
                  <a:lnTo>
                    <a:pt x="0" y="46"/>
                  </a:lnTo>
                  <a:lnTo>
                    <a:pt x="0" y="42"/>
                  </a:lnTo>
                  <a:lnTo>
                    <a:pt x="3" y="34"/>
                  </a:lnTo>
                  <a:lnTo>
                    <a:pt x="5" y="28"/>
                  </a:lnTo>
                  <a:lnTo>
                    <a:pt x="8" y="23"/>
                  </a:lnTo>
                  <a:lnTo>
                    <a:pt x="14" y="20"/>
                  </a:lnTo>
                  <a:lnTo>
                    <a:pt x="26" y="0"/>
                  </a:lnTo>
                  <a:lnTo>
                    <a:pt x="33" y="7"/>
                  </a:lnTo>
                  <a:lnTo>
                    <a:pt x="25" y="23"/>
                  </a:lnTo>
                  <a:lnTo>
                    <a:pt x="24" y="24"/>
                  </a:lnTo>
                  <a:lnTo>
                    <a:pt x="24" y="30"/>
                  </a:lnTo>
                  <a:lnTo>
                    <a:pt x="24" y="37"/>
                  </a:lnTo>
                </a:path>
              </a:pathLst>
            </a:custGeom>
            <a:noFill/>
            <a:ln w="4">
              <a:solidFill>
                <a:srgbClr val="9C9C9C"/>
              </a:solidFill>
              <a:prstDash val="solid"/>
              <a:round/>
              <a:headEnd/>
              <a:tailEnd/>
            </a:ln>
          </p:spPr>
          <p:txBody>
            <a:bodyPr/>
            <a:lstStyle/>
            <a:p>
              <a:endParaRPr lang="nb-NO" dirty="0"/>
            </a:p>
          </p:txBody>
        </p:sp>
        <p:sp>
          <p:nvSpPr>
            <p:cNvPr id="2127" name="Freeform 1465"/>
            <p:cNvSpPr>
              <a:spLocks/>
            </p:cNvSpPr>
            <p:nvPr/>
          </p:nvSpPr>
          <p:spPr bwMode="auto">
            <a:xfrm>
              <a:off x="5237163" y="1241425"/>
              <a:ext cx="19050" cy="11113"/>
            </a:xfrm>
            <a:custGeom>
              <a:avLst/>
              <a:gdLst>
                <a:gd name="T0" fmla="*/ 7938 w 12"/>
                <a:gd name="T1" fmla="*/ 3175 h 7"/>
                <a:gd name="T2" fmla="*/ 14288 w 12"/>
                <a:gd name="T3" fmla="*/ 4763 h 7"/>
                <a:gd name="T4" fmla="*/ 15875 w 12"/>
                <a:gd name="T5" fmla="*/ 3175 h 7"/>
                <a:gd name="T6" fmla="*/ 19050 w 12"/>
                <a:gd name="T7" fmla="*/ 4763 h 7"/>
                <a:gd name="T8" fmla="*/ 15875 w 12"/>
                <a:gd name="T9" fmla="*/ 9525 h 7"/>
                <a:gd name="T10" fmla="*/ 12700 w 12"/>
                <a:gd name="T11" fmla="*/ 9525 h 7"/>
                <a:gd name="T12" fmla="*/ 11112 w 12"/>
                <a:gd name="T13" fmla="*/ 11113 h 7"/>
                <a:gd name="T14" fmla="*/ 0 w 12"/>
                <a:gd name="T15" fmla="*/ 4763 h 7"/>
                <a:gd name="T16" fmla="*/ 0 w 12"/>
                <a:gd name="T17" fmla="*/ 1588 h 7"/>
                <a:gd name="T18" fmla="*/ 4763 w 12"/>
                <a:gd name="T19" fmla="*/ 0 h 7"/>
                <a:gd name="T20" fmla="*/ 7938 w 12"/>
                <a:gd name="T21" fmla="*/ 1588 h 7"/>
                <a:gd name="T22" fmla="*/ 7938 w 12"/>
                <a:gd name="T23" fmla="*/ 3175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7"/>
                <a:gd name="T38" fmla="*/ 12 w 12"/>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7">
                  <a:moveTo>
                    <a:pt x="5" y="2"/>
                  </a:moveTo>
                  <a:lnTo>
                    <a:pt x="9" y="3"/>
                  </a:lnTo>
                  <a:lnTo>
                    <a:pt x="10" y="2"/>
                  </a:lnTo>
                  <a:lnTo>
                    <a:pt x="12" y="3"/>
                  </a:lnTo>
                  <a:lnTo>
                    <a:pt x="10" y="6"/>
                  </a:lnTo>
                  <a:lnTo>
                    <a:pt x="8" y="6"/>
                  </a:lnTo>
                  <a:lnTo>
                    <a:pt x="7" y="7"/>
                  </a:lnTo>
                  <a:lnTo>
                    <a:pt x="0" y="3"/>
                  </a:lnTo>
                  <a:lnTo>
                    <a:pt x="0" y="1"/>
                  </a:lnTo>
                  <a:lnTo>
                    <a:pt x="3" y="0"/>
                  </a:lnTo>
                  <a:lnTo>
                    <a:pt x="5" y="1"/>
                  </a:lnTo>
                  <a:lnTo>
                    <a:pt x="5" y="2"/>
                  </a:lnTo>
                </a:path>
              </a:pathLst>
            </a:custGeom>
            <a:noFill/>
            <a:ln w="4">
              <a:solidFill>
                <a:srgbClr val="9C9C9C"/>
              </a:solidFill>
              <a:prstDash val="solid"/>
              <a:round/>
              <a:headEnd/>
              <a:tailEnd/>
            </a:ln>
          </p:spPr>
          <p:txBody>
            <a:bodyPr/>
            <a:lstStyle/>
            <a:p>
              <a:endParaRPr lang="nb-NO" dirty="0"/>
            </a:p>
          </p:txBody>
        </p:sp>
        <p:sp>
          <p:nvSpPr>
            <p:cNvPr id="2128" name="Freeform 1466"/>
            <p:cNvSpPr>
              <a:spLocks/>
            </p:cNvSpPr>
            <p:nvPr/>
          </p:nvSpPr>
          <p:spPr bwMode="auto">
            <a:xfrm>
              <a:off x="5070475" y="1219200"/>
              <a:ext cx="141288" cy="120650"/>
            </a:xfrm>
            <a:custGeom>
              <a:avLst/>
              <a:gdLst>
                <a:gd name="T0" fmla="*/ 92075 w 89"/>
                <a:gd name="T1" fmla="*/ 33337 h 76"/>
                <a:gd name="T2" fmla="*/ 98425 w 89"/>
                <a:gd name="T3" fmla="*/ 38100 h 76"/>
                <a:gd name="T4" fmla="*/ 104775 w 89"/>
                <a:gd name="T5" fmla="*/ 19050 h 76"/>
                <a:gd name="T6" fmla="*/ 117475 w 89"/>
                <a:gd name="T7" fmla="*/ 17462 h 76"/>
                <a:gd name="T8" fmla="*/ 119063 w 89"/>
                <a:gd name="T9" fmla="*/ 26988 h 76"/>
                <a:gd name="T10" fmla="*/ 128588 w 89"/>
                <a:gd name="T11" fmla="*/ 25400 h 76"/>
                <a:gd name="T12" fmla="*/ 134938 w 89"/>
                <a:gd name="T13" fmla="*/ 26988 h 76"/>
                <a:gd name="T14" fmla="*/ 139700 w 89"/>
                <a:gd name="T15" fmla="*/ 33337 h 76"/>
                <a:gd name="T16" fmla="*/ 141288 w 89"/>
                <a:gd name="T17" fmla="*/ 46037 h 76"/>
                <a:gd name="T18" fmla="*/ 133350 w 89"/>
                <a:gd name="T19" fmla="*/ 52388 h 76"/>
                <a:gd name="T20" fmla="*/ 117475 w 89"/>
                <a:gd name="T21" fmla="*/ 58738 h 76"/>
                <a:gd name="T22" fmla="*/ 104775 w 89"/>
                <a:gd name="T23" fmla="*/ 79375 h 76"/>
                <a:gd name="T24" fmla="*/ 95250 w 89"/>
                <a:gd name="T25" fmla="*/ 103188 h 76"/>
                <a:gd name="T26" fmla="*/ 92075 w 89"/>
                <a:gd name="T27" fmla="*/ 111125 h 76"/>
                <a:gd name="T28" fmla="*/ 90488 w 89"/>
                <a:gd name="T29" fmla="*/ 117475 h 76"/>
                <a:gd name="T30" fmla="*/ 63500 w 89"/>
                <a:gd name="T31" fmla="*/ 120650 h 76"/>
                <a:gd name="T32" fmla="*/ 46038 w 89"/>
                <a:gd name="T33" fmla="*/ 104775 h 76"/>
                <a:gd name="T34" fmla="*/ 20638 w 89"/>
                <a:gd name="T35" fmla="*/ 80962 h 76"/>
                <a:gd name="T36" fmla="*/ 0 w 89"/>
                <a:gd name="T37" fmla="*/ 77787 h 76"/>
                <a:gd name="T38" fmla="*/ 4763 w 89"/>
                <a:gd name="T39" fmla="*/ 63500 h 76"/>
                <a:gd name="T40" fmla="*/ 20638 w 89"/>
                <a:gd name="T41" fmla="*/ 66675 h 76"/>
                <a:gd name="T42" fmla="*/ 30163 w 89"/>
                <a:gd name="T43" fmla="*/ 53975 h 76"/>
                <a:gd name="T44" fmla="*/ 17463 w 89"/>
                <a:gd name="T45" fmla="*/ 49212 h 76"/>
                <a:gd name="T46" fmla="*/ 19050 w 89"/>
                <a:gd name="T47" fmla="*/ 44450 h 76"/>
                <a:gd name="T48" fmla="*/ 26988 w 89"/>
                <a:gd name="T49" fmla="*/ 31750 h 76"/>
                <a:gd name="T50" fmla="*/ 50800 w 89"/>
                <a:gd name="T51" fmla="*/ 31750 h 76"/>
                <a:gd name="T52" fmla="*/ 57150 w 89"/>
                <a:gd name="T53" fmla="*/ 31750 h 76"/>
                <a:gd name="T54" fmla="*/ 50800 w 89"/>
                <a:gd name="T55" fmla="*/ 17462 h 76"/>
                <a:gd name="T56" fmla="*/ 47625 w 89"/>
                <a:gd name="T57" fmla="*/ 12700 h 76"/>
                <a:gd name="T58" fmla="*/ 52388 w 89"/>
                <a:gd name="T59" fmla="*/ 11112 h 76"/>
                <a:gd name="T60" fmla="*/ 63500 w 89"/>
                <a:gd name="T61" fmla="*/ 0 h 76"/>
                <a:gd name="T62" fmla="*/ 79375 w 89"/>
                <a:gd name="T63" fmla="*/ 6350 h 76"/>
                <a:gd name="T64" fmla="*/ 79375 w 89"/>
                <a:gd name="T65" fmla="*/ 25400 h 76"/>
                <a:gd name="T66" fmla="*/ 92075 w 89"/>
                <a:gd name="T67" fmla="*/ 33337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9"/>
                <a:gd name="T103" fmla="*/ 0 h 76"/>
                <a:gd name="T104" fmla="*/ 89 w 89"/>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9" h="76">
                  <a:moveTo>
                    <a:pt x="58" y="21"/>
                  </a:moveTo>
                  <a:lnTo>
                    <a:pt x="62" y="24"/>
                  </a:lnTo>
                  <a:lnTo>
                    <a:pt x="66" y="12"/>
                  </a:lnTo>
                  <a:lnTo>
                    <a:pt x="74" y="11"/>
                  </a:lnTo>
                  <a:lnTo>
                    <a:pt x="75" y="17"/>
                  </a:lnTo>
                  <a:lnTo>
                    <a:pt x="81" y="16"/>
                  </a:lnTo>
                  <a:lnTo>
                    <a:pt x="85" y="17"/>
                  </a:lnTo>
                  <a:lnTo>
                    <a:pt x="88" y="21"/>
                  </a:lnTo>
                  <a:lnTo>
                    <a:pt x="89" y="29"/>
                  </a:lnTo>
                  <a:lnTo>
                    <a:pt x="84" y="33"/>
                  </a:lnTo>
                  <a:lnTo>
                    <a:pt x="74" y="37"/>
                  </a:lnTo>
                  <a:lnTo>
                    <a:pt x="66" y="50"/>
                  </a:lnTo>
                  <a:lnTo>
                    <a:pt x="60" y="65"/>
                  </a:lnTo>
                  <a:lnTo>
                    <a:pt x="58" y="70"/>
                  </a:lnTo>
                  <a:lnTo>
                    <a:pt x="57" y="74"/>
                  </a:lnTo>
                  <a:lnTo>
                    <a:pt x="40" y="76"/>
                  </a:lnTo>
                  <a:lnTo>
                    <a:pt x="29" y="66"/>
                  </a:lnTo>
                  <a:lnTo>
                    <a:pt x="13" y="51"/>
                  </a:lnTo>
                  <a:lnTo>
                    <a:pt x="0" y="49"/>
                  </a:lnTo>
                  <a:lnTo>
                    <a:pt x="3" y="40"/>
                  </a:lnTo>
                  <a:lnTo>
                    <a:pt x="13" y="42"/>
                  </a:lnTo>
                  <a:lnTo>
                    <a:pt x="19" y="34"/>
                  </a:lnTo>
                  <a:lnTo>
                    <a:pt x="11" y="31"/>
                  </a:lnTo>
                  <a:lnTo>
                    <a:pt x="12" y="28"/>
                  </a:lnTo>
                  <a:lnTo>
                    <a:pt x="17" y="20"/>
                  </a:lnTo>
                  <a:lnTo>
                    <a:pt x="32" y="20"/>
                  </a:lnTo>
                  <a:lnTo>
                    <a:pt x="36" y="20"/>
                  </a:lnTo>
                  <a:lnTo>
                    <a:pt x="32" y="11"/>
                  </a:lnTo>
                  <a:lnTo>
                    <a:pt x="30" y="8"/>
                  </a:lnTo>
                  <a:lnTo>
                    <a:pt x="33" y="7"/>
                  </a:lnTo>
                  <a:lnTo>
                    <a:pt x="40" y="0"/>
                  </a:lnTo>
                  <a:lnTo>
                    <a:pt x="50" y="4"/>
                  </a:lnTo>
                  <a:lnTo>
                    <a:pt x="50" y="16"/>
                  </a:lnTo>
                  <a:lnTo>
                    <a:pt x="58" y="21"/>
                  </a:lnTo>
                </a:path>
              </a:pathLst>
            </a:custGeom>
            <a:noFill/>
            <a:ln w="4">
              <a:solidFill>
                <a:srgbClr val="9C9C9C"/>
              </a:solidFill>
              <a:prstDash val="solid"/>
              <a:round/>
              <a:headEnd/>
              <a:tailEnd/>
            </a:ln>
          </p:spPr>
          <p:txBody>
            <a:bodyPr/>
            <a:lstStyle/>
            <a:p>
              <a:endParaRPr lang="nb-NO" dirty="0"/>
            </a:p>
          </p:txBody>
        </p:sp>
        <p:sp>
          <p:nvSpPr>
            <p:cNvPr id="2129" name="Freeform 1467"/>
            <p:cNvSpPr>
              <a:spLocks/>
            </p:cNvSpPr>
            <p:nvPr/>
          </p:nvSpPr>
          <p:spPr bwMode="auto">
            <a:xfrm>
              <a:off x="5057775" y="1217613"/>
              <a:ext cx="49213" cy="50800"/>
            </a:xfrm>
            <a:custGeom>
              <a:avLst/>
              <a:gdLst>
                <a:gd name="T0" fmla="*/ 49213 w 31"/>
                <a:gd name="T1" fmla="*/ 17462 h 32"/>
                <a:gd name="T2" fmla="*/ 26988 w 31"/>
                <a:gd name="T3" fmla="*/ 31750 h 32"/>
                <a:gd name="T4" fmla="*/ 19050 w 31"/>
                <a:gd name="T5" fmla="*/ 38100 h 32"/>
                <a:gd name="T6" fmla="*/ 11113 w 31"/>
                <a:gd name="T7" fmla="*/ 50800 h 32"/>
                <a:gd name="T8" fmla="*/ 4763 w 31"/>
                <a:gd name="T9" fmla="*/ 41275 h 32"/>
                <a:gd name="T10" fmla="*/ 3175 w 31"/>
                <a:gd name="T11" fmla="*/ 39687 h 32"/>
                <a:gd name="T12" fmla="*/ 0 w 31"/>
                <a:gd name="T13" fmla="*/ 39687 h 32"/>
                <a:gd name="T14" fmla="*/ 9525 w 31"/>
                <a:gd name="T15" fmla="*/ 12700 h 32"/>
                <a:gd name="T16" fmla="*/ 12700 w 31"/>
                <a:gd name="T17" fmla="*/ 0 h 32"/>
                <a:gd name="T18" fmla="*/ 19050 w 31"/>
                <a:gd name="T19" fmla="*/ 1588 h 32"/>
                <a:gd name="T20" fmla="*/ 22225 w 31"/>
                <a:gd name="T21" fmla="*/ 17462 h 32"/>
                <a:gd name="T22" fmla="*/ 26988 w 31"/>
                <a:gd name="T23" fmla="*/ 17462 h 32"/>
                <a:gd name="T24" fmla="*/ 38100 w 31"/>
                <a:gd name="T25" fmla="*/ 0 h 32"/>
                <a:gd name="T26" fmla="*/ 42863 w 31"/>
                <a:gd name="T27" fmla="*/ 0 h 32"/>
                <a:gd name="T28" fmla="*/ 49213 w 31"/>
                <a:gd name="T29" fmla="*/ 17462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32"/>
                <a:gd name="T47" fmla="*/ 31 w 3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32">
                  <a:moveTo>
                    <a:pt x="31" y="11"/>
                  </a:moveTo>
                  <a:lnTo>
                    <a:pt x="17" y="20"/>
                  </a:lnTo>
                  <a:lnTo>
                    <a:pt x="12" y="24"/>
                  </a:lnTo>
                  <a:lnTo>
                    <a:pt x="7" y="32"/>
                  </a:lnTo>
                  <a:lnTo>
                    <a:pt x="3" y="26"/>
                  </a:lnTo>
                  <a:lnTo>
                    <a:pt x="2" y="25"/>
                  </a:lnTo>
                  <a:lnTo>
                    <a:pt x="0" y="25"/>
                  </a:lnTo>
                  <a:lnTo>
                    <a:pt x="6" y="8"/>
                  </a:lnTo>
                  <a:lnTo>
                    <a:pt x="8" y="0"/>
                  </a:lnTo>
                  <a:lnTo>
                    <a:pt x="12" y="1"/>
                  </a:lnTo>
                  <a:lnTo>
                    <a:pt x="14" y="11"/>
                  </a:lnTo>
                  <a:lnTo>
                    <a:pt x="17" y="11"/>
                  </a:lnTo>
                  <a:lnTo>
                    <a:pt x="24" y="0"/>
                  </a:lnTo>
                  <a:lnTo>
                    <a:pt x="27" y="0"/>
                  </a:lnTo>
                  <a:lnTo>
                    <a:pt x="31" y="11"/>
                  </a:lnTo>
                </a:path>
              </a:pathLst>
            </a:custGeom>
            <a:noFill/>
            <a:ln w="4">
              <a:solidFill>
                <a:srgbClr val="9C9C9C"/>
              </a:solidFill>
              <a:prstDash val="solid"/>
              <a:round/>
              <a:headEnd/>
              <a:tailEnd/>
            </a:ln>
          </p:spPr>
          <p:txBody>
            <a:bodyPr/>
            <a:lstStyle/>
            <a:p>
              <a:endParaRPr lang="nb-NO" dirty="0"/>
            </a:p>
          </p:txBody>
        </p:sp>
        <p:sp>
          <p:nvSpPr>
            <p:cNvPr id="2130" name="Freeform 1468"/>
            <p:cNvSpPr>
              <a:spLocks/>
            </p:cNvSpPr>
            <p:nvPr/>
          </p:nvSpPr>
          <p:spPr bwMode="auto">
            <a:xfrm>
              <a:off x="5357813" y="1211263"/>
              <a:ext cx="47625" cy="58737"/>
            </a:xfrm>
            <a:custGeom>
              <a:avLst/>
              <a:gdLst>
                <a:gd name="T0" fmla="*/ 36513 w 30"/>
                <a:gd name="T1" fmla="*/ 26987 h 37"/>
                <a:gd name="T2" fmla="*/ 33338 w 30"/>
                <a:gd name="T3" fmla="*/ 31750 h 37"/>
                <a:gd name="T4" fmla="*/ 39688 w 30"/>
                <a:gd name="T5" fmla="*/ 30162 h 37"/>
                <a:gd name="T6" fmla="*/ 42863 w 30"/>
                <a:gd name="T7" fmla="*/ 26987 h 37"/>
                <a:gd name="T8" fmla="*/ 47625 w 30"/>
                <a:gd name="T9" fmla="*/ 34925 h 37"/>
                <a:gd name="T10" fmla="*/ 34925 w 30"/>
                <a:gd name="T11" fmla="*/ 44450 h 37"/>
                <a:gd name="T12" fmla="*/ 36513 w 30"/>
                <a:gd name="T13" fmla="*/ 46037 h 37"/>
                <a:gd name="T14" fmla="*/ 22225 w 30"/>
                <a:gd name="T15" fmla="*/ 52387 h 37"/>
                <a:gd name="T16" fmla="*/ 14288 w 30"/>
                <a:gd name="T17" fmla="*/ 58737 h 37"/>
                <a:gd name="T18" fmla="*/ 6350 w 30"/>
                <a:gd name="T19" fmla="*/ 46037 h 37"/>
                <a:gd name="T20" fmla="*/ 0 w 30"/>
                <a:gd name="T21" fmla="*/ 25400 h 37"/>
                <a:gd name="T22" fmla="*/ 15875 w 30"/>
                <a:gd name="T23" fmla="*/ 12700 h 37"/>
                <a:gd name="T24" fmla="*/ 26988 w 30"/>
                <a:gd name="T25" fmla="*/ 26987 h 37"/>
                <a:gd name="T26" fmla="*/ 26988 w 30"/>
                <a:gd name="T27" fmla="*/ 25400 h 37"/>
                <a:gd name="T28" fmla="*/ 31750 w 30"/>
                <a:gd name="T29" fmla="*/ 17462 h 37"/>
                <a:gd name="T30" fmla="*/ 41275 w 30"/>
                <a:gd name="T31" fmla="*/ 0 h 37"/>
                <a:gd name="T32" fmla="*/ 46038 w 30"/>
                <a:gd name="T33" fmla="*/ 11112 h 37"/>
                <a:gd name="T34" fmla="*/ 42863 w 30"/>
                <a:gd name="T35" fmla="*/ 14287 h 37"/>
                <a:gd name="T36" fmla="*/ 36513 w 30"/>
                <a:gd name="T37" fmla="*/ 2698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7"/>
                <a:gd name="T59" fmla="*/ 30 w 30"/>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7">
                  <a:moveTo>
                    <a:pt x="23" y="17"/>
                  </a:moveTo>
                  <a:lnTo>
                    <a:pt x="21" y="20"/>
                  </a:lnTo>
                  <a:lnTo>
                    <a:pt x="25" y="19"/>
                  </a:lnTo>
                  <a:lnTo>
                    <a:pt x="27" y="17"/>
                  </a:lnTo>
                  <a:lnTo>
                    <a:pt x="30" y="22"/>
                  </a:lnTo>
                  <a:lnTo>
                    <a:pt x="22" y="28"/>
                  </a:lnTo>
                  <a:lnTo>
                    <a:pt x="23" y="29"/>
                  </a:lnTo>
                  <a:lnTo>
                    <a:pt x="14" y="33"/>
                  </a:lnTo>
                  <a:lnTo>
                    <a:pt x="9" y="37"/>
                  </a:lnTo>
                  <a:lnTo>
                    <a:pt x="4" y="29"/>
                  </a:lnTo>
                  <a:lnTo>
                    <a:pt x="0" y="16"/>
                  </a:lnTo>
                  <a:lnTo>
                    <a:pt x="10" y="8"/>
                  </a:lnTo>
                  <a:lnTo>
                    <a:pt x="17" y="17"/>
                  </a:lnTo>
                  <a:lnTo>
                    <a:pt x="17" y="16"/>
                  </a:lnTo>
                  <a:lnTo>
                    <a:pt x="20" y="11"/>
                  </a:lnTo>
                  <a:lnTo>
                    <a:pt x="26" y="0"/>
                  </a:lnTo>
                  <a:lnTo>
                    <a:pt x="29" y="7"/>
                  </a:lnTo>
                  <a:lnTo>
                    <a:pt x="27" y="9"/>
                  </a:lnTo>
                  <a:lnTo>
                    <a:pt x="23" y="17"/>
                  </a:lnTo>
                </a:path>
              </a:pathLst>
            </a:custGeom>
            <a:noFill/>
            <a:ln w="4">
              <a:solidFill>
                <a:srgbClr val="9C9C9C"/>
              </a:solidFill>
              <a:prstDash val="solid"/>
              <a:round/>
              <a:headEnd/>
              <a:tailEnd/>
            </a:ln>
          </p:spPr>
          <p:txBody>
            <a:bodyPr/>
            <a:lstStyle/>
            <a:p>
              <a:endParaRPr lang="nb-NO" dirty="0"/>
            </a:p>
          </p:txBody>
        </p:sp>
        <p:sp>
          <p:nvSpPr>
            <p:cNvPr id="2131" name="Freeform 1469"/>
            <p:cNvSpPr>
              <a:spLocks/>
            </p:cNvSpPr>
            <p:nvPr/>
          </p:nvSpPr>
          <p:spPr bwMode="auto">
            <a:xfrm>
              <a:off x="5160963" y="1185863"/>
              <a:ext cx="30162" cy="28575"/>
            </a:xfrm>
            <a:custGeom>
              <a:avLst/>
              <a:gdLst>
                <a:gd name="T0" fmla="*/ 30162 w 19"/>
                <a:gd name="T1" fmla="*/ 12700 h 18"/>
                <a:gd name="T2" fmla="*/ 30162 w 19"/>
                <a:gd name="T3" fmla="*/ 28575 h 18"/>
                <a:gd name="T4" fmla="*/ 0 w 19"/>
                <a:gd name="T5" fmla="*/ 19050 h 18"/>
                <a:gd name="T6" fmla="*/ 4762 w 19"/>
                <a:gd name="T7" fmla="*/ 0 h 18"/>
                <a:gd name="T8" fmla="*/ 30162 w 19"/>
                <a:gd name="T9" fmla="*/ 1270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9" y="8"/>
                  </a:moveTo>
                  <a:lnTo>
                    <a:pt x="19" y="18"/>
                  </a:lnTo>
                  <a:lnTo>
                    <a:pt x="0" y="12"/>
                  </a:lnTo>
                  <a:lnTo>
                    <a:pt x="3" y="0"/>
                  </a:lnTo>
                  <a:lnTo>
                    <a:pt x="19" y="8"/>
                  </a:lnTo>
                </a:path>
              </a:pathLst>
            </a:custGeom>
            <a:noFill/>
            <a:ln w="4">
              <a:solidFill>
                <a:srgbClr val="9C9C9C"/>
              </a:solidFill>
              <a:prstDash val="solid"/>
              <a:round/>
              <a:headEnd/>
              <a:tailEnd/>
            </a:ln>
          </p:spPr>
          <p:txBody>
            <a:bodyPr/>
            <a:lstStyle/>
            <a:p>
              <a:endParaRPr lang="nb-NO" dirty="0"/>
            </a:p>
          </p:txBody>
        </p:sp>
        <p:sp>
          <p:nvSpPr>
            <p:cNvPr id="2132" name="Freeform 1470"/>
            <p:cNvSpPr>
              <a:spLocks/>
            </p:cNvSpPr>
            <p:nvPr/>
          </p:nvSpPr>
          <p:spPr bwMode="auto">
            <a:xfrm>
              <a:off x="5108575" y="1147763"/>
              <a:ext cx="39688" cy="66675"/>
            </a:xfrm>
            <a:custGeom>
              <a:avLst/>
              <a:gdLst>
                <a:gd name="T0" fmla="*/ 39688 w 25"/>
                <a:gd name="T1" fmla="*/ 28575 h 42"/>
                <a:gd name="T2" fmla="*/ 22225 w 25"/>
                <a:gd name="T3" fmla="*/ 66675 h 42"/>
                <a:gd name="T4" fmla="*/ 0 w 25"/>
                <a:gd name="T5" fmla="*/ 44450 h 42"/>
                <a:gd name="T6" fmla="*/ 14288 w 25"/>
                <a:gd name="T7" fmla="*/ 30163 h 42"/>
                <a:gd name="T8" fmla="*/ 14288 w 25"/>
                <a:gd name="T9" fmla="*/ 11112 h 42"/>
                <a:gd name="T10" fmla="*/ 26988 w 25"/>
                <a:gd name="T11" fmla="*/ 1588 h 42"/>
                <a:gd name="T12" fmla="*/ 28575 w 25"/>
                <a:gd name="T13" fmla="*/ 0 h 42"/>
                <a:gd name="T14" fmla="*/ 28575 w 25"/>
                <a:gd name="T15" fmla="*/ 1588 h 42"/>
                <a:gd name="T16" fmla="*/ 39688 w 25"/>
                <a:gd name="T17" fmla="*/ 2857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2"/>
                <a:gd name="T29" fmla="*/ 25 w 25"/>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2">
                  <a:moveTo>
                    <a:pt x="25" y="18"/>
                  </a:moveTo>
                  <a:lnTo>
                    <a:pt x="14" y="42"/>
                  </a:lnTo>
                  <a:lnTo>
                    <a:pt x="0" y="28"/>
                  </a:lnTo>
                  <a:lnTo>
                    <a:pt x="9" y="19"/>
                  </a:lnTo>
                  <a:lnTo>
                    <a:pt x="9" y="7"/>
                  </a:lnTo>
                  <a:lnTo>
                    <a:pt x="17" y="1"/>
                  </a:lnTo>
                  <a:lnTo>
                    <a:pt x="18" y="0"/>
                  </a:lnTo>
                  <a:lnTo>
                    <a:pt x="18" y="1"/>
                  </a:lnTo>
                  <a:lnTo>
                    <a:pt x="25" y="18"/>
                  </a:lnTo>
                </a:path>
              </a:pathLst>
            </a:custGeom>
            <a:noFill/>
            <a:ln w="4">
              <a:solidFill>
                <a:srgbClr val="9C9C9C"/>
              </a:solidFill>
              <a:prstDash val="solid"/>
              <a:round/>
              <a:headEnd/>
              <a:tailEnd/>
            </a:ln>
          </p:spPr>
          <p:txBody>
            <a:bodyPr/>
            <a:lstStyle/>
            <a:p>
              <a:endParaRPr lang="nb-NO" dirty="0"/>
            </a:p>
          </p:txBody>
        </p:sp>
        <p:sp>
          <p:nvSpPr>
            <p:cNvPr id="2133" name="Freeform 1471"/>
            <p:cNvSpPr>
              <a:spLocks/>
            </p:cNvSpPr>
            <p:nvPr/>
          </p:nvSpPr>
          <p:spPr bwMode="auto">
            <a:xfrm>
              <a:off x="5305425" y="1144588"/>
              <a:ext cx="57150" cy="85725"/>
            </a:xfrm>
            <a:custGeom>
              <a:avLst/>
              <a:gdLst>
                <a:gd name="T0" fmla="*/ 47625 w 36"/>
                <a:gd name="T1" fmla="*/ 50800 h 54"/>
                <a:gd name="T2" fmla="*/ 53975 w 36"/>
                <a:gd name="T3" fmla="*/ 69850 h 54"/>
                <a:gd name="T4" fmla="*/ 39687 w 36"/>
                <a:gd name="T5" fmla="*/ 79375 h 54"/>
                <a:gd name="T6" fmla="*/ 31750 w 36"/>
                <a:gd name="T7" fmla="*/ 85725 h 54"/>
                <a:gd name="T8" fmla="*/ 30162 w 36"/>
                <a:gd name="T9" fmla="*/ 69850 h 54"/>
                <a:gd name="T10" fmla="*/ 23812 w 36"/>
                <a:gd name="T11" fmla="*/ 63500 h 54"/>
                <a:gd name="T12" fmla="*/ 14288 w 36"/>
                <a:gd name="T13" fmla="*/ 77788 h 54"/>
                <a:gd name="T14" fmla="*/ 12700 w 36"/>
                <a:gd name="T15" fmla="*/ 80963 h 54"/>
                <a:gd name="T16" fmla="*/ 7937 w 36"/>
                <a:gd name="T17" fmla="*/ 77788 h 54"/>
                <a:gd name="T18" fmla="*/ 4762 w 36"/>
                <a:gd name="T19" fmla="*/ 73025 h 54"/>
                <a:gd name="T20" fmla="*/ 0 w 36"/>
                <a:gd name="T21" fmla="*/ 69850 h 54"/>
                <a:gd name="T22" fmla="*/ 0 w 36"/>
                <a:gd name="T23" fmla="*/ 47625 h 54"/>
                <a:gd name="T24" fmla="*/ 0 w 36"/>
                <a:gd name="T25" fmla="*/ 44450 h 54"/>
                <a:gd name="T26" fmla="*/ 0 w 36"/>
                <a:gd name="T27" fmla="*/ 30163 h 54"/>
                <a:gd name="T28" fmla="*/ 14288 w 36"/>
                <a:gd name="T29" fmla="*/ 14288 h 54"/>
                <a:gd name="T30" fmla="*/ 17462 w 36"/>
                <a:gd name="T31" fmla="*/ 4763 h 54"/>
                <a:gd name="T32" fmla="*/ 17462 w 36"/>
                <a:gd name="T33" fmla="*/ 3175 h 54"/>
                <a:gd name="T34" fmla="*/ 41275 w 36"/>
                <a:gd name="T35" fmla="*/ 0 h 54"/>
                <a:gd name="T36" fmla="*/ 47625 w 36"/>
                <a:gd name="T37" fmla="*/ 4763 h 54"/>
                <a:gd name="T38" fmla="*/ 57150 w 36"/>
                <a:gd name="T39" fmla="*/ 11112 h 54"/>
                <a:gd name="T40" fmla="*/ 47625 w 36"/>
                <a:gd name="T41" fmla="*/ 5080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4"/>
                <a:gd name="T65" fmla="*/ 36 w 36"/>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4">
                  <a:moveTo>
                    <a:pt x="30" y="32"/>
                  </a:moveTo>
                  <a:lnTo>
                    <a:pt x="34" y="44"/>
                  </a:lnTo>
                  <a:lnTo>
                    <a:pt x="25" y="50"/>
                  </a:lnTo>
                  <a:lnTo>
                    <a:pt x="20" y="54"/>
                  </a:lnTo>
                  <a:lnTo>
                    <a:pt x="19" y="44"/>
                  </a:lnTo>
                  <a:lnTo>
                    <a:pt x="15" y="40"/>
                  </a:lnTo>
                  <a:lnTo>
                    <a:pt x="9" y="49"/>
                  </a:lnTo>
                  <a:lnTo>
                    <a:pt x="8" y="51"/>
                  </a:lnTo>
                  <a:lnTo>
                    <a:pt x="5" y="49"/>
                  </a:lnTo>
                  <a:lnTo>
                    <a:pt x="3" y="46"/>
                  </a:lnTo>
                  <a:lnTo>
                    <a:pt x="0" y="44"/>
                  </a:lnTo>
                  <a:lnTo>
                    <a:pt x="0" y="30"/>
                  </a:lnTo>
                  <a:lnTo>
                    <a:pt x="0" y="28"/>
                  </a:lnTo>
                  <a:lnTo>
                    <a:pt x="0" y="19"/>
                  </a:lnTo>
                  <a:lnTo>
                    <a:pt x="9" y="9"/>
                  </a:lnTo>
                  <a:lnTo>
                    <a:pt x="11" y="3"/>
                  </a:lnTo>
                  <a:lnTo>
                    <a:pt x="11" y="2"/>
                  </a:lnTo>
                  <a:lnTo>
                    <a:pt x="26" y="0"/>
                  </a:lnTo>
                  <a:lnTo>
                    <a:pt x="30" y="3"/>
                  </a:lnTo>
                  <a:lnTo>
                    <a:pt x="36" y="7"/>
                  </a:lnTo>
                  <a:lnTo>
                    <a:pt x="30" y="32"/>
                  </a:lnTo>
                </a:path>
              </a:pathLst>
            </a:custGeom>
            <a:noFill/>
            <a:ln w="4">
              <a:solidFill>
                <a:srgbClr val="9C9C9C"/>
              </a:solidFill>
              <a:prstDash val="solid"/>
              <a:round/>
              <a:headEnd/>
              <a:tailEnd/>
            </a:ln>
          </p:spPr>
          <p:txBody>
            <a:bodyPr/>
            <a:lstStyle/>
            <a:p>
              <a:endParaRPr lang="nb-NO" dirty="0"/>
            </a:p>
          </p:txBody>
        </p:sp>
        <p:sp>
          <p:nvSpPr>
            <p:cNvPr id="2134" name="Freeform 1472"/>
            <p:cNvSpPr>
              <a:spLocks/>
            </p:cNvSpPr>
            <p:nvPr/>
          </p:nvSpPr>
          <p:spPr bwMode="auto">
            <a:xfrm>
              <a:off x="4778375" y="1138238"/>
              <a:ext cx="914400" cy="800100"/>
            </a:xfrm>
            <a:custGeom>
              <a:avLst/>
              <a:gdLst>
                <a:gd name="T0" fmla="*/ 736600 w 576"/>
                <a:gd name="T1" fmla="*/ 42863 h 504"/>
                <a:gd name="T2" fmla="*/ 803275 w 576"/>
                <a:gd name="T3" fmla="*/ 93663 h 504"/>
                <a:gd name="T4" fmla="*/ 914400 w 576"/>
                <a:gd name="T5" fmla="*/ 214313 h 504"/>
                <a:gd name="T6" fmla="*/ 884238 w 576"/>
                <a:gd name="T7" fmla="*/ 412750 h 504"/>
                <a:gd name="T8" fmla="*/ 776287 w 576"/>
                <a:gd name="T9" fmla="*/ 430213 h 504"/>
                <a:gd name="T10" fmla="*/ 693737 w 576"/>
                <a:gd name="T11" fmla="*/ 381000 h 504"/>
                <a:gd name="T12" fmla="*/ 668337 w 576"/>
                <a:gd name="T13" fmla="*/ 463550 h 504"/>
                <a:gd name="T14" fmla="*/ 615950 w 576"/>
                <a:gd name="T15" fmla="*/ 473075 h 504"/>
                <a:gd name="T16" fmla="*/ 573087 w 576"/>
                <a:gd name="T17" fmla="*/ 501650 h 504"/>
                <a:gd name="T18" fmla="*/ 566737 w 576"/>
                <a:gd name="T19" fmla="*/ 571500 h 504"/>
                <a:gd name="T20" fmla="*/ 541337 w 576"/>
                <a:gd name="T21" fmla="*/ 695325 h 504"/>
                <a:gd name="T22" fmla="*/ 546100 w 576"/>
                <a:gd name="T23" fmla="*/ 769938 h 504"/>
                <a:gd name="T24" fmla="*/ 457200 w 576"/>
                <a:gd name="T25" fmla="*/ 776288 h 504"/>
                <a:gd name="T26" fmla="*/ 338137 w 576"/>
                <a:gd name="T27" fmla="*/ 749300 h 504"/>
                <a:gd name="T28" fmla="*/ 234950 w 576"/>
                <a:gd name="T29" fmla="*/ 730250 h 504"/>
                <a:gd name="T30" fmla="*/ 47625 w 576"/>
                <a:gd name="T31" fmla="*/ 736600 h 504"/>
                <a:gd name="T32" fmla="*/ 12700 w 576"/>
                <a:gd name="T33" fmla="*/ 739775 h 504"/>
                <a:gd name="T34" fmla="*/ 63500 w 576"/>
                <a:gd name="T35" fmla="*/ 677863 h 504"/>
                <a:gd name="T36" fmla="*/ 117475 w 576"/>
                <a:gd name="T37" fmla="*/ 669925 h 504"/>
                <a:gd name="T38" fmla="*/ 138112 w 576"/>
                <a:gd name="T39" fmla="*/ 663575 h 504"/>
                <a:gd name="T40" fmla="*/ 161925 w 576"/>
                <a:gd name="T41" fmla="*/ 647700 h 504"/>
                <a:gd name="T42" fmla="*/ 147637 w 576"/>
                <a:gd name="T43" fmla="*/ 609600 h 504"/>
                <a:gd name="T44" fmla="*/ 177800 w 576"/>
                <a:gd name="T45" fmla="*/ 587375 h 504"/>
                <a:gd name="T46" fmla="*/ 131762 w 576"/>
                <a:gd name="T47" fmla="*/ 581025 h 504"/>
                <a:gd name="T48" fmla="*/ 150812 w 576"/>
                <a:gd name="T49" fmla="*/ 533400 h 504"/>
                <a:gd name="T50" fmla="*/ 195262 w 576"/>
                <a:gd name="T51" fmla="*/ 493713 h 504"/>
                <a:gd name="T52" fmla="*/ 231775 w 576"/>
                <a:gd name="T53" fmla="*/ 484188 h 504"/>
                <a:gd name="T54" fmla="*/ 231775 w 576"/>
                <a:gd name="T55" fmla="*/ 385763 h 504"/>
                <a:gd name="T56" fmla="*/ 244475 w 576"/>
                <a:gd name="T57" fmla="*/ 427038 h 504"/>
                <a:gd name="T58" fmla="*/ 277812 w 576"/>
                <a:gd name="T59" fmla="*/ 450850 h 504"/>
                <a:gd name="T60" fmla="*/ 311150 w 576"/>
                <a:gd name="T61" fmla="*/ 439738 h 504"/>
                <a:gd name="T62" fmla="*/ 350837 w 576"/>
                <a:gd name="T63" fmla="*/ 422275 h 504"/>
                <a:gd name="T64" fmla="*/ 271462 w 576"/>
                <a:gd name="T65" fmla="*/ 354013 h 504"/>
                <a:gd name="T66" fmla="*/ 325437 w 576"/>
                <a:gd name="T67" fmla="*/ 334963 h 504"/>
                <a:gd name="T68" fmla="*/ 393700 w 576"/>
                <a:gd name="T69" fmla="*/ 433388 h 504"/>
                <a:gd name="T70" fmla="*/ 417513 w 576"/>
                <a:gd name="T71" fmla="*/ 419100 h 504"/>
                <a:gd name="T72" fmla="*/ 350837 w 576"/>
                <a:gd name="T73" fmla="*/ 333375 h 504"/>
                <a:gd name="T74" fmla="*/ 373062 w 576"/>
                <a:gd name="T75" fmla="*/ 298450 h 504"/>
                <a:gd name="T76" fmla="*/ 339725 w 576"/>
                <a:gd name="T77" fmla="*/ 282575 h 504"/>
                <a:gd name="T78" fmla="*/ 439738 w 576"/>
                <a:gd name="T79" fmla="*/ 192088 h 504"/>
                <a:gd name="T80" fmla="*/ 444500 w 576"/>
                <a:gd name="T81" fmla="*/ 300038 h 504"/>
                <a:gd name="T82" fmla="*/ 450850 w 576"/>
                <a:gd name="T83" fmla="*/ 342900 h 504"/>
                <a:gd name="T84" fmla="*/ 508000 w 576"/>
                <a:gd name="T85" fmla="*/ 280988 h 504"/>
                <a:gd name="T86" fmla="*/ 481012 w 576"/>
                <a:gd name="T87" fmla="*/ 204788 h 504"/>
                <a:gd name="T88" fmla="*/ 530225 w 576"/>
                <a:gd name="T89" fmla="*/ 130175 h 504"/>
                <a:gd name="T90" fmla="*/ 527050 w 576"/>
                <a:gd name="T91" fmla="*/ 298450 h 504"/>
                <a:gd name="T92" fmla="*/ 504825 w 576"/>
                <a:gd name="T93" fmla="*/ 401637 h 504"/>
                <a:gd name="T94" fmla="*/ 571500 w 576"/>
                <a:gd name="T95" fmla="*/ 293688 h 504"/>
                <a:gd name="T96" fmla="*/ 579437 w 576"/>
                <a:gd name="T97" fmla="*/ 279400 h 504"/>
                <a:gd name="T98" fmla="*/ 560387 w 576"/>
                <a:gd name="T99" fmla="*/ 201612 h 504"/>
                <a:gd name="T100" fmla="*/ 628650 w 576"/>
                <a:gd name="T101" fmla="*/ 119063 h 504"/>
                <a:gd name="T102" fmla="*/ 628650 w 576"/>
                <a:gd name="T103" fmla="*/ 192088 h 504"/>
                <a:gd name="T104" fmla="*/ 660400 w 576"/>
                <a:gd name="T105" fmla="*/ 157163 h 504"/>
                <a:gd name="T106" fmla="*/ 698500 w 576"/>
                <a:gd name="T107" fmla="*/ 98425 h 504"/>
                <a:gd name="T108" fmla="*/ 774700 w 576"/>
                <a:gd name="T109" fmla="*/ 192088 h 504"/>
                <a:gd name="T110" fmla="*/ 776287 w 576"/>
                <a:gd name="T111" fmla="*/ 144463 h 504"/>
                <a:gd name="T112" fmla="*/ 773112 w 576"/>
                <a:gd name="T113" fmla="*/ 84138 h 504"/>
                <a:gd name="T114" fmla="*/ 752475 w 576"/>
                <a:gd name="T115" fmla="*/ 47625 h 504"/>
                <a:gd name="T116" fmla="*/ 646112 w 576"/>
                <a:gd name="T117" fmla="*/ 11113 h 5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6"/>
                <a:gd name="T178" fmla="*/ 0 h 504"/>
                <a:gd name="T179" fmla="*/ 576 w 576"/>
                <a:gd name="T180" fmla="*/ 504 h 5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6" h="504">
                  <a:moveTo>
                    <a:pt x="423" y="7"/>
                  </a:moveTo>
                  <a:lnTo>
                    <a:pt x="426" y="10"/>
                  </a:lnTo>
                  <a:lnTo>
                    <a:pt x="432" y="8"/>
                  </a:lnTo>
                  <a:lnTo>
                    <a:pt x="436" y="7"/>
                  </a:lnTo>
                  <a:lnTo>
                    <a:pt x="445" y="6"/>
                  </a:lnTo>
                  <a:lnTo>
                    <a:pt x="445" y="7"/>
                  </a:lnTo>
                  <a:lnTo>
                    <a:pt x="445" y="12"/>
                  </a:lnTo>
                  <a:lnTo>
                    <a:pt x="451" y="15"/>
                  </a:lnTo>
                  <a:lnTo>
                    <a:pt x="454" y="17"/>
                  </a:lnTo>
                  <a:lnTo>
                    <a:pt x="455" y="23"/>
                  </a:lnTo>
                  <a:lnTo>
                    <a:pt x="458" y="24"/>
                  </a:lnTo>
                  <a:lnTo>
                    <a:pt x="464" y="27"/>
                  </a:lnTo>
                  <a:lnTo>
                    <a:pt x="468" y="24"/>
                  </a:lnTo>
                  <a:lnTo>
                    <a:pt x="471" y="11"/>
                  </a:lnTo>
                  <a:lnTo>
                    <a:pt x="476" y="12"/>
                  </a:lnTo>
                  <a:lnTo>
                    <a:pt x="489" y="6"/>
                  </a:lnTo>
                  <a:lnTo>
                    <a:pt x="489" y="11"/>
                  </a:lnTo>
                  <a:lnTo>
                    <a:pt x="489" y="17"/>
                  </a:lnTo>
                  <a:lnTo>
                    <a:pt x="500" y="34"/>
                  </a:lnTo>
                  <a:lnTo>
                    <a:pt x="502" y="40"/>
                  </a:lnTo>
                  <a:lnTo>
                    <a:pt x="501" y="40"/>
                  </a:lnTo>
                  <a:lnTo>
                    <a:pt x="500" y="45"/>
                  </a:lnTo>
                  <a:lnTo>
                    <a:pt x="500" y="46"/>
                  </a:lnTo>
                  <a:lnTo>
                    <a:pt x="506" y="59"/>
                  </a:lnTo>
                  <a:lnTo>
                    <a:pt x="522" y="67"/>
                  </a:lnTo>
                  <a:lnTo>
                    <a:pt x="531" y="67"/>
                  </a:lnTo>
                  <a:lnTo>
                    <a:pt x="534" y="72"/>
                  </a:lnTo>
                  <a:lnTo>
                    <a:pt x="529" y="80"/>
                  </a:lnTo>
                  <a:lnTo>
                    <a:pt x="538" y="87"/>
                  </a:lnTo>
                  <a:lnTo>
                    <a:pt x="531" y="102"/>
                  </a:lnTo>
                  <a:lnTo>
                    <a:pt x="539" y="106"/>
                  </a:lnTo>
                  <a:lnTo>
                    <a:pt x="544" y="125"/>
                  </a:lnTo>
                  <a:lnTo>
                    <a:pt x="563" y="137"/>
                  </a:lnTo>
                  <a:lnTo>
                    <a:pt x="564" y="137"/>
                  </a:lnTo>
                  <a:lnTo>
                    <a:pt x="570" y="130"/>
                  </a:lnTo>
                  <a:lnTo>
                    <a:pt x="576" y="135"/>
                  </a:lnTo>
                  <a:lnTo>
                    <a:pt x="567" y="147"/>
                  </a:lnTo>
                  <a:lnTo>
                    <a:pt x="565" y="163"/>
                  </a:lnTo>
                  <a:lnTo>
                    <a:pt x="563" y="164"/>
                  </a:lnTo>
                  <a:lnTo>
                    <a:pt x="563" y="167"/>
                  </a:lnTo>
                  <a:lnTo>
                    <a:pt x="565" y="173"/>
                  </a:lnTo>
                  <a:lnTo>
                    <a:pt x="563" y="173"/>
                  </a:lnTo>
                  <a:lnTo>
                    <a:pt x="546" y="174"/>
                  </a:lnTo>
                  <a:lnTo>
                    <a:pt x="525" y="185"/>
                  </a:lnTo>
                  <a:lnTo>
                    <a:pt x="532" y="215"/>
                  </a:lnTo>
                  <a:lnTo>
                    <a:pt x="536" y="215"/>
                  </a:lnTo>
                  <a:lnTo>
                    <a:pt x="556" y="246"/>
                  </a:lnTo>
                  <a:lnTo>
                    <a:pt x="557" y="260"/>
                  </a:lnTo>
                  <a:lnTo>
                    <a:pt x="559" y="267"/>
                  </a:lnTo>
                  <a:lnTo>
                    <a:pt x="559" y="269"/>
                  </a:lnTo>
                  <a:lnTo>
                    <a:pt x="556" y="281"/>
                  </a:lnTo>
                  <a:lnTo>
                    <a:pt x="542" y="291"/>
                  </a:lnTo>
                  <a:lnTo>
                    <a:pt x="510" y="296"/>
                  </a:lnTo>
                  <a:lnTo>
                    <a:pt x="509" y="295"/>
                  </a:lnTo>
                  <a:lnTo>
                    <a:pt x="505" y="291"/>
                  </a:lnTo>
                  <a:lnTo>
                    <a:pt x="504" y="288"/>
                  </a:lnTo>
                  <a:lnTo>
                    <a:pt x="501" y="286"/>
                  </a:lnTo>
                  <a:lnTo>
                    <a:pt x="495" y="279"/>
                  </a:lnTo>
                  <a:lnTo>
                    <a:pt x="491" y="274"/>
                  </a:lnTo>
                  <a:lnTo>
                    <a:pt x="489" y="271"/>
                  </a:lnTo>
                  <a:lnTo>
                    <a:pt x="487" y="269"/>
                  </a:lnTo>
                  <a:lnTo>
                    <a:pt x="481" y="262"/>
                  </a:lnTo>
                  <a:lnTo>
                    <a:pt x="478" y="257"/>
                  </a:lnTo>
                  <a:lnTo>
                    <a:pt x="476" y="256"/>
                  </a:lnTo>
                  <a:lnTo>
                    <a:pt x="474" y="252"/>
                  </a:lnTo>
                  <a:lnTo>
                    <a:pt x="471" y="246"/>
                  </a:lnTo>
                  <a:lnTo>
                    <a:pt x="467" y="245"/>
                  </a:lnTo>
                  <a:lnTo>
                    <a:pt x="463" y="245"/>
                  </a:lnTo>
                  <a:lnTo>
                    <a:pt x="459" y="245"/>
                  </a:lnTo>
                  <a:lnTo>
                    <a:pt x="453" y="244"/>
                  </a:lnTo>
                  <a:lnTo>
                    <a:pt x="445" y="243"/>
                  </a:lnTo>
                  <a:lnTo>
                    <a:pt x="437" y="240"/>
                  </a:lnTo>
                  <a:lnTo>
                    <a:pt x="436" y="241"/>
                  </a:lnTo>
                  <a:lnTo>
                    <a:pt x="430" y="246"/>
                  </a:lnTo>
                  <a:lnTo>
                    <a:pt x="421" y="256"/>
                  </a:lnTo>
                  <a:lnTo>
                    <a:pt x="416" y="264"/>
                  </a:lnTo>
                  <a:lnTo>
                    <a:pt x="413" y="266"/>
                  </a:lnTo>
                  <a:lnTo>
                    <a:pt x="413" y="267"/>
                  </a:lnTo>
                  <a:lnTo>
                    <a:pt x="413" y="270"/>
                  </a:lnTo>
                  <a:lnTo>
                    <a:pt x="413" y="275"/>
                  </a:lnTo>
                  <a:lnTo>
                    <a:pt x="416" y="279"/>
                  </a:lnTo>
                  <a:lnTo>
                    <a:pt x="419" y="284"/>
                  </a:lnTo>
                  <a:lnTo>
                    <a:pt x="420" y="288"/>
                  </a:lnTo>
                  <a:lnTo>
                    <a:pt x="421" y="292"/>
                  </a:lnTo>
                  <a:lnTo>
                    <a:pt x="426" y="298"/>
                  </a:lnTo>
                  <a:lnTo>
                    <a:pt x="425" y="307"/>
                  </a:lnTo>
                  <a:lnTo>
                    <a:pt x="424" y="316"/>
                  </a:lnTo>
                  <a:lnTo>
                    <a:pt x="416" y="312"/>
                  </a:lnTo>
                  <a:lnTo>
                    <a:pt x="407" y="307"/>
                  </a:lnTo>
                  <a:lnTo>
                    <a:pt x="406" y="305"/>
                  </a:lnTo>
                  <a:lnTo>
                    <a:pt x="402" y="303"/>
                  </a:lnTo>
                  <a:lnTo>
                    <a:pt x="394" y="299"/>
                  </a:lnTo>
                  <a:lnTo>
                    <a:pt x="392" y="299"/>
                  </a:lnTo>
                  <a:lnTo>
                    <a:pt x="392" y="298"/>
                  </a:lnTo>
                  <a:lnTo>
                    <a:pt x="390" y="296"/>
                  </a:lnTo>
                  <a:lnTo>
                    <a:pt x="388" y="298"/>
                  </a:lnTo>
                  <a:lnTo>
                    <a:pt x="387" y="299"/>
                  </a:lnTo>
                  <a:lnTo>
                    <a:pt x="385" y="301"/>
                  </a:lnTo>
                  <a:lnTo>
                    <a:pt x="383" y="303"/>
                  </a:lnTo>
                  <a:lnTo>
                    <a:pt x="383" y="304"/>
                  </a:lnTo>
                  <a:lnTo>
                    <a:pt x="382" y="305"/>
                  </a:lnTo>
                  <a:lnTo>
                    <a:pt x="381" y="307"/>
                  </a:lnTo>
                  <a:lnTo>
                    <a:pt x="379" y="309"/>
                  </a:lnTo>
                  <a:lnTo>
                    <a:pt x="377" y="312"/>
                  </a:lnTo>
                  <a:lnTo>
                    <a:pt x="375" y="313"/>
                  </a:lnTo>
                  <a:lnTo>
                    <a:pt x="368" y="315"/>
                  </a:lnTo>
                  <a:lnTo>
                    <a:pt x="365" y="316"/>
                  </a:lnTo>
                  <a:lnTo>
                    <a:pt x="361" y="316"/>
                  </a:lnTo>
                  <a:lnTo>
                    <a:pt x="352" y="317"/>
                  </a:lnTo>
                  <a:lnTo>
                    <a:pt x="341" y="320"/>
                  </a:lnTo>
                  <a:lnTo>
                    <a:pt x="336" y="320"/>
                  </a:lnTo>
                  <a:lnTo>
                    <a:pt x="330" y="321"/>
                  </a:lnTo>
                  <a:lnTo>
                    <a:pt x="334" y="328"/>
                  </a:lnTo>
                  <a:lnTo>
                    <a:pt x="336" y="330"/>
                  </a:lnTo>
                  <a:lnTo>
                    <a:pt x="343" y="337"/>
                  </a:lnTo>
                  <a:lnTo>
                    <a:pt x="348" y="343"/>
                  </a:lnTo>
                  <a:lnTo>
                    <a:pt x="351" y="346"/>
                  </a:lnTo>
                  <a:lnTo>
                    <a:pt x="354" y="351"/>
                  </a:lnTo>
                  <a:lnTo>
                    <a:pt x="356" y="355"/>
                  </a:lnTo>
                  <a:lnTo>
                    <a:pt x="357" y="360"/>
                  </a:lnTo>
                  <a:lnTo>
                    <a:pt x="358" y="370"/>
                  </a:lnTo>
                  <a:lnTo>
                    <a:pt x="358" y="371"/>
                  </a:lnTo>
                  <a:lnTo>
                    <a:pt x="360" y="377"/>
                  </a:lnTo>
                  <a:lnTo>
                    <a:pt x="361" y="384"/>
                  </a:lnTo>
                  <a:lnTo>
                    <a:pt x="360" y="389"/>
                  </a:lnTo>
                  <a:lnTo>
                    <a:pt x="358" y="393"/>
                  </a:lnTo>
                  <a:lnTo>
                    <a:pt x="356" y="401"/>
                  </a:lnTo>
                  <a:lnTo>
                    <a:pt x="354" y="409"/>
                  </a:lnTo>
                  <a:lnTo>
                    <a:pt x="352" y="417"/>
                  </a:lnTo>
                  <a:lnTo>
                    <a:pt x="351" y="421"/>
                  </a:lnTo>
                  <a:lnTo>
                    <a:pt x="348" y="427"/>
                  </a:lnTo>
                  <a:lnTo>
                    <a:pt x="341" y="438"/>
                  </a:lnTo>
                  <a:lnTo>
                    <a:pt x="339" y="442"/>
                  </a:lnTo>
                  <a:lnTo>
                    <a:pt x="332" y="447"/>
                  </a:lnTo>
                  <a:lnTo>
                    <a:pt x="328" y="452"/>
                  </a:lnTo>
                  <a:lnTo>
                    <a:pt x="335" y="456"/>
                  </a:lnTo>
                  <a:lnTo>
                    <a:pt x="337" y="459"/>
                  </a:lnTo>
                  <a:lnTo>
                    <a:pt x="341" y="460"/>
                  </a:lnTo>
                  <a:lnTo>
                    <a:pt x="348" y="463"/>
                  </a:lnTo>
                  <a:lnTo>
                    <a:pt x="357" y="466"/>
                  </a:lnTo>
                  <a:lnTo>
                    <a:pt x="351" y="476"/>
                  </a:lnTo>
                  <a:lnTo>
                    <a:pt x="347" y="481"/>
                  </a:lnTo>
                  <a:lnTo>
                    <a:pt x="345" y="482"/>
                  </a:lnTo>
                  <a:lnTo>
                    <a:pt x="344" y="485"/>
                  </a:lnTo>
                  <a:lnTo>
                    <a:pt x="339" y="493"/>
                  </a:lnTo>
                  <a:lnTo>
                    <a:pt x="337" y="493"/>
                  </a:lnTo>
                  <a:lnTo>
                    <a:pt x="335" y="497"/>
                  </a:lnTo>
                  <a:lnTo>
                    <a:pt x="334" y="499"/>
                  </a:lnTo>
                  <a:lnTo>
                    <a:pt x="331" y="504"/>
                  </a:lnTo>
                  <a:lnTo>
                    <a:pt x="320" y="502"/>
                  </a:lnTo>
                  <a:lnTo>
                    <a:pt x="316" y="499"/>
                  </a:lnTo>
                  <a:lnTo>
                    <a:pt x="314" y="499"/>
                  </a:lnTo>
                  <a:lnTo>
                    <a:pt x="309" y="497"/>
                  </a:lnTo>
                  <a:lnTo>
                    <a:pt x="303" y="494"/>
                  </a:lnTo>
                  <a:lnTo>
                    <a:pt x="293" y="491"/>
                  </a:lnTo>
                  <a:lnTo>
                    <a:pt x="288" y="489"/>
                  </a:lnTo>
                  <a:lnTo>
                    <a:pt x="282" y="487"/>
                  </a:lnTo>
                  <a:lnTo>
                    <a:pt x="273" y="483"/>
                  </a:lnTo>
                  <a:lnTo>
                    <a:pt x="272" y="482"/>
                  </a:lnTo>
                  <a:lnTo>
                    <a:pt x="264" y="480"/>
                  </a:lnTo>
                  <a:lnTo>
                    <a:pt x="262" y="478"/>
                  </a:lnTo>
                  <a:lnTo>
                    <a:pt x="252" y="476"/>
                  </a:lnTo>
                  <a:lnTo>
                    <a:pt x="247" y="473"/>
                  </a:lnTo>
                  <a:lnTo>
                    <a:pt x="241" y="470"/>
                  </a:lnTo>
                  <a:lnTo>
                    <a:pt x="237" y="469"/>
                  </a:lnTo>
                  <a:lnTo>
                    <a:pt x="229" y="470"/>
                  </a:lnTo>
                  <a:lnTo>
                    <a:pt x="221" y="472"/>
                  </a:lnTo>
                  <a:lnTo>
                    <a:pt x="213" y="472"/>
                  </a:lnTo>
                  <a:lnTo>
                    <a:pt x="208" y="473"/>
                  </a:lnTo>
                  <a:lnTo>
                    <a:pt x="201" y="474"/>
                  </a:lnTo>
                  <a:lnTo>
                    <a:pt x="193" y="468"/>
                  </a:lnTo>
                  <a:lnTo>
                    <a:pt x="187" y="461"/>
                  </a:lnTo>
                  <a:lnTo>
                    <a:pt x="183" y="457"/>
                  </a:lnTo>
                  <a:lnTo>
                    <a:pt x="179" y="455"/>
                  </a:lnTo>
                  <a:lnTo>
                    <a:pt x="172" y="459"/>
                  </a:lnTo>
                  <a:lnTo>
                    <a:pt x="169" y="460"/>
                  </a:lnTo>
                  <a:lnTo>
                    <a:pt x="162" y="464"/>
                  </a:lnTo>
                  <a:lnTo>
                    <a:pt x="153" y="469"/>
                  </a:lnTo>
                  <a:lnTo>
                    <a:pt x="150" y="464"/>
                  </a:lnTo>
                  <a:lnTo>
                    <a:pt x="148" y="460"/>
                  </a:lnTo>
                  <a:lnTo>
                    <a:pt x="141" y="451"/>
                  </a:lnTo>
                  <a:lnTo>
                    <a:pt x="120" y="453"/>
                  </a:lnTo>
                  <a:lnTo>
                    <a:pt x="108" y="455"/>
                  </a:lnTo>
                  <a:lnTo>
                    <a:pt x="102" y="455"/>
                  </a:lnTo>
                  <a:lnTo>
                    <a:pt x="98" y="455"/>
                  </a:lnTo>
                  <a:lnTo>
                    <a:pt x="95" y="455"/>
                  </a:lnTo>
                  <a:lnTo>
                    <a:pt x="87" y="460"/>
                  </a:lnTo>
                  <a:lnTo>
                    <a:pt x="85" y="460"/>
                  </a:lnTo>
                  <a:lnTo>
                    <a:pt x="76" y="465"/>
                  </a:lnTo>
                  <a:lnTo>
                    <a:pt x="64" y="466"/>
                  </a:lnTo>
                  <a:lnTo>
                    <a:pt x="61" y="466"/>
                  </a:lnTo>
                  <a:lnTo>
                    <a:pt x="30" y="464"/>
                  </a:lnTo>
                  <a:lnTo>
                    <a:pt x="25" y="472"/>
                  </a:lnTo>
                  <a:lnTo>
                    <a:pt x="15" y="481"/>
                  </a:lnTo>
                  <a:lnTo>
                    <a:pt x="14" y="481"/>
                  </a:lnTo>
                  <a:lnTo>
                    <a:pt x="5" y="482"/>
                  </a:lnTo>
                  <a:lnTo>
                    <a:pt x="2" y="483"/>
                  </a:lnTo>
                  <a:lnTo>
                    <a:pt x="2" y="482"/>
                  </a:lnTo>
                  <a:lnTo>
                    <a:pt x="0" y="478"/>
                  </a:lnTo>
                  <a:lnTo>
                    <a:pt x="4" y="473"/>
                  </a:lnTo>
                  <a:lnTo>
                    <a:pt x="4" y="474"/>
                  </a:lnTo>
                  <a:lnTo>
                    <a:pt x="5" y="473"/>
                  </a:lnTo>
                  <a:lnTo>
                    <a:pt x="9" y="466"/>
                  </a:lnTo>
                  <a:lnTo>
                    <a:pt x="8" y="466"/>
                  </a:lnTo>
                  <a:lnTo>
                    <a:pt x="6" y="465"/>
                  </a:lnTo>
                  <a:lnTo>
                    <a:pt x="5" y="465"/>
                  </a:lnTo>
                  <a:lnTo>
                    <a:pt x="1" y="463"/>
                  </a:lnTo>
                  <a:lnTo>
                    <a:pt x="1" y="456"/>
                  </a:lnTo>
                  <a:lnTo>
                    <a:pt x="4" y="451"/>
                  </a:lnTo>
                  <a:lnTo>
                    <a:pt x="5" y="447"/>
                  </a:lnTo>
                  <a:lnTo>
                    <a:pt x="18" y="435"/>
                  </a:lnTo>
                  <a:lnTo>
                    <a:pt x="27" y="434"/>
                  </a:lnTo>
                  <a:lnTo>
                    <a:pt x="31" y="435"/>
                  </a:lnTo>
                  <a:lnTo>
                    <a:pt x="34" y="432"/>
                  </a:lnTo>
                  <a:lnTo>
                    <a:pt x="39" y="426"/>
                  </a:lnTo>
                  <a:lnTo>
                    <a:pt x="40" y="427"/>
                  </a:lnTo>
                  <a:lnTo>
                    <a:pt x="47" y="431"/>
                  </a:lnTo>
                  <a:lnTo>
                    <a:pt x="51" y="439"/>
                  </a:lnTo>
                  <a:lnTo>
                    <a:pt x="56" y="444"/>
                  </a:lnTo>
                  <a:lnTo>
                    <a:pt x="61" y="443"/>
                  </a:lnTo>
                  <a:lnTo>
                    <a:pt x="63" y="443"/>
                  </a:lnTo>
                  <a:lnTo>
                    <a:pt x="53" y="436"/>
                  </a:lnTo>
                  <a:lnTo>
                    <a:pt x="53" y="428"/>
                  </a:lnTo>
                  <a:lnTo>
                    <a:pt x="59" y="423"/>
                  </a:lnTo>
                  <a:lnTo>
                    <a:pt x="60" y="423"/>
                  </a:lnTo>
                  <a:lnTo>
                    <a:pt x="65" y="422"/>
                  </a:lnTo>
                  <a:lnTo>
                    <a:pt x="68" y="421"/>
                  </a:lnTo>
                  <a:lnTo>
                    <a:pt x="74" y="422"/>
                  </a:lnTo>
                  <a:lnTo>
                    <a:pt x="80" y="427"/>
                  </a:lnTo>
                  <a:lnTo>
                    <a:pt x="85" y="432"/>
                  </a:lnTo>
                  <a:lnTo>
                    <a:pt x="87" y="432"/>
                  </a:lnTo>
                  <a:lnTo>
                    <a:pt x="91" y="435"/>
                  </a:lnTo>
                  <a:lnTo>
                    <a:pt x="100" y="435"/>
                  </a:lnTo>
                  <a:lnTo>
                    <a:pt x="107" y="435"/>
                  </a:lnTo>
                  <a:lnTo>
                    <a:pt x="110" y="434"/>
                  </a:lnTo>
                  <a:lnTo>
                    <a:pt x="106" y="430"/>
                  </a:lnTo>
                  <a:lnTo>
                    <a:pt x="104" y="430"/>
                  </a:lnTo>
                  <a:lnTo>
                    <a:pt x="97" y="427"/>
                  </a:lnTo>
                  <a:lnTo>
                    <a:pt x="89" y="423"/>
                  </a:lnTo>
                  <a:lnTo>
                    <a:pt x="87" y="418"/>
                  </a:lnTo>
                  <a:lnTo>
                    <a:pt x="86" y="417"/>
                  </a:lnTo>
                  <a:lnTo>
                    <a:pt x="78" y="415"/>
                  </a:lnTo>
                  <a:lnTo>
                    <a:pt x="72" y="417"/>
                  </a:lnTo>
                  <a:lnTo>
                    <a:pt x="69" y="414"/>
                  </a:lnTo>
                  <a:lnTo>
                    <a:pt x="66" y="411"/>
                  </a:lnTo>
                  <a:lnTo>
                    <a:pt x="69" y="406"/>
                  </a:lnTo>
                  <a:lnTo>
                    <a:pt x="77" y="401"/>
                  </a:lnTo>
                  <a:lnTo>
                    <a:pt x="82" y="397"/>
                  </a:lnTo>
                  <a:lnTo>
                    <a:pt x="83" y="398"/>
                  </a:lnTo>
                  <a:lnTo>
                    <a:pt x="87" y="401"/>
                  </a:lnTo>
                  <a:lnTo>
                    <a:pt x="90" y="402"/>
                  </a:lnTo>
                  <a:lnTo>
                    <a:pt x="102" y="408"/>
                  </a:lnTo>
                  <a:lnTo>
                    <a:pt x="108" y="410"/>
                  </a:lnTo>
                  <a:lnTo>
                    <a:pt x="116" y="413"/>
                  </a:lnTo>
                  <a:lnTo>
                    <a:pt x="118" y="409"/>
                  </a:lnTo>
                  <a:lnTo>
                    <a:pt x="116" y="405"/>
                  </a:lnTo>
                  <a:lnTo>
                    <a:pt x="111" y="401"/>
                  </a:lnTo>
                  <a:lnTo>
                    <a:pt x="103" y="400"/>
                  </a:lnTo>
                  <a:lnTo>
                    <a:pt x="100" y="400"/>
                  </a:lnTo>
                  <a:lnTo>
                    <a:pt x="99" y="398"/>
                  </a:lnTo>
                  <a:lnTo>
                    <a:pt x="97" y="398"/>
                  </a:lnTo>
                  <a:lnTo>
                    <a:pt x="91" y="394"/>
                  </a:lnTo>
                  <a:lnTo>
                    <a:pt x="87" y="391"/>
                  </a:lnTo>
                  <a:lnTo>
                    <a:pt x="93" y="384"/>
                  </a:lnTo>
                  <a:lnTo>
                    <a:pt x="94" y="383"/>
                  </a:lnTo>
                  <a:lnTo>
                    <a:pt x="98" y="379"/>
                  </a:lnTo>
                  <a:lnTo>
                    <a:pt x="103" y="376"/>
                  </a:lnTo>
                  <a:lnTo>
                    <a:pt x="107" y="376"/>
                  </a:lnTo>
                  <a:lnTo>
                    <a:pt x="111" y="380"/>
                  </a:lnTo>
                  <a:lnTo>
                    <a:pt x="116" y="383"/>
                  </a:lnTo>
                  <a:lnTo>
                    <a:pt x="118" y="383"/>
                  </a:lnTo>
                  <a:lnTo>
                    <a:pt x="121" y="383"/>
                  </a:lnTo>
                  <a:lnTo>
                    <a:pt x="123" y="379"/>
                  </a:lnTo>
                  <a:lnTo>
                    <a:pt x="118" y="375"/>
                  </a:lnTo>
                  <a:lnTo>
                    <a:pt x="114" y="371"/>
                  </a:lnTo>
                  <a:lnTo>
                    <a:pt x="112" y="370"/>
                  </a:lnTo>
                  <a:lnTo>
                    <a:pt x="108" y="367"/>
                  </a:lnTo>
                  <a:lnTo>
                    <a:pt x="106" y="367"/>
                  </a:lnTo>
                  <a:lnTo>
                    <a:pt x="100" y="368"/>
                  </a:lnTo>
                  <a:lnTo>
                    <a:pt x="95" y="370"/>
                  </a:lnTo>
                  <a:lnTo>
                    <a:pt x="93" y="371"/>
                  </a:lnTo>
                  <a:lnTo>
                    <a:pt x="91" y="372"/>
                  </a:lnTo>
                  <a:lnTo>
                    <a:pt x="87" y="373"/>
                  </a:lnTo>
                  <a:lnTo>
                    <a:pt x="85" y="375"/>
                  </a:lnTo>
                  <a:lnTo>
                    <a:pt x="85" y="373"/>
                  </a:lnTo>
                  <a:lnTo>
                    <a:pt x="83" y="372"/>
                  </a:lnTo>
                  <a:lnTo>
                    <a:pt x="85" y="368"/>
                  </a:lnTo>
                  <a:lnTo>
                    <a:pt x="83" y="366"/>
                  </a:lnTo>
                  <a:lnTo>
                    <a:pt x="85" y="360"/>
                  </a:lnTo>
                  <a:lnTo>
                    <a:pt x="87" y="360"/>
                  </a:lnTo>
                  <a:lnTo>
                    <a:pt x="89" y="359"/>
                  </a:lnTo>
                  <a:lnTo>
                    <a:pt x="94" y="358"/>
                  </a:lnTo>
                  <a:lnTo>
                    <a:pt x="90" y="353"/>
                  </a:lnTo>
                  <a:lnTo>
                    <a:pt x="87" y="353"/>
                  </a:lnTo>
                  <a:lnTo>
                    <a:pt x="85" y="354"/>
                  </a:lnTo>
                  <a:lnTo>
                    <a:pt x="86" y="349"/>
                  </a:lnTo>
                  <a:lnTo>
                    <a:pt x="86" y="347"/>
                  </a:lnTo>
                  <a:lnTo>
                    <a:pt x="87" y="346"/>
                  </a:lnTo>
                  <a:lnTo>
                    <a:pt x="90" y="341"/>
                  </a:lnTo>
                  <a:lnTo>
                    <a:pt x="95" y="336"/>
                  </a:lnTo>
                  <a:lnTo>
                    <a:pt x="97" y="336"/>
                  </a:lnTo>
                  <a:lnTo>
                    <a:pt x="99" y="332"/>
                  </a:lnTo>
                  <a:lnTo>
                    <a:pt x="103" y="324"/>
                  </a:lnTo>
                  <a:lnTo>
                    <a:pt x="99" y="324"/>
                  </a:lnTo>
                  <a:lnTo>
                    <a:pt x="97" y="324"/>
                  </a:lnTo>
                  <a:lnTo>
                    <a:pt x="98" y="322"/>
                  </a:lnTo>
                  <a:lnTo>
                    <a:pt x="103" y="317"/>
                  </a:lnTo>
                  <a:lnTo>
                    <a:pt x="104" y="317"/>
                  </a:lnTo>
                  <a:lnTo>
                    <a:pt x="111" y="316"/>
                  </a:lnTo>
                  <a:lnTo>
                    <a:pt x="115" y="315"/>
                  </a:lnTo>
                  <a:lnTo>
                    <a:pt x="121" y="311"/>
                  </a:lnTo>
                  <a:lnTo>
                    <a:pt x="123" y="311"/>
                  </a:lnTo>
                  <a:lnTo>
                    <a:pt x="129" y="307"/>
                  </a:lnTo>
                  <a:lnTo>
                    <a:pt x="131" y="307"/>
                  </a:lnTo>
                  <a:lnTo>
                    <a:pt x="137" y="307"/>
                  </a:lnTo>
                  <a:lnTo>
                    <a:pt x="145" y="307"/>
                  </a:lnTo>
                  <a:lnTo>
                    <a:pt x="145" y="308"/>
                  </a:lnTo>
                  <a:lnTo>
                    <a:pt x="149" y="313"/>
                  </a:lnTo>
                  <a:lnTo>
                    <a:pt x="150" y="313"/>
                  </a:lnTo>
                  <a:lnTo>
                    <a:pt x="150" y="312"/>
                  </a:lnTo>
                  <a:lnTo>
                    <a:pt x="152" y="312"/>
                  </a:lnTo>
                  <a:lnTo>
                    <a:pt x="152" y="311"/>
                  </a:lnTo>
                  <a:lnTo>
                    <a:pt x="146" y="307"/>
                  </a:lnTo>
                  <a:lnTo>
                    <a:pt x="146" y="305"/>
                  </a:lnTo>
                  <a:lnTo>
                    <a:pt x="146" y="304"/>
                  </a:lnTo>
                  <a:lnTo>
                    <a:pt x="137" y="299"/>
                  </a:lnTo>
                  <a:lnTo>
                    <a:pt x="138" y="291"/>
                  </a:lnTo>
                  <a:lnTo>
                    <a:pt x="140" y="284"/>
                  </a:lnTo>
                  <a:lnTo>
                    <a:pt x="132" y="284"/>
                  </a:lnTo>
                  <a:lnTo>
                    <a:pt x="129" y="287"/>
                  </a:lnTo>
                  <a:lnTo>
                    <a:pt x="128" y="284"/>
                  </a:lnTo>
                  <a:lnTo>
                    <a:pt x="128" y="282"/>
                  </a:lnTo>
                  <a:lnTo>
                    <a:pt x="132" y="267"/>
                  </a:lnTo>
                  <a:lnTo>
                    <a:pt x="138" y="253"/>
                  </a:lnTo>
                  <a:lnTo>
                    <a:pt x="142" y="244"/>
                  </a:lnTo>
                  <a:lnTo>
                    <a:pt x="146" y="243"/>
                  </a:lnTo>
                  <a:lnTo>
                    <a:pt x="142" y="235"/>
                  </a:lnTo>
                  <a:lnTo>
                    <a:pt x="141" y="224"/>
                  </a:lnTo>
                  <a:lnTo>
                    <a:pt x="148" y="223"/>
                  </a:lnTo>
                  <a:lnTo>
                    <a:pt x="155" y="218"/>
                  </a:lnTo>
                  <a:lnTo>
                    <a:pt x="162" y="223"/>
                  </a:lnTo>
                  <a:lnTo>
                    <a:pt x="162" y="235"/>
                  </a:lnTo>
                  <a:lnTo>
                    <a:pt x="157" y="241"/>
                  </a:lnTo>
                  <a:lnTo>
                    <a:pt x="154" y="249"/>
                  </a:lnTo>
                  <a:lnTo>
                    <a:pt x="153" y="254"/>
                  </a:lnTo>
                  <a:lnTo>
                    <a:pt x="152" y="264"/>
                  </a:lnTo>
                  <a:lnTo>
                    <a:pt x="154" y="267"/>
                  </a:lnTo>
                  <a:lnTo>
                    <a:pt x="154" y="269"/>
                  </a:lnTo>
                  <a:lnTo>
                    <a:pt x="158" y="260"/>
                  </a:lnTo>
                  <a:lnTo>
                    <a:pt x="161" y="252"/>
                  </a:lnTo>
                  <a:lnTo>
                    <a:pt x="165" y="243"/>
                  </a:lnTo>
                  <a:lnTo>
                    <a:pt x="170" y="244"/>
                  </a:lnTo>
                  <a:lnTo>
                    <a:pt x="172" y="245"/>
                  </a:lnTo>
                  <a:lnTo>
                    <a:pt x="174" y="254"/>
                  </a:lnTo>
                  <a:lnTo>
                    <a:pt x="175" y="260"/>
                  </a:lnTo>
                  <a:lnTo>
                    <a:pt x="175" y="265"/>
                  </a:lnTo>
                  <a:lnTo>
                    <a:pt x="175" y="269"/>
                  </a:lnTo>
                  <a:lnTo>
                    <a:pt x="175" y="271"/>
                  </a:lnTo>
                  <a:lnTo>
                    <a:pt x="175" y="275"/>
                  </a:lnTo>
                  <a:lnTo>
                    <a:pt x="175" y="284"/>
                  </a:lnTo>
                  <a:lnTo>
                    <a:pt x="176" y="283"/>
                  </a:lnTo>
                  <a:lnTo>
                    <a:pt x="179" y="279"/>
                  </a:lnTo>
                  <a:lnTo>
                    <a:pt x="180" y="270"/>
                  </a:lnTo>
                  <a:lnTo>
                    <a:pt x="182" y="261"/>
                  </a:lnTo>
                  <a:lnTo>
                    <a:pt x="182" y="260"/>
                  </a:lnTo>
                  <a:lnTo>
                    <a:pt x="182" y="258"/>
                  </a:lnTo>
                  <a:lnTo>
                    <a:pt x="182" y="253"/>
                  </a:lnTo>
                  <a:lnTo>
                    <a:pt x="186" y="261"/>
                  </a:lnTo>
                  <a:lnTo>
                    <a:pt x="187" y="262"/>
                  </a:lnTo>
                  <a:lnTo>
                    <a:pt x="190" y="269"/>
                  </a:lnTo>
                  <a:lnTo>
                    <a:pt x="193" y="275"/>
                  </a:lnTo>
                  <a:lnTo>
                    <a:pt x="196" y="277"/>
                  </a:lnTo>
                  <a:lnTo>
                    <a:pt x="199" y="274"/>
                  </a:lnTo>
                  <a:lnTo>
                    <a:pt x="199" y="270"/>
                  </a:lnTo>
                  <a:lnTo>
                    <a:pt x="199" y="269"/>
                  </a:lnTo>
                  <a:lnTo>
                    <a:pt x="195" y="264"/>
                  </a:lnTo>
                  <a:lnTo>
                    <a:pt x="192" y="260"/>
                  </a:lnTo>
                  <a:lnTo>
                    <a:pt x="193" y="257"/>
                  </a:lnTo>
                  <a:lnTo>
                    <a:pt x="199" y="257"/>
                  </a:lnTo>
                  <a:lnTo>
                    <a:pt x="209" y="257"/>
                  </a:lnTo>
                  <a:lnTo>
                    <a:pt x="212" y="258"/>
                  </a:lnTo>
                  <a:lnTo>
                    <a:pt x="212" y="261"/>
                  </a:lnTo>
                  <a:lnTo>
                    <a:pt x="214" y="265"/>
                  </a:lnTo>
                  <a:lnTo>
                    <a:pt x="221" y="266"/>
                  </a:lnTo>
                  <a:lnTo>
                    <a:pt x="225" y="265"/>
                  </a:lnTo>
                  <a:lnTo>
                    <a:pt x="222" y="261"/>
                  </a:lnTo>
                  <a:lnTo>
                    <a:pt x="221" y="260"/>
                  </a:lnTo>
                  <a:lnTo>
                    <a:pt x="218" y="254"/>
                  </a:lnTo>
                  <a:lnTo>
                    <a:pt x="214" y="253"/>
                  </a:lnTo>
                  <a:lnTo>
                    <a:pt x="213" y="252"/>
                  </a:lnTo>
                  <a:lnTo>
                    <a:pt x="204" y="252"/>
                  </a:lnTo>
                  <a:lnTo>
                    <a:pt x="188" y="245"/>
                  </a:lnTo>
                  <a:lnTo>
                    <a:pt x="183" y="236"/>
                  </a:lnTo>
                  <a:lnTo>
                    <a:pt x="176" y="227"/>
                  </a:lnTo>
                  <a:lnTo>
                    <a:pt x="172" y="227"/>
                  </a:lnTo>
                  <a:lnTo>
                    <a:pt x="171" y="223"/>
                  </a:lnTo>
                  <a:lnTo>
                    <a:pt x="172" y="216"/>
                  </a:lnTo>
                  <a:lnTo>
                    <a:pt x="170" y="211"/>
                  </a:lnTo>
                  <a:lnTo>
                    <a:pt x="171" y="209"/>
                  </a:lnTo>
                  <a:lnTo>
                    <a:pt x="174" y="207"/>
                  </a:lnTo>
                  <a:lnTo>
                    <a:pt x="180" y="205"/>
                  </a:lnTo>
                  <a:lnTo>
                    <a:pt x="192" y="201"/>
                  </a:lnTo>
                  <a:lnTo>
                    <a:pt x="199" y="198"/>
                  </a:lnTo>
                  <a:lnTo>
                    <a:pt x="201" y="197"/>
                  </a:lnTo>
                  <a:lnTo>
                    <a:pt x="204" y="194"/>
                  </a:lnTo>
                  <a:lnTo>
                    <a:pt x="208" y="205"/>
                  </a:lnTo>
                  <a:lnTo>
                    <a:pt x="207" y="209"/>
                  </a:lnTo>
                  <a:lnTo>
                    <a:pt x="205" y="211"/>
                  </a:lnTo>
                  <a:lnTo>
                    <a:pt x="210" y="212"/>
                  </a:lnTo>
                  <a:lnTo>
                    <a:pt x="212" y="219"/>
                  </a:lnTo>
                  <a:lnTo>
                    <a:pt x="213" y="223"/>
                  </a:lnTo>
                  <a:lnTo>
                    <a:pt x="218" y="229"/>
                  </a:lnTo>
                  <a:lnTo>
                    <a:pt x="221" y="239"/>
                  </a:lnTo>
                  <a:lnTo>
                    <a:pt x="227" y="246"/>
                  </a:lnTo>
                  <a:lnTo>
                    <a:pt x="238" y="250"/>
                  </a:lnTo>
                  <a:lnTo>
                    <a:pt x="247" y="246"/>
                  </a:lnTo>
                  <a:lnTo>
                    <a:pt x="254" y="250"/>
                  </a:lnTo>
                  <a:lnTo>
                    <a:pt x="255" y="256"/>
                  </a:lnTo>
                  <a:lnTo>
                    <a:pt x="252" y="262"/>
                  </a:lnTo>
                  <a:lnTo>
                    <a:pt x="248" y="273"/>
                  </a:lnTo>
                  <a:lnTo>
                    <a:pt x="250" y="278"/>
                  </a:lnTo>
                  <a:lnTo>
                    <a:pt x="255" y="279"/>
                  </a:lnTo>
                  <a:lnTo>
                    <a:pt x="258" y="275"/>
                  </a:lnTo>
                  <a:lnTo>
                    <a:pt x="265" y="278"/>
                  </a:lnTo>
                  <a:lnTo>
                    <a:pt x="269" y="278"/>
                  </a:lnTo>
                  <a:lnTo>
                    <a:pt x="275" y="281"/>
                  </a:lnTo>
                  <a:lnTo>
                    <a:pt x="275" y="278"/>
                  </a:lnTo>
                  <a:lnTo>
                    <a:pt x="275" y="275"/>
                  </a:lnTo>
                  <a:lnTo>
                    <a:pt x="269" y="273"/>
                  </a:lnTo>
                  <a:lnTo>
                    <a:pt x="268" y="271"/>
                  </a:lnTo>
                  <a:lnTo>
                    <a:pt x="263" y="266"/>
                  </a:lnTo>
                  <a:lnTo>
                    <a:pt x="263" y="264"/>
                  </a:lnTo>
                  <a:lnTo>
                    <a:pt x="262" y="257"/>
                  </a:lnTo>
                  <a:lnTo>
                    <a:pt x="260" y="248"/>
                  </a:lnTo>
                  <a:lnTo>
                    <a:pt x="258" y="244"/>
                  </a:lnTo>
                  <a:lnTo>
                    <a:pt x="256" y="241"/>
                  </a:lnTo>
                  <a:lnTo>
                    <a:pt x="251" y="239"/>
                  </a:lnTo>
                  <a:lnTo>
                    <a:pt x="243" y="237"/>
                  </a:lnTo>
                  <a:lnTo>
                    <a:pt x="233" y="240"/>
                  </a:lnTo>
                  <a:lnTo>
                    <a:pt x="227" y="233"/>
                  </a:lnTo>
                  <a:lnTo>
                    <a:pt x="226" y="226"/>
                  </a:lnTo>
                  <a:lnTo>
                    <a:pt x="220" y="220"/>
                  </a:lnTo>
                  <a:lnTo>
                    <a:pt x="220" y="212"/>
                  </a:lnTo>
                  <a:lnTo>
                    <a:pt x="221" y="210"/>
                  </a:lnTo>
                  <a:lnTo>
                    <a:pt x="221" y="205"/>
                  </a:lnTo>
                  <a:lnTo>
                    <a:pt x="224" y="203"/>
                  </a:lnTo>
                  <a:lnTo>
                    <a:pt x="227" y="198"/>
                  </a:lnTo>
                  <a:lnTo>
                    <a:pt x="229" y="197"/>
                  </a:lnTo>
                  <a:lnTo>
                    <a:pt x="234" y="195"/>
                  </a:lnTo>
                  <a:lnTo>
                    <a:pt x="237" y="199"/>
                  </a:lnTo>
                  <a:lnTo>
                    <a:pt x="241" y="206"/>
                  </a:lnTo>
                  <a:lnTo>
                    <a:pt x="242" y="205"/>
                  </a:lnTo>
                  <a:lnTo>
                    <a:pt x="244" y="202"/>
                  </a:lnTo>
                  <a:lnTo>
                    <a:pt x="239" y="195"/>
                  </a:lnTo>
                  <a:lnTo>
                    <a:pt x="235" y="190"/>
                  </a:lnTo>
                  <a:lnTo>
                    <a:pt x="235" y="188"/>
                  </a:lnTo>
                  <a:lnTo>
                    <a:pt x="230" y="190"/>
                  </a:lnTo>
                  <a:lnTo>
                    <a:pt x="227" y="192"/>
                  </a:lnTo>
                  <a:lnTo>
                    <a:pt x="222" y="195"/>
                  </a:lnTo>
                  <a:lnTo>
                    <a:pt x="222" y="197"/>
                  </a:lnTo>
                  <a:lnTo>
                    <a:pt x="222" y="199"/>
                  </a:lnTo>
                  <a:lnTo>
                    <a:pt x="222" y="201"/>
                  </a:lnTo>
                  <a:lnTo>
                    <a:pt x="220" y="202"/>
                  </a:lnTo>
                  <a:lnTo>
                    <a:pt x="217" y="199"/>
                  </a:lnTo>
                  <a:lnTo>
                    <a:pt x="216" y="194"/>
                  </a:lnTo>
                  <a:lnTo>
                    <a:pt x="213" y="188"/>
                  </a:lnTo>
                  <a:lnTo>
                    <a:pt x="213" y="182"/>
                  </a:lnTo>
                  <a:lnTo>
                    <a:pt x="214" y="178"/>
                  </a:lnTo>
                  <a:lnTo>
                    <a:pt x="217" y="172"/>
                  </a:lnTo>
                  <a:lnTo>
                    <a:pt x="221" y="167"/>
                  </a:lnTo>
                  <a:lnTo>
                    <a:pt x="222" y="164"/>
                  </a:lnTo>
                  <a:lnTo>
                    <a:pt x="226" y="156"/>
                  </a:lnTo>
                  <a:lnTo>
                    <a:pt x="226" y="144"/>
                  </a:lnTo>
                  <a:lnTo>
                    <a:pt x="229" y="143"/>
                  </a:lnTo>
                  <a:lnTo>
                    <a:pt x="231" y="142"/>
                  </a:lnTo>
                  <a:lnTo>
                    <a:pt x="241" y="135"/>
                  </a:lnTo>
                  <a:lnTo>
                    <a:pt x="254" y="131"/>
                  </a:lnTo>
                  <a:lnTo>
                    <a:pt x="267" y="126"/>
                  </a:lnTo>
                  <a:lnTo>
                    <a:pt x="273" y="123"/>
                  </a:lnTo>
                  <a:lnTo>
                    <a:pt x="277" y="121"/>
                  </a:lnTo>
                  <a:lnTo>
                    <a:pt x="282" y="127"/>
                  </a:lnTo>
                  <a:lnTo>
                    <a:pt x="280" y="135"/>
                  </a:lnTo>
                  <a:lnTo>
                    <a:pt x="280" y="138"/>
                  </a:lnTo>
                  <a:lnTo>
                    <a:pt x="280" y="140"/>
                  </a:lnTo>
                  <a:lnTo>
                    <a:pt x="279" y="148"/>
                  </a:lnTo>
                  <a:lnTo>
                    <a:pt x="276" y="160"/>
                  </a:lnTo>
                  <a:lnTo>
                    <a:pt x="276" y="161"/>
                  </a:lnTo>
                  <a:lnTo>
                    <a:pt x="281" y="163"/>
                  </a:lnTo>
                  <a:lnTo>
                    <a:pt x="282" y="172"/>
                  </a:lnTo>
                  <a:lnTo>
                    <a:pt x="281" y="180"/>
                  </a:lnTo>
                  <a:lnTo>
                    <a:pt x="281" y="185"/>
                  </a:lnTo>
                  <a:lnTo>
                    <a:pt x="280" y="189"/>
                  </a:lnTo>
                  <a:lnTo>
                    <a:pt x="279" y="197"/>
                  </a:lnTo>
                  <a:lnTo>
                    <a:pt x="280" y="205"/>
                  </a:lnTo>
                  <a:lnTo>
                    <a:pt x="281" y="207"/>
                  </a:lnTo>
                  <a:lnTo>
                    <a:pt x="279" y="214"/>
                  </a:lnTo>
                  <a:lnTo>
                    <a:pt x="273" y="220"/>
                  </a:lnTo>
                  <a:lnTo>
                    <a:pt x="268" y="228"/>
                  </a:lnTo>
                  <a:lnTo>
                    <a:pt x="265" y="235"/>
                  </a:lnTo>
                  <a:lnTo>
                    <a:pt x="272" y="232"/>
                  </a:lnTo>
                  <a:lnTo>
                    <a:pt x="277" y="224"/>
                  </a:lnTo>
                  <a:lnTo>
                    <a:pt x="282" y="226"/>
                  </a:lnTo>
                  <a:lnTo>
                    <a:pt x="285" y="220"/>
                  </a:lnTo>
                  <a:lnTo>
                    <a:pt x="284" y="216"/>
                  </a:lnTo>
                  <a:lnTo>
                    <a:pt x="288" y="207"/>
                  </a:lnTo>
                  <a:lnTo>
                    <a:pt x="286" y="201"/>
                  </a:lnTo>
                  <a:lnTo>
                    <a:pt x="289" y="194"/>
                  </a:lnTo>
                  <a:lnTo>
                    <a:pt x="288" y="185"/>
                  </a:lnTo>
                  <a:lnTo>
                    <a:pt x="288" y="176"/>
                  </a:lnTo>
                  <a:lnTo>
                    <a:pt x="289" y="174"/>
                  </a:lnTo>
                  <a:lnTo>
                    <a:pt x="292" y="176"/>
                  </a:lnTo>
                  <a:lnTo>
                    <a:pt x="298" y="177"/>
                  </a:lnTo>
                  <a:lnTo>
                    <a:pt x="310" y="181"/>
                  </a:lnTo>
                  <a:lnTo>
                    <a:pt x="315" y="181"/>
                  </a:lnTo>
                  <a:lnTo>
                    <a:pt x="323" y="180"/>
                  </a:lnTo>
                  <a:lnTo>
                    <a:pt x="320" y="177"/>
                  </a:lnTo>
                  <a:lnTo>
                    <a:pt x="310" y="177"/>
                  </a:lnTo>
                  <a:lnTo>
                    <a:pt x="302" y="173"/>
                  </a:lnTo>
                  <a:lnTo>
                    <a:pt x="296" y="169"/>
                  </a:lnTo>
                  <a:lnTo>
                    <a:pt x="293" y="163"/>
                  </a:lnTo>
                  <a:lnTo>
                    <a:pt x="292" y="160"/>
                  </a:lnTo>
                  <a:lnTo>
                    <a:pt x="289" y="156"/>
                  </a:lnTo>
                  <a:lnTo>
                    <a:pt x="290" y="147"/>
                  </a:lnTo>
                  <a:lnTo>
                    <a:pt x="294" y="142"/>
                  </a:lnTo>
                  <a:lnTo>
                    <a:pt x="294" y="131"/>
                  </a:lnTo>
                  <a:lnTo>
                    <a:pt x="302" y="113"/>
                  </a:lnTo>
                  <a:lnTo>
                    <a:pt x="305" y="117"/>
                  </a:lnTo>
                  <a:lnTo>
                    <a:pt x="303" y="129"/>
                  </a:lnTo>
                  <a:lnTo>
                    <a:pt x="306" y="127"/>
                  </a:lnTo>
                  <a:lnTo>
                    <a:pt x="307" y="127"/>
                  </a:lnTo>
                  <a:lnTo>
                    <a:pt x="309" y="114"/>
                  </a:lnTo>
                  <a:lnTo>
                    <a:pt x="313" y="101"/>
                  </a:lnTo>
                  <a:lnTo>
                    <a:pt x="314" y="92"/>
                  </a:lnTo>
                  <a:lnTo>
                    <a:pt x="316" y="87"/>
                  </a:lnTo>
                  <a:lnTo>
                    <a:pt x="316" y="85"/>
                  </a:lnTo>
                  <a:lnTo>
                    <a:pt x="318" y="89"/>
                  </a:lnTo>
                  <a:lnTo>
                    <a:pt x="322" y="88"/>
                  </a:lnTo>
                  <a:lnTo>
                    <a:pt x="326" y="78"/>
                  </a:lnTo>
                  <a:lnTo>
                    <a:pt x="328" y="75"/>
                  </a:lnTo>
                  <a:lnTo>
                    <a:pt x="334" y="82"/>
                  </a:lnTo>
                  <a:lnTo>
                    <a:pt x="339" y="91"/>
                  </a:lnTo>
                  <a:lnTo>
                    <a:pt x="341" y="100"/>
                  </a:lnTo>
                  <a:lnTo>
                    <a:pt x="337" y="116"/>
                  </a:lnTo>
                  <a:lnTo>
                    <a:pt x="336" y="130"/>
                  </a:lnTo>
                  <a:lnTo>
                    <a:pt x="336" y="134"/>
                  </a:lnTo>
                  <a:lnTo>
                    <a:pt x="335" y="146"/>
                  </a:lnTo>
                  <a:lnTo>
                    <a:pt x="334" y="154"/>
                  </a:lnTo>
                  <a:lnTo>
                    <a:pt x="339" y="160"/>
                  </a:lnTo>
                  <a:lnTo>
                    <a:pt x="341" y="169"/>
                  </a:lnTo>
                  <a:lnTo>
                    <a:pt x="339" y="177"/>
                  </a:lnTo>
                  <a:lnTo>
                    <a:pt x="334" y="180"/>
                  </a:lnTo>
                  <a:lnTo>
                    <a:pt x="332" y="188"/>
                  </a:lnTo>
                  <a:lnTo>
                    <a:pt x="335" y="197"/>
                  </a:lnTo>
                  <a:lnTo>
                    <a:pt x="336" y="205"/>
                  </a:lnTo>
                  <a:lnTo>
                    <a:pt x="331" y="210"/>
                  </a:lnTo>
                  <a:lnTo>
                    <a:pt x="330" y="220"/>
                  </a:lnTo>
                  <a:lnTo>
                    <a:pt x="328" y="224"/>
                  </a:lnTo>
                  <a:lnTo>
                    <a:pt x="326" y="232"/>
                  </a:lnTo>
                  <a:lnTo>
                    <a:pt x="315" y="239"/>
                  </a:lnTo>
                  <a:lnTo>
                    <a:pt x="314" y="245"/>
                  </a:lnTo>
                  <a:lnTo>
                    <a:pt x="309" y="262"/>
                  </a:lnTo>
                  <a:lnTo>
                    <a:pt x="314" y="257"/>
                  </a:lnTo>
                  <a:lnTo>
                    <a:pt x="316" y="256"/>
                  </a:lnTo>
                  <a:lnTo>
                    <a:pt x="318" y="253"/>
                  </a:lnTo>
                  <a:lnTo>
                    <a:pt x="327" y="236"/>
                  </a:lnTo>
                  <a:lnTo>
                    <a:pt x="335" y="229"/>
                  </a:lnTo>
                  <a:lnTo>
                    <a:pt x="337" y="228"/>
                  </a:lnTo>
                  <a:lnTo>
                    <a:pt x="340" y="227"/>
                  </a:lnTo>
                  <a:lnTo>
                    <a:pt x="340" y="226"/>
                  </a:lnTo>
                  <a:lnTo>
                    <a:pt x="343" y="215"/>
                  </a:lnTo>
                  <a:lnTo>
                    <a:pt x="344" y="210"/>
                  </a:lnTo>
                  <a:lnTo>
                    <a:pt x="349" y="180"/>
                  </a:lnTo>
                  <a:lnTo>
                    <a:pt x="353" y="176"/>
                  </a:lnTo>
                  <a:lnTo>
                    <a:pt x="356" y="180"/>
                  </a:lnTo>
                  <a:lnTo>
                    <a:pt x="357" y="181"/>
                  </a:lnTo>
                  <a:lnTo>
                    <a:pt x="360" y="185"/>
                  </a:lnTo>
                  <a:lnTo>
                    <a:pt x="361" y="186"/>
                  </a:lnTo>
                  <a:lnTo>
                    <a:pt x="365" y="185"/>
                  </a:lnTo>
                  <a:lnTo>
                    <a:pt x="370" y="192"/>
                  </a:lnTo>
                  <a:lnTo>
                    <a:pt x="374" y="194"/>
                  </a:lnTo>
                  <a:lnTo>
                    <a:pt x="379" y="195"/>
                  </a:lnTo>
                  <a:lnTo>
                    <a:pt x="388" y="198"/>
                  </a:lnTo>
                  <a:lnTo>
                    <a:pt x="390" y="195"/>
                  </a:lnTo>
                  <a:lnTo>
                    <a:pt x="386" y="188"/>
                  </a:lnTo>
                  <a:lnTo>
                    <a:pt x="378" y="189"/>
                  </a:lnTo>
                  <a:lnTo>
                    <a:pt x="374" y="186"/>
                  </a:lnTo>
                  <a:lnTo>
                    <a:pt x="370" y="185"/>
                  </a:lnTo>
                  <a:lnTo>
                    <a:pt x="365" y="176"/>
                  </a:lnTo>
                  <a:lnTo>
                    <a:pt x="360" y="172"/>
                  </a:lnTo>
                  <a:lnTo>
                    <a:pt x="358" y="171"/>
                  </a:lnTo>
                  <a:lnTo>
                    <a:pt x="354" y="168"/>
                  </a:lnTo>
                  <a:lnTo>
                    <a:pt x="354" y="157"/>
                  </a:lnTo>
                  <a:lnTo>
                    <a:pt x="354" y="155"/>
                  </a:lnTo>
                  <a:lnTo>
                    <a:pt x="354" y="152"/>
                  </a:lnTo>
                  <a:lnTo>
                    <a:pt x="354" y="150"/>
                  </a:lnTo>
                  <a:lnTo>
                    <a:pt x="356" y="143"/>
                  </a:lnTo>
                  <a:lnTo>
                    <a:pt x="354" y="134"/>
                  </a:lnTo>
                  <a:lnTo>
                    <a:pt x="351" y="130"/>
                  </a:lnTo>
                  <a:lnTo>
                    <a:pt x="351" y="129"/>
                  </a:lnTo>
                  <a:lnTo>
                    <a:pt x="353" y="127"/>
                  </a:lnTo>
                  <a:lnTo>
                    <a:pt x="357" y="126"/>
                  </a:lnTo>
                  <a:lnTo>
                    <a:pt x="368" y="121"/>
                  </a:lnTo>
                  <a:lnTo>
                    <a:pt x="371" y="118"/>
                  </a:lnTo>
                  <a:lnTo>
                    <a:pt x="375" y="114"/>
                  </a:lnTo>
                  <a:lnTo>
                    <a:pt x="378" y="108"/>
                  </a:lnTo>
                  <a:lnTo>
                    <a:pt x="378" y="106"/>
                  </a:lnTo>
                  <a:lnTo>
                    <a:pt x="378" y="97"/>
                  </a:lnTo>
                  <a:lnTo>
                    <a:pt x="379" y="92"/>
                  </a:lnTo>
                  <a:lnTo>
                    <a:pt x="382" y="87"/>
                  </a:lnTo>
                  <a:lnTo>
                    <a:pt x="385" y="85"/>
                  </a:lnTo>
                  <a:lnTo>
                    <a:pt x="388" y="82"/>
                  </a:lnTo>
                  <a:lnTo>
                    <a:pt x="396" y="75"/>
                  </a:lnTo>
                  <a:lnTo>
                    <a:pt x="400" y="74"/>
                  </a:lnTo>
                  <a:lnTo>
                    <a:pt x="399" y="79"/>
                  </a:lnTo>
                  <a:lnTo>
                    <a:pt x="395" y="85"/>
                  </a:lnTo>
                  <a:lnTo>
                    <a:pt x="394" y="87"/>
                  </a:lnTo>
                  <a:lnTo>
                    <a:pt x="390" y="92"/>
                  </a:lnTo>
                  <a:lnTo>
                    <a:pt x="383" y="100"/>
                  </a:lnTo>
                  <a:lnTo>
                    <a:pt x="386" y="102"/>
                  </a:lnTo>
                  <a:lnTo>
                    <a:pt x="392" y="102"/>
                  </a:lnTo>
                  <a:lnTo>
                    <a:pt x="390" y="108"/>
                  </a:lnTo>
                  <a:lnTo>
                    <a:pt x="390" y="109"/>
                  </a:lnTo>
                  <a:lnTo>
                    <a:pt x="392" y="114"/>
                  </a:lnTo>
                  <a:lnTo>
                    <a:pt x="396" y="121"/>
                  </a:lnTo>
                  <a:lnTo>
                    <a:pt x="399" y="118"/>
                  </a:lnTo>
                  <a:lnTo>
                    <a:pt x="403" y="116"/>
                  </a:lnTo>
                  <a:lnTo>
                    <a:pt x="398" y="110"/>
                  </a:lnTo>
                  <a:lnTo>
                    <a:pt x="402" y="104"/>
                  </a:lnTo>
                  <a:lnTo>
                    <a:pt x="400" y="96"/>
                  </a:lnTo>
                  <a:lnTo>
                    <a:pt x="404" y="92"/>
                  </a:lnTo>
                  <a:lnTo>
                    <a:pt x="413" y="95"/>
                  </a:lnTo>
                  <a:lnTo>
                    <a:pt x="409" y="104"/>
                  </a:lnTo>
                  <a:lnTo>
                    <a:pt x="409" y="110"/>
                  </a:lnTo>
                  <a:lnTo>
                    <a:pt x="413" y="108"/>
                  </a:lnTo>
                  <a:lnTo>
                    <a:pt x="415" y="108"/>
                  </a:lnTo>
                  <a:lnTo>
                    <a:pt x="416" y="99"/>
                  </a:lnTo>
                  <a:lnTo>
                    <a:pt x="417" y="93"/>
                  </a:lnTo>
                  <a:lnTo>
                    <a:pt x="413" y="88"/>
                  </a:lnTo>
                  <a:lnTo>
                    <a:pt x="413" y="84"/>
                  </a:lnTo>
                  <a:lnTo>
                    <a:pt x="423" y="85"/>
                  </a:lnTo>
                  <a:lnTo>
                    <a:pt x="424" y="80"/>
                  </a:lnTo>
                  <a:lnTo>
                    <a:pt x="412" y="76"/>
                  </a:lnTo>
                  <a:lnTo>
                    <a:pt x="413" y="65"/>
                  </a:lnTo>
                  <a:lnTo>
                    <a:pt x="415" y="55"/>
                  </a:lnTo>
                  <a:lnTo>
                    <a:pt x="421" y="54"/>
                  </a:lnTo>
                  <a:lnTo>
                    <a:pt x="428" y="53"/>
                  </a:lnTo>
                  <a:lnTo>
                    <a:pt x="433" y="55"/>
                  </a:lnTo>
                  <a:lnTo>
                    <a:pt x="440" y="62"/>
                  </a:lnTo>
                  <a:lnTo>
                    <a:pt x="442" y="67"/>
                  </a:lnTo>
                  <a:lnTo>
                    <a:pt x="442" y="68"/>
                  </a:lnTo>
                  <a:lnTo>
                    <a:pt x="446" y="75"/>
                  </a:lnTo>
                  <a:lnTo>
                    <a:pt x="451" y="83"/>
                  </a:lnTo>
                  <a:lnTo>
                    <a:pt x="458" y="84"/>
                  </a:lnTo>
                  <a:lnTo>
                    <a:pt x="464" y="85"/>
                  </a:lnTo>
                  <a:lnTo>
                    <a:pt x="472" y="95"/>
                  </a:lnTo>
                  <a:lnTo>
                    <a:pt x="474" y="96"/>
                  </a:lnTo>
                  <a:lnTo>
                    <a:pt x="480" y="105"/>
                  </a:lnTo>
                  <a:lnTo>
                    <a:pt x="489" y="117"/>
                  </a:lnTo>
                  <a:lnTo>
                    <a:pt x="493" y="120"/>
                  </a:lnTo>
                  <a:lnTo>
                    <a:pt x="488" y="121"/>
                  </a:lnTo>
                  <a:lnTo>
                    <a:pt x="497" y="122"/>
                  </a:lnTo>
                  <a:lnTo>
                    <a:pt x="501" y="121"/>
                  </a:lnTo>
                  <a:lnTo>
                    <a:pt x="502" y="116"/>
                  </a:lnTo>
                  <a:lnTo>
                    <a:pt x="495" y="112"/>
                  </a:lnTo>
                  <a:lnTo>
                    <a:pt x="498" y="109"/>
                  </a:lnTo>
                  <a:lnTo>
                    <a:pt x="497" y="109"/>
                  </a:lnTo>
                  <a:lnTo>
                    <a:pt x="484" y="99"/>
                  </a:lnTo>
                  <a:lnTo>
                    <a:pt x="479" y="95"/>
                  </a:lnTo>
                  <a:lnTo>
                    <a:pt x="478" y="95"/>
                  </a:lnTo>
                  <a:lnTo>
                    <a:pt x="479" y="93"/>
                  </a:lnTo>
                  <a:lnTo>
                    <a:pt x="485" y="93"/>
                  </a:lnTo>
                  <a:lnTo>
                    <a:pt x="489" y="91"/>
                  </a:lnTo>
                  <a:lnTo>
                    <a:pt x="491" y="91"/>
                  </a:lnTo>
                  <a:lnTo>
                    <a:pt x="479" y="87"/>
                  </a:lnTo>
                  <a:lnTo>
                    <a:pt x="476" y="78"/>
                  </a:lnTo>
                  <a:lnTo>
                    <a:pt x="474" y="66"/>
                  </a:lnTo>
                  <a:lnTo>
                    <a:pt x="475" y="66"/>
                  </a:lnTo>
                  <a:lnTo>
                    <a:pt x="478" y="63"/>
                  </a:lnTo>
                  <a:lnTo>
                    <a:pt x="474" y="57"/>
                  </a:lnTo>
                  <a:lnTo>
                    <a:pt x="480" y="54"/>
                  </a:lnTo>
                  <a:lnTo>
                    <a:pt x="483" y="65"/>
                  </a:lnTo>
                  <a:lnTo>
                    <a:pt x="489" y="68"/>
                  </a:lnTo>
                  <a:lnTo>
                    <a:pt x="488" y="62"/>
                  </a:lnTo>
                  <a:lnTo>
                    <a:pt x="487" y="53"/>
                  </a:lnTo>
                  <a:lnTo>
                    <a:pt x="484" y="48"/>
                  </a:lnTo>
                  <a:lnTo>
                    <a:pt x="485" y="46"/>
                  </a:lnTo>
                  <a:lnTo>
                    <a:pt x="491" y="42"/>
                  </a:lnTo>
                  <a:lnTo>
                    <a:pt x="485" y="44"/>
                  </a:lnTo>
                  <a:lnTo>
                    <a:pt x="479" y="45"/>
                  </a:lnTo>
                  <a:lnTo>
                    <a:pt x="468" y="50"/>
                  </a:lnTo>
                  <a:lnTo>
                    <a:pt x="463" y="42"/>
                  </a:lnTo>
                  <a:lnTo>
                    <a:pt x="472" y="36"/>
                  </a:lnTo>
                  <a:lnTo>
                    <a:pt x="481" y="32"/>
                  </a:lnTo>
                  <a:lnTo>
                    <a:pt x="485" y="24"/>
                  </a:lnTo>
                  <a:lnTo>
                    <a:pt x="485" y="17"/>
                  </a:lnTo>
                  <a:lnTo>
                    <a:pt x="474" y="30"/>
                  </a:lnTo>
                  <a:lnTo>
                    <a:pt x="463" y="30"/>
                  </a:lnTo>
                  <a:lnTo>
                    <a:pt x="455" y="41"/>
                  </a:lnTo>
                  <a:lnTo>
                    <a:pt x="445" y="33"/>
                  </a:lnTo>
                  <a:lnTo>
                    <a:pt x="441" y="27"/>
                  </a:lnTo>
                  <a:lnTo>
                    <a:pt x="438" y="33"/>
                  </a:lnTo>
                  <a:lnTo>
                    <a:pt x="430" y="30"/>
                  </a:lnTo>
                  <a:lnTo>
                    <a:pt x="426" y="19"/>
                  </a:lnTo>
                  <a:lnTo>
                    <a:pt x="432" y="12"/>
                  </a:lnTo>
                  <a:lnTo>
                    <a:pt x="429" y="10"/>
                  </a:lnTo>
                  <a:lnTo>
                    <a:pt x="416" y="15"/>
                  </a:lnTo>
                  <a:lnTo>
                    <a:pt x="409" y="10"/>
                  </a:lnTo>
                  <a:lnTo>
                    <a:pt x="407" y="7"/>
                  </a:lnTo>
                  <a:lnTo>
                    <a:pt x="403" y="2"/>
                  </a:lnTo>
                  <a:lnTo>
                    <a:pt x="404" y="0"/>
                  </a:lnTo>
                  <a:lnTo>
                    <a:pt x="411" y="2"/>
                  </a:lnTo>
                  <a:lnTo>
                    <a:pt x="423" y="7"/>
                  </a:lnTo>
                </a:path>
              </a:pathLst>
            </a:custGeom>
            <a:noFill/>
            <a:ln w="4">
              <a:solidFill>
                <a:srgbClr val="9C9C9C"/>
              </a:solidFill>
              <a:prstDash val="solid"/>
              <a:round/>
              <a:headEnd/>
              <a:tailEnd/>
            </a:ln>
          </p:spPr>
          <p:txBody>
            <a:bodyPr/>
            <a:lstStyle/>
            <a:p>
              <a:endParaRPr lang="nb-NO" dirty="0"/>
            </a:p>
          </p:txBody>
        </p:sp>
        <p:sp>
          <p:nvSpPr>
            <p:cNvPr id="2135" name="Freeform 1473"/>
            <p:cNvSpPr>
              <a:spLocks/>
            </p:cNvSpPr>
            <p:nvPr/>
          </p:nvSpPr>
          <p:spPr bwMode="auto">
            <a:xfrm>
              <a:off x="5178425" y="1131888"/>
              <a:ext cx="80963" cy="98425"/>
            </a:xfrm>
            <a:custGeom>
              <a:avLst/>
              <a:gdLst>
                <a:gd name="T0" fmla="*/ 36513 w 51"/>
                <a:gd name="T1" fmla="*/ 50800 h 62"/>
                <a:gd name="T2" fmla="*/ 42863 w 51"/>
                <a:gd name="T3" fmla="*/ 52388 h 62"/>
                <a:gd name="T4" fmla="*/ 46038 w 51"/>
                <a:gd name="T5" fmla="*/ 36513 h 62"/>
                <a:gd name="T6" fmla="*/ 57150 w 51"/>
                <a:gd name="T7" fmla="*/ 39688 h 62"/>
                <a:gd name="T8" fmla="*/ 57150 w 51"/>
                <a:gd name="T9" fmla="*/ 52388 h 62"/>
                <a:gd name="T10" fmla="*/ 80963 w 51"/>
                <a:gd name="T11" fmla="*/ 76200 h 62"/>
                <a:gd name="T12" fmla="*/ 65088 w 51"/>
                <a:gd name="T13" fmla="*/ 96838 h 62"/>
                <a:gd name="T14" fmla="*/ 65088 w 51"/>
                <a:gd name="T15" fmla="*/ 98425 h 62"/>
                <a:gd name="T16" fmla="*/ 50800 w 51"/>
                <a:gd name="T17" fmla="*/ 96838 h 62"/>
                <a:gd name="T18" fmla="*/ 38100 w 51"/>
                <a:gd name="T19" fmla="*/ 96838 h 62"/>
                <a:gd name="T20" fmla="*/ 17463 w 51"/>
                <a:gd name="T21" fmla="*/ 44450 h 62"/>
                <a:gd name="T22" fmla="*/ 0 w 51"/>
                <a:gd name="T23" fmla="*/ 31750 h 62"/>
                <a:gd name="T24" fmla="*/ 3175 w 51"/>
                <a:gd name="T25" fmla="*/ 17463 h 62"/>
                <a:gd name="T26" fmla="*/ 3175 w 51"/>
                <a:gd name="T27" fmla="*/ 15875 h 62"/>
                <a:gd name="T28" fmla="*/ 12700 w 51"/>
                <a:gd name="T29" fmla="*/ 0 h 62"/>
                <a:gd name="T30" fmla="*/ 20638 w 51"/>
                <a:gd name="T31" fmla="*/ 9525 h 62"/>
                <a:gd name="T32" fmla="*/ 20638 w 51"/>
                <a:gd name="T33" fmla="*/ 17463 h 62"/>
                <a:gd name="T34" fmla="*/ 20638 w 51"/>
                <a:gd name="T35" fmla="*/ 22225 h 62"/>
                <a:gd name="T36" fmla="*/ 33338 w 51"/>
                <a:gd name="T37" fmla="*/ 33338 h 62"/>
                <a:gd name="T38" fmla="*/ 36513 w 51"/>
                <a:gd name="T39" fmla="*/ 5080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23" y="32"/>
                  </a:moveTo>
                  <a:lnTo>
                    <a:pt x="27" y="33"/>
                  </a:lnTo>
                  <a:lnTo>
                    <a:pt x="29" y="23"/>
                  </a:lnTo>
                  <a:lnTo>
                    <a:pt x="36" y="25"/>
                  </a:lnTo>
                  <a:lnTo>
                    <a:pt x="36" y="33"/>
                  </a:lnTo>
                  <a:lnTo>
                    <a:pt x="51" y="48"/>
                  </a:lnTo>
                  <a:lnTo>
                    <a:pt x="41" y="61"/>
                  </a:lnTo>
                  <a:lnTo>
                    <a:pt x="41" y="62"/>
                  </a:lnTo>
                  <a:lnTo>
                    <a:pt x="32" y="61"/>
                  </a:lnTo>
                  <a:lnTo>
                    <a:pt x="24" y="61"/>
                  </a:lnTo>
                  <a:lnTo>
                    <a:pt x="11" y="28"/>
                  </a:lnTo>
                  <a:lnTo>
                    <a:pt x="0" y="20"/>
                  </a:lnTo>
                  <a:lnTo>
                    <a:pt x="2" y="11"/>
                  </a:lnTo>
                  <a:lnTo>
                    <a:pt x="2" y="10"/>
                  </a:lnTo>
                  <a:lnTo>
                    <a:pt x="8" y="0"/>
                  </a:lnTo>
                  <a:lnTo>
                    <a:pt x="13" y="6"/>
                  </a:lnTo>
                  <a:lnTo>
                    <a:pt x="13" y="11"/>
                  </a:lnTo>
                  <a:lnTo>
                    <a:pt x="13" y="14"/>
                  </a:lnTo>
                  <a:lnTo>
                    <a:pt x="21" y="21"/>
                  </a:lnTo>
                  <a:lnTo>
                    <a:pt x="23" y="32"/>
                  </a:lnTo>
                </a:path>
              </a:pathLst>
            </a:custGeom>
            <a:noFill/>
            <a:ln w="4">
              <a:solidFill>
                <a:srgbClr val="9C9C9C"/>
              </a:solidFill>
              <a:prstDash val="solid"/>
              <a:round/>
              <a:headEnd/>
              <a:tailEnd/>
            </a:ln>
          </p:spPr>
          <p:txBody>
            <a:bodyPr/>
            <a:lstStyle/>
            <a:p>
              <a:endParaRPr lang="nb-NO" dirty="0"/>
            </a:p>
          </p:txBody>
        </p:sp>
        <p:sp>
          <p:nvSpPr>
            <p:cNvPr id="2136" name="Freeform 1474"/>
            <p:cNvSpPr>
              <a:spLocks/>
            </p:cNvSpPr>
            <p:nvPr/>
          </p:nvSpPr>
          <p:spPr bwMode="auto">
            <a:xfrm>
              <a:off x="5473700" y="1062038"/>
              <a:ext cx="30163" cy="52387"/>
            </a:xfrm>
            <a:custGeom>
              <a:avLst/>
              <a:gdLst>
                <a:gd name="T0" fmla="*/ 14288 w 19"/>
                <a:gd name="T1" fmla="*/ 49212 h 33"/>
                <a:gd name="T2" fmla="*/ 14288 w 19"/>
                <a:gd name="T3" fmla="*/ 52387 h 33"/>
                <a:gd name="T4" fmla="*/ 14288 w 19"/>
                <a:gd name="T5" fmla="*/ 49212 h 33"/>
                <a:gd name="T6" fmla="*/ 4763 w 19"/>
                <a:gd name="T7" fmla="*/ 42862 h 33"/>
                <a:gd name="T8" fmla="*/ 6350 w 19"/>
                <a:gd name="T9" fmla="*/ 22225 h 33"/>
                <a:gd name="T10" fmla="*/ 7938 w 19"/>
                <a:gd name="T11" fmla="*/ 20637 h 33"/>
                <a:gd name="T12" fmla="*/ 0 w 19"/>
                <a:gd name="T13" fmla="*/ 12700 h 33"/>
                <a:gd name="T14" fmla="*/ 7938 w 19"/>
                <a:gd name="T15" fmla="*/ 0 h 33"/>
                <a:gd name="T16" fmla="*/ 30163 w 19"/>
                <a:gd name="T17" fmla="*/ 19050 h 33"/>
                <a:gd name="T18" fmla="*/ 14288 w 19"/>
                <a:gd name="T19" fmla="*/ 49212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3"/>
                <a:gd name="T32" fmla="*/ 19 w 19"/>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3">
                  <a:moveTo>
                    <a:pt x="9" y="31"/>
                  </a:moveTo>
                  <a:lnTo>
                    <a:pt x="9" y="33"/>
                  </a:lnTo>
                  <a:lnTo>
                    <a:pt x="9" y="31"/>
                  </a:lnTo>
                  <a:lnTo>
                    <a:pt x="3" y="27"/>
                  </a:lnTo>
                  <a:lnTo>
                    <a:pt x="4" y="14"/>
                  </a:lnTo>
                  <a:lnTo>
                    <a:pt x="5" y="13"/>
                  </a:lnTo>
                  <a:lnTo>
                    <a:pt x="0" y="8"/>
                  </a:lnTo>
                  <a:lnTo>
                    <a:pt x="5" y="0"/>
                  </a:lnTo>
                  <a:lnTo>
                    <a:pt x="19" y="12"/>
                  </a:lnTo>
                  <a:lnTo>
                    <a:pt x="9" y="31"/>
                  </a:lnTo>
                </a:path>
              </a:pathLst>
            </a:custGeom>
            <a:noFill/>
            <a:ln w="4">
              <a:solidFill>
                <a:srgbClr val="9C9C9C"/>
              </a:solidFill>
              <a:prstDash val="solid"/>
              <a:round/>
              <a:headEnd/>
              <a:tailEnd/>
            </a:ln>
          </p:spPr>
          <p:txBody>
            <a:bodyPr/>
            <a:lstStyle/>
            <a:p>
              <a:endParaRPr lang="nb-NO" dirty="0"/>
            </a:p>
          </p:txBody>
        </p:sp>
        <p:sp>
          <p:nvSpPr>
            <p:cNvPr id="2137" name="Freeform 1475"/>
            <p:cNvSpPr>
              <a:spLocks/>
            </p:cNvSpPr>
            <p:nvPr/>
          </p:nvSpPr>
          <p:spPr bwMode="auto">
            <a:xfrm>
              <a:off x="6664325" y="1054100"/>
              <a:ext cx="44450" cy="63500"/>
            </a:xfrm>
            <a:custGeom>
              <a:avLst/>
              <a:gdLst>
                <a:gd name="T0" fmla="*/ 31750 w 28"/>
                <a:gd name="T1" fmla="*/ 15875 h 40"/>
                <a:gd name="T2" fmla="*/ 26988 w 28"/>
                <a:gd name="T3" fmla="*/ 23812 h 40"/>
                <a:gd name="T4" fmla="*/ 39688 w 28"/>
                <a:gd name="T5" fmla="*/ 22225 h 40"/>
                <a:gd name="T6" fmla="*/ 44450 w 28"/>
                <a:gd name="T7" fmla="*/ 33337 h 40"/>
                <a:gd name="T8" fmla="*/ 15875 w 28"/>
                <a:gd name="T9" fmla="*/ 60325 h 40"/>
                <a:gd name="T10" fmla="*/ 17463 w 28"/>
                <a:gd name="T11" fmla="*/ 61913 h 40"/>
                <a:gd name="T12" fmla="*/ 0 w 28"/>
                <a:gd name="T13" fmla="*/ 63500 h 40"/>
                <a:gd name="T14" fmla="*/ 11113 w 28"/>
                <a:gd name="T15" fmla="*/ 36512 h 40"/>
                <a:gd name="T16" fmla="*/ 3175 w 28"/>
                <a:gd name="T17" fmla="*/ 3175 h 40"/>
                <a:gd name="T18" fmla="*/ 25400 w 28"/>
                <a:gd name="T19" fmla="*/ 0 h 40"/>
                <a:gd name="T20" fmla="*/ 31750 w 28"/>
                <a:gd name="T21" fmla="*/ 15875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40"/>
                <a:gd name="T35" fmla="*/ 28 w 28"/>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40">
                  <a:moveTo>
                    <a:pt x="20" y="10"/>
                  </a:moveTo>
                  <a:lnTo>
                    <a:pt x="17" y="15"/>
                  </a:lnTo>
                  <a:lnTo>
                    <a:pt x="25" y="14"/>
                  </a:lnTo>
                  <a:lnTo>
                    <a:pt x="28" y="21"/>
                  </a:lnTo>
                  <a:lnTo>
                    <a:pt x="10" y="38"/>
                  </a:lnTo>
                  <a:lnTo>
                    <a:pt x="11" y="39"/>
                  </a:lnTo>
                  <a:lnTo>
                    <a:pt x="0" y="40"/>
                  </a:lnTo>
                  <a:lnTo>
                    <a:pt x="7" y="23"/>
                  </a:lnTo>
                  <a:lnTo>
                    <a:pt x="2" y="2"/>
                  </a:lnTo>
                  <a:lnTo>
                    <a:pt x="16" y="0"/>
                  </a:lnTo>
                  <a:lnTo>
                    <a:pt x="20" y="10"/>
                  </a:lnTo>
                </a:path>
              </a:pathLst>
            </a:custGeom>
            <a:noFill/>
            <a:ln w="4">
              <a:solidFill>
                <a:srgbClr val="9C9C9C"/>
              </a:solidFill>
              <a:prstDash val="solid"/>
              <a:round/>
              <a:headEnd/>
              <a:tailEnd/>
            </a:ln>
          </p:spPr>
          <p:txBody>
            <a:bodyPr/>
            <a:lstStyle/>
            <a:p>
              <a:endParaRPr lang="nb-NO" dirty="0"/>
            </a:p>
          </p:txBody>
        </p:sp>
        <p:sp>
          <p:nvSpPr>
            <p:cNvPr id="2138" name="Freeform 1476"/>
            <p:cNvSpPr>
              <a:spLocks/>
            </p:cNvSpPr>
            <p:nvPr/>
          </p:nvSpPr>
          <p:spPr bwMode="auto">
            <a:xfrm>
              <a:off x="5575300" y="1049338"/>
              <a:ext cx="96838" cy="53975"/>
            </a:xfrm>
            <a:custGeom>
              <a:avLst/>
              <a:gdLst>
                <a:gd name="T0" fmla="*/ 80963 w 61"/>
                <a:gd name="T1" fmla="*/ 20637 h 34"/>
                <a:gd name="T2" fmla="*/ 87313 w 61"/>
                <a:gd name="T3" fmla="*/ 33337 h 34"/>
                <a:gd name="T4" fmla="*/ 96838 w 61"/>
                <a:gd name="T5" fmla="*/ 50800 h 34"/>
                <a:gd name="T6" fmla="*/ 57150 w 61"/>
                <a:gd name="T7" fmla="*/ 53975 h 34"/>
                <a:gd name="T8" fmla="*/ 25400 w 61"/>
                <a:gd name="T9" fmla="*/ 46037 h 34"/>
                <a:gd name="T10" fmla="*/ 20638 w 61"/>
                <a:gd name="T11" fmla="*/ 44450 h 34"/>
                <a:gd name="T12" fmla="*/ 0 w 61"/>
                <a:gd name="T13" fmla="*/ 26988 h 34"/>
                <a:gd name="T14" fmla="*/ 3175 w 61"/>
                <a:gd name="T15" fmla="*/ 20637 h 34"/>
                <a:gd name="T16" fmla="*/ 3175 w 61"/>
                <a:gd name="T17" fmla="*/ 19050 h 34"/>
                <a:gd name="T18" fmla="*/ 12700 w 61"/>
                <a:gd name="T19" fmla="*/ 22225 h 34"/>
                <a:gd name="T20" fmla="*/ 20638 w 61"/>
                <a:gd name="T21" fmla="*/ 11112 h 34"/>
                <a:gd name="T22" fmla="*/ 46038 w 61"/>
                <a:gd name="T23" fmla="*/ 1588 h 34"/>
                <a:gd name="T24" fmla="*/ 53975 w 61"/>
                <a:gd name="T25" fmla="*/ 0 h 34"/>
                <a:gd name="T26" fmla="*/ 65088 w 61"/>
                <a:gd name="T27" fmla="*/ 17462 h 34"/>
                <a:gd name="T28" fmla="*/ 79375 w 61"/>
                <a:gd name="T29" fmla="*/ 19050 h 34"/>
                <a:gd name="T30" fmla="*/ 80963 w 61"/>
                <a:gd name="T31" fmla="*/ 20637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
                <a:gd name="T49" fmla="*/ 0 h 34"/>
                <a:gd name="T50" fmla="*/ 61 w 61"/>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 h="34">
                  <a:moveTo>
                    <a:pt x="51" y="13"/>
                  </a:moveTo>
                  <a:lnTo>
                    <a:pt x="55" y="21"/>
                  </a:lnTo>
                  <a:lnTo>
                    <a:pt x="61" y="32"/>
                  </a:lnTo>
                  <a:lnTo>
                    <a:pt x="36" y="34"/>
                  </a:lnTo>
                  <a:lnTo>
                    <a:pt x="16" y="29"/>
                  </a:lnTo>
                  <a:lnTo>
                    <a:pt x="13" y="28"/>
                  </a:lnTo>
                  <a:lnTo>
                    <a:pt x="0" y="17"/>
                  </a:lnTo>
                  <a:lnTo>
                    <a:pt x="2" y="13"/>
                  </a:lnTo>
                  <a:lnTo>
                    <a:pt x="2" y="12"/>
                  </a:lnTo>
                  <a:lnTo>
                    <a:pt x="8" y="14"/>
                  </a:lnTo>
                  <a:lnTo>
                    <a:pt x="13" y="7"/>
                  </a:lnTo>
                  <a:lnTo>
                    <a:pt x="29" y="1"/>
                  </a:lnTo>
                  <a:lnTo>
                    <a:pt x="34" y="0"/>
                  </a:lnTo>
                  <a:lnTo>
                    <a:pt x="41" y="11"/>
                  </a:lnTo>
                  <a:lnTo>
                    <a:pt x="50" y="12"/>
                  </a:lnTo>
                  <a:lnTo>
                    <a:pt x="51" y="13"/>
                  </a:lnTo>
                </a:path>
              </a:pathLst>
            </a:custGeom>
            <a:noFill/>
            <a:ln w="4">
              <a:solidFill>
                <a:srgbClr val="9C9C9C"/>
              </a:solidFill>
              <a:prstDash val="solid"/>
              <a:round/>
              <a:headEnd/>
              <a:tailEnd/>
            </a:ln>
          </p:spPr>
          <p:txBody>
            <a:bodyPr/>
            <a:lstStyle/>
            <a:p>
              <a:endParaRPr lang="nb-NO" dirty="0"/>
            </a:p>
          </p:txBody>
        </p:sp>
        <p:sp>
          <p:nvSpPr>
            <p:cNvPr id="2139" name="Freeform 1477"/>
            <p:cNvSpPr>
              <a:spLocks/>
            </p:cNvSpPr>
            <p:nvPr/>
          </p:nvSpPr>
          <p:spPr bwMode="auto">
            <a:xfrm>
              <a:off x="5641975" y="935038"/>
              <a:ext cx="104775" cy="149225"/>
            </a:xfrm>
            <a:custGeom>
              <a:avLst/>
              <a:gdLst>
                <a:gd name="T0" fmla="*/ 100012 w 66"/>
                <a:gd name="T1" fmla="*/ 46037 h 94"/>
                <a:gd name="T2" fmla="*/ 104775 w 66"/>
                <a:gd name="T3" fmla="*/ 71438 h 94"/>
                <a:gd name="T4" fmla="*/ 100012 w 66"/>
                <a:gd name="T5" fmla="*/ 74613 h 94"/>
                <a:gd name="T6" fmla="*/ 84137 w 66"/>
                <a:gd name="T7" fmla="*/ 95250 h 94"/>
                <a:gd name="T8" fmla="*/ 63500 w 66"/>
                <a:gd name="T9" fmla="*/ 120650 h 94"/>
                <a:gd name="T10" fmla="*/ 71437 w 66"/>
                <a:gd name="T11" fmla="*/ 128588 h 94"/>
                <a:gd name="T12" fmla="*/ 66675 w 66"/>
                <a:gd name="T13" fmla="*/ 133350 h 94"/>
                <a:gd name="T14" fmla="*/ 50800 w 66"/>
                <a:gd name="T15" fmla="*/ 149225 h 94"/>
                <a:gd name="T16" fmla="*/ 36512 w 66"/>
                <a:gd name="T17" fmla="*/ 141288 h 94"/>
                <a:gd name="T18" fmla="*/ 41275 w 66"/>
                <a:gd name="T19" fmla="*/ 101600 h 94"/>
                <a:gd name="T20" fmla="*/ 30162 w 66"/>
                <a:gd name="T21" fmla="*/ 114300 h 94"/>
                <a:gd name="T22" fmla="*/ 20637 w 66"/>
                <a:gd name="T23" fmla="*/ 122238 h 94"/>
                <a:gd name="T24" fmla="*/ 9525 w 66"/>
                <a:gd name="T25" fmla="*/ 114300 h 94"/>
                <a:gd name="T26" fmla="*/ 9525 w 66"/>
                <a:gd name="T27" fmla="*/ 104775 h 94"/>
                <a:gd name="T28" fmla="*/ 9525 w 66"/>
                <a:gd name="T29" fmla="*/ 101600 h 94"/>
                <a:gd name="T30" fmla="*/ 9525 w 66"/>
                <a:gd name="T31" fmla="*/ 100012 h 94"/>
                <a:gd name="T32" fmla="*/ 0 w 66"/>
                <a:gd name="T33" fmla="*/ 85725 h 94"/>
                <a:gd name="T34" fmla="*/ 4762 w 66"/>
                <a:gd name="T35" fmla="*/ 74613 h 94"/>
                <a:gd name="T36" fmla="*/ 19050 w 66"/>
                <a:gd name="T37" fmla="*/ 61913 h 94"/>
                <a:gd name="T38" fmla="*/ 25400 w 66"/>
                <a:gd name="T39" fmla="*/ 55563 h 94"/>
                <a:gd name="T40" fmla="*/ 30162 w 66"/>
                <a:gd name="T41" fmla="*/ 58738 h 94"/>
                <a:gd name="T42" fmla="*/ 36512 w 66"/>
                <a:gd name="T43" fmla="*/ 61913 h 94"/>
                <a:gd name="T44" fmla="*/ 39687 w 66"/>
                <a:gd name="T45" fmla="*/ 55563 h 94"/>
                <a:gd name="T46" fmla="*/ 39687 w 66"/>
                <a:gd name="T47" fmla="*/ 53975 h 94"/>
                <a:gd name="T48" fmla="*/ 31750 w 66"/>
                <a:gd name="T49" fmla="*/ 44450 h 94"/>
                <a:gd name="T50" fmla="*/ 38100 w 66"/>
                <a:gd name="T51" fmla="*/ 34925 h 94"/>
                <a:gd name="T52" fmla="*/ 47625 w 66"/>
                <a:gd name="T53" fmla="*/ 53975 h 94"/>
                <a:gd name="T54" fmla="*/ 52388 w 66"/>
                <a:gd name="T55" fmla="*/ 38100 h 94"/>
                <a:gd name="T56" fmla="*/ 77787 w 66"/>
                <a:gd name="T57" fmla="*/ 25400 h 94"/>
                <a:gd name="T58" fmla="*/ 58737 w 66"/>
                <a:gd name="T59" fmla="*/ 6350 h 94"/>
                <a:gd name="T60" fmla="*/ 79375 w 66"/>
                <a:gd name="T61" fmla="*/ 0 h 94"/>
                <a:gd name="T62" fmla="*/ 90487 w 66"/>
                <a:gd name="T63" fmla="*/ 25400 h 94"/>
                <a:gd name="T64" fmla="*/ 87312 w 66"/>
                <a:gd name="T65" fmla="*/ 39687 h 94"/>
                <a:gd name="T66" fmla="*/ 98425 w 66"/>
                <a:gd name="T67" fmla="*/ 46037 h 94"/>
                <a:gd name="T68" fmla="*/ 100012 w 66"/>
                <a:gd name="T69" fmla="*/ 46037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94"/>
                <a:gd name="T107" fmla="*/ 66 w 66"/>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94">
                  <a:moveTo>
                    <a:pt x="63" y="29"/>
                  </a:moveTo>
                  <a:lnTo>
                    <a:pt x="66" y="45"/>
                  </a:lnTo>
                  <a:lnTo>
                    <a:pt x="63" y="47"/>
                  </a:lnTo>
                  <a:lnTo>
                    <a:pt x="53" y="60"/>
                  </a:lnTo>
                  <a:lnTo>
                    <a:pt x="40" y="76"/>
                  </a:lnTo>
                  <a:lnTo>
                    <a:pt x="45" y="81"/>
                  </a:lnTo>
                  <a:lnTo>
                    <a:pt x="42" y="84"/>
                  </a:lnTo>
                  <a:lnTo>
                    <a:pt x="32" y="94"/>
                  </a:lnTo>
                  <a:lnTo>
                    <a:pt x="23" y="89"/>
                  </a:lnTo>
                  <a:lnTo>
                    <a:pt x="26" y="64"/>
                  </a:lnTo>
                  <a:lnTo>
                    <a:pt x="19" y="72"/>
                  </a:lnTo>
                  <a:lnTo>
                    <a:pt x="13" y="77"/>
                  </a:lnTo>
                  <a:lnTo>
                    <a:pt x="6" y="72"/>
                  </a:lnTo>
                  <a:lnTo>
                    <a:pt x="6" y="66"/>
                  </a:lnTo>
                  <a:lnTo>
                    <a:pt x="6" y="64"/>
                  </a:lnTo>
                  <a:lnTo>
                    <a:pt x="6" y="63"/>
                  </a:lnTo>
                  <a:lnTo>
                    <a:pt x="0" y="54"/>
                  </a:lnTo>
                  <a:lnTo>
                    <a:pt x="3" y="47"/>
                  </a:lnTo>
                  <a:lnTo>
                    <a:pt x="12" y="39"/>
                  </a:lnTo>
                  <a:lnTo>
                    <a:pt x="16" y="35"/>
                  </a:lnTo>
                  <a:lnTo>
                    <a:pt x="19" y="37"/>
                  </a:lnTo>
                  <a:lnTo>
                    <a:pt x="23" y="39"/>
                  </a:lnTo>
                  <a:lnTo>
                    <a:pt x="25" y="35"/>
                  </a:lnTo>
                  <a:lnTo>
                    <a:pt x="25" y="34"/>
                  </a:lnTo>
                  <a:lnTo>
                    <a:pt x="20" y="28"/>
                  </a:lnTo>
                  <a:lnTo>
                    <a:pt x="24" y="22"/>
                  </a:lnTo>
                  <a:lnTo>
                    <a:pt x="30" y="34"/>
                  </a:lnTo>
                  <a:lnTo>
                    <a:pt x="33" y="24"/>
                  </a:lnTo>
                  <a:lnTo>
                    <a:pt x="49" y="16"/>
                  </a:lnTo>
                  <a:lnTo>
                    <a:pt x="37" y="4"/>
                  </a:lnTo>
                  <a:lnTo>
                    <a:pt x="50" y="0"/>
                  </a:lnTo>
                  <a:lnTo>
                    <a:pt x="57" y="16"/>
                  </a:lnTo>
                  <a:lnTo>
                    <a:pt x="55" y="25"/>
                  </a:lnTo>
                  <a:lnTo>
                    <a:pt x="62" y="29"/>
                  </a:lnTo>
                  <a:lnTo>
                    <a:pt x="63" y="29"/>
                  </a:lnTo>
                </a:path>
              </a:pathLst>
            </a:custGeom>
            <a:noFill/>
            <a:ln w="4">
              <a:solidFill>
                <a:srgbClr val="9C9C9C"/>
              </a:solidFill>
              <a:prstDash val="solid"/>
              <a:round/>
              <a:headEnd/>
              <a:tailEnd/>
            </a:ln>
          </p:spPr>
          <p:txBody>
            <a:bodyPr/>
            <a:lstStyle/>
            <a:p>
              <a:endParaRPr lang="nb-NO" dirty="0"/>
            </a:p>
          </p:txBody>
        </p:sp>
        <p:sp>
          <p:nvSpPr>
            <p:cNvPr id="2140" name="Freeform 1478"/>
            <p:cNvSpPr>
              <a:spLocks/>
            </p:cNvSpPr>
            <p:nvPr/>
          </p:nvSpPr>
          <p:spPr bwMode="auto">
            <a:xfrm>
              <a:off x="5735638" y="873125"/>
              <a:ext cx="68262" cy="95250"/>
            </a:xfrm>
            <a:custGeom>
              <a:avLst/>
              <a:gdLst>
                <a:gd name="T0" fmla="*/ 38100 w 43"/>
                <a:gd name="T1" fmla="*/ 95250 h 60"/>
                <a:gd name="T2" fmla="*/ 30162 w 43"/>
                <a:gd name="T3" fmla="*/ 95250 h 60"/>
                <a:gd name="T4" fmla="*/ 19050 w 43"/>
                <a:gd name="T5" fmla="*/ 90488 h 60"/>
                <a:gd name="T6" fmla="*/ 12700 w 43"/>
                <a:gd name="T7" fmla="*/ 76200 h 60"/>
                <a:gd name="T8" fmla="*/ 1587 w 43"/>
                <a:gd name="T9" fmla="*/ 53975 h 60"/>
                <a:gd name="T10" fmla="*/ 7937 w 43"/>
                <a:gd name="T11" fmla="*/ 41275 h 60"/>
                <a:gd name="T12" fmla="*/ 1587 w 43"/>
                <a:gd name="T13" fmla="*/ 33338 h 60"/>
                <a:gd name="T14" fmla="*/ 0 w 43"/>
                <a:gd name="T15" fmla="*/ 20638 h 60"/>
                <a:gd name="T16" fmla="*/ 1587 w 43"/>
                <a:gd name="T17" fmla="*/ 6350 h 60"/>
                <a:gd name="T18" fmla="*/ 23812 w 43"/>
                <a:gd name="T19" fmla="*/ 0 h 60"/>
                <a:gd name="T20" fmla="*/ 30162 w 43"/>
                <a:gd name="T21" fmla="*/ 12700 h 60"/>
                <a:gd name="T22" fmla="*/ 57150 w 43"/>
                <a:gd name="T23" fmla="*/ 20638 h 60"/>
                <a:gd name="T24" fmla="*/ 65087 w 43"/>
                <a:gd name="T25" fmla="*/ 36513 h 60"/>
                <a:gd name="T26" fmla="*/ 68262 w 43"/>
                <a:gd name="T27" fmla="*/ 46038 h 60"/>
                <a:gd name="T28" fmla="*/ 57150 w 43"/>
                <a:gd name="T29" fmla="*/ 87313 h 60"/>
                <a:gd name="T30" fmla="*/ 41275 w 43"/>
                <a:gd name="T31" fmla="*/ 93663 h 60"/>
                <a:gd name="T32" fmla="*/ 38100 w 43"/>
                <a:gd name="T33" fmla="*/ 9525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0"/>
                <a:gd name="T53" fmla="*/ 43 w 4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0">
                  <a:moveTo>
                    <a:pt x="24" y="60"/>
                  </a:moveTo>
                  <a:lnTo>
                    <a:pt x="19" y="60"/>
                  </a:lnTo>
                  <a:lnTo>
                    <a:pt x="12" y="57"/>
                  </a:lnTo>
                  <a:lnTo>
                    <a:pt x="8" y="48"/>
                  </a:lnTo>
                  <a:lnTo>
                    <a:pt x="1" y="34"/>
                  </a:lnTo>
                  <a:lnTo>
                    <a:pt x="5" y="26"/>
                  </a:lnTo>
                  <a:lnTo>
                    <a:pt x="1" y="21"/>
                  </a:lnTo>
                  <a:lnTo>
                    <a:pt x="0" y="13"/>
                  </a:lnTo>
                  <a:lnTo>
                    <a:pt x="1" y="4"/>
                  </a:lnTo>
                  <a:lnTo>
                    <a:pt x="15" y="0"/>
                  </a:lnTo>
                  <a:lnTo>
                    <a:pt x="19" y="8"/>
                  </a:lnTo>
                  <a:lnTo>
                    <a:pt x="36" y="13"/>
                  </a:lnTo>
                  <a:lnTo>
                    <a:pt x="41" y="23"/>
                  </a:lnTo>
                  <a:lnTo>
                    <a:pt x="43" y="29"/>
                  </a:lnTo>
                  <a:lnTo>
                    <a:pt x="36" y="55"/>
                  </a:lnTo>
                  <a:lnTo>
                    <a:pt x="26" y="59"/>
                  </a:lnTo>
                  <a:lnTo>
                    <a:pt x="24" y="60"/>
                  </a:lnTo>
                </a:path>
              </a:pathLst>
            </a:custGeom>
            <a:noFill/>
            <a:ln w="4">
              <a:solidFill>
                <a:srgbClr val="9C9C9C"/>
              </a:solidFill>
              <a:prstDash val="solid"/>
              <a:round/>
              <a:headEnd/>
              <a:tailEnd/>
            </a:ln>
          </p:spPr>
          <p:txBody>
            <a:bodyPr/>
            <a:lstStyle/>
            <a:p>
              <a:endParaRPr lang="nb-NO" dirty="0"/>
            </a:p>
          </p:txBody>
        </p:sp>
        <p:sp>
          <p:nvSpPr>
            <p:cNvPr id="2141" name="Freeform 1479"/>
            <p:cNvSpPr>
              <a:spLocks/>
            </p:cNvSpPr>
            <p:nvPr/>
          </p:nvSpPr>
          <p:spPr bwMode="auto">
            <a:xfrm>
              <a:off x="5507038" y="839788"/>
              <a:ext cx="206375" cy="180975"/>
            </a:xfrm>
            <a:custGeom>
              <a:avLst/>
              <a:gdLst>
                <a:gd name="T0" fmla="*/ 179387 w 130"/>
                <a:gd name="T1" fmla="*/ 0 h 114"/>
                <a:gd name="T2" fmla="*/ 206375 w 130"/>
                <a:gd name="T3" fmla="*/ 25400 h 114"/>
                <a:gd name="T4" fmla="*/ 192087 w 130"/>
                <a:gd name="T5" fmla="*/ 34925 h 114"/>
                <a:gd name="T6" fmla="*/ 165100 w 130"/>
                <a:gd name="T7" fmla="*/ 90488 h 114"/>
                <a:gd name="T8" fmla="*/ 146050 w 130"/>
                <a:gd name="T9" fmla="*/ 128588 h 114"/>
                <a:gd name="T10" fmla="*/ 133350 w 130"/>
                <a:gd name="T11" fmla="*/ 130175 h 114"/>
                <a:gd name="T12" fmla="*/ 138112 w 130"/>
                <a:gd name="T13" fmla="*/ 142875 h 114"/>
                <a:gd name="T14" fmla="*/ 112712 w 130"/>
                <a:gd name="T15" fmla="*/ 150813 h 114"/>
                <a:gd name="T16" fmla="*/ 107950 w 130"/>
                <a:gd name="T17" fmla="*/ 153988 h 114"/>
                <a:gd name="T18" fmla="*/ 98425 w 130"/>
                <a:gd name="T19" fmla="*/ 146050 h 114"/>
                <a:gd name="T20" fmla="*/ 92075 w 130"/>
                <a:gd name="T21" fmla="*/ 161925 h 114"/>
                <a:gd name="T22" fmla="*/ 58737 w 130"/>
                <a:gd name="T23" fmla="*/ 173038 h 114"/>
                <a:gd name="T24" fmla="*/ 50800 w 130"/>
                <a:gd name="T25" fmla="*/ 161925 h 114"/>
                <a:gd name="T26" fmla="*/ 47625 w 130"/>
                <a:gd name="T27" fmla="*/ 174625 h 114"/>
                <a:gd name="T28" fmla="*/ 31750 w 130"/>
                <a:gd name="T29" fmla="*/ 180975 h 114"/>
                <a:gd name="T30" fmla="*/ 30162 w 130"/>
                <a:gd name="T31" fmla="*/ 161925 h 114"/>
                <a:gd name="T32" fmla="*/ 46037 w 130"/>
                <a:gd name="T33" fmla="*/ 130175 h 114"/>
                <a:gd name="T34" fmla="*/ 41275 w 130"/>
                <a:gd name="T35" fmla="*/ 123825 h 114"/>
                <a:gd name="T36" fmla="*/ 30162 w 130"/>
                <a:gd name="T37" fmla="*/ 127000 h 114"/>
                <a:gd name="T38" fmla="*/ 25400 w 130"/>
                <a:gd name="T39" fmla="*/ 134938 h 114"/>
                <a:gd name="T40" fmla="*/ 7937 w 130"/>
                <a:gd name="T41" fmla="*/ 136525 h 114"/>
                <a:gd name="T42" fmla="*/ 6350 w 130"/>
                <a:gd name="T43" fmla="*/ 122238 h 114"/>
                <a:gd name="T44" fmla="*/ 0 w 130"/>
                <a:gd name="T45" fmla="*/ 115888 h 114"/>
                <a:gd name="T46" fmla="*/ 0 w 130"/>
                <a:gd name="T47" fmla="*/ 106363 h 114"/>
                <a:gd name="T48" fmla="*/ 26987 w 130"/>
                <a:gd name="T49" fmla="*/ 112713 h 114"/>
                <a:gd name="T50" fmla="*/ 33337 w 130"/>
                <a:gd name="T51" fmla="*/ 107950 h 114"/>
                <a:gd name="T52" fmla="*/ 33337 w 130"/>
                <a:gd name="T53" fmla="*/ 96837 h 114"/>
                <a:gd name="T54" fmla="*/ 39687 w 130"/>
                <a:gd name="T55" fmla="*/ 93662 h 114"/>
                <a:gd name="T56" fmla="*/ 50800 w 130"/>
                <a:gd name="T57" fmla="*/ 101600 h 114"/>
                <a:gd name="T58" fmla="*/ 57150 w 130"/>
                <a:gd name="T59" fmla="*/ 76200 h 114"/>
                <a:gd name="T60" fmla="*/ 68262 w 130"/>
                <a:gd name="T61" fmla="*/ 87313 h 114"/>
                <a:gd name="T62" fmla="*/ 77787 w 130"/>
                <a:gd name="T63" fmla="*/ 74613 h 114"/>
                <a:gd name="T64" fmla="*/ 92075 w 130"/>
                <a:gd name="T65" fmla="*/ 85725 h 114"/>
                <a:gd name="T66" fmla="*/ 85725 w 130"/>
                <a:gd name="T67" fmla="*/ 103188 h 114"/>
                <a:gd name="T68" fmla="*/ 101600 w 130"/>
                <a:gd name="T69" fmla="*/ 106363 h 114"/>
                <a:gd name="T70" fmla="*/ 114300 w 130"/>
                <a:gd name="T71" fmla="*/ 96837 h 114"/>
                <a:gd name="T72" fmla="*/ 106362 w 130"/>
                <a:gd name="T73" fmla="*/ 85725 h 114"/>
                <a:gd name="T74" fmla="*/ 106362 w 130"/>
                <a:gd name="T75" fmla="*/ 73025 h 114"/>
                <a:gd name="T76" fmla="*/ 95250 w 130"/>
                <a:gd name="T77" fmla="*/ 60325 h 114"/>
                <a:gd name="T78" fmla="*/ 106362 w 130"/>
                <a:gd name="T79" fmla="*/ 49212 h 114"/>
                <a:gd name="T80" fmla="*/ 106362 w 130"/>
                <a:gd name="T81" fmla="*/ 52388 h 114"/>
                <a:gd name="T82" fmla="*/ 125412 w 130"/>
                <a:gd name="T83" fmla="*/ 61913 h 114"/>
                <a:gd name="T84" fmla="*/ 127000 w 130"/>
                <a:gd name="T85" fmla="*/ 74613 h 114"/>
                <a:gd name="T86" fmla="*/ 134937 w 130"/>
                <a:gd name="T87" fmla="*/ 80963 h 114"/>
                <a:gd name="T88" fmla="*/ 158750 w 130"/>
                <a:gd name="T89" fmla="*/ 55563 h 114"/>
                <a:gd name="T90" fmla="*/ 139700 w 130"/>
                <a:gd name="T91" fmla="*/ 36513 h 114"/>
                <a:gd name="T92" fmla="*/ 149225 w 130"/>
                <a:gd name="T93" fmla="*/ 25400 h 114"/>
                <a:gd name="T94" fmla="*/ 158750 w 130"/>
                <a:gd name="T95" fmla="*/ 31750 h 114"/>
                <a:gd name="T96" fmla="*/ 161925 w 130"/>
                <a:gd name="T97" fmla="*/ 20638 h 114"/>
                <a:gd name="T98" fmla="*/ 165100 w 130"/>
                <a:gd name="T99" fmla="*/ 20638 h 114"/>
                <a:gd name="T100" fmla="*/ 173037 w 130"/>
                <a:gd name="T101" fmla="*/ 22225 h 114"/>
                <a:gd name="T102" fmla="*/ 179387 w 130"/>
                <a:gd name="T103" fmla="*/ 0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
                <a:gd name="T157" fmla="*/ 0 h 114"/>
                <a:gd name="T158" fmla="*/ 130 w 130"/>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 h="114">
                  <a:moveTo>
                    <a:pt x="113" y="0"/>
                  </a:moveTo>
                  <a:lnTo>
                    <a:pt x="130" y="16"/>
                  </a:lnTo>
                  <a:lnTo>
                    <a:pt x="121" y="22"/>
                  </a:lnTo>
                  <a:lnTo>
                    <a:pt x="104" y="57"/>
                  </a:lnTo>
                  <a:lnTo>
                    <a:pt x="92" y="81"/>
                  </a:lnTo>
                  <a:lnTo>
                    <a:pt x="84" y="82"/>
                  </a:lnTo>
                  <a:lnTo>
                    <a:pt x="87" y="90"/>
                  </a:lnTo>
                  <a:lnTo>
                    <a:pt x="71" y="95"/>
                  </a:lnTo>
                  <a:lnTo>
                    <a:pt x="68" y="97"/>
                  </a:lnTo>
                  <a:lnTo>
                    <a:pt x="62" y="92"/>
                  </a:lnTo>
                  <a:lnTo>
                    <a:pt x="58" y="102"/>
                  </a:lnTo>
                  <a:lnTo>
                    <a:pt x="37" y="109"/>
                  </a:lnTo>
                  <a:lnTo>
                    <a:pt x="32" y="102"/>
                  </a:lnTo>
                  <a:lnTo>
                    <a:pt x="30" y="110"/>
                  </a:lnTo>
                  <a:lnTo>
                    <a:pt x="20" y="114"/>
                  </a:lnTo>
                  <a:lnTo>
                    <a:pt x="19" y="102"/>
                  </a:lnTo>
                  <a:lnTo>
                    <a:pt x="29" y="82"/>
                  </a:lnTo>
                  <a:lnTo>
                    <a:pt x="26" y="78"/>
                  </a:lnTo>
                  <a:lnTo>
                    <a:pt x="19" y="80"/>
                  </a:lnTo>
                  <a:lnTo>
                    <a:pt x="16" y="85"/>
                  </a:lnTo>
                  <a:lnTo>
                    <a:pt x="5" y="86"/>
                  </a:lnTo>
                  <a:lnTo>
                    <a:pt x="4" y="77"/>
                  </a:lnTo>
                  <a:lnTo>
                    <a:pt x="0" y="73"/>
                  </a:lnTo>
                  <a:lnTo>
                    <a:pt x="0" y="67"/>
                  </a:lnTo>
                  <a:lnTo>
                    <a:pt x="17" y="71"/>
                  </a:lnTo>
                  <a:lnTo>
                    <a:pt x="21" y="68"/>
                  </a:lnTo>
                  <a:lnTo>
                    <a:pt x="21" y="61"/>
                  </a:lnTo>
                  <a:lnTo>
                    <a:pt x="25" y="59"/>
                  </a:lnTo>
                  <a:lnTo>
                    <a:pt x="32" y="64"/>
                  </a:lnTo>
                  <a:lnTo>
                    <a:pt x="36" y="48"/>
                  </a:lnTo>
                  <a:lnTo>
                    <a:pt x="43" y="55"/>
                  </a:lnTo>
                  <a:lnTo>
                    <a:pt x="49" y="47"/>
                  </a:lnTo>
                  <a:lnTo>
                    <a:pt x="58" y="54"/>
                  </a:lnTo>
                  <a:lnTo>
                    <a:pt x="54" y="65"/>
                  </a:lnTo>
                  <a:lnTo>
                    <a:pt x="64" y="67"/>
                  </a:lnTo>
                  <a:lnTo>
                    <a:pt x="72" y="61"/>
                  </a:lnTo>
                  <a:lnTo>
                    <a:pt x="67" y="54"/>
                  </a:lnTo>
                  <a:lnTo>
                    <a:pt x="67" y="46"/>
                  </a:lnTo>
                  <a:lnTo>
                    <a:pt x="60" y="38"/>
                  </a:lnTo>
                  <a:lnTo>
                    <a:pt x="67" y="31"/>
                  </a:lnTo>
                  <a:lnTo>
                    <a:pt x="67" y="33"/>
                  </a:lnTo>
                  <a:lnTo>
                    <a:pt x="79" y="39"/>
                  </a:lnTo>
                  <a:lnTo>
                    <a:pt x="80" y="47"/>
                  </a:lnTo>
                  <a:lnTo>
                    <a:pt x="85" y="51"/>
                  </a:lnTo>
                  <a:lnTo>
                    <a:pt x="100" y="35"/>
                  </a:lnTo>
                  <a:lnTo>
                    <a:pt x="88" y="23"/>
                  </a:lnTo>
                  <a:lnTo>
                    <a:pt x="94" y="16"/>
                  </a:lnTo>
                  <a:lnTo>
                    <a:pt x="100" y="20"/>
                  </a:lnTo>
                  <a:lnTo>
                    <a:pt x="102" y="13"/>
                  </a:lnTo>
                  <a:lnTo>
                    <a:pt x="104" y="13"/>
                  </a:lnTo>
                  <a:lnTo>
                    <a:pt x="109" y="14"/>
                  </a:lnTo>
                  <a:lnTo>
                    <a:pt x="113" y="0"/>
                  </a:lnTo>
                </a:path>
              </a:pathLst>
            </a:custGeom>
            <a:noFill/>
            <a:ln w="4">
              <a:solidFill>
                <a:srgbClr val="9C9C9C"/>
              </a:solidFill>
              <a:prstDash val="solid"/>
              <a:round/>
              <a:headEnd/>
              <a:tailEnd/>
            </a:ln>
          </p:spPr>
          <p:txBody>
            <a:bodyPr/>
            <a:lstStyle/>
            <a:p>
              <a:endParaRPr lang="nb-NO" dirty="0"/>
            </a:p>
          </p:txBody>
        </p:sp>
        <p:sp>
          <p:nvSpPr>
            <p:cNvPr id="2142" name="Freeform 1480"/>
            <p:cNvSpPr>
              <a:spLocks/>
            </p:cNvSpPr>
            <p:nvPr/>
          </p:nvSpPr>
          <p:spPr bwMode="auto">
            <a:xfrm>
              <a:off x="6783388" y="808038"/>
              <a:ext cx="14287" cy="14287"/>
            </a:xfrm>
            <a:custGeom>
              <a:avLst/>
              <a:gdLst>
                <a:gd name="T0" fmla="*/ 14287 w 9"/>
                <a:gd name="T1" fmla="*/ 12700 h 9"/>
                <a:gd name="T2" fmla="*/ 11112 w 9"/>
                <a:gd name="T3" fmla="*/ 14287 h 9"/>
                <a:gd name="T4" fmla="*/ 7937 w 9"/>
                <a:gd name="T5" fmla="*/ 12700 h 9"/>
                <a:gd name="T6" fmla="*/ 0 w 9"/>
                <a:gd name="T7" fmla="*/ 3175 h 9"/>
                <a:gd name="T8" fmla="*/ 1587 w 9"/>
                <a:gd name="T9" fmla="*/ 0 h 9"/>
                <a:gd name="T10" fmla="*/ 7937 w 9"/>
                <a:gd name="T11" fmla="*/ 7937 h 9"/>
                <a:gd name="T12" fmla="*/ 11112 w 9"/>
                <a:gd name="T13" fmla="*/ 7937 h 9"/>
                <a:gd name="T14" fmla="*/ 12700 w 9"/>
                <a:gd name="T15" fmla="*/ 7937 h 9"/>
                <a:gd name="T16" fmla="*/ 14287 w 9"/>
                <a:gd name="T17" fmla="*/ 1270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9" y="8"/>
                  </a:moveTo>
                  <a:lnTo>
                    <a:pt x="7" y="9"/>
                  </a:lnTo>
                  <a:lnTo>
                    <a:pt x="5" y="8"/>
                  </a:lnTo>
                  <a:lnTo>
                    <a:pt x="0" y="2"/>
                  </a:lnTo>
                  <a:lnTo>
                    <a:pt x="1" y="0"/>
                  </a:lnTo>
                  <a:lnTo>
                    <a:pt x="5" y="5"/>
                  </a:lnTo>
                  <a:lnTo>
                    <a:pt x="7" y="5"/>
                  </a:lnTo>
                  <a:lnTo>
                    <a:pt x="8" y="5"/>
                  </a:lnTo>
                  <a:lnTo>
                    <a:pt x="9" y="8"/>
                  </a:lnTo>
                </a:path>
              </a:pathLst>
            </a:custGeom>
            <a:noFill/>
            <a:ln w="4">
              <a:solidFill>
                <a:srgbClr val="9C9C9C"/>
              </a:solidFill>
              <a:prstDash val="solid"/>
              <a:round/>
              <a:headEnd/>
              <a:tailEnd/>
            </a:ln>
          </p:spPr>
          <p:txBody>
            <a:bodyPr/>
            <a:lstStyle/>
            <a:p>
              <a:endParaRPr lang="nb-NO" dirty="0"/>
            </a:p>
          </p:txBody>
        </p:sp>
        <p:sp>
          <p:nvSpPr>
            <p:cNvPr id="2143" name="Freeform 1481"/>
            <p:cNvSpPr>
              <a:spLocks/>
            </p:cNvSpPr>
            <p:nvPr/>
          </p:nvSpPr>
          <p:spPr bwMode="auto">
            <a:xfrm>
              <a:off x="5749925" y="757238"/>
              <a:ext cx="47625" cy="47625"/>
            </a:xfrm>
            <a:custGeom>
              <a:avLst/>
              <a:gdLst>
                <a:gd name="T0" fmla="*/ 25400 w 30"/>
                <a:gd name="T1" fmla="*/ 15875 h 30"/>
                <a:gd name="T2" fmla="*/ 25400 w 30"/>
                <a:gd name="T3" fmla="*/ 23813 h 30"/>
                <a:gd name="T4" fmla="*/ 44450 w 30"/>
                <a:gd name="T5" fmla="*/ 20638 h 30"/>
                <a:gd name="T6" fmla="*/ 47625 w 30"/>
                <a:gd name="T7" fmla="*/ 30163 h 30"/>
                <a:gd name="T8" fmla="*/ 33338 w 30"/>
                <a:gd name="T9" fmla="*/ 36513 h 30"/>
                <a:gd name="T10" fmla="*/ 26988 w 30"/>
                <a:gd name="T11" fmla="*/ 47625 h 30"/>
                <a:gd name="T12" fmla="*/ 4763 w 30"/>
                <a:gd name="T13" fmla="*/ 34925 h 30"/>
                <a:gd name="T14" fmla="*/ 12700 w 30"/>
                <a:gd name="T15" fmla="*/ 23813 h 30"/>
                <a:gd name="T16" fmla="*/ 0 w 30"/>
                <a:gd name="T17" fmla="*/ 14288 h 30"/>
                <a:gd name="T18" fmla="*/ 9525 w 30"/>
                <a:gd name="T19" fmla="*/ 1588 h 30"/>
                <a:gd name="T20" fmla="*/ 20638 w 30"/>
                <a:gd name="T21" fmla="*/ 0 h 30"/>
                <a:gd name="T22" fmla="*/ 38100 w 30"/>
                <a:gd name="T23" fmla="*/ 7938 h 30"/>
                <a:gd name="T24" fmla="*/ 25400 w 30"/>
                <a:gd name="T25" fmla="*/ 1587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0"/>
                <a:gd name="T41" fmla="*/ 30 w 3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0">
                  <a:moveTo>
                    <a:pt x="16" y="10"/>
                  </a:moveTo>
                  <a:lnTo>
                    <a:pt x="16" y="15"/>
                  </a:lnTo>
                  <a:lnTo>
                    <a:pt x="28" y="13"/>
                  </a:lnTo>
                  <a:lnTo>
                    <a:pt x="30" y="19"/>
                  </a:lnTo>
                  <a:lnTo>
                    <a:pt x="21" y="23"/>
                  </a:lnTo>
                  <a:lnTo>
                    <a:pt x="17" y="30"/>
                  </a:lnTo>
                  <a:lnTo>
                    <a:pt x="3" y="22"/>
                  </a:lnTo>
                  <a:lnTo>
                    <a:pt x="8" y="15"/>
                  </a:lnTo>
                  <a:lnTo>
                    <a:pt x="0" y="9"/>
                  </a:lnTo>
                  <a:lnTo>
                    <a:pt x="6" y="1"/>
                  </a:lnTo>
                  <a:lnTo>
                    <a:pt x="13" y="0"/>
                  </a:lnTo>
                  <a:lnTo>
                    <a:pt x="24" y="5"/>
                  </a:lnTo>
                  <a:lnTo>
                    <a:pt x="16" y="10"/>
                  </a:lnTo>
                </a:path>
              </a:pathLst>
            </a:custGeom>
            <a:noFill/>
            <a:ln w="4">
              <a:solidFill>
                <a:srgbClr val="9C9C9C"/>
              </a:solidFill>
              <a:prstDash val="solid"/>
              <a:round/>
              <a:headEnd/>
              <a:tailEnd/>
            </a:ln>
          </p:spPr>
          <p:txBody>
            <a:bodyPr/>
            <a:lstStyle/>
            <a:p>
              <a:endParaRPr lang="nb-NO" dirty="0"/>
            </a:p>
          </p:txBody>
        </p:sp>
        <p:sp>
          <p:nvSpPr>
            <p:cNvPr id="2144" name="Freeform 1482"/>
            <p:cNvSpPr>
              <a:spLocks/>
            </p:cNvSpPr>
            <p:nvPr/>
          </p:nvSpPr>
          <p:spPr bwMode="auto">
            <a:xfrm>
              <a:off x="5848350" y="701675"/>
              <a:ext cx="25400" cy="36513"/>
            </a:xfrm>
            <a:custGeom>
              <a:avLst/>
              <a:gdLst>
                <a:gd name="T0" fmla="*/ 25400 w 16"/>
                <a:gd name="T1" fmla="*/ 6350 h 23"/>
                <a:gd name="T2" fmla="*/ 22225 w 16"/>
                <a:gd name="T3" fmla="*/ 36513 h 23"/>
                <a:gd name="T4" fmla="*/ 0 w 16"/>
                <a:gd name="T5" fmla="*/ 25400 h 23"/>
                <a:gd name="T6" fmla="*/ 12700 w 16"/>
                <a:gd name="T7" fmla="*/ 0 h 23"/>
                <a:gd name="T8" fmla="*/ 25400 w 16"/>
                <a:gd name="T9" fmla="*/ 635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6" y="4"/>
                  </a:moveTo>
                  <a:lnTo>
                    <a:pt x="14" y="23"/>
                  </a:lnTo>
                  <a:lnTo>
                    <a:pt x="0" y="16"/>
                  </a:lnTo>
                  <a:lnTo>
                    <a:pt x="8" y="0"/>
                  </a:lnTo>
                  <a:lnTo>
                    <a:pt x="16" y="4"/>
                  </a:lnTo>
                </a:path>
              </a:pathLst>
            </a:custGeom>
            <a:noFill/>
            <a:ln w="4">
              <a:solidFill>
                <a:srgbClr val="9C9C9C"/>
              </a:solidFill>
              <a:prstDash val="solid"/>
              <a:round/>
              <a:headEnd/>
              <a:tailEnd/>
            </a:ln>
          </p:spPr>
          <p:txBody>
            <a:bodyPr/>
            <a:lstStyle/>
            <a:p>
              <a:endParaRPr lang="nb-NO" dirty="0"/>
            </a:p>
          </p:txBody>
        </p:sp>
        <p:sp>
          <p:nvSpPr>
            <p:cNvPr id="2145" name="Freeform 1483"/>
            <p:cNvSpPr>
              <a:spLocks/>
            </p:cNvSpPr>
            <p:nvPr/>
          </p:nvSpPr>
          <p:spPr bwMode="auto">
            <a:xfrm>
              <a:off x="5934075" y="657225"/>
              <a:ext cx="125413" cy="103188"/>
            </a:xfrm>
            <a:custGeom>
              <a:avLst/>
              <a:gdLst>
                <a:gd name="T0" fmla="*/ 63500 w 79"/>
                <a:gd name="T1" fmla="*/ 0 h 65"/>
                <a:gd name="T2" fmla="*/ 63500 w 79"/>
                <a:gd name="T3" fmla="*/ 20638 h 65"/>
                <a:gd name="T4" fmla="*/ 90488 w 79"/>
                <a:gd name="T5" fmla="*/ 14288 h 65"/>
                <a:gd name="T6" fmla="*/ 98425 w 79"/>
                <a:gd name="T7" fmla="*/ 20638 h 65"/>
                <a:gd name="T8" fmla="*/ 82550 w 79"/>
                <a:gd name="T9" fmla="*/ 39688 h 65"/>
                <a:gd name="T10" fmla="*/ 101600 w 79"/>
                <a:gd name="T11" fmla="*/ 60325 h 65"/>
                <a:gd name="T12" fmla="*/ 111125 w 79"/>
                <a:gd name="T13" fmla="*/ 50800 h 65"/>
                <a:gd name="T14" fmla="*/ 115888 w 79"/>
                <a:gd name="T15" fmla="*/ 39688 h 65"/>
                <a:gd name="T16" fmla="*/ 125413 w 79"/>
                <a:gd name="T17" fmla="*/ 36513 h 65"/>
                <a:gd name="T18" fmla="*/ 125413 w 79"/>
                <a:gd name="T19" fmla="*/ 57150 h 65"/>
                <a:gd name="T20" fmla="*/ 101600 w 79"/>
                <a:gd name="T21" fmla="*/ 80963 h 65"/>
                <a:gd name="T22" fmla="*/ 98425 w 79"/>
                <a:gd name="T23" fmla="*/ 80963 h 65"/>
                <a:gd name="T24" fmla="*/ 65088 w 79"/>
                <a:gd name="T25" fmla="*/ 77788 h 65"/>
                <a:gd name="T26" fmla="*/ 65088 w 79"/>
                <a:gd name="T27" fmla="*/ 87313 h 65"/>
                <a:gd name="T28" fmla="*/ 65088 w 79"/>
                <a:gd name="T29" fmla="*/ 90488 h 65"/>
                <a:gd name="T30" fmla="*/ 49213 w 79"/>
                <a:gd name="T31" fmla="*/ 103188 h 65"/>
                <a:gd name="T32" fmla="*/ 23813 w 79"/>
                <a:gd name="T33" fmla="*/ 80963 h 65"/>
                <a:gd name="T34" fmla="*/ 38100 w 79"/>
                <a:gd name="T35" fmla="*/ 68263 h 65"/>
                <a:gd name="T36" fmla="*/ 34925 w 79"/>
                <a:gd name="T37" fmla="*/ 63500 h 65"/>
                <a:gd name="T38" fmla="*/ 3175 w 79"/>
                <a:gd name="T39" fmla="*/ 74613 h 65"/>
                <a:gd name="T40" fmla="*/ 3175 w 79"/>
                <a:gd name="T41" fmla="*/ 71438 h 65"/>
                <a:gd name="T42" fmla="*/ 0 w 79"/>
                <a:gd name="T43" fmla="*/ 42863 h 65"/>
                <a:gd name="T44" fmla="*/ 38100 w 79"/>
                <a:gd name="T45" fmla="*/ 34925 h 65"/>
                <a:gd name="T46" fmla="*/ 53975 w 79"/>
                <a:gd name="T47" fmla="*/ 42863 h 65"/>
                <a:gd name="T48" fmla="*/ 57150 w 79"/>
                <a:gd name="T49" fmla="*/ 33338 h 65"/>
                <a:gd name="T50" fmla="*/ 28575 w 79"/>
                <a:gd name="T51" fmla="*/ 12700 h 65"/>
                <a:gd name="T52" fmla="*/ 34925 w 79"/>
                <a:gd name="T53" fmla="*/ 3175 h 65"/>
                <a:gd name="T54" fmla="*/ 63500 w 79"/>
                <a:gd name="T55" fmla="*/ 0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9"/>
                <a:gd name="T85" fmla="*/ 0 h 65"/>
                <a:gd name="T86" fmla="*/ 79 w 79"/>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9" h="65">
                  <a:moveTo>
                    <a:pt x="40" y="0"/>
                  </a:moveTo>
                  <a:lnTo>
                    <a:pt x="40" y="13"/>
                  </a:lnTo>
                  <a:lnTo>
                    <a:pt x="57" y="9"/>
                  </a:lnTo>
                  <a:lnTo>
                    <a:pt x="62" y="13"/>
                  </a:lnTo>
                  <a:lnTo>
                    <a:pt x="52" y="25"/>
                  </a:lnTo>
                  <a:lnTo>
                    <a:pt x="64" y="38"/>
                  </a:lnTo>
                  <a:lnTo>
                    <a:pt x="70" y="32"/>
                  </a:lnTo>
                  <a:lnTo>
                    <a:pt x="73" y="25"/>
                  </a:lnTo>
                  <a:lnTo>
                    <a:pt x="79" y="23"/>
                  </a:lnTo>
                  <a:lnTo>
                    <a:pt x="79" y="36"/>
                  </a:lnTo>
                  <a:lnTo>
                    <a:pt x="64" y="51"/>
                  </a:lnTo>
                  <a:lnTo>
                    <a:pt x="62" y="51"/>
                  </a:lnTo>
                  <a:lnTo>
                    <a:pt x="41" y="49"/>
                  </a:lnTo>
                  <a:lnTo>
                    <a:pt x="41" y="55"/>
                  </a:lnTo>
                  <a:lnTo>
                    <a:pt x="41" y="57"/>
                  </a:lnTo>
                  <a:lnTo>
                    <a:pt x="31" y="65"/>
                  </a:lnTo>
                  <a:lnTo>
                    <a:pt x="15" y="51"/>
                  </a:lnTo>
                  <a:lnTo>
                    <a:pt x="24" y="43"/>
                  </a:lnTo>
                  <a:lnTo>
                    <a:pt x="22" y="40"/>
                  </a:lnTo>
                  <a:lnTo>
                    <a:pt x="2" y="47"/>
                  </a:lnTo>
                  <a:lnTo>
                    <a:pt x="2" y="45"/>
                  </a:lnTo>
                  <a:lnTo>
                    <a:pt x="0" y="27"/>
                  </a:lnTo>
                  <a:lnTo>
                    <a:pt x="24" y="22"/>
                  </a:lnTo>
                  <a:lnTo>
                    <a:pt x="34" y="27"/>
                  </a:lnTo>
                  <a:lnTo>
                    <a:pt x="36" y="21"/>
                  </a:lnTo>
                  <a:lnTo>
                    <a:pt x="18" y="8"/>
                  </a:lnTo>
                  <a:lnTo>
                    <a:pt x="22" y="2"/>
                  </a:lnTo>
                  <a:lnTo>
                    <a:pt x="40" y="0"/>
                  </a:lnTo>
                </a:path>
              </a:pathLst>
            </a:custGeom>
            <a:noFill/>
            <a:ln w="4">
              <a:solidFill>
                <a:srgbClr val="9C9C9C"/>
              </a:solidFill>
              <a:prstDash val="solid"/>
              <a:round/>
              <a:headEnd/>
              <a:tailEnd/>
            </a:ln>
          </p:spPr>
          <p:txBody>
            <a:bodyPr/>
            <a:lstStyle/>
            <a:p>
              <a:endParaRPr lang="nb-NO" dirty="0"/>
            </a:p>
          </p:txBody>
        </p:sp>
        <p:sp>
          <p:nvSpPr>
            <p:cNvPr id="2146" name="Freeform 1484"/>
            <p:cNvSpPr>
              <a:spLocks/>
            </p:cNvSpPr>
            <p:nvPr/>
          </p:nvSpPr>
          <p:spPr bwMode="auto">
            <a:xfrm>
              <a:off x="5419725" y="630238"/>
              <a:ext cx="1439863" cy="1143000"/>
            </a:xfrm>
            <a:custGeom>
              <a:avLst/>
              <a:gdLst>
                <a:gd name="T0" fmla="*/ 900113 w 907"/>
                <a:gd name="T1" fmla="*/ 134938 h 720"/>
                <a:gd name="T2" fmla="*/ 920750 w 907"/>
                <a:gd name="T3" fmla="*/ 241300 h 720"/>
                <a:gd name="T4" fmla="*/ 971550 w 907"/>
                <a:gd name="T5" fmla="*/ 290512 h 720"/>
                <a:gd name="T6" fmla="*/ 1006475 w 907"/>
                <a:gd name="T7" fmla="*/ 234950 h 720"/>
                <a:gd name="T8" fmla="*/ 1008063 w 907"/>
                <a:gd name="T9" fmla="*/ 66675 h 720"/>
                <a:gd name="T10" fmla="*/ 1154113 w 907"/>
                <a:gd name="T11" fmla="*/ 142875 h 720"/>
                <a:gd name="T12" fmla="*/ 1284288 w 907"/>
                <a:gd name="T13" fmla="*/ 138113 h 720"/>
                <a:gd name="T14" fmla="*/ 1308100 w 907"/>
                <a:gd name="T15" fmla="*/ 269875 h 720"/>
                <a:gd name="T16" fmla="*/ 1133475 w 907"/>
                <a:gd name="T17" fmla="*/ 360362 h 720"/>
                <a:gd name="T18" fmla="*/ 1079500 w 907"/>
                <a:gd name="T19" fmla="*/ 379412 h 720"/>
                <a:gd name="T20" fmla="*/ 1189038 w 907"/>
                <a:gd name="T21" fmla="*/ 447675 h 720"/>
                <a:gd name="T22" fmla="*/ 1217613 w 907"/>
                <a:gd name="T23" fmla="*/ 519113 h 720"/>
                <a:gd name="T24" fmla="*/ 1284288 w 907"/>
                <a:gd name="T25" fmla="*/ 496888 h 720"/>
                <a:gd name="T26" fmla="*/ 1311275 w 907"/>
                <a:gd name="T27" fmla="*/ 496888 h 720"/>
                <a:gd name="T28" fmla="*/ 1338263 w 907"/>
                <a:gd name="T29" fmla="*/ 504825 h 720"/>
                <a:gd name="T30" fmla="*/ 1406525 w 907"/>
                <a:gd name="T31" fmla="*/ 446088 h 720"/>
                <a:gd name="T32" fmla="*/ 1431925 w 907"/>
                <a:gd name="T33" fmla="*/ 492125 h 720"/>
                <a:gd name="T34" fmla="*/ 1317625 w 907"/>
                <a:gd name="T35" fmla="*/ 512763 h 720"/>
                <a:gd name="T36" fmla="*/ 1335088 w 907"/>
                <a:gd name="T37" fmla="*/ 595312 h 720"/>
                <a:gd name="T38" fmla="*/ 1265238 w 907"/>
                <a:gd name="T39" fmla="*/ 679450 h 720"/>
                <a:gd name="T40" fmla="*/ 1243013 w 907"/>
                <a:gd name="T41" fmla="*/ 746125 h 720"/>
                <a:gd name="T42" fmla="*/ 1220788 w 907"/>
                <a:gd name="T43" fmla="*/ 817563 h 720"/>
                <a:gd name="T44" fmla="*/ 1173163 w 907"/>
                <a:gd name="T45" fmla="*/ 747712 h 720"/>
                <a:gd name="T46" fmla="*/ 1204913 w 907"/>
                <a:gd name="T47" fmla="*/ 595312 h 720"/>
                <a:gd name="T48" fmla="*/ 1135063 w 907"/>
                <a:gd name="T49" fmla="*/ 531813 h 720"/>
                <a:gd name="T50" fmla="*/ 1033463 w 907"/>
                <a:gd name="T51" fmla="*/ 484188 h 720"/>
                <a:gd name="T52" fmla="*/ 965200 w 907"/>
                <a:gd name="T53" fmla="*/ 412750 h 720"/>
                <a:gd name="T54" fmla="*/ 885825 w 907"/>
                <a:gd name="T55" fmla="*/ 473075 h 720"/>
                <a:gd name="T56" fmla="*/ 854075 w 907"/>
                <a:gd name="T57" fmla="*/ 511175 h 720"/>
                <a:gd name="T58" fmla="*/ 796925 w 907"/>
                <a:gd name="T59" fmla="*/ 501650 h 720"/>
                <a:gd name="T60" fmla="*/ 746125 w 907"/>
                <a:gd name="T61" fmla="*/ 585787 h 720"/>
                <a:gd name="T62" fmla="*/ 709613 w 907"/>
                <a:gd name="T63" fmla="*/ 649287 h 720"/>
                <a:gd name="T64" fmla="*/ 712788 w 907"/>
                <a:gd name="T65" fmla="*/ 720725 h 720"/>
                <a:gd name="T66" fmla="*/ 717550 w 907"/>
                <a:gd name="T67" fmla="*/ 755650 h 720"/>
                <a:gd name="T68" fmla="*/ 712788 w 907"/>
                <a:gd name="T69" fmla="*/ 812800 h 720"/>
                <a:gd name="T70" fmla="*/ 731838 w 907"/>
                <a:gd name="T71" fmla="*/ 908050 h 720"/>
                <a:gd name="T72" fmla="*/ 720725 w 907"/>
                <a:gd name="T73" fmla="*/ 977900 h 720"/>
                <a:gd name="T74" fmla="*/ 658813 w 907"/>
                <a:gd name="T75" fmla="*/ 1046163 h 720"/>
                <a:gd name="T76" fmla="*/ 658813 w 907"/>
                <a:gd name="T77" fmla="*/ 1100138 h 720"/>
                <a:gd name="T78" fmla="*/ 638175 w 907"/>
                <a:gd name="T79" fmla="*/ 1128713 h 720"/>
                <a:gd name="T80" fmla="*/ 563563 w 907"/>
                <a:gd name="T81" fmla="*/ 1084263 h 720"/>
                <a:gd name="T82" fmla="*/ 457200 w 907"/>
                <a:gd name="T83" fmla="*/ 1046163 h 720"/>
                <a:gd name="T84" fmla="*/ 377825 w 907"/>
                <a:gd name="T85" fmla="*/ 1136650 h 720"/>
                <a:gd name="T86" fmla="*/ 293688 w 907"/>
                <a:gd name="T87" fmla="*/ 1117600 h 720"/>
                <a:gd name="T88" fmla="*/ 233363 w 907"/>
                <a:gd name="T89" fmla="*/ 1076325 h 720"/>
                <a:gd name="T90" fmla="*/ 246063 w 907"/>
                <a:gd name="T91" fmla="*/ 931863 h 720"/>
                <a:gd name="T92" fmla="*/ 222250 w 907"/>
                <a:gd name="T93" fmla="*/ 706437 h 720"/>
                <a:gd name="T94" fmla="*/ 114300 w 907"/>
                <a:gd name="T95" fmla="*/ 527050 h 720"/>
                <a:gd name="T96" fmla="*/ 7938 w 907"/>
                <a:gd name="T97" fmla="*/ 500063 h 720"/>
                <a:gd name="T98" fmla="*/ 95250 w 907"/>
                <a:gd name="T99" fmla="*/ 519113 h 720"/>
                <a:gd name="T100" fmla="*/ 152400 w 907"/>
                <a:gd name="T101" fmla="*/ 519113 h 720"/>
                <a:gd name="T102" fmla="*/ 176213 w 907"/>
                <a:gd name="T103" fmla="*/ 474663 h 720"/>
                <a:gd name="T104" fmla="*/ 166688 w 907"/>
                <a:gd name="T105" fmla="*/ 565150 h 720"/>
                <a:gd name="T106" fmla="*/ 279400 w 907"/>
                <a:gd name="T107" fmla="*/ 558800 h 720"/>
                <a:gd name="T108" fmla="*/ 290513 w 907"/>
                <a:gd name="T109" fmla="*/ 539750 h 720"/>
                <a:gd name="T110" fmla="*/ 296863 w 907"/>
                <a:gd name="T111" fmla="*/ 465138 h 720"/>
                <a:gd name="T112" fmla="*/ 407988 w 907"/>
                <a:gd name="T113" fmla="*/ 344487 h 720"/>
                <a:gd name="T114" fmla="*/ 463550 w 907"/>
                <a:gd name="T115" fmla="*/ 265113 h 720"/>
                <a:gd name="T116" fmla="*/ 434975 w 907"/>
                <a:gd name="T117" fmla="*/ 177800 h 720"/>
                <a:gd name="T118" fmla="*/ 490538 w 907"/>
                <a:gd name="T119" fmla="*/ 136525 h 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7"/>
                <a:gd name="T181" fmla="*/ 0 h 720"/>
                <a:gd name="T182" fmla="*/ 907 w 907"/>
                <a:gd name="T183" fmla="*/ 720 h 7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7" h="720">
                  <a:moveTo>
                    <a:pt x="580" y="0"/>
                  </a:moveTo>
                  <a:lnTo>
                    <a:pt x="576" y="9"/>
                  </a:lnTo>
                  <a:lnTo>
                    <a:pt x="578" y="25"/>
                  </a:lnTo>
                  <a:lnTo>
                    <a:pt x="587" y="15"/>
                  </a:lnTo>
                  <a:lnTo>
                    <a:pt x="604" y="15"/>
                  </a:lnTo>
                  <a:lnTo>
                    <a:pt x="608" y="28"/>
                  </a:lnTo>
                  <a:lnTo>
                    <a:pt x="601" y="44"/>
                  </a:lnTo>
                  <a:lnTo>
                    <a:pt x="606" y="47"/>
                  </a:lnTo>
                  <a:lnTo>
                    <a:pt x="602" y="60"/>
                  </a:lnTo>
                  <a:lnTo>
                    <a:pt x="591" y="62"/>
                  </a:lnTo>
                  <a:lnTo>
                    <a:pt x="596" y="68"/>
                  </a:lnTo>
                  <a:lnTo>
                    <a:pt x="579" y="74"/>
                  </a:lnTo>
                  <a:lnTo>
                    <a:pt x="570" y="70"/>
                  </a:lnTo>
                  <a:lnTo>
                    <a:pt x="558" y="77"/>
                  </a:lnTo>
                  <a:lnTo>
                    <a:pt x="557" y="83"/>
                  </a:lnTo>
                  <a:lnTo>
                    <a:pt x="555" y="90"/>
                  </a:lnTo>
                  <a:lnTo>
                    <a:pt x="567" y="85"/>
                  </a:lnTo>
                  <a:lnTo>
                    <a:pt x="583" y="86"/>
                  </a:lnTo>
                  <a:lnTo>
                    <a:pt x="585" y="90"/>
                  </a:lnTo>
                  <a:lnTo>
                    <a:pt x="576" y="102"/>
                  </a:lnTo>
                  <a:lnTo>
                    <a:pt x="570" y="112"/>
                  </a:lnTo>
                  <a:lnTo>
                    <a:pt x="559" y="121"/>
                  </a:lnTo>
                  <a:lnTo>
                    <a:pt x="550" y="128"/>
                  </a:lnTo>
                  <a:lnTo>
                    <a:pt x="549" y="128"/>
                  </a:lnTo>
                  <a:lnTo>
                    <a:pt x="553" y="128"/>
                  </a:lnTo>
                  <a:lnTo>
                    <a:pt x="559" y="128"/>
                  </a:lnTo>
                  <a:lnTo>
                    <a:pt x="580" y="115"/>
                  </a:lnTo>
                  <a:lnTo>
                    <a:pt x="592" y="102"/>
                  </a:lnTo>
                  <a:lnTo>
                    <a:pt x="600" y="90"/>
                  </a:lnTo>
                  <a:lnTo>
                    <a:pt x="601" y="93"/>
                  </a:lnTo>
                  <a:lnTo>
                    <a:pt x="606" y="106"/>
                  </a:lnTo>
                  <a:lnTo>
                    <a:pt x="601" y="124"/>
                  </a:lnTo>
                  <a:lnTo>
                    <a:pt x="589" y="140"/>
                  </a:lnTo>
                  <a:lnTo>
                    <a:pt x="580" y="152"/>
                  </a:lnTo>
                  <a:lnTo>
                    <a:pt x="576" y="159"/>
                  </a:lnTo>
                  <a:lnTo>
                    <a:pt x="575" y="163"/>
                  </a:lnTo>
                  <a:lnTo>
                    <a:pt x="579" y="170"/>
                  </a:lnTo>
                  <a:lnTo>
                    <a:pt x="583" y="159"/>
                  </a:lnTo>
                  <a:lnTo>
                    <a:pt x="585" y="155"/>
                  </a:lnTo>
                  <a:lnTo>
                    <a:pt x="596" y="152"/>
                  </a:lnTo>
                  <a:lnTo>
                    <a:pt x="598" y="152"/>
                  </a:lnTo>
                  <a:lnTo>
                    <a:pt x="601" y="152"/>
                  </a:lnTo>
                  <a:lnTo>
                    <a:pt x="598" y="155"/>
                  </a:lnTo>
                  <a:lnTo>
                    <a:pt x="593" y="165"/>
                  </a:lnTo>
                  <a:lnTo>
                    <a:pt x="597" y="167"/>
                  </a:lnTo>
                  <a:lnTo>
                    <a:pt x="604" y="158"/>
                  </a:lnTo>
                  <a:lnTo>
                    <a:pt x="605" y="155"/>
                  </a:lnTo>
                  <a:lnTo>
                    <a:pt x="612" y="144"/>
                  </a:lnTo>
                  <a:lnTo>
                    <a:pt x="622" y="141"/>
                  </a:lnTo>
                  <a:lnTo>
                    <a:pt x="613" y="159"/>
                  </a:lnTo>
                  <a:lnTo>
                    <a:pt x="612" y="183"/>
                  </a:lnTo>
                  <a:lnTo>
                    <a:pt x="612" y="200"/>
                  </a:lnTo>
                  <a:lnTo>
                    <a:pt x="614" y="210"/>
                  </a:lnTo>
                  <a:lnTo>
                    <a:pt x="617" y="226"/>
                  </a:lnTo>
                  <a:lnTo>
                    <a:pt x="623" y="227"/>
                  </a:lnTo>
                  <a:lnTo>
                    <a:pt x="623" y="226"/>
                  </a:lnTo>
                  <a:lnTo>
                    <a:pt x="621" y="217"/>
                  </a:lnTo>
                  <a:lnTo>
                    <a:pt x="619" y="209"/>
                  </a:lnTo>
                  <a:lnTo>
                    <a:pt x="618" y="205"/>
                  </a:lnTo>
                  <a:lnTo>
                    <a:pt x="618" y="193"/>
                  </a:lnTo>
                  <a:lnTo>
                    <a:pt x="618" y="189"/>
                  </a:lnTo>
                  <a:lnTo>
                    <a:pt x="617" y="174"/>
                  </a:lnTo>
                  <a:lnTo>
                    <a:pt x="621" y="166"/>
                  </a:lnTo>
                  <a:lnTo>
                    <a:pt x="622" y="154"/>
                  </a:lnTo>
                  <a:lnTo>
                    <a:pt x="626" y="148"/>
                  </a:lnTo>
                  <a:lnTo>
                    <a:pt x="634" y="155"/>
                  </a:lnTo>
                  <a:lnTo>
                    <a:pt x="634" y="152"/>
                  </a:lnTo>
                  <a:lnTo>
                    <a:pt x="634" y="148"/>
                  </a:lnTo>
                  <a:lnTo>
                    <a:pt x="634" y="146"/>
                  </a:lnTo>
                  <a:lnTo>
                    <a:pt x="635" y="138"/>
                  </a:lnTo>
                  <a:lnTo>
                    <a:pt x="634" y="138"/>
                  </a:lnTo>
                  <a:lnTo>
                    <a:pt x="623" y="134"/>
                  </a:lnTo>
                  <a:lnTo>
                    <a:pt x="623" y="121"/>
                  </a:lnTo>
                  <a:lnTo>
                    <a:pt x="625" y="111"/>
                  </a:lnTo>
                  <a:lnTo>
                    <a:pt x="623" y="98"/>
                  </a:lnTo>
                  <a:lnTo>
                    <a:pt x="623" y="97"/>
                  </a:lnTo>
                  <a:lnTo>
                    <a:pt x="630" y="94"/>
                  </a:lnTo>
                  <a:lnTo>
                    <a:pt x="631" y="94"/>
                  </a:lnTo>
                  <a:lnTo>
                    <a:pt x="632" y="94"/>
                  </a:lnTo>
                  <a:lnTo>
                    <a:pt x="631" y="93"/>
                  </a:lnTo>
                  <a:lnTo>
                    <a:pt x="626" y="87"/>
                  </a:lnTo>
                  <a:lnTo>
                    <a:pt x="625" y="77"/>
                  </a:lnTo>
                  <a:lnTo>
                    <a:pt x="629" y="62"/>
                  </a:lnTo>
                  <a:lnTo>
                    <a:pt x="634" y="44"/>
                  </a:lnTo>
                  <a:lnTo>
                    <a:pt x="635" y="42"/>
                  </a:lnTo>
                  <a:lnTo>
                    <a:pt x="655" y="34"/>
                  </a:lnTo>
                  <a:lnTo>
                    <a:pt x="664" y="38"/>
                  </a:lnTo>
                  <a:lnTo>
                    <a:pt x="673" y="38"/>
                  </a:lnTo>
                  <a:lnTo>
                    <a:pt x="676" y="38"/>
                  </a:lnTo>
                  <a:lnTo>
                    <a:pt x="680" y="47"/>
                  </a:lnTo>
                  <a:lnTo>
                    <a:pt x="691" y="49"/>
                  </a:lnTo>
                  <a:lnTo>
                    <a:pt x="685" y="62"/>
                  </a:lnTo>
                  <a:lnTo>
                    <a:pt x="695" y="64"/>
                  </a:lnTo>
                  <a:lnTo>
                    <a:pt x="689" y="77"/>
                  </a:lnTo>
                  <a:lnTo>
                    <a:pt x="687" y="86"/>
                  </a:lnTo>
                  <a:lnTo>
                    <a:pt x="699" y="76"/>
                  </a:lnTo>
                  <a:lnTo>
                    <a:pt x="710" y="69"/>
                  </a:lnTo>
                  <a:lnTo>
                    <a:pt x="722" y="60"/>
                  </a:lnTo>
                  <a:lnTo>
                    <a:pt x="727" y="59"/>
                  </a:lnTo>
                  <a:lnTo>
                    <a:pt x="729" y="57"/>
                  </a:lnTo>
                  <a:lnTo>
                    <a:pt x="733" y="69"/>
                  </a:lnTo>
                  <a:lnTo>
                    <a:pt x="727" y="90"/>
                  </a:lnTo>
                  <a:lnTo>
                    <a:pt x="737" y="83"/>
                  </a:lnTo>
                  <a:lnTo>
                    <a:pt x="740" y="76"/>
                  </a:lnTo>
                  <a:lnTo>
                    <a:pt x="746" y="65"/>
                  </a:lnTo>
                  <a:lnTo>
                    <a:pt x="748" y="57"/>
                  </a:lnTo>
                  <a:lnTo>
                    <a:pt x="761" y="60"/>
                  </a:lnTo>
                  <a:lnTo>
                    <a:pt x="769" y="62"/>
                  </a:lnTo>
                  <a:lnTo>
                    <a:pt x="762" y="70"/>
                  </a:lnTo>
                  <a:lnTo>
                    <a:pt x="771" y="70"/>
                  </a:lnTo>
                  <a:lnTo>
                    <a:pt x="779" y="74"/>
                  </a:lnTo>
                  <a:lnTo>
                    <a:pt x="784" y="78"/>
                  </a:lnTo>
                  <a:lnTo>
                    <a:pt x="778" y="89"/>
                  </a:lnTo>
                  <a:lnTo>
                    <a:pt x="770" y="97"/>
                  </a:lnTo>
                  <a:lnTo>
                    <a:pt x="762" y="102"/>
                  </a:lnTo>
                  <a:lnTo>
                    <a:pt x="767" y="106"/>
                  </a:lnTo>
                  <a:lnTo>
                    <a:pt x="771" y="107"/>
                  </a:lnTo>
                  <a:lnTo>
                    <a:pt x="795" y="94"/>
                  </a:lnTo>
                  <a:lnTo>
                    <a:pt x="809" y="87"/>
                  </a:lnTo>
                  <a:lnTo>
                    <a:pt x="813" y="94"/>
                  </a:lnTo>
                  <a:lnTo>
                    <a:pt x="813" y="98"/>
                  </a:lnTo>
                  <a:lnTo>
                    <a:pt x="822" y="99"/>
                  </a:lnTo>
                  <a:lnTo>
                    <a:pt x="826" y="103"/>
                  </a:lnTo>
                  <a:lnTo>
                    <a:pt x="830" y="114"/>
                  </a:lnTo>
                  <a:lnTo>
                    <a:pt x="837" y="112"/>
                  </a:lnTo>
                  <a:lnTo>
                    <a:pt x="847" y="103"/>
                  </a:lnTo>
                  <a:lnTo>
                    <a:pt x="855" y="112"/>
                  </a:lnTo>
                  <a:lnTo>
                    <a:pt x="858" y="120"/>
                  </a:lnTo>
                  <a:lnTo>
                    <a:pt x="860" y="125"/>
                  </a:lnTo>
                  <a:lnTo>
                    <a:pt x="862" y="129"/>
                  </a:lnTo>
                  <a:lnTo>
                    <a:pt x="866" y="140"/>
                  </a:lnTo>
                  <a:lnTo>
                    <a:pt x="867" y="144"/>
                  </a:lnTo>
                  <a:lnTo>
                    <a:pt x="860" y="152"/>
                  </a:lnTo>
                  <a:lnTo>
                    <a:pt x="855" y="154"/>
                  </a:lnTo>
                  <a:lnTo>
                    <a:pt x="839" y="162"/>
                  </a:lnTo>
                  <a:lnTo>
                    <a:pt x="824" y="170"/>
                  </a:lnTo>
                  <a:lnTo>
                    <a:pt x="824" y="180"/>
                  </a:lnTo>
                  <a:lnTo>
                    <a:pt x="822" y="180"/>
                  </a:lnTo>
                  <a:lnTo>
                    <a:pt x="813" y="186"/>
                  </a:lnTo>
                  <a:lnTo>
                    <a:pt x="816" y="195"/>
                  </a:lnTo>
                  <a:lnTo>
                    <a:pt x="811" y="204"/>
                  </a:lnTo>
                  <a:lnTo>
                    <a:pt x="804" y="209"/>
                  </a:lnTo>
                  <a:lnTo>
                    <a:pt x="797" y="214"/>
                  </a:lnTo>
                  <a:lnTo>
                    <a:pt x="804" y="220"/>
                  </a:lnTo>
                  <a:lnTo>
                    <a:pt x="791" y="224"/>
                  </a:lnTo>
                  <a:lnTo>
                    <a:pt x="771" y="231"/>
                  </a:lnTo>
                  <a:lnTo>
                    <a:pt x="767" y="230"/>
                  </a:lnTo>
                  <a:lnTo>
                    <a:pt x="752" y="230"/>
                  </a:lnTo>
                  <a:lnTo>
                    <a:pt x="735" y="229"/>
                  </a:lnTo>
                  <a:lnTo>
                    <a:pt x="733" y="229"/>
                  </a:lnTo>
                  <a:lnTo>
                    <a:pt x="720" y="227"/>
                  </a:lnTo>
                  <a:lnTo>
                    <a:pt x="716" y="227"/>
                  </a:lnTo>
                  <a:lnTo>
                    <a:pt x="714" y="227"/>
                  </a:lnTo>
                  <a:lnTo>
                    <a:pt x="706" y="227"/>
                  </a:lnTo>
                  <a:lnTo>
                    <a:pt x="687" y="226"/>
                  </a:lnTo>
                  <a:lnTo>
                    <a:pt x="674" y="222"/>
                  </a:lnTo>
                  <a:lnTo>
                    <a:pt x="672" y="221"/>
                  </a:lnTo>
                  <a:lnTo>
                    <a:pt x="670" y="222"/>
                  </a:lnTo>
                  <a:lnTo>
                    <a:pt x="664" y="224"/>
                  </a:lnTo>
                  <a:lnTo>
                    <a:pt x="663" y="224"/>
                  </a:lnTo>
                  <a:lnTo>
                    <a:pt x="657" y="226"/>
                  </a:lnTo>
                  <a:lnTo>
                    <a:pt x="660" y="230"/>
                  </a:lnTo>
                  <a:lnTo>
                    <a:pt x="663" y="229"/>
                  </a:lnTo>
                  <a:lnTo>
                    <a:pt x="669" y="227"/>
                  </a:lnTo>
                  <a:lnTo>
                    <a:pt x="674" y="226"/>
                  </a:lnTo>
                  <a:lnTo>
                    <a:pt x="670" y="234"/>
                  </a:lnTo>
                  <a:lnTo>
                    <a:pt x="664" y="239"/>
                  </a:lnTo>
                  <a:lnTo>
                    <a:pt x="667" y="243"/>
                  </a:lnTo>
                  <a:lnTo>
                    <a:pt x="672" y="244"/>
                  </a:lnTo>
                  <a:lnTo>
                    <a:pt x="680" y="239"/>
                  </a:lnTo>
                  <a:lnTo>
                    <a:pt x="685" y="239"/>
                  </a:lnTo>
                  <a:lnTo>
                    <a:pt x="686" y="242"/>
                  </a:lnTo>
                  <a:lnTo>
                    <a:pt x="680" y="244"/>
                  </a:lnTo>
                  <a:lnTo>
                    <a:pt x="684" y="247"/>
                  </a:lnTo>
                  <a:lnTo>
                    <a:pt x="689" y="246"/>
                  </a:lnTo>
                  <a:lnTo>
                    <a:pt x="699" y="246"/>
                  </a:lnTo>
                  <a:lnTo>
                    <a:pt x="710" y="246"/>
                  </a:lnTo>
                  <a:lnTo>
                    <a:pt x="718" y="247"/>
                  </a:lnTo>
                  <a:lnTo>
                    <a:pt x="720" y="254"/>
                  </a:lnTo>
                  <a:lnTo>
                    <a:pt x="731" y="252"/>
                  </a:lnTo>
                  <a:lnTo>
                    <a:pt x="736" y="252"/>
                  </a:lnTo>
                  <a:lnTo>
                    <a:pt x="745" y="251"/>
                  </a:lnTo>
                  <a:lnTo>
                    <a:pt x="754" y="254"/>
                  </a:lnTo>
                  <a:lnTo>
                    <a:pt x="765" y="258"/>
                  </a:lnTo>
                  <a:lnTo>
                    <a:pt x="758" y="267"/>
                  </a:lnTo>
                  <a:lnTo>
                    <a:pt x="750" y="276"/>
                  </a:lnTo>
                  <a:lnTo>
                    <a:pt x="749" y="282"/>
                  </a:lnTo>
                  <a:lnTo>
                    <a:pt x="749" y="284"/>
                  </a:lnTo>
                  <a:lnTo>
                    <a:pt x="749" y="292"/>
                  </a:lnTo>
                  <a:lnTo>
                    <a:pt x="754" y="290"/>
                  </a:lnTo>
                  <a:lnTo>
                    <a:pt x="756" y="289"/>
                  </a:lnTo>
                  <a:lnTo>
                    <a:pt x="759" y="273"/>
                  </a:lnTo>
                  <a:lnTo>
                    <a:pt x="767" y="271"/>
                  </a:lnTo>
                  <a:lnTo>
                    <a:pt x="774" y="271"/>
                  </a:lnTo>
                  <a:lnTo>
                    <a:pt x="780" y="275"/>
                  </a:lnTo>
                  <a:lnTo>
                    <a:pt x="783" y="286"/>
                  </a:lnTo>
                  <a:lnTo>
                    <a:pt x="782" y="296"/>
                  </a:lnTo>
                  <a:lnTo>
                    <a:pt x="780" y="299"/>
                  </a:lnTo>
                  <a:lnTo>
                    <a:pt x="779" y="303"/>
                  </a:lnTo>
                  <a:lnTo>
                    <a:pt x="778" y="309"/>
                  </a:lnTo>
                  <a:lnTo>
                    <a:pt x="775" y="319"/>
                  </a:lnTo>
                  <a:lnTo>
                    <a:pt x="774" y="323"/>
                  </a:lnTo>
                  <a:lnTo>
                    <a:pt x="773" y="324"/>
                  </a:lnTo>
                  <a:lnTo>
                    <a:pt x="767" y="327"/>
                  </a:lnTo>
                  <a:lnTo>
                    <a:pt x="762" y="331"/>
                  </a:lnTo>
                  <a:lnTo>
                    <a:pt x="769" y="332"/>
                  </a:lnTo>
                  <a:lnTo>
                    <a:pt x="770" y="332"/>
                  </a:lnTo>
                  <a:lnTo>
                    <a:pt x="771" y="340"/>
                  </a:lnTo>
                  <a:lnTo>
                    <a:pt x="771" y="341"/>
                  </a:lnTo>
                  <a:lnTo>
                    <a:pt x="775" y="337"/>
                  </a:lnTo>
                  <a:lnTo>
                    <a:pt x="778" y="333"/>
                  </a:lnTo>
                  <a:lnTo>
                    <a:pt x="780" y="327"/>
                  </a:lnTo>
                  <a:lnTo>
                    <a:pt x="783" y="320"/>
                  </a:lnTo>
                  <a:lnTo>
                    <a:pt x="788" y="313"/>
                  </a:lnTo>
                  <a:lnTo>
                    <a:pt x="796" y="313"/>
                  </a:lnTo>
                  <a:lnTo>
                    <a:pt x="801" y="313"/>
                  </a:lnTo>
                  <a:lnTo>
                    <a:pt x="805" y="307"/>
                  </a:lnTo>
                  <a:lnTo>
                    <a:pt x="812" y="299"/>
                  </a:lnTo>
                  <a:lnTo>
                    <a:pt x="816" y="298"/>
                  </a:lnTo>
                  <a:lnTo>
                    <a:pt x="812" y="310"/>
                  </a:lnTo>
                  <a:lnTo>
                    <a:pt x="809" y="313"/>
                  </a:lnTo>
                  <a:lnTo>
                    <a:pt x="805" y="319"/>
                  </a:lnTo>
                  <a:lnTo>
                    <a:pt x="804" y="320"/>
                  </a:lnTo>
                  <a:lnTo>
                    <a:pt x="805" y="327"/>
                  </a:lnTo>
                  <a:lnTo>
                    <a:pt x="808" y="336"/>
                  </a:lnTo>
                  <a:lnTo>
                    <a:pt x="812" y="345"/>
                  </a:lnTo>
                  <a:lnTo>
                    <a:pt x="816" y="341"/>
                  </a:lnTo>
                  <a:lnTo>
                    <a:pt x="812" y="331"/>
                  </a:lnTo>
                  <a:lnTo>
                    <a:pt x="812" y="327"/>
                  </a:lnTo>
                  <a:lnTo>
                    <a:pt x="811" y="323"/>
                  </a:lnTo>
                  <a:lnTo>
                    <a:pt x="812" y="320"/>
                  </a:lnTo>
                  <a:lnTo>
                    <a:pt x="812" y="319"/>
                  </a:lnTo>
                  <a:lnTo>
                    <a:pt x="817" y="309"/>
                  </a:lnTo>
                  <a:lnTo>
                    <a:pt x="824" y="319"/>
                  </a:lnTo>
                  <a:lnTo>
                    <a:pt x="826" y="323"/>
                  </a:lnTo>
                  <a:lnTo>
                    <a:pt x="826" y="320"/>
                  </a:lnTo>
                  <a:lnTo>
                    <a:pt x="826" y="314"/>
                  </a:lnTo>
                  <a:lnTo>
                    <a:pt x="826" y="313"/>
                  </a:lnTo>
                  <a:lnTo>
                    <a:pt x="825" y="307"/>
                  </a:lnTo>
                  <a:lnTo>
                    <a:pt x="821" y="299"/>
                  </a:lnTo>
                  <a:lnTo>
                    <a:pt x="822" y="298"/>
                  </a:lnTo>
                  <a:lnTo>
                    <a:pt x="828" y="296"/>
                  </a:lnTo>
                  <a:lnTo>
                    <a:pt x="828" y="294"/>
                  </a:lnTo>
                  <a:lnTo>
                    <a:pt x="822" y="284"/>
                  </a:lnTo>
                  <a:lnTo>
                    <a:pt x="817" y="275"/>
                  </a:lnTo>
                  <a:lnTo>
                    <a:pt x="820" y="268"/>
                  </a:lnTo>
                  <a:lnTo>
                    <a:pt x="831" y="268"/>
                  </a:lnTo>
                  <a:lnTo>
                    <a:pt x="829" y="277"/>
                  </a:lnTo>
                  <a:lnTo>
                    <a:pt x="837" y="276"/>
                  </a:lnTo>
                  <a:lnTo>
                    <a:pt x="843" y="286"/>
                  </a:lnTo>
                  <a:lnTo>
                    <a:pt x="847" y="297"/>
                  </a:lnTo>
                  <a:lnTo>
                    <a:pt x="848" y="302"/>
                  </a:lnTo>
                  <a:lnTo>
                    <a:pt x="848" y="306"/>
                  </a:lnTo>
                  <a:lnTo>
                    <a:pt x="847" y="314"/>
                  </a:lnTo>
                  <a:lnTo>
                    <a:pt x="843" y="318"/>
                  </a:lnTo>
                  <a:lnTo>
                    <a:pt x="850" y="319"/>
                  </a:lnTo>
                  <a:lnTo>
                    <a:pt x="856" y="313"/>
                  </a:lnTo>
                  <a:lnTo>
                    <a:pt x="854" y="306"/>
                  </a:lnTo>
                  <a:lnTo>
                    <a:pt x="852" y="299"/>
                  </a:lnTo>
                  <a:lnTo>
                    <a:pt x="852" y="298"/>
                  </a:lnTo>
                  <a:lnTo>
                    <a:pt x="848" y="290"/>
                  </a:lnTo>
                  <a:lnTo>
                    <a:pt x="846" y="280"/>
                  </a:lnTo>
                  <a:lnTo>
                    <a:pt x="852" y="275"/>
                  </a:lnTo>
                  <a:lnTo>
                    <a:pt x="860" y="277"/>
                  </a:lnTo>
                  <a:lnTo>
                    <a:pt x="862" y="275"/>
                  </a:lnTo>
                  <a:lnTo>
                    <a:pt x="872" y="276"/>
                  </a:lnTo>
                  <a:lnTo>
                    <a:pt x="873" y="276"/>
                  </a:lnTo>
                  <a:lnTo>
                    <a:pt x="871" y="288"/>
                  </a:lnTo>
                  <a:lnTo>
                    <a:pt x="880" y="277"/>
                  </a:lnTo>
                  <a:lnTo>
                    <a:pt x="883" y="277"/>
                  </a:lnTo>
                  <a:lnTo>
                    <a:pt x="884" y="278"/>
                  </a:lnTo>
                  <a:lnTo>
                    <a:pt x="886" y="281"/>
                  </a:lnTo>
                  <a:lnTo>
                    <a:pt x="886" y="282"/>
                  </a:lnTo>
                  <a:lnTo>
                    <a:pt x="888" y="284"/>
                  </a:lnTo>
                  <a:lnTo>
                    <a:pt x="888" y="285"/>
                  </a:lnTo>
                  <a:lnTo>
                    <a:pt x="889" y="284"/>
                  </a:lnTo>
                  <a:lnTo>
                    <a:pt x="890" y="288"/>
                  </a:lnTo>
                  <a:lnTo>
                    <a:pt x="892" y="288"/>
                  </a:lnTo>
                  <a:lnTo>
                    <a:pt x="893" y="293"/>
                  </a:lnTo>
                  <a:lnTo>
                    <a:pt x="892" y="294"/>
                  </a:lnTo>
                  <a:lnTo>
                    <a:pt x="894" y="297"/>
                  </a:lnTo>
                  <a:lnTo>
                    <a:pt x="896" y="298"/>
                  </a:lnTo>
                  <a:lnTo>
                    <a:pt x="900" y="301"/>
                  </a:lnTo>
                  <a:lnTo>
                    <a:pt x="900" y="299"/>
                  </a:lnTo>
                  <a:lnTo>
                    <a:pt x="901" y="301"/>
                  </a:lnTo>
                  <a:lnTo>
                    <a:pt x="901" y="303"/>
                  </a:lnTo>
                  <a:lnTo>
                    <a:pt x="900" y="303"/>
                  </a:lnTo>
                  <a:lnTo>
                    <a:pt x="900" y="305"/>
                  </a:lnTo>
                  <a:lnTo>
                    <a:pt x="902" y="310"/>
                  </a:lnTo>
                  <a:lnTo>
                    <a:pt x="905" y="314"/>
                  </a:lnTo>
                  <a:lnTo>
                    <a:pt x="906" y="322"/>
                  </a:lnTo>
                  <a:lnTo>
                    <a:pt x="906" y="323"/>
                  </a:lnTo>
                  <a:lnTo>
                    <a:pt x="907" y="327"/>
                  </a:lnTo>
                  <a:lnTo>
                    <a:pt x="907" y="328"/>
                  </a:lnTo>
                  <a:lnTo>
                    <a:pt x="907" y="332"/>
                  </a:lnTo>
                  <a:lnTo>
                    <a:pt x="900" y="344"/>
                  </a:lnTo>
                  <a:lnTo>
                    <a:pt x="893" y="344"/>
                  </a:lnTo>
                  <a:lnTo>
                    <a:pt x="890" y="344"/>
                  </a:lnTo>
                  <a:lnTo>
                    <a:pt x="888" y="344"/>
                  </a:lnTo>
                  <a:lnTo>
                    <a:pt x="881" y="345"/>
                  </a:lnTo>
                  <a:lnTo>
                    <a:pt x="872" y="348"/>
                  </a:lnTo>
                  <a:lnTo>
                    <a:pt x="859" y="337"/>
                  </a:lnTo>
                  <a:lnTo>
                    <a:pt x="854" y="333"/>
                  </a:lnTo>
                  <a:lnTo>
                    <a:pt x="841" y="327"/>
                  </a:lnTo>
                  <a:lnTo>
                    <a:pt x="839" y="326"/>
                  </a:lnTo>
                  <a:lnTo>
                    <a:pt x="830" y="323"/>
                  </a:lnTo>
                  <a:lnTo>
                    <a:pt x="828" y="326"/>
                  </a:lnTo>
                  <a:lnTo>
                    <a:pt x="825" y="327"/>
                  </a:lnTo>
                  <a:lnTo>
                    <a:pt x="826" y="331"/>
                  </a:lnTo>
                  <a:lnTo>
                    <a:pt x="830" y="330"/>
                  </a:lnTo>
                  <a:lnTo>
                    <a:pt x="834" y="339"/>
                  </a:lnTo>
                  <a:lnTo>
                    <a:pt x="835" y="340"/>
                  </a:lnTo>
                  <a:lnTo>
                    <a:pt x="838" y="345"/>
                  </a:lnTo>
                  <a:lnTo>
                    <a:pt x="841" y="348"/>
                  </a:lnTo>
                  <a:lnTo>
                    <a:pt x="841" y="352"/>
                  </a:lnTo>
                  <a:lnTo>
                    <a:pt x="841" y="353"/>
                  </a:lnTo>
                  <a:lnTo>
                    <a:pt x="841" y="356"/>
                  </a:lnTo>
                  <a:lnTo>
                    <a:pt x="838" y="361"/>
                  </a:lnTo>
                  <a:lnTo>
                    <a:pt x="838" y="362"/>
                  </a:lnTo>
                  <a:lnTo>
                    <a:pt x="838" y="364"/>
                  </a:lnTo>
                  <a:lnTo>
                    <a:pt x="838" y="366"/>
                  </a:lnTo>
                  <a:lnTo>
                    <a:pt x="839" y="373"/>
                  </a:lnTo>
                  <a:lnTo>
                    <a:pt x="841" y="375"/>
                  </a:lnTo>
                  <a:lnTo>
                    <a:pt x="837" y="386"/>
                  </a:lnTo>
                  <a:lnTo>
                    <a:pt x="834" y="391"/>
                  </a:lnTo>
                  <a:lnTo>
                    <a:pt x="829" y="395"/>
                  </a:lnTo>
                  <a:lnTo>
                    <a:pt x="828" y="396"/>
                  </a:lnTo>
                  <a:lnTo>
                    <a:pt x="828" y="395"/>
                  </a:lnTo>
                  <a:lnTo>
                    <a:pt x="825" y="394"/>
                  </a:lnTo>
                  <a:lnTo>
                    <a:pt x="820" y="392"/>
                  </a:lnTo>
                  <a:lnTo>
                    <a:pt x="820" y="394"/>
                  </a:lnTo>
                  <a:lnTo>
                    <a:pt x="816" y="399"/>
                  </a:lnTo>
                  <a:lnTo>
                    <a:pt x="814" y="402"/>
                  </a:lnTo>
                  <a:lnTo>
                    <a:pt x="809" y="404"/>
                  </a:lnTo>
                  <a:lnTo>
                    <a:pt x="809" y="405"/>
                  </a:lnTo>
                  <a:lnTo>
                    <a:pt x="809" y="407"/>
                  </a:lnTo>
                  <a:lnTo>
                    <a:pt x="809" y="409"/>
                  </a:lnTo>
                  <a:lnTo>
                    <a:pt x="809" y="412"/>
                  </a:lnTo>
                  <a:lnTo>
                    <a:pt x="800" y="426"/>
                  </a:lnTo>
                  <a:lnTo>
                    <a:pt x="797" y="428"/>
                  </a:lnTo>
                  <a:lnTo>
                    <a:pt x="796" y="426"/>
                  </a:lnTo>
                  <a:lnTo>
                    <a:pt x="795" y="425"/>
                  </a:lnTo>
                  <a:lnTo>
                    <a:pt x="792" y="428"/>
                  </a:lnTo>
                  <a:lnTo>
                    <a:pt x="786" y="430"/>
                  </a:lnTo>
                  <a:lnTo>
                    <a:pt x="784" y="429"/>
                  </a:lnTo>
                  <a:lnTo>
                    <a:pt x="779" y="434"/>
                  </a:lnTo>
                  <a:lnTo>
                    <a:pt x="775" y="438"/>
                  </a:lnTo>
                  <a:lnTo>
                    <a:pt x="776" y="449"/>
                  </a:lnTo>
                  <a:lnTo>
                    <a:pt x="779" y="451"/>
                  </a:lnTo>
                  <a:lnTo>
                    <a:pt x="779" y="453"/>
                  </a:lnTo>
                  <a:lnTo>
                    <a:pt x="782" y="454"/>
                  </a:lnTo>
                  <a:lnTo>
                    <a:pt x="782" y="455"/>
                  </a:lnTo>
                  <a:lnTo>
                    <a:pt x="783" y="460"/>
                  </a:lnTo>
                  <a:lnTo>
                    <a:pt x="782" y="460"/>
                  </a:lnTo>
                  <a:lnTo>
                    <a:pt x="782" y="462"/>
                  </a:lnTo>
                  <a:lnTo>
                    <a:pt x="782" y="466"/>
                  </a:lnTo>
                  <a:lnTo>
                    <a:pt x="783" y="470"/>
                  </a:lnTo>
                  <a:lnTo>
                    <a:pt x="783" y="471"/>
                  </a:lnTo>
                  <a:lnTo>
                    <a:pt x="782" y="472"/>
                  </a:lnTo>
                  <a:lnTo>
                    <a:pt x="782" y="474"/>
                  </a:lnTo>
                  <a:lnTo>
                    <a:pt x="780" y="475"/>
                  </a:lnTo>
                  <a:lnTo>
                    <a:pt x="782" y="476"/>
                  </a:lnTo>
                  <a:lnTo>
                    <a:pt x="780" y="481"/>
                  </a:lnTo>
                  <a:lnTo>
                    <a:pt x="782" y="485"/>
                  </a:lnTo>
                  <a:lnTo>
                    <a:pt x="782" y="487"/>
                  </a:lnTo>
                  <a:lnTo>
                    <a:pt x="783" y="487"/>
                  </a:lnTo>
                  <a:lnTo>
                    <a:pt x="778" y="501"/>
                  </a:lnTo>
                  <a:lnTo>
                    <a:pt x="776" y="502"/>
                  </a:lnTo>
                  <a:lnTo>
                    <a:pt x="774" y="509"/>
                  </a:lnTo>
                  <a:lnTo>
                    <a:pt x="773" y="512"/>
                  </a:lnTo>
                  <a:lnTo>
                    <a:pt x="771" y="517"/>
                  </a:lnTo>
                  <a:lnTo>
                    <a:pt x="770" y="518"/>
                  </a:lnTo>
                  <a:lnTo>
                    <a:pt x="769" y="517"/>
                  </a:lnTo>
                  <a:lnTo>
                    <a:pt x="769" y="515"/>
                  </a:lnTo>
                  <a:lnTo>
                    <a:pt x="767" y="514"/>
                  </a:lnTo>
                  <a:lnTo>
                    <a:pt x="765" y="514"/>
                  </a:lnTo>
                  <a:lnTo>
                    <a:pt x="765" y="513"/>
                  </a:lnTo>
                  <a:lnTo>
                    <a:pt x="763" y="513"/>
                  </a:lnTo>
                  <a:lnTo>
                    <a:pt x="762" y="513"/>
                  </a:lnTo>
                  <a:lnTo>
                    <a:pt x="761" y="512"/>
                  </a:lnTo>
                  <a:lnTo>
                    <a:pt x="759" y="510"/>
                  </a:lnTo>
                  <a:lnTo>
                    <a:pt x="757" y="510"/>
                  </a:lnTo>
                  <a:lnTo>
                    <a:pt x="752" y="506"/>
                  </a:lnTo>
                  <a:lnTo>
                    <a:pt x="749" y="505"/>
                  </a:lnTo>
                  <a:lnTo>
                    <a:pt x="746" y="502"/>
                  </a:lnTo>
                  <a:lnTo>
                    <a:pt x="742" y="497"/>
                  </a:lnTo>
                  <a:lnTo>
                    <a:pt x="742" y="494"/>
                  </a:lnTo>
                  <a:lnTo>
                    <a:pt x="741" y="484"/>
                  </a:lnTo>
                  <a:lnTo>
                    <a:pt x="741" y="480"/>
                  </a:lnTo>
                  <a:lnTo>
                    <a:pt x="740" y="476"/>
                  </a:lnTo>
                  <a:lnTo>
                    <a:pt x="739" y="471"/>
                  </a:lnTo>
                  <a:lnTo>
                    <a:pt x="739" y="467"/>
                  </a:lnTo>
                  <a:lnTo>
                    <a:pt x="742" y="459"/>
                  </a:lnTo>
                  <a:lnTo>
                    <a:pt x="745" y="454"/>
                  </a:lnTo>
                  <a:lnTo>
                    <a:pt x="749" y="445"/>
                  </a:lnTo>
                  <a:lnTo>
                    <a:pt x="753" y="436"/>
                  </a:lnTo>
                  <a:lnTo>
                    <a:pt x="756" y="429"/>
                  </a:lnTo>
                  <a:lnTo>
                    <a:pt x="757" y="428"/>
                  </a:lnTo>
                  <a:lnTo>
                    <a:pt x="759" y="422"/>
                  </a:lnTo>
                  <a:lnTo>
                    <a:pt x="763" y="413"/>
                  </a:lnTo>
                  <a:lnTo>
                    <a:pt x="765" y="404"/>
                  </a:lnTo>
                  <a:lnTo>
                    <a:pt x="766" y="402"/>
                  </a:lnTo>
                  <a:lnTo>
                    <a:pt x="767" y="399"/>
                  </a:lnTo>
                  <a:lnTo>
                    <a:pt x="769" y="390"/>
                  </a:lnTo>
                  <a:lnTo>
                    <a:pt x="766" y="386"/>
                  </a:lnTo>
                  <a:lnTo>
                    <a:pt x="762" y="379"/>
                  </a:lnTo>
                  <a:lnTo>
                    <a:pt x="761" y="379"/>
                  </a:lnTo>
                  <a:lnTo>
                    <a:pt x="759" y="375"/>
                  </a:lnTo>
                  <a:lnTo>
                    <a:pt x="758" y="374"/>
                  </a:lnTo>
                  <a:lnTo>
                    <a:pt x="757" y="371"/>
                  </a:lnTo>
                  <a:lnTo>
                    <a:pt x="753" y="366"/>
                  </a:lnTo>
                  <a:lnTo>
                    <a:pt x="752" y="364"/>
                  </a:lnTo>
                  <a:lnTo>
                    <a:pt x="749" y="360"/>
                  </a:lnTo>
                  <a:lnTo>
                    <a:pt x="748" y="360"/>
                  </a:lnTo>
                  <a:lnTo>
                    <a:pt x="748" y="357"/>
                  </a:lnTo>
                  <a:lnTo>
                    <a:pt x="745" y="354"/>
                  </a:lnTo>
                  <a:lnTo>
                    <a:pt x="744" y="352"/>
                  </a:lnTo>
                  <a:lnTo>
                    <a:pt x="741" y="348"/>
                  </a:lnTo>
                  <a:lnTo>
                    <a:pt x="740" y="345"/>
                  </a:lnTo>
                  <a:lnTo>
                    <a:pt x="740" y="343"/>
                  </a:lnTo>
                  <a:lnTo>
                    <a:pt x="737" y="339"/>
                  </a:lnTo>
                  <a:lnTo>
                    <a:pt x="735" y="337"/>
                  </a:lnTo>
                  <a:lnTo>
                    <a:pt x="727" y="336"/>
                  </a:lnTo>
                  <a:lnTo>
                    <a:pt x="723" y="336"/>
                  </a:lnTo>
                  <a:lnTo>
                    <a:pt x="715" y="335"/>
                  </a:lnTo>
                  <a:lnTo>
                    <a:pt x="714" y="333"/>
                  </a:lnTo>
                  <a:lnTo>
                    <a:pt x="704" y="331"/>
                  </a:lnTo>
                  <a:lnTo>
                    <a:pt x="701" y="331"/>
                  </a:lnTo>
                  <a:lnTo>
                    <a:pt x="693" y="328"/>
                  </a:lnTo>
                  <a:lnTo>
                    <a:pt x="687" y="327"/>
                  </a:lnTo>
                  <a:lnTo>
                    <a:pt x="686" y="327"/>
                  </a:lnTo>
                  <a:lnTo>
                    <a:pt x="684" y="327"/>
                  </a:lnTo>
                  <a:lnTo>
                    <a:pt x="676" y="324"/>
                  </a:lnTo>
                  <a:lnTo>
                    <a:pt x="673" y="323"/>
                  </a:lnTo>
                  <a:lnTo>
                    <a:pt x="668" y="323"/>
                  </a:lnTo>
                  <a:lnTo>
                    <a:pt x="664" y="322"/>
                  </a:lnTo>
                  <a:lnTo>
                    <a:pt x="661" y="320"/>
                  </a:lnTo>
                  <a:lnTo>
                    <a:pt x="656" y="315"/>
                  </a:lnTo>
                  <a:lnTo>
                    <a:pt x="656" y="311"/>
                  </a:lnTo>
                  <a:lnTo>
                    <a:pt x="656" y="310"/>
                  </a:lnTo>
                  <a:lnTo>
                    <a:pt x="655" y="307"/>
                  </a:lnTo>
                  <a:lnTo>
                    <a:pt x="651" y="305"/>
                  </a:lnTo>
                  <a:lnTo>
                    <a:pt x="647" y="303"/>
                  </a:lnTo>
                  <a:lnTo>
                    <a:pt x="646" y="303"/>
                  </a:lnTo>
                  <a:lnTo>
                    <a:pt x="636" y="299"/>
                  </a:lnTo>
                  <a:lnTo>
                    <a:pt x="634" y="298"/>
                  </a:lnTo>
                  <a:lnTo>
                    <a:pt x="630" y="294"/>
                  </a:lnTo>
                  <a:lnTo>
                    <a:pt x="625" y="289"/>
                  </a:lnTo>
                  <a:lnTo>
                    <a:pt x="621" y="285"/>
                  </a:lnTo>
                  <a:lnTo>
                    <a:pt x="619" y="284"/>
                  </a:lnTo>
                  <a:lnTo>
                    <a:pt x="619" y="282"/>
                  </a:lnTo>
                  <a:lnTo>
                    <a:pt x="618" y="282"/>
                  </a:lnTo>
                  <a:lnTo>
                    <a:pt x="615" y="278"/>
                  </a:lnTo>
                  <a:lnTo>
                    <a:pt x="614" y="276"/>
                  </a:lnTo>
                  <a:lnTo>
                    <a:pt x="613" y="269"/>
                  </a:lnTo>
                  <a:lnTo>
                    <a:pt x="612" y="268"/>
                  </a:lnTo>
                  <a:lnTo>
                    <a:pt x="610" y="263"/>
                  </a:lnTo>
                  <a:lnTo>
                    <a:pt x="609" y="260"/>
                  </a:lnTo>
                  <a:lnTo>
                    <a:pt x="608" y="260"/>
                  </a:lnTo>
                  <a:lnTo>
                    <a:pt x="596" y="267"/>
                  </a:lnTo>
                  <a:lnTo>
                    <a:pt x="592" y="271"/>
                  </a:lnTo>
                  <a:lnTo>
                    <a:pt x="591" y="271"/>
                  </a:lnTo>
                  <a:lnTo>
                    <a:pt x="587" y="268"/>
                  </a:lnTo>
                  <a:lnTo>
                    <a:pt x="584" y="268"/>
                  </a:lnTo>
                  <a:lnTo>
                    <a:pt x="584" y="269"/>
                  </a:lnTo>
                  <a:lnTo>
                    <a:pt x="579" y="271"/>
                  </a:lnTo>
                  <a:lnTo>
                    <a:pt x="576" y="275"/>
                  </a:lnTo>
                  <a:lnTo>
                    <a:pt x="575" y="275"/>
                  </a:lnTo>
                  <a:lnTo>
                    <a:pt x="575" y="284"/>
                  </a:lnTo>
                  <a:lnTo>
                    <a:pt x="574" y="285"/>
                  </a:lnTo>
                  <a:lnTo>
                    <a:pt x="570" y="286"/>
                  </a:lnTo>
                  <a:lnTo>
                    <a:pt x="570" y="288"/>
                  </a:lnTo>
                  <a:lnTo>
                    <a:pt x="566" y="288"/>
                  </a:lnTo>
                  <a:lnTo>
                    <a:pt x="566" y="289"/>
                  </a:lnTo>
                  <a:lnTo>
                    <a:pt x="560" y="297"/>
                  </a:lnTo>
                  <a:lnTo>
                    <a:pt x="558" y="298"/>
                  </a:lnTo>
                  <a:lnTo>
                    <a:pt x="557" y="298"/>
                  </a:lnTo>
                  <a:lnTo>
                    <a:pt x="555" y="299"/>
                  </a:lnTo>
                  <a:lnTo>
                    <a:pt x="555" y="301"/>
                  </a:lnTo>
                  <a:lnTo>
                    <a:pt x="554" y="302"/>
                  </a:lnTo>
                  <a:lnTo>
                    <a:pt x="557" y="305"/>
                  </a:lnTo>
                  <a:lnTo>
                    <a:pt x="558" y="306"/>
                  </a:lnTo>
                  <a:lnTo>
                    <a:pt x="558" y="307"/>
                  </a:lnTo>
                  <a:lnTo>
                    <a:pt x="557" y="307"/>
                  </a:lnTo>
                  <a:lnTo>
                    <a:pt x="557" y="309"/>
                  </a:lnTo>
                  <a:lnTo>
                    <a:pt x="553" y="310"/>
                  </a:lnTo>
                  <a:lnTo>
                    <a:pt x="547" y="315"/>
                  </a:lnTo>
                  <a:lnTo>
                    <a:pt x="543" y="316"/>
                  </a:lnTo>
                  <a:lnTo>
                    <a:pt x="542" y="319"/>
                  </a:lnTo>
                  <a:lnTo>
                    <a:pt x="542" y="320"/>
                  </a:lnTo>
                  <a:lnTo>
                    <a:pt x="540" y="320"/>
                  </a:lnTo>
                  <a:lnTo>
                    <a:pt x="540" y="322"/>
                  </a:lnTo>
                  <a:lnTo>
                    <a:pt x="538" y="322"/>
                  </a:lnTo>
                  <a:lnTo>
                    <a:pt x="537" y="323"/>
                  </a:lnTo>
                  <a:lnTo>
                    <a:pt x="537" y="324"/>
                  </a:lnTo>
                  <a:lnTo>
                    <a:pt x="536" y="323"/>
                  </a:lnTo>
                  <a:lnTo>
                    <a:pt x="534" y="322"/>
                  </a:lnTo>
                  <a:lnTo>
                    <a:pt x="530" y="318"/>
                  </a:lnTo>
                  <a:lnTo>
                    <a:pt x="529" y="318"/>
                  </a:lnTo>
                  <a:lnTo>
                    <a:pt x="528" y="318"/>
                  </a:lnTo>
                  <a:lnTo>
                    <a:pt x="526" y="318"/>
                  </a:lnTo>
                  <a:lnTo>
                    <a:pt x="525" y="319"/>
                  </a:lnTo>
                  <a:lnTo>
                    <a:pt x="523" y="320"/>
                  </a:lnTo>
                  <a:lnTo>
                    <a:pt x="521" y="320"/>
                  </a:lnTo>
                  <a:lnTo>
                    <a:pt x="519" y="319"/>
                  </a:lnTo>
                  <a:lnTo>
                    <a:pt x="517" y="314"/>
                  </a:lnTo>
                  <a:lnTo>
                    <a:pt x="512" y="315"/>
                  </a:lnTo>
                  <a:lnTo>
                    <a:pt x="507" y="320"/>
                  </a:lnTo>
                  <a:lnTo>
                    <a:pt x="506" y="320"/>
                  </a:lnTo>
                  <a:lnTo>
                    <a:pt x="502" y="316"/>
                  </a:lnTo>
                  <a:lnTo>
                    <a:pt x="491" y="323"/>
                  </a:lnTo>
                  <a:lnTo>
                    <a:pt x="488" y="323"/>
                  </a:lnTo>
                  <a:lnTo>
                    <a:pt x="486" y="324"/>
                  </a:lnTo>
                  <a:lnTo>
                    <a:pt x="483" y="326"/>
                  </a:lnTo>
                  <a:lnTo>
                    <a:pt x="483" y="327"/>
                  </a:lnTo>
                  <a:lnTo>
                    <a:pt x="483" y="332"/>
                  </a:lnTo>
                  <a:lnTo>
                    <a:pt x="483" y="333"/>
                  </a:lnTo>
                  <a:lnTo>
                    <a:pt x="481" y="337"/>
                  </a:lnTo>
                  <a:lnTo>
                    <a:pt x="482" y="340"/>
                  </a:lnTo>
                  <a:lnTo>
                    <a:pt x="482" y="343"/>
                  </a:lnTo>
                  <a:lnTo>
                    <a:pt x="481" y="349"/>
                  </a:lnTo>
                  <a:lnTo>
                    <a:pt x="471" y="361"/>
                  </a:lnTo>
                  <a:lnTo>
                    <a:pt x="470" y="361"/>
                  </a:lnTo>
                  <a:lnTo>
                    <a:pt x="470" y="362"/>
                  </a:lnTo>
                  <a:lnTo>
                    <a:pt x="470" y="364"/>
                  </a:lnTo>
                  <a:lnTo>
                    <a:pt x="471" y="368"/>
                  </a:lnTo>
                  <a:lnTo>
                    <a:pt x="470" y="369"/>
                  </a:lnTo>
                  <a:lnTo>
                    <a:pt x="469" y="373"/>
                  </a:lnTo>
                  <a:lnTo>
                    <a:pt x="468" y="373"/>
                  </a:lnTo>
                  <a:lnTo>
                    <a:pt x="468" y="378"/>
                  </a:lnTo>
                  <a:lnTo>
                    <a:pt x="465" y="379"/>
                  </a:lnTo>
                  <a:lnTo>
                    <a:pt x="464" y="382"/>
                  </a:lnTo>
                  <a:lnTo>
                    <a:pt x="464" y="385"/>
                  </a:lnTo>
                  <a:lnTo>
                    <a:pt x="461" y="387"/>
                  </a:lnTo>
                  <a:lnTo>
                    <a:pt x="457" y="390"/>
                  </a:lnTo>
                  <a:lnTo>
                    <a:pt x="454" y="390"/>
                  </a:lnTo>
                  <a:lnTo>
                    <a:pt x="453" y="390"/>
                  </a:lnTo>
                  <a:lnTo>
                    <a:pt x="453" y="391"/>
                  </a:lnTo>
                  <a:lnTo>
                    <a:pt x="452" y="391"/>
                  </a:lnTo>
                  <a:lnTo>
                    <a:pt x="449" y="398"/>
                  </a:lnTo>
                  <a:lnTo>
                    <a:pt x="449" y="399"/>
                  </a:lnTo>
                  <a:lnTo>
                    <a:pt x="449" y="402"/>
                  </a:lnTo>
                  <a:lnTo>
                    <a:pt x="445" y="407"/>
                  </a:lnTo>
                  <a:lnTo>
                    <a:pt x="447" y="409"/>
                  </a:lnTo>
                  <a:lnTo>
                    <a:pt x="448" y="409"/>
                  </a:lnTo>
                  <a:lnTo>
                    <a:pt x="449" y="409"/>
                  </a:lnTo>
                  <a:lnTo>
                    <a:pt x="452" y="411"/>
                  </a:lnTo>
                  <a:lnTo>
                    <a:pt x="453" y="417"/>
                  </a:lnTo>
                  <a:lnTo>
                    <a:pt x="453" y="419"/>
                  </a:lnTo>
                  <a:lnTo>
                    <a:pt x="454" y="420"/>
                  </a:lnTo>
                  <a:lnTo>
                    <a:pt x="456" y="420"/>
                  </a:lnTo>
                  <a:lnTo>
                    <a:pt x="454" y="430"/>
                  </a:lnTo>
                  <a:lnTo>
                    <a:pt x="449" y="437"/>
                  </a:lnTo>
                  <a:lnTo>
                    <a:pt x="447" y="438"/>
                  </a:lnTo>
                  <a:lnTo>
                    <a:pt x="447" y="441"/>
                  </a:lnTo>
                  <a:lnTo>
                    <a:pt x="448" y="442"/>
                  </a:lnTo>
                  <a:lnTo>
                    <a:pt x="449" y="442"/>
                  </a:lnTo>
                  <a:lnTo>
                    <a:pt x="451" y="445"/>
                  </a:lnTo>
                  <a:lnTo>
                    <a:pt x="451" y="446"/>
                  </a:lnTo>
                  <a:lnTo>
                    <a:pt x="451" y="447"/>
                  </a:lnTo>
                  <a:lnTo>
                    <a:pt x="449" y="454"/>
                  </a:lnTo>
                  <a:lnTo>
                    <a:pt x="451" y="454"/>
                  </a:lnTo>
                  <a:lnTo>
                    <a:pt x="451" y="455"/>
                  </a:lnTo>
                  <a:lnTo>
                    <a:pt x="452" y="458"/>
                  </a:lnTo>
                  <a:lnTo>
                    <a:pt x="449" y="459"/>
                  </a:lnTo>
                  <a:lnTo>
                    <a:pt x="449" y="460"/>
                  </a:lnTo>
                  <a:lnTo>
                    <a:pt x="449" y="463"/>
                  </a:lnTo>
                  <a:lnTo>
                    <a:pt x="449" y="466"/>
                  </a:lnTo>
                  <a:lnTo>
                    <a:pt x="449" y="467"/>
                  </a:lnTo>
                  <a:lnTo>
                    <a:pt x="448" y="470"/>
                  </a:lnTo>
                  <a:lnTo>
                    <a:pt x="449" y="471"/>
                  </a:lnTo>
                  <a:lnTo>
                    <a:pt x="448" y="472"/>
                  </a:lnTo>
                  <a:lnTo>
                    <a:pt x="448" y="474"/>
                  </a:lnTo>
                  <a:lnTo>
                    <a:pt x="451" y="474"/>
                  </a:lnTo>
                  <a:lnTo>
                    <a:pt x="451" y="475"/>
                  </a:lnTo>
                  <a:lnTo>
                    <a:pt x="449" y="476"/>
                  </a:lnTo>
                  <a:lnTo>
                    <a:pt x="451" y="476"/>
                  </a:lnTo>
                  <a:lnTo>
                    <a:pt x="452" y="476"/>
                  </a:lnTo>
                  <a:lnTo>
                    <a:pt x="453" y="477"/>
                  </a:lnTo>
                  <a:lnTo>
                    <a:pt x="454" y="479"/>
                  </a:lnTo>
                  <a:lnTo>
                    <a:pt x="453" y="480"/>
                  </a:lnTo>
                  <a:lnTo>
                    <a:pt x="452" y="484"/>
                  </a:lnTo>
                  <a:lnTo>
                    <a:pt x="452" y="485"/>
                  </a:lnTo>
                  <a:lnTo>
                    <a:pt x="453" y="488"/>
                  </a:lnTo>
                  <a:lnTo>
                    <a:pt x="451" y="489"/>
                  </a:lnTo>
                  <a:lnTo>
                    <a:pt x="451" y="491"/>
                  </a:lnTo>
                  <a:lnTo>
                    <a:pt x="449" y="493"/>
                  </a:lnTo>
                  <a:lnTo>
                    <a:pt x="448" y="494"/>
                  </a:lnTo>
                  <a:lnTo>
                    <a:pt x="449" y="498"/>
                  </a:lnTo>
                  <a:lnTo>
                    <a:pt x="448" y="502"/>
                  </a:lnTo>
                  <a:lnTo>
                    <a:pt x="448" y="504"/>
                  </a:lnTo>
                  <a:lnTo>
                    <a:pt x="449" y="504"/>
                  </a:lnTo>
                  <a:lnTo>
                    <a:pt x="448" y="506"/>
                  </a:lnTo>
                  <a:lnTo>
                    <a:pt x="449" y="509"/>
                  </a:lnTo>
                  <a:lnTo>
                    <a:pt x="449" y="512"/>
                  </a:lnTo>
                  <a:lnTo>
                    <a:pt x="449" y="513"/>
                  </a:lnTo>
                  <a:lnTo>
                    <a:pt x="449" y="517"/>
                  </a:lnTo>
                  <a:lnTo>
                    <a:pt x="447" y="518"/>
                  </a:lnTo>
                  <a:lnTo>
                    <a:pt x="451" y="529"/>
                  </a:lnTo>
                  <a:lnTo>
                    <a:pt x="449" y="531"/>
                  </a:lnTo>
                  <a:lnTo>
                    <a:pt x="449" y="534"/>
                  </a:lnTo>
                  <a:lnTo>
                    <a:pt x="453" y="542"/>
                  </a:lnTo>
                  <a:lnTo>
                    <a:pt x="453" y="543"/>
                  </a:lnTo>
                  <a:lnTo>
                    <a:pt x="456" y="548"/>
                  </a:lnTo>
                  <a:lnTo>
                    <a:pt x="456" y="553"/>
                  </a:lnTo>
                  <a:lnTo>
                    <a:pt x="456" y="556"/>
                  </a:lnTo>
                  <a:lnTo>
                    <a:pt x="457" y="557"/>
                  </a:lnTo>
                  <a:lnTo>
                    <a:pt x="457" y="563"/>
                  </a:lnTo>
                  <a:lnTo>
                    <a:pt x="457" y="564"/>
                  </a:lnTo>
                  <a:lnTo>
                    <a:pt x="458" y="564"/>
                  </a:lnTo>
                  <a:lnTo>
                    <a:pt x="461" y="569"/>
                  </a:lnTo>
                  <a:lnTo>
                    <a:pt x="461" y="572"/>
                  </a:lnTo>
                  <a:lnTo>
                    <a:pt x="462" y="576"/>
                  </a:lnTo>
                  <a:lnTo>
                    <a:pt x="464" y="576"/>
                  </a:lnTo>
                  <a:lnTo>
                    <a:pt x="465" y="577"/>
                  </a:lnTo>
                  <a:lnTo>
                    <a:pt x="465" y="578"/>
                  </a:lnTo>
                  <a:lnTo>
                    <a:pt x="465" y="581"/>
                  </a:lnTo>
                  <a:lnTo>
                    <a:pt x="464" y="582"/>
                  </a:lnTo>
                  <a:lnTo>
                    <a:pt x="464" y="584"/>
                  </a:lnTo>
                  <a:lnTo>
                    <a:pt x="462" y="584"/>
                  </a:lnTo>
                  <a:lnTo>
                    <a:pt x="461" y="590"/>
                  </a:lnTo>
                  <a:lnTo>
                    <a:pt x="461" y="593"/>
                  </a:lnTo>
                  <a:lnTo>
                    <a:pt x="460" y="598"/>
                  </a:lnTo>
                  <a:lnTo>
                    <a:pt x="458" y="608"/>
                  </a:lnTo>
                  <a:lnTo>
                    <a:pt x="458" y="610"/>
                  </a:lnTo>
                  <a:lnTo>
                    <a:pt x="457" y="611"/>
                  </a:lnTo>
                  <a:lnTo>
                    <a:pt x="457" y="612"/>
                  </a:lnTo>
                  <a:lnTo>
                    <a:pt x="457" y="614"/>
                  </a:lnTo>
                  <a:lnTo>
                    <a:pt x="454" y="616"/>
                  </a:lnTo>
                  <a:lnTo>
                    <a:pt x="453" y="616"/>
                  </a:lnTo>
                  <a:lnTo>
                    <a:pt x="452" y="616"/>
                  </a:lnTo>
                  <a:lnTo>
                    <a:pt x="448" y="618"/>
                  </a:lnTo>
                  <a:lnTo>
                    <a:pt x="443" y="614"/>
                  </a:lnTo>
                  <a:lnTo>
                    <a:pt x="436" y="618"/>
                  </a:lnTo>
                  <a:lnTo>
                    <a:pt x="435" y="619"/>
                  </a:lnTo>
                  <a:lnTo>
                    <a:pt x="435" y="620"/>
                  </a:lnTo>
                  <a:lnTo>
                    <a:pt x="432" y="623"/>
                  </a:lnTo>
                  <a:lnTo>
                    <a:pt x="426" y="629"/>
                  </a:lnTo>
                  <a:lnTo>
                    <a:pt x="424" y="631"/>
                  </a:lnTo>
                  <a:lnTo>
                    <a:pt x="422" y="635"/>
                  </a:lnTo>
                  <a:lnTo>
                    <a:pt x="422" y="636"/>
                  </a:lnTo>
                  <a:lnTo>
                    <a:pt x="422" y="638"/>
                  </a:lnTo>
                  <a:lnTo>
                    <a:pt x="422" y="640"/>
                  </a:lnTo>
                  <a:lnTo>
                    <a:pt x="419" y="642"/>
                  </a:lnTo>
                  <a:lnTo>
                    <a:pt x="416" y="646"/>
                  </a:lnTo>
                  <a:lnTo>
                    <a:pt x="415" y="659"/>
                  </a:lnTo>
                  <a:lnTo>
                    <a:pt x="416" y="665"/>
                  </a:lnTo>
                  <a:lnTo>
                    <a:pt x="416" y="666"/>
                  </a:lnTo>
                  <a:lnTo>
                    <a:pt x="418" y="669"/>
                  </a:lnTo>
                  <a:lnTo>
                    <a:pt x="416" y="671"/>
                  </a:lnTo>
                  <a:lnTo>
                    <a:pt x="416" y="673"/>
                  </a:lnTo>
                  <a:lnTo>
                    <a:pt x="416" y="675"/>
                  </a:lnTo>
                  <a:lnTo>
                    <a:pt x="416" y="679"/>
                  </a:lnTo>
                  <a:lnTo>
                    <a:pt x="418" y="679"/>
                  </a:lnTo>
                  <a:lnTo>
                    <a:pt x="418" y="680"/>
                  </a:lnTo>
                  <a:lnTo>
                    <a:pt x="418" y="682"/>
                  </a:lnTo>
                  <a:lnTo>
                    <a:pt x="418" y="683"/>
                  </a:lnTo>
                  <a:lnTo>
                    <a:pt x="419" y="688"/>
                  </a:lnTo>
                  <a:lnTo>
                    <a:pt x="416" y="691"/>
                  </a:lnTo>
                  <a:lnTo>
                    <a:pt x="416" y="692"/>
                  </a:lnTo>
                  <a:lnTo>
                    <a:pt x="416" y="693"/>
                  </a:lnTo>
                  <a:lnTo>
                    <a:pt x="415" y="695"/>
                  </a:lnTo>
                  <a:lnTo>
                    <a:pt x="415" y="693"/>
                  </a:lnTo>
                  <a:lnTo>
                    <a:pt x="414" y="693"/>
                  </a:lnTo>
                  <a:lnTo>
                    <a:pt x="411" y="695"/>
                  </a:lnTo>
                  <a:lnTo>
                    <a:pt x="411" y="696"/>
                  </a:lnTo>
                  <a:lnTo>
                    <a:pt x="410" y="697"/>
                  </a:lnTo>
                  <a:lnTo>
                    <a:pt x="409" y="697"/>
                  </a:lnTo>
                  <a:lnTo>
                    <a:pt x="407" y="697"/>
                  </a:lnTo>
                  <a:lnTo>
                    <a:pt x="407" y="696"/>
                  </a:lnTo>
                  <a:lnTo>
                    <a:pt x="407" y="697"/>
                  </a:lnTo>
                  <a:lnTo>
                    <a:pt x="406" y="697"/>
                  </a:lnTo>
                  <a:lnTo>
                    <a:pt x="405" y="697"/>
                  </a:lnTo>
                  <a:lnTo>
                    <a:pt x="403" y="699"/>
                  </a:lnTo>
                  <a:lnTo>
                    <a:pt x="403" y="700"/>
                  </a:lnTo>
                  <a:lnTo>
                    <a:pt x="402" y="700"/>
                  </a:lnTo>
                  <a:lnTo>
                    <a:pt x="402" y="701"/>
                  </a:lnTo>
                  <a:lnTo>
                    <a:pt x="402" y="707"/>
                  </a:lnTo>
                  <a:lnTo>
                    <a:pt x="402" y="708"/>
                  </a:lnTo>
                  <a:lnTo>
                    <a:pt x="402" y="711"/>
                  </a:lnTo>
                  <a:lnTo>
                    <a:pt x="402" y="714"/>
                  </a:lnTo>
                  <a:lnTo>
                    <a:pt x="398" y="713"/>
                  </a:lnTo>
                  <a:lnTo>
                    <a:pt x="394" y="705"/>
                  </a:lnTo>
                  <a:lnTo>
                    <a:pt x="392" y="701"/>
                  </a:lnTo>
                  <a:lnTo>
                    <a:pt x="390" y="699"/>
                  </a:lnTo>
                  <a:lnTo>
                    <a:pt x="389" y="697"/>
                  </a:lnTo>
                  <a:lnTo>
                    <a:pt x="389" y="696"/>
                  </a:lnTo>
                  <a:lnTo>
                    <a:pt x="388" y="695"/>
                  </a:lnTo>
                  <a:lnTo>
                    <a:pt x="381" y="691"/>
                  </a:lnTo>
                  <a:lnTo>
                    <a:pt x="379" y="691"/>
                  </a:lnTo>
                  <a:lnTo>
                    <a:pt x="376" y="688"/>
                  </a:lnTo>
                  <a:lnTo>
                    <a:pt x="371" y="686"/>
                  </a:lnTo>
                  <a:lnTo>
                    <a:pt x="369" y="686"/>
                  </a:lnTo>
                  <a:lnTo>
                    <a:pt x="365" y="684"/>
                  </a:lnTo>
                  <a:lnTo>
                    <a:pt x="359" y="683"/>
                  </a:lnTo>
                  <a:lnTo>
                    <a:pt x="358" y="683"/>
                  </a:lnTo>
                  <a:lnTo>
                    <a:pt x="355" y="683"/>
                  </a:lnTo>
                  <a:lnTo>
                    <a:pt x="351" y="683"/>
                  </a:lnTo>
                  <a:lnTo>
                    <a:pt x="348" y="682"/>
                  </a:lnTo>
                  <a:lnTo>
                    <a:pt x="341" y="680"/>
                  </a:lnTo>
                  <a:lnTo>
                    <a:pt x="338" y="680"/>
                  </a:lnTo>
                  <a:lnTo>
                    <a:pt x="335" y="679"/>
                  </a:lnTo>
                  <a:lnTo>
                    <a:pt x="333" y="679"/>
                  </a:lnTo>
                  <a:lnTo>
                    <a:pt x="330" y="676"/>
                  </a:lnTo>
                  <a:lnTo>
                    <a:pt x="329" y="675"/>
                  </a:lnTo>
                  <a:lnTo>
                    <a:pt x="325" y="674"/>
                  </a:lnTo>
                  <a:lnTo>
                    <a:pt x="322" y="674"/>
                  </a:lnTo>
                  <a:lnTo>
                    <a:pt x="322" y="663"/>
                  </a:lnTo>
                  <a:lnTo>
                    <a:pt x="314" y="667"/>
                  </a:lnTo>
                  <a:lnTo>
                    <a:pt x="308" y="659"/>
                  </a:lnTo>
                  <a:lnTo>
                    <a:pt x="304" y="657"/>
                  </a:lnTo>
                  <a:lnTo>
                    <a:pt x="300" y="656"/>
                  </a:lnTo>
                  <a:lnTo>
                    <a:pt x="293" y="656"/>
                  </a:lnTo>
                  <a:lnTo>
                    <a:pt x="288" y="659"/>
                  </a:lnTo>
                  <a:lnTo>
                    <a:pt x="284" y="661"/>
                  </a:lnTo>
                  <a:lnTo>
                    <a:pt x="283" y="670"/>
                  </a:lnTo>
                  <a:lnTo>
                    <a:pt x="283" y="675"/>
                  </a:lnTo>
                  <a:lnTo>
                    <a:pt x="283" y="680"/>
                  </a:lnTo>
                  <a:lnTo>
                    <a:pt x="279" y="692"/>
                  </a:lnTo>
                  <a:lnTo>
                    <a:pt x="275" y="693"/>
                  </a:lnTo>
                  <a:lnTo>
                    <a:pt x="271" y="695"/>
                  </a:lnTo>
                  <a:lnTo>
                    <a:pt x="267" y="696"/>
                  </a:lnTo>
                  <a:lnTo>
                    <a:pt x="263" y="697"/>
                  </a:lnTo>
                  <a:lnTo>
                    <a:pt x="257" y="699"/>
                  </a:lnTo>
                  <a:lnTo>
                    <a:pt x="253" y="703"/>
                  </a:lnTo>
                  <a:lnTo>
                    <a:pt x="250" y="705"/>
                  </a:lnTo>
                  <a:lnTo>
                    <a:pt x="248" y="707"/>
                  </a:lnTo>
                  <a:lnTo>
                    <a:pt x="246" y="708"/>
                  </a:lnTo>
                  <a:lnTo>
                    <a:pt x="246" y="709"/>
                  </a:lnTo>
                  <a:lnTo>
                    <a:pt x="240" y="714"/>
                  </a:lnTo>
                  <a:lnTo>
                    <a:pt x="238" y="716"/>
                  </a:lnTo>
                  <a:lnTo>
                    <a:pt x="237" y="716"/>
                  </a:lnTo>
                  <a:lnTo>
                    <a:pt x="233" y="720"/>
                  </a:lnTo>
                  <a:lnTo>
                    <a:pt x="229" y="716"/>
                  </a:lnTo>
                  <a:lnTo>
                    <a:pt x="225" y="712"/>
                  </a:lnTo>
                  <a:lnTo>
                    <a:pt x="221" y="708"/>
                  </a:lnTo>
                  <a:lnTo>
                    <a:pt x="221" y="707"/>
                  </a:lnTo>
                  <a:lnTo>
                    <a:pt x="220" y="707"/>
                  </a:lnTo>
                  <a:lnTo>
                    <a:pt x="219" y="705"/>
                  </a:lnTo>
                  <a:lnTo>
                    <a:pt x="216" y="705"/>
                  </a:lnTo>
                  <a:lnTo>
                    <a:pt x="211" y="707"/>
                  </a:lnTo>
                  <a:lnTo>
                    <a:pt x="203" y="708"/>
                  </a:lnTo>
                  <a:lnTo>
                    <a:pt x="197" y="709"/>
                  </a:lnTo>
                  <a:lnTo>
                    <a:pt x="190" y="707"/>
                  </a:lnTo>
                  <a:lnTo>
                    <a:pt x="189" y="705"/>
                  </a:lnTo>
                  <a:lnTo>
                    <a:pt x="187" y="705"/>
                  </a:lnTo>
                  <a:lnTo>
                    <a:pt x="186" y="704"/>
                  </a:lnTo>
                  <a:lnTo>
                    <a:pt x="185" y="704"/>
                  </a:lnTo>
                  <a:lnTo>
                    <a:pt x="183" y="704"/>
                  </a:lnTo>
                  <a:lnTo>
                    <a:pt x="181" y="703"/>
                  </a:lnTo>
                  <a:lnTo>
                    <a:pt x="180" y="701"/>
                  </a:lnTo>
                  <a:lnTo>
                    <a:pt x="176" y="701"/>
                  </a:lnTo>
                  <a:lnTo>
                    <a:pt x="174" y="700"/>
                  </a:lnTo>
                  <a:lnTo>
                    <a:pt x="169" y="696"/>
                  </a:lnTo>
                  <a:lnTo>
                    <a:pt x="165" y="699"/>
                  </a:lnTo>
                  <a:lnTo>
                    <a:pt x="160" y="703"/>
                  </a:lnTo>
                  <a:lnTo>
                    <a:pt x="159" y="703"/>
                  </a:lnTo>
                  <a:lnTo>
                    <a:pt x="157" y="704"/>
                  </a:lnTo>
                  <a:lnTo>
                    <a:pt x="155" y="707"/>
                  </a:lnTo>
                  <a:lnTo>
                    <a:pt x="153" y="700"/>
                  </a:lnTo>
                  <a:lnTo>
                    <a:pt x="152" y="697"/>
                  </a:lnTo>
                  <a:lnTo>
                    <a:pt x="149" y="688"/>
                  </a:lnTo>
                  <a:lnTo>
                    <a:pt x="149" y="683"/>
                  </a:lnTo>
                  <a:lnTo>
                    <a:pt x="148" y="678"/>
                  </a:lnTo>
                  <a:lnTo>
                    <a:pt x="147" y="678"/>
                  </a:lnTo>
                  <a:lnTo>
                    <a:pt x="139" y="666"/>
                  </a:lnTo>
                  <a:lnTo>
                    <a:pt x="138" y="665"/>
                  </a:lnTo>
                  <a:lnTo>
                    <a:pt x="130" y="654"/>
                  </a:lnTo>
                  <a:lnTo>
                    <a:pt x="130" y="652"/>
                  </a:lnTo>
                  <a:lnTo>
                    <a:pt x="130" y="650"/>
                  </a:lnTo>
                  <a:lnTo>
                    <a:pt x="127" y="645"/>
                  </a:lnTo>
                  <a:lnTo>
                    <a:pt x="126" y="642"/>
                  </a:lnTo>
                  <a:lnTo>
                    <a:pt x="118" y="632"/>
                  </a:lnTo>
                  <a:lnTo>
                    <a:pt x="117" y="631"/>
                  </a:lnTo>
                  <a:lnTo>
                    <a:pt x="114" y="627"/>
                  </a:lnTo>
                  <a:lnTo>
                    <a:pt x="110" y="623"/>
                  </a:lnTo>
                  <a:lnTo>
                    <a:pt x="109" y="620"/>
                  </a:lnTo>
                  <a:lnTo>
                    <a:pt x="106" y="616"/>
                  </a:lnTo>
                  <a:lnTo>
                    <a:pt x="138" y="611"/>
                  </a:lnTo>
                  <a:lnTo>
                    <a:pt x="152" y="601"/>
                  </a:lnTo>
                  <a:lnTo>
                    <a:pt x="155" y="589"/>
                  </a:lnTo>
                  <a:lnTo>
                    <a:pt x="155" y="587"/>
                  </a:lnTo>
                  <a:lnTo>
                    <a:pt x="153" y="580"/>
                  </a:lnTo>
                  <a:lnTo>
                    <a:pt x="152" y="566"/>
                  </a:lnTo>
                  <a:lnTo>
                    <a:pt x="132" y="535"/>
                  </a:lnTo>
                  <a:lnTo>
                    <a:pt x="128" y="535"/>
                  </a:lnTo>
                  <a:lnTo>
                    <a:pt x="121" y="505"/>
                  </a:lnTo>
                  <a:lnTo>
                    <a:pt x="142" y="494"/>
                  </a:lnTo>
                  <a:lnTo>
                    <a:pt x="159" y="493"/>
                  </a:lnTo>
                  <a:lnTo>
                    <a:pt x="161" y="493"/>
                  </a:lnTo>
                  <a:lnTo>
                    <a:pt x="159" y="487"/>
                  </a:lnTo>
                  <a:lnTo>
                    <a:pt x="159" y="484"/>
                  </a:lnTo>
                  <a:lnTo>
                    <a:pt x="161" y="483"/>
                  </a:lnTo>
                  <a:lnTo>
                    <a:pt x="163" y="467"/>
                  </a:lnTo>
                  <a:lnTo>
                    <a:pt x="172" y="455"/>
                  </a:lnTo>
                  <a:lnTo>
                    <a:pt x="166" y="450"/>
                  </a:lnTo>
                  <a:lnTo>
                    <a:pt x="160" y="457"/>
                  </a:lnTo>
                  <a:lnTo>
                    <a:pt x="159" y="457"/>
                  </a:lnTo>
                  <a:lnTo>
                    <a:pt x="140" y="445"/>
                  </a:lnTo>
                  <a:lnTo>
                    <a:pt x="135" y="426"/>
                  </a:lnTo>
                  <a:lnTo>
                    <a:pt x="127" y="422"/>
                  </a:lnTo>
                  <a:lnTo>
                    <a:pt x="134" y="407"/>
                  </a:lnTo>
                  <a:lnTo>
                    <a:pt x="125" y="400"/>
                  </a:lnTo>
                  <a:lnTo>
                    <a:pt x="130" y="392"/>
                  </a:lnTo>
                  <a:lnTo>
                    <a:pt x="127" y="387"/>
                  </a:lnTo>
                  <a:lnTo>
                    <a:pt x="118" y="387"/>
                  </a:lnTo>
                  <a:lnTo>
                    <a:pt x="102" y="379"/>
                  </a:lnTo>
                  <a:lnTo>
                    <a:pt x="96" y="366"/>
                  </a:lnTo>
                  <a:lnTo>
                    <a:pt x="96" y="365"/>
                  </a:lnTo>
                  <a:lnTo>
                    <a:pt x="97" y="360"/>
                  </a:lnTo>
                  <a:lnTo>
                    <a:pt x="98" y="360"/>
                  </a:lnTo>
                  <a:lnTo>
                    <a:pt x="96" y="354"/>
                  </a:lnTo>
                  <a:lnTo>
                    <a:pt x="85" y="337"/>
                  </a:lnTo>
                  <a:lnTo>
                    <a:pt x="85" y="331"/>
                  </a:lnTo>
                  <a:lnTo>
                    <a:pt x="85" y="326"/>
                  </a:lnTo>
                  <a:lnTo>
                    <a:pt x="72" y="332"/>
                  </a:lnTo>
                  <a:lnTo>
                    <a:pt x="67" y="331"/>
                  </a:lnTo>
                  <a:lnTo>
                    <a:pt x="64" y="344"/>
                  </a:lnTo>
                  <a:lnTo>
                    <a:pt x="60" y="347"/>
                  </a:lnTo>
                  <a:lnTo>
                    <a:pt x="54" y="344"/>
                  </a:lnTo>
                  <a:lnTo>
                    <a:pt x="51" y="343"/>
                  </a:lnTo>
                  <a:lnTo>
                    <a:pt x="50" y="337"/>
                  </a:lnTo>
                  <a:lnTo>
                    <a:pt x="47" y="335"/>
                  </a:lnTo>
                  <a:lnTo>
                    <a:pt x="41" y="332"/>
                  </a:lnTo>
                  <a:lnTo>
                    <a:pt x="41" y="327"/>
                  </a:lnTo>
                  <a:lnTo>
                    <a:pt x="41" y="326"/>
                  </a:lnTo>
                  <a:lnTo>
                    <a:pt x="32" y="327"/>
                  </a:lnTo>
                  <a:lnTo>
                    <a:pt x="28" y="328"/>
                  </a:lnTo>
                  <a:lnTo>
                    <a:pt x="22" y="330"/>
                  </a:lnTo>
                  <a:lnTo>
                    <a:pt x="19" y="327"/>
                  </a:lnTo>
                  <a:lnTo>
                    <a:pt x="7" y="322"/>
                  </a:lnTo>
                  <a:lnTo>
                    <a:pt x="0" y="320"/>
                  </a:lnTo>
                  <a:lnTo>
                    <a:pt x="5" y="315"/>
                  </a:lnTo>
                  <a:lnTo>
                    <a:pt x="13" y="309"/>
                  </a:lnTo>
                  <a:lnTo>
                    <a:pt x="19" y="306"/>
                  </a:lnTo>
                  <a:lnTo>
                    <a:pt x="20" y="319"/>
                  </a:lnTo>
                  <a:lnTo>
                    <a:pt x="28" y="326"/>
                  </a:lnTo>
                  <a:lnTo>
                    <a:pt x="26" y="314"/>
                  </a:lnTo>
                  <a:lnTo>
                    <a:pt x="26" y="311"/>
                  </a:lnTo>
                  <a:lnTo>
                    <a:pt x="24" y="299"/>
                  </a:lnTo>
                  <a:lnTo>
                    <a:pt x="25" y="293"/>
                  </a:lnTo>
                  <a:lnTo>
                    <a:pt x="30" y="294"/>
                  </a:lnTo>
                  <a:lnTo>
                    <a:pt x="36" y="306"/>
                  </a:lnTo>
                  <a:lnTo>
                    <a:pt x="47" y="316"/>
                  </a:lnTo>
                  <a:lnTo>
                    <a:pt x="54" y="322"/>
                  </a:lnTo>
                  <a:lnTo>
                    <a:pt x="55" y="327"/>
                  </a:lnTo>
                  <a:lnTo>
                    <a:pt x="58" y="331"/>
                  </a:lnTo>
                  <a:lnTo>
                    <a:pt x="62" y="337"/>
                  </a:lnTo>
                  <a:lnTo>
                    <a:pt x="63" y="331"/>
                  </a:lnTo>
                  <a:lnTo>
                    <a:pt x="60" y="327"/>
                  </a:lnTo>
                  <a:lnTo>
                    <a:pt x="59" y="323"/>
                  </a:lnTo>
                  <a:lnTo>
                    <a:pt x="58" y="316"/>
                  </a:lnTo>
                  <a:lnTo>
                    <a:pt x="53" y="311"/>
                  </a:lnTo>
                  <a:lnTo>
                    <a:pt x="54" y="303"/>
                  </a:lnTo>
                  <a:lnTo>
                    <a:pt x="59" y="293"/>
                  </a:lnTo>
                  <a:lnTo>
                    <a:pt x="68" y="288"/>
                  </a:lnTo>
                  <a:lnTo>
                    <a:pt x="70" y="293"/>
                  </a:lnTo>
                  <a:lnTo>
                    <a:pt x="76" y="289"/>
                  </a:lnTo>
                  <a:lnTo>
                    <a:pt x="77" y="298"/>
                  </a:lnTo>
                  <a:lnTo>
                    <a:pt x="79" y="307"/>
                  </a:lnTo>
                  <a:lnTo>
                    <a:pt x="81" y="306"/>
                  </a:lnTo>
                  <a:lnTo>
                    <a:pt x="83" y="296"/>
                  </a:lnTo>
                  <a:lnTo>
                    <a:pt x="96" y="296"/>
                  </a:lnTo>
                  <a:lnTo>
                    <a:pt x="94" y="305"/>
                  </a:lnTo>
                  <a:lnTo>
                    <a:pt x="94" y="313"/>
                  </a:lnTo>
                  <a:lnTo>
                    <a:pt x="96" y="324"/>
                  </a:lnTo>
                  <a:lnTo>
                    <a:pt x="96" y="327"/>
                  </a:lnTo>
                  <a:lnTo>
                    <a:pt x="96" y="330"/>
                  </a:lnTo>
                  <a:lnTo>
                    <a:pt x="91" y="333"/>
                  </a:lnTo>
                  <a:lnTo>
                    <a:pt x="94" y="336"/>
                  </a:lnTo>
                  <a:lnTo>
                    <a:pt x="106" y="332"/>
                  </a:lnTo>
                  <a:lnTo>
                    <a:pt x="118" y="333"/>
                  </a:lnTo>
                  <a:lnTo>
                    <a:pt x="121" y="335"/>
                  </a:lnTo>
                  <a:lnTo>
                    <a:pt x="123" y="333"/>
                  </a:lnTo>
                  <a:lnTo>
                    <a:pt x="125" y="332"/>
                  </a:lnTo>
                  <a:lnTo>
                    <a:pt x="113" y="328"/>
                  </a:lnTo>
                  <a:lnTo>
                    <a:pt x="109" y="327"/>
                  </a:lnTo>
                  <a:lnTo>
                    <a:pt x="101" y="326"/>
                  </a:lnTo>
                  <a:lnTo>
                    <a:pt x="102" y="315"/>
                  </a:lnTo>
                  <a:lnTo>
                    <a:pt x="102" y="305"/>
                  </a:lnTo>
                  <a:lnTo>
                    <a:pt x="102" y="303"/>
                  </a:lnTo>
                  <a:lnTo>
                    <a:pt x="102" y="299"/>
                  </a:lnTo>
                  <a:lnTo>
                    <a:pt x="110" y="299"/>
                  </a:lnTo>
                  <a:lnTo>
                    <a:pt x="111" y="299"/>
                  </a:lnTo>
                  <a:lnTo>
                    <a:pt x="126" y="307"/>
                  </a:lnTo>
                  <a:lnTo>
                    <a:pt x="134" y="307"/>
                  </a:lnTo>
                  <a:lnTo>
                    <a:pt x="146" y="309"/>
                  </a:lnTo>
                  <a:lnTo>
                    <a:pt x="157" y="309"/>
                  </a:lnTo>
                  <a:lnTo>
                    <a:pt x="156" y="318"/>
                  </a:lnTo>
                  <a:lnTo>
                    <a:pt x="156" y="320"/>
                  </a:lnTo>
                  <a:lnTo>
                    <a:pt x="151" y="327"/>
                  </a:lnTo>
                  <a:lnTo>
                    <a:pt x="148" y="330"/>
                  </a:lnTo>
                  <a:lnTo>
                    <a:pt x="146" y="332"/>
                  </a:lnTo>
                  <a:lnTo>
                    <a:pt x="139" y="337"/>
                  </a:lnTo>
                  <a:lnTo>
                    <a:pt x="135" y="339"/>
                  </a:lnTo>
                  <a:lnTo>
                    <a:pt x="131" y="341"/>
                  </a:lnTo>
                  <a:lnTo>
                    <a:pt x="126" y="343"/>
                  </a:lnTo>
                  <a:lnTo>
                    <a:pt x="123" y="344"/>
                  </a:lnTo>
                  <a:lnTo>
                    <a:pt x="114" y="349"/>
                  </a:lnTo>
                  <a:lnTo>
                    <a:pt x="113" y="350"/>
                  </a:lnTo>
                  <a:lnTo>
                    <a:pt x="105" y="356"/>
                  </a:lnTo>
                  <a:lnTo>
                    <a:pt x="105" y="361"/>
                  </a:lnTo>
                  <a:lnTo>
                    <a:pt x="115" y="352"/>
                  </a:lnTo>
                  <a:lnTo>
                    <a:pt x="125" y="349"/>
                  </a:lnTo>
                  <a:lnTo>
                    <a:pt x="136" y="345"/>
                  </a:lnTo>
                  <a:lnTo>
                    <a:pt x="144" y="340"/>
                  </a:lnTo>
                  <a:lnTo>
                    <a:pt x="149" y="339"/>
                  </a:lnTo>
                  <a:lnTo>
                    <a:pt x="159" y="332"/>
                  </a:lnTo>
                  <a:lnTo>
                    <a:pt x="160" y="330"/>
                  </a:lnTo>
                  <a:lnTo>
                    <a:pt x="161" y="327"/>
                  </a:lnTo>
                  <a:lnTo>
                    <a:pt x="161" y="326"/>
                  </a:lnTo>
                  <a:lnTo>
                    <a:pt x="163" y="327"/>
                  </a:lnTo>
                  <a:lnTo>
                    <a:pt x="166" y="328"/>
                  </a:lnTo>
                  <a:lnTo>
                    <a:pt x="166" y="336"/>
                  </a:lnTo>
                  <a:lnTo>
                    <a:pt x="166" y="344"/>
                  </a:lnTo>
                  <a:lnTo>
                    <a:pt x="165" y="350"/>
                  </a:lnTo>
                  <a:lnTo>
                    <a:pt x="172" y="356"/>
                  </a:lnTo>
                  <a:lnTo>
                    <a:pt x="176" y="352"/>
                  </a:lnTo>
                  <a:lnTo>
                    <a:pt x="180" y="360"/>
                  </a:lnTo>
                  <a:lnTo>
                    <a:pt x="180" y="366"/>
                  </a:lnTo>
                  <a:lnTo>
                    <a:pt x="176" y="371"/>
                  </a:lnTo>
                  <a:lnTo>
                    <a:pt x="174" y="373"/>
                  </a:lnTo>
                  <a:lnTo>
                    <a:pt x="172" y="381"/>
                  </a:lnTo>
                  <a:lnTo>
                    <a:pt x="181" y="375"/>
                  </a:lnTo>
                  <a:lnTo>
                    <a:pt x="190" y="368"/>
                  </a:lnTo>
                  <a:lnTo>
                    <a:pt x="197" y="360"/>
                  </a:lnTo>
                  <a:lnTo>
                    <a:pt x="204" y="362"/>
                  </a:lnTo>
                  <a:lnTo>
                    <a:pt x="206" y="362"/>
                  </a:lnTo>
                  <a:lnTo>
                    <a:pt x="210" y="362"/>
                  </a:lnTo>
                  <a:lnTo>
                    <a:pt x="215" y="352"/>
                  </a:lnTo>
                  <a:lnTo>
                    <a:pt x="214" y="347"/>
                  </a:lnTo>
                  <a:lnTo>
                    <a:pt x="200" y="350"/>
                  </a:lnTo>
                  <a:lnTo>
                    <a:pt x="199" y="349"/>
                  </a:lnTo>
                  <a:lnTo>
                    <a:pt x="186" y="344"/>
                  </a:lnTo>
                  <a:lnTo>
                    <a:pt x="183" y="340"/>
                  </a:lnTo>
                  <a:lnTo>
                    <a:pt x="180" y="336"/>
                  </a:lnTo>
                  <a:lnTo>
                    <a:pt x="189" y="331"/>
                  </a:lnTo>
                  <a:lnTo>
                    <a:pt x="198" y="330"/>
                  </a:lnTo>
                  <a:lnTo>
                    <a:pt x="198" y="327"/>
                  </a:lnTo>
                  <a:lnTo>
                    <a:pt x="199" y="324"/>
                  </a:lnTo>
                  <a:lnTo>
                    <a:pt x="190" y="318"/>
                  </a:lnTo>
                  <a:lnTo>
                    <a:pt x="189" y="315"/>
                  </a:lnTo>
                  <a:lnTo>
                    <a:pt x="187" y="311"/>
                  </a:lnTo>
                  <a:lnTo>
                    <a:pt x="191" y="309"/>
                  </a:lnTo>
                  <a:lnTo>
                    <a:pt x="182" y="307"/>
                  </a:lnTo>
                  <a:lnTo>
                    <a:pt x="180" y="302"/>
                  </a:lnTo>
                  <a:lnTo>
                    <a:pt x="186" y="298"/>
                  </a:lnTo>
                  <a:lnTo>
                    <a:pt x="194" y="296"/>
                  </a:lnTo>
                  <a:lnTo>
                    <a:pt x="195" y="294"/>
                  </a:lnTo>
                  <a:lnTo>
                    <a:pt x="200" y="292"/>
                  </a:lnTo>
                  <a:lnTo>
                    <a:pt x="199" y="290"/>
                  </a:lnTo>
                  <a:lnTo>
                    <a:pt x="187" y="293"/>
                  </a:lnTo>
                  <a:lnTo>
                    <a:pt x="182" y="292"/>
                  </a:lnTo>
                  <a:lnTo>
                    <a:pt x="197" y="281"/>
                  </a:lnTo>
                  <a:lnTo>
                    <a:pt x="207" y="280"/>
                  </a:lnTo>
                  <a:lnTo>
                    <a:pt x="211" y="275"/>
                  </a:lnTo>
                  <a:lnTo>
                    <a:pt x="210" y="275"/>
                  </a:lnTo>
                  <a:lnTo>
                    <a:pt x="203" y="273"/>
                  </a:lnTo>
                  <a:lnTo>
                    <a:pt x="202" y="272"/>
                  </a:lnTo>
                  <a:lnTo>
                    <a:pt x="198" y="268"/>
                  </a:lnTo>
                  <a:lnTo>
                    <a:pt x="199" y="265"/>
                  </a:lnTo>
                  <a:lnTo>
                    <a:pt x="203" y="259"/>
                  </a:lnTo>
                  <a:lnTo>
                    <a:pt x="204" y="256"/>
                  </a:lnTo>
                  <a:lnTo>
                    <a:pt x="214" y="244"/>
                  </a:lnTo>
                  <a:lnTo>
                    <a:pt x="224" y="229"/>
                  </a:lnTo>
                  <a:lnTo>
                    <a:pt x="233" y="218"/>
                  </a:lnTo>
                  <a:lnTo>
                    <a:pt x="236" y="217"/>
                  </a:lnTo>
                  <a:lnTo>
                    <a:pt x="242" y="214"/>
                  </a:lnTo>
                  <a:lnTo>
                    <a:pt x="257" y="217"/>
                  </a:lnTo>
                  <a:lnTo>
                    <a:pt x="266" y="222"/>
                  </a:lnTo>
                  <a:lnTo>
                    <a:pt x="269" y="224"/>
                  </a:lnTo>
                  <a:lnTo>
                    <a:pt x="271" y="225"/>
                  </a:lnTo>
                  <a:lnTo>
                    <a:pt x="270" y="221"/>
                  </a:lnTo>
                  <a:lnTo>
                    <a:pt x="270" y="217"/>
                  </a:lnTo>
                  <a:lnTo>
                    <a:pt x="265" y="210"/>
                  </a:lnTo>
                  <a:lnTo>
                    <a:pt x="257" y="208"/>
                  </a:lnTo>
                  <a:lnTo>
                    <a:pt x="250" y="206"/>
                  </a:lnTo>
                  <a:lnTo>
                    <a:pt x="250" y="196"/>
                  </a:lnTo>
                  <a:lnTo>
                    <a:pt x="254" y="187"/>
                  </a:lnTo>
                  <a:lnTo>
                    <a:pt x="258" y="172"/>
                  </a:lnTo>
                  <a:lnTo>
                    <a:pt x="261" y="162"/>
                  </a:lnTo>
                  <a:lnTo>
                    <a:pt x="272" y="165"/>
                  </a:lnTo>
                  <a:lnTo>
                    <a:pt x="283" y="172"/>
                  </a:lnTo>
                  <a:lnTo>
                    <a:pt x="291" y="179"/>
                  </a:lnTo>
                  <a:lnTo>
                    <a:pt x="296" y="174"/>
                  </a:lnTo>
                  <a:lnTo>
                    <a:pt x="292" y="167"/>
                  </a:lnTo>
                  <a:lnTo>
                    <a:pt x="288" y="161"/>
                  </a:lnTo>
                  <a:lnTo>
                    <a:pt x="286" y="155"/>
                  </a:lnTo>
                  <a:lnTo>
                    <a:pt x="276" y="148"/>
                  </a:lnTo>
                  <a:lnTo>
                    <a:pt x="272" y="144"/>
                  </a:lnTo>
                  <a:lnTo>
                    <a:pt x="262" y="144"/>
                  </a:lnTo>
                  <a:lnTo>
                    <a:pt x="253" y="141"/>
                  </a:lnTo>
                  <a:lnTo>
                    <a:pt x="250" y="128"/>
                  </a:lnTo>
                  <a:lnTo>
                    <a:pt x="249" y="121"/>
                  </a:lnTo>
                  <a:lnTo>
                    <a:pt x="257" y="115"/>
                  </a:lnTo>
                  <a:lnTo>
                    <a:pt x="265" y="123"/>
                  </a:lnTo>
                  <a:lnTo>
                    <a:pt x="271" y="128"/>
                  </a:lnTo>
                  <a:lnTo>
                    <a:pt x="282" y="134"/>
                  </a:lnTo>
                  <a:lnTo>
                    <a:pt x="282" y="136"/>
                  </a:lnTo>
                  <a:lnTo>
                    <a:pt x="282" y="134"/>
                  </a:lnTo>
                  <a:lnTo>
                    <a:pt x="283" y="125"/>
                  </a:lnTo>
                  <a:lnTo>
                    <a:pt x="275" y="119"/>
                  </a:lnTo>
                  <a:lnTo>
                    <a:pt x="274" y="112"/>
                  </a:lnTo>
                  <a:lnTo>
                    <a:pt x="284" y="112"/>
                  </a:lnTo>
                  <a:lnTo>
                    <a:pt x="286" y="108"/>
                  </a:lnTo>
                  <a:lnTo>
                    <a:pt x="272" y="103"/>
                  </a:lnTo>
                  <a:lnTo>
                    <a:pt x="271" y="87"/>
                  </a:lnTo>
                  <a:lnTo>
                    <a:pt x="274" y="82"/>
                  </a:lnTo>
                  <a:lnTo>
                    <a:pt x="270" y="76"/>
                  </a:lnTo>
                  <a:lnTo>
                    <a:pt x="271" y="72"/>
                  </a:lnTo>
                  <a:lnTo>
                    <a:pt x="276" y="73"/>
                  </a:lnTo>
                  <a:lnTo>
                    <a:pt x="279" y="77"/>
                  </a:lnTo>
                  <a:lnTo>
                    <a:pt x="279" y="78"/>
                  </a:lnTo>
                  <a:lnTo>
                    <a:pt x="279" y="80"/>
                  </a:lnTo>
                  <a:lnTo>
                    <a:pt x="287" y="80"/>
                  </a:lnTo>
                  <a:lnTo>
                    <a:pt x="290" y="89"/>
                  </a:lnTo>
                  <a:lnTo>
                    <a:pt x="295" y="97"/>
                  </a:lnTo>
                  <a:lnTo>
                    <a:pt x="303" y="94"/>
                  </a:lnTo>
                  <a:lnTo>
                    <a:pt x="305" y="81"/>
                  </a:lnTo>
                  <a:lnTo>
                    <a:pt x="309" y="86"/>
                  </a:lnTo>
                  <a:lnTo>
                    <a:pt x="305" y="104"/>
                  </a:lnTo>
                  <a:lnTo>
                    <a:pt x="312" y="107"/>
                  </a:lnTo>
                  <a:lnTo>
                    <a:pt x="314" y="91"/>
                  </a:lnTo>
                  <a:lnTo>
                    <a:pt x="322" y="94"/>
                  </a:lnTo>
                </a:path>
              </a:pathLst>
            </a:custGeom>
            <a:noFill/>
            <a:ln w="4">
              <a:solidFill>
                <a:srgbClr val="9C9C9C"/>
              </a:solidFill>
              <a:prstDash val="solid"/>
              <a:round/>
              <a:headEnd/>
              <a:tailEnd/>
            </a:ln>
          </p:spPr>
          <p:txBody>
            <a:bodyPr/>
            <a:lstStyle/>
            <a:p>
              <a:endParaRPr lang="nb-NO" dirty="0"/>
            </a:p>
          </p:txBody>
        </p:sp>
        <p:sp>
          <p:nvSpPr>
            <p:cNvPr id="2147" name="Freeform 1485"/>
            <p:cNvSpPr>
              <a:spLocks/>
            </p:cNvSpPr>
            <p:nvPr/>
          </p:nvSpPr>
          <p:spPr bwMode="auto">
            <a:xfrm>
              <a:off x="5930900" y="620713"/>
              <a:ext cx="409575" cy="511175"/>
            </a:xfrm>
            <a:custGeom>
              <a:avLst/>
              <a:gdLst>
                <a:gd name="T0" fmla="*/ 19050 w 258"/>
                <a:gd name="T1" fmla="*/ 200025 h 322"/>
                <a:gd name="T2" fmla="*/ 30162 w 258"/>
                <a:gd name="T3" fmla="*/ 163512 h 322"/>
                <a:gd name="T4" fmla="*/ 30162 w 258"/>
                <a:gd name="T5" fmla="*/ 130175 h 322"/>
                <a:gd name="T6" fmla="*/ 50800 w 258"/>
                <a:gd name="T7" fmla="*/ 152400 h 322"/>
                <a:gd name="T8" fmla="*/ 60325 w 258"/>
                <a:gd name="T9" fmla="*/ 152400 h 322"/>
                <a:gd name="T10" fmla="*/ 79375 w 258"/>
                <a:gd name="T11" fmla="*/ 158750 h 322"/>
                <a:gd name="T12" fmla="*/ 101600 w 258"/>
                <a:gd name="T13" fmla="*/ 150812 h 322"/>
                <a:gd name="T14" fmla="*/ 92075 w 258"/>
                <a:gd name="T15" fmla="*/ 192087 h 322"/>
                <a:gd name="T16" fmla="*/ 84137 w 258"/>
                <a:gd name="T17" fmla="*/ 211138 h 322"/>
                <a:gd name="T18" fmla="*/ 57150 w 258"/>
                <a:gd name="T19" fmla="*/ 247650 h 322"/>
                <a:gd name="T20" fmla="*/ 23812 w 258"/>
                <a:gd name="T21" fmla="*/ 312737 h 322"/>
                <a:gd name="T22" fmla="*/ 38100 w 258"/>
                <a:gd name="T23" fmla="*/ 328612 h 322"/>
                <a:gd name="T24" fmla="*/ 23812 w 258"/>
                <a:gd name="T25" fmla="*/ 341312 h 322"/>
                <a:gd name="T26" fmla="*/ 41275 w 258"/>
                <a:gd name="T27" fmla="*/ 339725 h 322"/>
                <a:gd name="T28" fmla="*/ 41275 w 258"/>
                <a:gd name="T29" fmla="*/ 360362 h 322"/>
                <a:gd name="T30" fmla="*/ 26987 w 258"/>
                <a:gd name="T31" fmla="*/ 388937 h 322"/>
                <a:gd name="T32" fmla="*/ 46037 w 258"/>
                <a:gd name="T33" fmla="*/ 396875 h 322"/>
                <a:gd name="T34" fmla="*/ 17462 w 258"/>
                <a:gd name="T35" fmla="*/ 442913 h 322"/>
                <a:gd name="T36" fmla="*/ 20637 w 258"/>
                <a:gd name="T37" fmla="*/ 484188 h 322"/>
                <a:gd name="T38" fmla="*/ 41275 w 258"/>
                <a:gd name="T39" fmla="*/ 511175 h 322"/>
                <a:gd name="T40" fmla="*/ 33337 w 258"/>
                <a:gd name="T41" fmla="*/ 476250 h 322"/>
                <a:gd name="T42" fmla="*/ 44450 w 258"/>
                <a:gd name="T43" fmla="*/ 496888 h 322"/>
                <a:gd name="T44" fmla="*/ 58737 w 258"/>
                <a:gd name="T45" fmla="*/ 501650 h 322"/>
                <a:gd name="T46" fmla="*/ 71437 w 258"/>
                <a:gd name="T47" fmla="*/ 450850 h 322"/>
                <a:gd name="T48" fmla="*/ 93662 w 258"/>
                <a:gd name="T49" fmla="*/ 412750 h 322"/>
                <a:gd name="T50" fmla="*/ 80962 w 258"/>
                <a:gd name="T51" fmla="*/ 395287 h 322"/>
                <a:gd name="T52" fmla="*/ 92075 w 258"/>
                <a:gd name="T53" fmla="*/ 354012 h 322"/>
                <a:gd name="T54" fmla="*/ 138112 w 258"/>
                <a:gd name="T55" fmla="*/ 239713 h 322"/>
                <a:gd name="T56" fmla="*/ 174625 w 258"/>
                <a:gd name="T57" fmla="*/ 130175 h 322"/>
                <a:gd name="T58" fmla="*/ 209550 w 258"/>
                <a:gd name="T59" fmla="*/ 103188 h 322"/>
                <a:gd name="T60" fmla="*/ 222250 w 258"/>
                <a:gd name="T61" fmla="*/ 185737 h 322"/>
                <a:gd name="T62" fmla="*/ 179387 w 258"/>
                <a:gd name="T63" fmla="*/ 234950 h 322"/>
                <a:gd name="T64" fmla="*/ 225425 w 258"/>
                <a:gd name="T65" fmla="*/ 227013 h 322"/>
                <a:gd name="T66" fmla="*/ 227012 w 258"/>
                <a:gd name="T67" fmla="*/ 274637 h 322"/>
                <a:gd name="T68" fmla="*/ 227012 w 258"/>
                <a:gd name="T69" fmla="*/ 352425 h 322"/>
                <a:gd name="T70" fmla="*/ 242887 w 258"/>
                <a:gd name="T71" fmla="*/ 320675 h 322"/>
                <a:gd name="T72" fmla="*/ 269875 w 258"/>
                <a:gd name="T73" fmla="*/ 293687 h 322"/>
                <a:gd name="T74" fmla="*/ 274637 w 258"/>
                <a:gd name="T75" fmla="*/ 260350 h 322"/>
                <a:gd name="T76" fmla="*/ 282575 w 258"/>
                <a:gd name="T77" fmla="*/ 228600 h 322"/>
                <a:gd name="T78" fmla="*/ 312737 w 258"/>
                <a:gd name="T79" fmla="*/ 234950 h 322"/>
                <a:gd name="T80" fmla="*/ 285750 w 258"/>
                <a:gd name="T81" fmla="*/ 217488 h 322"/>
                <a:gd name="T82" fmla="*/ 293687 w 258"/>
                <a:gd name="T83" fmla="*/ 198437 h 322"/>
                <a:gd name="T84" fmla="*/ 307975 w 258"/>
                <a:gd name="T85" fmla="*/ 173037 h 322"/>
                <a:gd name="T86" fmla="*/ 300037 w 258"/>
                <a:gd name="T87" fmla="*/ 138112 h 322"/>
                <a:gd name="T88" fmla="*/ 339725 w 258"/>
                <a:gd name="T89" fmla="*/ 130175 h 322"/>
                <a:gd name="T90" fmla="*/ 307975 w 258"/>
                <a:gd name="T91" fmla="*/ 92075 h 322"/>
                <a:gd name="T92" fmla="*/ 268287 w 258"/>
                <a:gd name="T93" fmla="*/ 77787 h 322"/>
                <a:gd name="T94" fmla="*/ 274637 w 258"/>
                <a:gd name="T95" fmla="*/ 60325 h 322"/>
                <a:gd name="T96" fmla="*/ 322262 w 258"/>
                <a:gd name="T97" fmla="*/ 77787 h 322"/>
                <a:gd name="T98" fmla="*/ 309562 w 258"/>
                <a:gd name="T99" fmla="*/ 15875 h 322"/>
                <a:gd name="T100" fmla="*/ 322262 w 258"/>
                <a:gd name="T101" fmla="*/ 3175 h 322"/>
                <a:gd name="T102" fmla="*/ 347662 w 258"/>
                <a:gd name="T103" fmla="*/ 22225 h 322"/>
                <a:gd name="T104" fmla="*/ 374650 w 258"/>
                <a:gd name="T105" fmla="*/ 11112 h 322"/>
                <a:gd name="T106" fmla="*/ 395287 w 258"/>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8"/>
                <a:gd name="T163" fmla="*/ 0 h 322"/>
                <a:gd name="T164" fmla="*/ 258 w 258"/>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8" h="322">
                  <a:moveTo>
                    <a:pt x="0" y="100"/>
                  </a:moveTo>
                  <a:lnTo>
                    <a:pt x="8" y="113"/>
                  </a:lnTo>
                  <a:lnTo>
                    <a:pt x="12" y="126"/>
                  </a:lnTo>
                  <a:lnTo>
                    <a:pt x="19" y="121"/>
                  </a:lnTo>
                  <a:lnTo>
                    <a:pt x="22" y="112"/>
                  </a:lnTo>
                  <a:lnTo>
                    <a:pt x="19" y="103"/>
                  </a:lnTo>
                  <a:lnTo>
                    <a:pt x="15" y="88"/>
                  </a:lnTo>
                  <a:lnTo>
                    <a:pt x="12" y="80"/>
                  </a:lnTo>
                  <a:lnTo>
                    <a:pt x="19" y="82"/>
                  </a:lnTo>
                  <a:lnTo>
                    <a:pt x="26" y="88"/>
                  </a:lnTo>
                  <a:lnTo>
                    <a:pt x="29" y="92"/>
                  </a:lnTo>
                  <a:lnTo>
                    <a:pt x="32" y="96"/>
                  </a:lnTo>
                  <a:lnTo>
                    <a:pt x="29" y="106"/>
                  </a:lnTo>
                  <a:lnTo>
                    <a:pt x="33" y="106"/>
                  </a:lnTo>
                  <a:lnTo>
                    <a:pt x="38" y="96"/>
                  </a:lnTo>
                  <a:lnTo>
                    <a:pt x="45" y="92"/>
                  </a:lnTo>
                  <a:lnTo>
                    <a:pt x="46" y="95"/>
                  </a:lnTo>
                  <a:lnTo>
                    <a:pt x="50" y="100"/>
                  </a:lnTo>
                  <a:lnTo>
                    <a:pt x="54" y="100"/>
                  </a:lnTo>
                  <a:lnTo>
                    <a:pt x="59" y="92"/>
                  </a:lnTo>
                  <a:lnTo>
                    <a:pt x="64" y="95"/>
                  </a:lnTo>
                  <a:lnTo>
                    <a:pt x="66" y="101"/>
                  </a:lnTo>
                  <a:lnTo>
                    <a:pt x="59" y="113"/>
                  </a:lnTo>
                  <a:lnTo>
                    <a:pt x="58" y="121"/>
                  </a:lnTo>
                  <a:lnTo>
                    <a:pt x="46" y="126"/>
                  </a:lnTo>
                  <a:lnTo>
                    <a:pt x="49" y="134"/>
                  </a:lnTo>
                  <a:lnTo>
                    <a:pt x="53" y="133"/>
                  </a:lnTo>
                  <a:lnTo>
                    <a:pt x="49" y="142"/>
                  </a:lnTo>
                  <a:lnTo>
                    <a:pt x="46" y="146"/>
                  </a:lnTo>
                  <a:lnTo>
                    <a:pt x="36" y="156"/>
                  </a:lnTo>
                  <a:lnTo>
                    <a:pt x="29" y="173"/>
                  </a:lnTo>
                  <a:lnTo>
                    <a:pt x="24" y="184"/>
                  </a:lnTo>
                  <a:lnTo>
                    <a:pt x="15" y="197"/>
                  </a:lnTo>
                  <a:lnTo>
                    <a:pt x="8" y="206"/>
                  </a:lnTo>
                  <a:lnTo>
                    <a:pt x="24" y="199"/>
                  </a:lnTo>
                  <a:lnTo>
                    <a:pt x="24" y="207"/>
                  </a:lnTo>
                  <a:lnTo>
                    <a:pt x="13" y="210"/>
                  </a:lnTo>
                  <a:lnTo>
                    <a:pt x="13" y="211"/>
                  </a:lnTo>
                  <a:lnTo>
                    <a:pt x="15" y="215"/>
                  </a:lnTo>
                  <a:lnTo>
                    <a:pt x="24" y="212"/>
                  </a:lnTo>
                  <a:lnTo>
                    <a:pt x="25" y="212"/>
                  </a:lnTo>
                  <a:lnTo>
                    <a:pt x="26" y="214"/>
                  </a:lnTo>
                  <a:lnTo>
                    <a:pt x="26" y="218"/>
                  </a:lnTo>
                  <a:lnTo>
                    <a:pt x="28" y="220"/>
                  </a:lnTo>
                  <a:lnTo>
                    <a:pt x="26" y="227"/>
                  </a:lnTo>
                  <a:lnTo>
                    <a:pt x="32" y="232"/>
                  </a:lnTo>
                  <a:lnTo>
                    <a:pt x="22" y="235"/>
                  </a:lnTo>
                  <a:lnTo>
                    <a:pt x="17" y="245"/>
                  </a:lnTo>
                  <a:lnTo>
                    <a:pt x="17" y="254"/>
                  </a:lnTo>
                  <a:lnTo>
                    <a:pt x="19" y="253"/>
                  </a:lnTo>
                  <a:lnTo>
                    <a:pt x="29" y="250"/>
                  </a:lnTo>
                  <a:lnTo>
                    <a:pt x="26" y="264"/>
                  </a:lnTo>
                  <a:lnTo>
                    <a:pt x="21" y="270"/>
                  </a:lnTo>
                  <a:lnTo>
                    <a:pt x="11" y="279"/>
                  </a:lnTo>
                  <a:lnTo>
                    <a:pt x="12" y="294"/>
                  </a:lnTo>
                  <a:lnTo>
                    <a:pt x="13" y="299"/>
                  </a:lnTo>
                  <a:lnTo>
                    <a:pt x="13" y="305"/>
                  </a:lnTo>
                  <a:lnTo>
                    <a:pt x="17" y="316"/>
                  </a:lnTo>
                  <a:lnTo>
                    <a:pt x="21" y="322"/>
                  </a:lnTo>
                  <a:lnTo>
                    <a:pt x="26" y="322"/>
                  </a:lnTo>
                  <a:lnTo>
                    <a:pt x="25" y="317"/>
                  </a:lnTo>
                  <a:lnTo>
                    <a:pt x="21" y="312"/>
                  </a:lnTo>
                  <a:lnTo>
                    <a:pt x="21" y="300"/>
                  </a:lnTo>
                  <a:lnTo>
                    <a:pt x="26" y="300"/>
                  </a:lnTo>
                  <a:lnTo>
                    <a:pt x="33" y="302"/>
                  </a:lnTo>
                  <a:lnTo>
                    <a:pt x="28" y="313"/>
                  </a:lnTo>
                  <a:lnTo>
                    <a:pt x="28" y="315"/>
                  </a:lnTo>
                  <a:lnTo>
                    <a:pt x="36" y="316"/>
                  </a:lnTo>
                  <a:lnTo>
                    <a:pt x="37" y="316"/>
                  </a:lnTo>
                  <a:lnTo>
                    <a:pt x="38" y="316"/>
                  </a:lnTo>
                  <a:lnTo>
                    <a:pt x="42" y="303"/>
                  </a:lnTo>
                  <a:lnTo>
                    <a:pt x="45" y="284"/>
                  </a:lnTo>
                  <a:lnTo>
                    <a:pt x="53" y="274"/>
                  </a:lnTo>
                  <a:lnTo>
                    <a:pt x="54" y="271"/>
                  </a:lnTo>
                  <a:lnTo>
                    <a:pt x="59" y="260"/>
                  </a:lnTo>
                  <a:lnTo>
                    <a:pt x="62" y="253"/>
                  </a:lnTo>
                  <a:lnTo>
                    <a:pt x="63" y="249"/>
                  </a:lnTo>
                  <a:lnTo>
                    <a:pt x="51" y="249"/>
                  </a:lnTo>
                  <a:lnTo>
                    <a:pt x="47" y="244"/>
                  </a:lnTo>
                  <a:lnTo>
                    <a:pt x="53" y="233"/>
                  </a:lnTo>
                  <a:lnTo>
                    <a:pt x="58" y="223"/>
                  </a:lnTo>
                  <a:lnTo>
                    <a:pt x="70" y="195"/>
                  </a:lnTo>
                  <a:lnTo>
                    <a:pt x="85" y="165"/>
                  </a:lnTo>
                  <a:lnTo>
                    <a:pt x="87" y="151"/>
                  </a:lnTo>
                  <a:lnTo>
                    <a:pt x="88" y="137"/>
                  </a:lnTo>
                  <a:lnTo>
                    <a:pt x="97" y="112"/>
                  </a:lnTo>
                  <a:lnTo>
                    <a:pt x="110" y="82"/>
                  </a:lnTo>
                  <a:lnTo>
                    <a:pt x="125" y="59"/>
                  </a:lnTo>
                  <a:lnTo>
                    <a:pt x="129" y="62"/>
                  </a:lnTo>
                  <a:lnTo>
                    <a:pt x="132" y="65"/>
                  </a:lnTo>
                  <a:lnTo>
                    <a:pt x="132" y="92"/>
                  </a:lnTo>
                  <a:lnTo>
                    <a:pt x="139" y="92"/>
                  </a:lnTo>
                  <a:lnTo>
                    <a:pt x="140" y="117"/>
                  </a:lnTo>
                  <a:lnTo>
                    <a:pt x="134" y="127"/>
                  </a:lnTo>
                  <a:lnTo>
                    <a:pt x="115" y="144"/>
                  </a:lnTo>
                  <a:lnTo>
                    <a:pt x="113" y="148"/>
                  </a:lnTo>
                  <a:lnTo>
                    <a:pt x="114" y="147"/>
                  </a:lnTo>
                  <a:lnTo>
                    <a:pt x="129" y="142"/>
                  </a:lnTo>
                  <a:lnTo>
                    <a:pt x="142" y="143"/>
                  </a:lnTo>
                  <a:lnTo>
                    <a:pt x="143" y="160"/>
                  </a:lnTo>
                  <a:lnTo>
                    <a:pt x="143" y="161"/>
                  </a:lnTo>
                  <a:lnTo>
                    <a:pt x="143" y="173"/>
                  </a:lnTo>
                  <a:lnTo>
                    <a:pt x="143" y="192"/>
                  </a:lnTo>
                  <a:lnTo>
                    <a:pt x="143" y="214"/>
                  </a:lnTo>
                  <a:lnTo>
                    <a:pt x="143" y="222"/>
                  </a:lnTo>
                  <a:lnTo>
                    <a:pt x="149" y="212"/>
                  </a:lnTo>
                  <a:lnTo>
                    <a:pt x="152" y="202"/>
                  </a:lnTo>
                  <a:lnTo>
                    <a:pt x="153" y="202"/>
                  </a:lnTo>
                  <a:lnTo>
                    <a:pt x="160" y="201"/>
                  </a:lnTo>
                  <a:lnTo>
                    <a:pt x="164" y="185"/>
                  </a:lnTo>
                  <a:lnTo>
                    <a:pt x="170" y="185"/>
                  </a:lnTo>
                  <a:lnTo>
                    <a:pt x="178" y="185"/>
                  </a:lnTo>
                  <a:lnTo>
                    <a:pt x="186" y="178"/>
                  </a:lnTo>
                  <a:lnTo>
                    <a:pt x="173" y="164"/>
                  </a:lnTo>
                  <a:lnTo>
                    <a:pt x="177" y="158"/>
                  </a:lnTo>
                  <a:lnTo>
                    <a:pt x="172" y="158"/>
                  </a:lnTo>
                  <a:lnTo>
                    <a:pt x="178" y="144"/>
                  </a:lnTo>
                  <a:lnTo>
                    <a:pt x="181" y="144"/>
                  </a:lnTo>
                  <a:lnTo>
                    <a:pt x="194" y="148"/>
                  </a:lnTo>
                  <a:lnTo>
                    <a:pt x="197" y="148"/>
                  </a:lnTo>
                  <a:lnTo>
                    <a:pt x="197" y="146"/>
                  </a:lnTo>
                  <a:lnTo>
                    <a:pt x="195" y="143"/>
                  </a:lnTo>
                  <a:lnTo>
                    <a:pt x="180" y="137"/>
                  </a:lnTo>
                  <a:lnTo>
                    <a:pt x="181" y="133"/>
                  </a:lnTo>
                  <a:lnTo>
                    <a:pt x="184" y="127"/>
                  </a:lnTo>
                  <a:lnTo>
                    <a:pt x="185" y="125"/>
                  </a:lnTo>
                  <a:lnTo>
                    <a:pt x="174" y="121"/>
                  </a:lnTo>
                  <a:lnTo>
                    <a:pt x="177" y="108"/>
                  </a:lnTo>
                  <a:lnTo>
                    <a:pt x="194" y="109"/>
                  </a:lnTo>
                  <a:lnTo>
                    <a:pt x="197" y="103"/>
                  </a:lnTo>
                  <a:lnTo>
                    <a:pt x="190" y="100"/>
                  </a:lnTo>
                  <a:lnTo>
                    <a:pt x="189" y="87"/>
                  </a:lnTo>
                  <a:lnTo>
                    <a:pt x="204" y="87"/>
                  </a:lnTo>
                  <a:lnTo>
                    <a:pt x="224" y="87"/>
                  </a:lnTo>
                  <a:lnTo>
                    <a:pt x="214" y="82"/>
                  </a:lnTo>
                  <a:lnTo>
                    <a:pt x="203" y="78"/>
                  </a:lnTo>
                  <a:lnTo>
                    <a:pt x="202" y="71"/>
                  </a:lnTo>
                  <a:lnTo>
                    <a:pt x="194" y="58"/>
                  </a:lnTo>
                  <a:lnTo>
                    <a:pt x="182" y="68"/>
                  </a:lnTo>
                  <a:lnTo>
                    <a:pt x="170" y="59"/>
                  </a:lnTo>
                  <a:lnTo>
                    <a:pt x="169" y="49"/>
                  </a:lnTo>
                  <a:lnTo>
                    <a:pt x="185" y="54"/>
                  </a:lnTo>
                  <a:lnTo>
                    <a:pt x="181" y="44"/>
                  </a:lnTo>
                  <a:lnTo>
                    <a:pt x="173" y="38"/>
                  </a:lnTo>
                  <a:lnTo>
                    <a:pt x="174" y="31"/>
                  </a:lnTo>
                  <a:lnTo>
                    <a:pt x="194" y="33"/>
                  </a:lnTo>
                  <a:lnTo>
                    <a:pt x="203" y="49"/>
                  </a:lnTo>
                  <a:lnTo>
                    <a:pt x="204" y="29"/>
                  </a:lnTo>
                  <a:lnTo>
                    <a:pt x="195" y="21"/>
                  </a:lnTo>
                  <a:lnTo>
                    <a:pt x="195" y="10"/>
                  </a:lnTo>
                  <a:lnTo>
                    <a:pt x="199" y="7"/>
                  </a:lnTo>
                  <a:lnTo>
                    <a:pt x="202" y="2"/>
                  </a:lnTo>
                  <a:lnTo>
                    <a:pt x="203" y="2"/>
                  </a:lnTo>
                  <a:lnTo>
                    <a:pt x="214" y="4"/>
                  </a:lnTo>
                  <a:lnTo>
                    <a:pt x="211" y="17"/>
                  </a:lnTo>
                  <a:lnTo>
                    <a:pt x="219" y="14"/>
                  </a:lnTo>
                  <a:lnTo>
                    <a:pt x="221" y="17"/>
                  </a:lnTo>
                  <a:lnTo>
                    <a:pt x="224" y="20"/>
                  </a:lnTo>
                  <a:lnTo>
                    <a:pt x="236" y="7"/>
                  </a:lnTo>
                  <a:lnTo>
                    <a:pt x="241" y="12"/>
                  </a:lnTo>
                  <a:lnTo>
                    <a:pt x="249" y="2"/>
                  </a:lnTo>
                  <a:lnTo>
                    <a:pt x="249" y="0"/>
                  </a:lnTo>
                  <a:lnTo>
                    <a:pt x="258" y="4"/>
                  </a:lnTo>
                  <a:lnTo>
                    <a:pt x="258" y="6"/>
                  </a:lnTo>
                </a:path>
              </a:pathLst>
            </a:custGeom>
            <a:noFill/>
            <a:ln w="4">
              <a:solidFill>
                <a:srgbClr val="9C9C9C"/>
              </a:solidFill>
              <a:prstDash val="solid"/>
              <a:round/>
              <a:headEnd/>
              <a:tailEnd/>
            </a:ln>
          </p:spPr>
          <p:txBody>
            <a:bodyPr/>
            <a:lstStyle/>
            <a:p>
              <a:endParaRPr lang="nb-NO" dirty="0"/>
            </a:p>
          </p:txBody>
        </p:sp>
        <p:sp>
          <p:nvSpPr>
            <p:cNvPr id="2148" name="Line 1486"/>
            <p:cNvSpPr>
              <a:spLocks noChangeShapeType="1"/>
            </p:cNvSpPr>
            <p:nvPr/>
          </p:nvSpPr>
          <p:spPr bwMode="auto">
            <a:xfrm flipH="1">
              <a:off x="6637338" y="1144588"/>
              <a:ext cx="9525" cy="4762"/>
            </a:xfrm>
            <a:prstGeom prst="line">
              <a:avLst/>
            </a:prstGeom>
            <a:noFill/>
            <a:ln w="3">
              <a:solidFill>
                <a:srgbClr val="00BDFF"/>
              </a:solidFill>
              <a:round/>
              <a:headEnd/>
              <a:tailEnd/>
            </a:ln>
          </p:spPr>
          <p:txBody>
            <a:bodyPr/>
            <a:lstStyle/>
            <a:p>
              <a:endParaRPr lang="nb-NO" dirty="0"/>
            </a:p>
          </p:txBody>
        </p:sp>
        <p:sp>
          <p:nvSpPr>
            <p:cNvPr id="2149" name="Freeform 1487"/>
            <p:cNvSpPr>
              <a:spLocks/>
            </p:cNvSpPr>
            <p:nvPr/>
          </p:nvSpPr>
          <p:spPr bwMode="auto">
            <a:xfrm>
              <a:off x="6657975" y="1127125"/>
              <a:ext cx="25400" cy="22225"/>
            </a:xfrm>
            <a:custGeom>
              <a:avLst/>
              <a:gdLst>
                <a:gd name="T0" fmla="*/ 0 w 16"/>
                <a:gd name="T1" fmla="*/ 22225 h 14"/>
                <a:gd name="T2" fmla="*/ 4762 w 16"/>
                <a:gd name="T3" fmla="*/ 11113 h 14"/>
                <a:gd name="T4" fmla="*/ 12700 w 16"/>
                <a:gd name="T5" fmla="*/ 0 h 14"/>
                <a:gd name="T6" fmla="*/ 25400 w 16"/>
                <a:gd name="T7" fmla="*/ 0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14"/>
                  </a:moveTo>
                  <a:lnTo>
                    <a:pt x="3" y="7"/>
                  </a:lnTo>
                  <a:lnTo>
                    <a:pt x="8" y="0"/>
                  </a:lnTo>
                  <a:lnTo>
                    <a:pt x="16" y="0"/>
                  </a:lnTo>
                </a:path>
              </a:pathLst>
            </a:custGeom>
            <a:noFill/>
            <a:ln w="3">
              <a:solidFill>
                <a:srgbClr val="00BDFF"/>
              </a:solidFill>
              <a:prstDash val="solid"/>
              <a:round/>
              <a:headEnd/>
              <a:tailEnd/>
            </a:ln>
          </p:spPr>
          <p:txBody>
            <a:bodyPr/>
            <a:lstStyle/>
            <a:p>
              <a:endParaRPr lang="nb-NO" dirty="0"/>
            </a:p>
          </p:txBody>
        </p:sp>
        <p:sp>
          <p:nvSpPr>
            <p:cNvPr id="2150" name="Freeform 1488"/>
            <p:cNvSpPr>
              <a:spLocks/>
            </p:cNvSpPr>
            <p:nvPr/>
          </p:nvSpPr>
          <p:spPr bwMode="auto">
            <a:xfrm>
              <a:off x="6696075" y="1136650"/>
              <a:ext cx="1588" cy="12700"/>
            </a:xfrm>
            <a:custGeom>
              <a:avLst/>
              <a:gdLst>
                <a:gd name="T0" fmla="*/ 1588 w 1"/>
                <a:gd name="T1" fmla="*/ 0 h 8"/>
                <a:gd name="T2" fmla="*/ 0 w 1"/>
                <a:gd name="T3" fmla="*/ 1588 h 8"/>
                <a:gd name="T4" fmla="*/ 1588 w 1"/>
                <a:gd name="T5" fmla="*/ 1270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1" y="0"/>
                  </a:moveTo>
                  <a:lnTo>
                    <a:pt x="0" y="1"/>
                  </a:lnTo>
                  <a:lnTo>
                    <a:pt x="1" y="8"/>
                  </a:lnTo>
                </a:path>
              </a:pathLst>
            </a:custGeom>
            <a:noFill/>
            <a:ln w="3">
              <a:solidFill>
                <a:srgbClr val="00BDFF"/>
              </a:solidFill>
              <a:prstDash val="solid"/>
              <a:round/>
              <a:headEnd/>
              <a:tailEnd/>
            </a:ln>
          </p:spPr>
          <p:txBody>
            <a:bodyPr/>
            <a:lstStyle/>
            <a:p>
              <a:endParaRPr lang="nb-NO" dirty="0"/>
            </a:p>
          </p:txBody>
        </p:sp>
        <p:sp>
          <p:nvSpPr>
            <p:cNvPr id="2151" name="Freeform 1489"/>
            <p:cNvSpPr>
              <a:spLocks/>
            </p:cNvSpPr>
            <p:nvPr/>
          </p:nvSpPr>
          <p:spPr bwMode="auto">
            <a:xfrm>
              <a:off x="6707188" y="1120775"/>
              <a:ext cx="20637" cy="28575"/>
            </a:xfrm>
            <a:custGeom>
              <a:avLst/>
              <a:gdLst>
                <a:gd name="T0" fmla="*/ 1587 w 13"/>
                <a:gd name="T1" fmla="*/ 28575 h 18"/>
                <a:gd name="T2" fmla="*/ 0 w 13"/>
                <a:gd name="T3" fmla="*/ 22225 h 18"/>
                <a:gd name="T4" fmla="*/ 1587 w 13"/>
                <a:gd name="T5" fmla="*/ 17462 h 18"/>
                <a:gd name="T6" fmla="*/ 1587 w 13"/>
                <a:gd name="T7" fmla="*/ 15875 h 18"/>
                <a:gd name="T8" fmla="*/ 9525 w 13"/>
                <a:gd name="T9" fmla="*/ 0 h 18"/>
                <a:gd name="T10" fmla="*/ 9525 w 13"/>
                <a:gd name="T11" fmla="*/ 0 h 18"/>
                <a:gd name="T12" fmla="*/ 20637 w 13"/>
                <a:gd name="T13" fmla="*/ 15875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 y="18"/>
                  </a:moveTo>
                  <a:lnTo>
                    <a:pt x="0" y="14"/>
                  </a:lnTo>
                  <a:lnTo>
                    <a:pt x="1" y="11"/>
                  </a:lnTo>
                  <a:lnTo>
                    <a:pt x="1" y="10"/>
                  </a:lnTo>
                  <a:lnTo>
                    <a:pt x="6" y="0"/>
                  </a:lnTo>
                  <a:lnTo>
                    <a:pt x="13" y="10"/>
                  </a:lnTo>
                </a:path>
              </a:pathLst>
            </a:custGeom>
            <a:noFill/>
            <a:ln w="3">
              <a:solidFill>
                <a:srgbClr val="00BDFF"/>
              </a:solidFill>
              <a:prstDash val="solid"/>
              <a:round/>
              <a:headEnd/>
              <a:tailEnd/>
            </a:ln>
          </p:spPr>
          <p:txBody>
            <a:bodyPr/>
            <a:lstStyle/>
            <a:p>
              <a:endParaRPr lang="nb-NO" dirty="0"/>
            </a:p>
          </p:txBody>
        </p:sp>
        <p:sp>
          <p:nvSpPr>
            <p:cNvPr id="2152" name="Line 1490"/>
            <p:cNvSpPr>
              <a:spLocks noChangeShapeType="1"/>
            </p:cNvSpPr>
            <p:nvPr/>
          </p:nvSpPr>
          <p:spPr bwMode="auto">
            <a:xfrm flipV="1">
              <a:off x="5734050" y="1149350"/>
              <a:ext cx="1588" cy="4763"/>
            </a:xfrm>
            <a:prstGeom prst="line">
              <a:avLst/>
            </a:prstGeom>
            <a:noFill/>
            <a:ln w="3">
              <a:solidFill>
                <a:srgbClr val="00BDFF"/>
              </a:solidFill>
              <a:round/>
              <a:headEnd/>
              <a:tailEnd/>
            </a:ln>
          </p:spPr>
          <p:txBody>
            <a:bodyPr/>
            <a:lstStyle/>
            <a:p>
              <a:endParaRPr lang="nb-NO" dirty="0"/>
            </a:p>
          </p:txBody>
        </p:sp>
        <p:sp>
          <p:nvSpPr>
            <p:cNvPr id="2153" name="Line 1491"/>
            <p:cNvSpPr>
              <a:spLocks noChangeShapeType="1"/>
            </p:cNvSpPr>
            <p:nvPr/>
          </p:nvSpPr>
          <p:spPr bwMode="auto">
            <a:xfrm flipV="1">
              <a:off x="5673725" y="1149350"/>
              <a:ext cx="1588" cy="4763"/>
            </a:xfrm>
            <a:prstGeom prst="line">
              <a:avLst/>
            </a:prstGeom>
            <a:noFill/>
            <a:ln w="3">
              <a:solidFill>
                <a:srgbClr val="00BDFF"/>
              </a:solidFill>
              <a:round/>
              <a:headEnd/>
              <a:tailEnd/>
            </a:ln>
          </p:spPr>
          <p:txBody>
            <a:bodyPr/>
            <a:lstStyle/>
            <a:p>
              <a:endParaRPr lang="nb-NO" dirty="0"/>
            </a:p>
          </p:txBody>
        </p:sp>
        <p:sp>
          <p:nvSpPr>
            <p:cNvPr id="2154" name="Freeform 1492"/>
            <p:cNvSpPr>
              <a:spLocks/>
            </p:cNvSpPr>
            <p:nvPr/>
          </p:nvSpPr>
          <p:spPr bwMode="auto">
            <a:xfrm>
              <a:off x="5672138" y="1154113"/>
              <a:ext cx="1587" cy="3175"/>
            </a:xfrm>
            <a:custGeom>
              <a:avLst/>
              <a:gdLst>
                <a:gd name="T0" fmla="*/ 0 w 1"/>
                <a:gd name="T1" fmla="*/ 3175 h 2"/>
                <a:gd name="T2" fmla="*/ 0 w 1"/>
                <a:gd name="T3" fmla="*/ 3175 h 2"/>
                <a:gd name="T4" fmla="*/ 1587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2"/>
                  </a:lnTo>
                  <a:lnTo>
                    <a:pt x="1" y="0"/>
                  </a:lnTo>
                </a:path>
              </a:pathLst>
            </a:custGeom>
            <a:noFill/>
            <a:ln w="3">
              <a:solidFill>
                <a:srgbClr val="00BDFF"/>
              </a:solidFill>
              <a:prstDash val="solid"/>
              <a:round/>
              <a:headEnd/>
              <a:tailEnd/>
            </a:ln>
          </p:spPr>
          <p:txBody>
            <a:bodyPr/>
            <a:lstStyle/>
            <a:p>
              <a:endParaRPr lang="nb-NO" dirty="0"/>
            </a:p>
          </p:txBody>
        </p:sp>
        <p:sp>
          <p:nvSpPr>
            <p:cNvPr id="2155" name="Freeform 1493"/>
            <p:cNvSpPr>
              <a:spLocks/>
            </p:cNvSpPr>
            <p:nvPr/>
          </p:nvSpPr>
          <p:spPr bwMode="auto">
            <a:xfrm>
              <a:off x="5592763" y="1149350"/>
              <a:ext cx="25400" cy="9525"/>
            </a:xfrm>
            <a:custGeom>
              <a:avLst/>
              <a:gdLst>
                <a:gd name="T0" fmla="*/ 22225 w 16"/>
                <a:gd name="T1" fmla="*/ 9525 h 6"/>
                <a:gd name="T2" fmla="*/ 25400 w 16"/>
                <a:gd name="T3" fmla="*/ 7938 h 6"/>
                <a:gd name="T4" fmla="*/ 6350 w 16"/>
                <a:gd name="T5" fmla="*/ 1588 h 6"/>
                <a:gd name="T6" fmla="*/ 0 w 16"/>
                <a:gd name="T7" fmla="*/ 0 h 6"/>
                <a:gd name="T8" fmla="*/ 0 60000 65536"/>
                <a:gd name="T9" fmla="*/ 0 60000 65536"/>
                <a:gd name="T10" fmla="*/ 0 60000 65536"/>
                <a:gd name="T11" fmla="*/ 0 60000 65536"/>
                <a:gd name="T12" fmla="*/ 0 w 16"/>
                <a:gd name="T13" fmla="*/ 0 h 6"/>
                <a:gd name="T14" fmla="*/ 16 w 16"/>
                <a:gd name="T15" fmla="*/ 6 h 6"/>
              </a:gdLst>
              <a:ahLst/>
              <a:cxnLst>
                <a:cxn ang="T8">
                  <a:pos x="T0" y="T1"/>
                </a:cxn>
                <a:cxn ang="T9">
                  <a:pos x="T2" y="T3"/>
                </a:cxn>
                <a:cxn ang="T10">
                  <a:pos x="T4" y="T5"/>
                </a:cxn>
                <a:cxn ang="T11">
                  <a:pos x="T6" y="T7"/>
                </a:cxn>
              </a:cxnLst>
              <a:rect l="T12" t="T13" r="T14" b="T15"/>
              <a:pathLst>
                <a:path w="16" h="6">
                  <a:moveTo>
                    <a:pt x="14" y="6"/>
                  </a:moveTo>
                  <a:lnTo>
                    <a:pt x="16" y="5"/>
                  </a:lnTo>
                  <a:lnTo>
                    <a:pt x="4" y="1"/>
                  </a:lnTo>
                  <a:lnTo>
                    <a:pt x="0" y="0"/>
                  </a:lnTo>
                </a:path>
              </a:pathLst>
            </a:custGeom>
            <a:noFill/>
            <a:ln w="3">
              <a:solidFill>
                <a:srgbClr val="00BDFF"/>
              </a:solidFill>
              <a:prstDash val="solid"/>
              <a:round/>
              <a:headEnd/>
              <a:tailEnd/>
            </a:ln>
          </p:spPr>
          <p:txBody>
            <a:bodyPr/>
            <a:lstStyle/>
            <a:p>
              <a:endParaRPr lang="nb-NO" dirty="0"/>
            </a:p>
          </p:txBody>
        </p:sp>
        <p:sp>
          <p:nvSpPr>
            <p:cNvPr id="2156" name="Freeform 1494"/>
            <p:cNvSpPr>
              <a:spLocks/>
            </p:cNvSpPr>
            <p:nvPr/>
          </p:nvSpPr>
          <p:spPr bwMode="auto">
            <a:xfrm>
              <a:off x="5607050" y="1158875"/>
              <a:ext cx="7938" cy="3175"/>
            </a:xfrm>
            <a:custGeom>
              <a:avLst/>
              <a:gdLst>
                <a:gd name="T0" fmla="*/ 0 w 5"/>
                <a:gd name="T1" fmla="*/ 0 h 2"/>
                <a:gd name="T2" fmla="*/ 4763 w 5"/>
                <a:gd name="T3" fmla="*/ 3175 h 2"/>
                <a:gd name="T4" fmla="*/ 7938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0"/>
                  </a:lnTo>
                </a:path>
              </a:pathLst>
            </a:custGeom>
            <a:noFill/>
            <a:ln w="3">
              <a:solidFill>
                <a:srgbClr val="00BDFF"/>
              </a:solidFill>
              <a:prstDash val="solid"/>
              <a:round/>
              <a:headEnd/>
              <a:tailEnd/>
            </a:ln>
          </p:spPr>
          <p:txBody>
            <a:bodyPr/>
            <a:lstStyle/>
            <a:p>
              <a:endParaRPr lang="nb-NO" dirty="0"/>
            </a:p>
          </p:txBody>
        </p:sp>
        <p:sp>
          <p:nvSpPr>
            <p:cNvPr id="2157" name="Freeform 1495"/>
            <p:cNvSpPr>
              <a:spLocks/>
            </p:cNvSpPr>
            <p:nvPr/>
          </p:nvSpPr>
          <p:spPr bwMode="auto">
            <a:xfrm>
              <a:off x="5564188" y="1149350"/>
              <a:ext cx="42862" cy="14288"/>
            </a:xfrm>
            <a:custGeom>
              <a:avLst/>
              <a:gdLst>
                <a:gd name="T0" fmla="*/ 7937 w 27"/>
                <a:gd name="T1" fmla="*/ 0 h 9"/>
                <a:gd name="T2" fmla="*/ 7937 w 27"/>
                <a:gd name="T3" fmla="*/ 4763 h 9"/>
                <a:gd name="T4" fmla="*/ 0 w 27"/>
                <a:gd name="T5" fmla="*/ 9525 h 9"/>
                <a:gd name="T6" fmla="*/ 4762 w 27"/>
                <a:gd name="T7" fmla="*/ 14288 h 9"/>
                <a:gd name="T8" fmla="*/ 23812 w 27"/>
                <a:gd name="T9" fmla="*/ 7938 h 9"/>
                <a:gd name="T10" fmla="*/ 42862 w 27"/>
                <a:gd name="T11" fmla="*/ 9525 h 9"/>
                <a:gd name="T12" fmla="*/ 0 60000 65536"/>
                <a:gd name="T13" fmla="*/ 0 60000 65536"/>
                <a:gd name="T14" fmla="*/ 0 60000 65536"/>
                <a:gd name="T15" fmla="*/ 0 60000 65536"/>
                <a:gd name="T16" fmla="*/ 0 60000 65536"/>
                <a:gd name="T17" fmla="*/ 0 60000 65536"/>
                <a:gd name="T18" fmla="*/ 0 w 27"/>
                <a:gd name="T19" fmla="*/ 0 h 9"/>
                <a:gd name="T20" fmla="*/ 27 w 27"/>
                <a:gd name="T21" fmla="*/ 9 h 9"/>
              </a:gdLst>
              <a:ahLst/>
              <a:cxnLst>
                <a:cxn ang="T12">
                  <a:pos x="T0" y="T1"/>
                </a:cxn>
                <a:cxn ang="T13">
                  <a:pos x="T2" y="T3"/>
                </a:cxn>
                <a:cxn ang="T14">
                  <a:pos x="T4" y="T5"/>
                </a:cxn>
                <a:cxn ang="T15">
                  <a:pos x="T6" y="T7"/>
                </a:cxn>
                <a:cxn ang="T16">
                  <a:pos x="T8" y="T9"/>
                </a:cxn>
                <a:cxn ang="T17">
                  <a:pos x="T10" y="T11"/>
                </a:cxn>
              </a:cxnLst>
              <a:rect l="T18" t="T19" r="T20" b="T21"/>
              <a:pathLst>
                <a:path w="27" h="9">
                  <a:moveTo>
                    <a:pt x="5" y="0"/>
                  </a:moveTo>
                  <a:lnTo>
                    <a:pt x="5" y="3"/>
                  </a:lnTo>
                  <a:lnTo>
                    <a:pt x="0" y="6"/>
                  </a:lnTo>
                  <a:lnTo>
                    <a:pt x="3" y="9"/>
                  </a:lnTo>
                  <a:lnTo>
                    <a:pt x="15" y="5"/>
                  </a:lnTo>
                  <a:lnTo>
                    <a:pt x="27" y="6"/>
                  </a:lnTo>
                </a:path>
              </a:pathLst>
            </a:custGeom>
            <a:noFill/>
            <a:ln w="3">
              <a:solidFill>
                <a:srgbClr val="00BDFF"/>
              </a:solidFill>
              <a:prstDash val="solid"/>
              <a:round/>
              <a:headEnd/>
              <a:tailEnd/>
            </a:ln>
          </p:spPr>
          <p:txBody>
            <a:bodyPr/>
            <a:lstStyle/>
            <a:p>
              <a:endParaRPr lang="nb-NO" dirty="0"/>
            </a:p>
          </p:txBody>
        </p:sp>
        <p:sp>
          <p:nvSpPr>
            <p:cNvPr id="2158" name="Freeform 1496"/>
            <p:cNvSpPr>
              <a:spLocks/>
            </p:cNvSpPr>
            <p:nvPr/>
          </p:nvSpPr>
          <p:spPr bwMode="auto">
            <a:xfrm>
              <a:off x="5507038" y="1149350"/>
              <a:ext cx="12700" cy="15875"/>
            </a:xfrm>
            <a:custGeom>
              <a:avLst/>
              <a:gdLst>
                <a:gd name="T0" fmla="*/ 0 w 8"/>
                <a:gd name="T1" fmla="*/ 0 h 10"/>
                <a:gd name="T2" fmla="*/ 4762 w 8"/>
                <a:gd name="T3" fmla="*/ 6350 h 10"/>
                <a:gd name="T4" fmla="*/ 11112 w 8"/>
                <a:gd name="T5" fmla="*/ 15875 h 10"/>
                <a:gd name="T6" fmla="*/ 12700 w 8"/>
                <a:gd name="T7" fmla="*/ 6350 h 10"/>
                <a:gd name="T8" fmla="*/ 7937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0" y="0"/>
                  </a:moveTo>
                  <a:lnTo>
                    <a:pt x="3" y="4"/>
                  </a:lnTo>
                  <a:lnTo>
                    <a:pt x="7" y="10"/>
                  </a:lnTo>
                  <a:lnTo>
                    <a:pt x="8" y="4"/>
                  </a:lnTo>
                  <a:lnTo>
                    <a:pt x="5" y="0"/>
                  </a:lnTo>
                </a:path>
              </a:pathLst>
            </a:custGeom>
            <a:noFill/>
            <a:ln w="3">
              <a:solidFill>
                <a:srgbClr val="00BDFF"/>
              </a:solidFill>
              <a:prstDash val="solid"/>
              <a:round/>
              <a:headEnd/>
              <a:tailEnd/>
            </a:ln>
          </p:spPr>
          <p:txBody>
            <a:bodyPr/>
            <a:lstStyle/>
            <a:p>
              <a:endParaRPr lang="nb-NO" dirty="0"/>
            </a:p>
          </p:txBody>
        </p:sp>
        <p:sp>
          <p:nvSpPr>
            <p:cNvPr id="2159" name="Freeform 1497"/>
            <p:cNvSpPr>
              <a:spLocks/>
            </p:cNvSpPr>
            <p:nvPr/>
          </p:nvSpPr>
          <p:spPr bwMode="auto">
            <a:xfrm>
              <a:off x="5705475" y="1154113"/>
              <a:ext cx="28575" cy="15875"/>
            </a:xfrm>
            <a:custGeom>
              <a:avLst/>
              <a:gdLst>
                <a:gd name="T0" fmla="*/ 4762 w 18"/>
                <a:gd name="T1" fmla="*/ 15875 h 10"/>
                <a:gd name="T2" fmla="*/ 0 w 18"/>
                <a:gd name="T3" fmla="*/ 9525 h 10"/>
                <a:gd name="T4" fmla="*/ 14288 w 18"/>
                <a:gd name="T5" fmla="*/ 1588 h 10"/>
                <a:gd name="T6" fmla="*/ 28575 w 18"/>
                <a:gd name="T7" fmla="*/ 0 h 10"/>
                <a:gd name="T8" fmla="*/ 0 60000 65536"/>
                <a:gd name="T9" fmla="*/ 0 60000 65536"/>
                <a:gd name="T10" fmla="*/ 0 60000 65536"/>
                <a:gd name="T11" fmla="*/ 0 60000 65536"/>
                <a:gd name="T12" fmla="*/ 0 w 18"/>
                <a:gd name="T13" fmla="*/ 0 h 10"/>
                <a:gd name="T14" fmla="*/ 18 w 18"/>
                <a:gd name="T15" fmla="*/ 10 h 10"/>
              </a:gdLst>
              <a:ahLst/>
              <a:cxnLst>
                <a:cxn ang="T8">
                  <a:pos x="T0" y="T1"/>
                </a:cxn>
                <a:cxn ang="T9">
                  <a:pos x="T2" y="T3"/>
                </a:cxn>
                <a:cxn ang="T10">
                  <a:pos x="T4" y="T5"/>
                </a:cxn>
                <a:cxn ang="T11">
                  <a:pos x="T6" y="T7"/>
                </a:cxn>
              </a:cxnLst>
              <a:rect l="T12" t="T13" r="T14" b="T15"/>
              <a:pathLst>
                <a:path w="18" h="10">
                  <a:moveTo>
                    <a:pt x="3" y="10"/>
                  </a:moveTo>
                  <a:lnTo>
                    <a:pt x="0" y="6"/>
                  </a:lnTo>
                  <a:lnTo>
                    <a:pt x="9" y="1"/>
                  </a:lnTo>
                  <a:lnTo>
                    <a:pt x="18" y="0"/>
                  </a:lnTo>
                </a:path>
              </a:pathLst>
            </a:custGeom>
            <a:noFill/>
            <a:ln w="3">
              <a:solidFill>
                <a:srgbClr val="00BDFF"/>
              </a:solidFill>
              <a:prstDash val="solid"/>
              <a:round/>
              <a:headEnd/>
              <a:tailEnd/>
            </a:ln>
          </p:spPr>
          <p:txBody>
            <a:bodyPr/>
            <a:lstStyle/>
            <a:p>
              <a:endParaRPr lang="nb-NO" dirty="0"/>
            </a:p>
          </p:txBody>
        </p:sp>
        <p:sp>
          <p:nvSpPr>
            <p:cNvPr id="2160" name="Freeform 1498"/>
            <p:cNvSpPr>
              <a:spLocks/>
            </p:cNvSpPr>
            <p:nvPr/>
          </p:nvSpPr>
          <p:spPr bwMode="auto">
            <a:xfrm>
              <a:off x="6640513" y="1157288"/>
              <a:ext cx="3175" cy="12700"/>
            </a:xfrm>
            <a:custGeom>
              <a:avLst/>
              <a:gdLst>
                <a:gd name="T0" fmla="*/ 0 w 2"/>
                <a:gd name="T1" fmla="*/ 0 h 8"/>
                <a:gd name="T2" fmla="*/ 1588 w 2"/>
                <a:gd name="T3" fmla="*/ 0 h 8"/>
                <a:gd name="T4" fmla="*/ 3175 w 2"/>
                <a:gd name="T5" fmla="*/ 1270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0" y="0"/>
                  </a:moveTo>
                  <a:lnTo>
                    <a:pt x="1" y="0"/>
                  </a:lnTo>
                  <a:lnTo>
                    <a:pt x="2" y="8"/>
                  </a:lnTo>
                </a:path>
              </a:pathLst>
            </a:custGeom>
            <a:noFill/>
            <a:ln w="3">
              <a:solidFill>
                <a:srgbClr val="00BDFF"/>
              </a:solidFill>
              <a:prstDash val="solid"/>
              <a:round/>
              <a:headEnd/>
              <a:tailEnd/>
            </a:ln>
          </p:spPr>
          <p:txBody>
            <a:bodyPr/>
            <a:lstStyle/>
            <a:p>
              <a:endParaRPr lang="nb-NO" dirty="0"/>
            </a:p>
          </p:txBody>
        </p:sp>
        <p:sp>
          <p:nvSpPr>
            <p:cNvPr id="2161" name="Freeform 1499"/>
            <p:cNvSpPr>
              <a:spLocks/>
            </p:cNvSpPr>
            <p:nvPr/>
          </p:nvSpPr>
          <p:spPr bwMode="auto">
            <a:xfrm>
              <a:off x="6643688" y="1165225"/>
              <a:ext cx="6350" cy="6350"/>
            </a:xfrm>
            <a:custGeom>
              <a:avLst/>
              <a:gdLst>
                <a:gd name="T0" fmla="*/ 0 w 4"/>
                <a:gd name="T1" fmla="*/ 4762 h 4"/>
                <a:gd name="T2" fmla="*/ 0 w 4"/>
                <a:gd name="T3" fmla="*/ 6350 h 4"/>
                <a:gd name="T4" fmla="*/ 6350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3"/>
                  </a:moveTo>
                  <a:lnTo>
                    <a:pt x="0" y="4"/>
                  </a:lnTo>
                  <a:lnTo>
                    <a:pt x="4" y="0"/>
                  </a:lnTo>
                </a:path>
              </a:pathLst>
            </a:custGeom>
            <a:noFill/>
            <a:ln w="3">
              <a:solidFill>
                <a:srgbClr val="00BDFF"/>
              </a:solidFill>
              <a:prstDash val="solid"/>
              <a:round/>
              <a:headEnd/>
              <a:tailEnd/>
            </a:ln>
          </p:spPr>
          <p:txBody>
            <a:bodyPr/>
            <a:lstStyle/>
            <a:p>
              <a:endParaRPr lang="nb-NO" dirty="0"/>
            </a:p>
          </p:txBody>
        </p:sp>
        <p:sp>
          <p:nvSpPr>
            <p:cNvPr id="2162" name="Freeform 1500"/>
            <p:cNvSpPr>
              <a:spLocks/>
            </p:cNvSpPr>
            <p:nvPr/>
          </p:nvSpPr>
          <p:spPr bwMode="auto">
            <a:xfrm>
              <a:off x="5619750" y="1149350"/>
              <a:ext cx="39688" cy="25400"/>
            </a:xfrm>
            <a:custGeom>
              <a:avLst/>
              <a:gdLst>
                <a:gd name="T0" fmla="*/ 39688 w 25"/>
                <a:gd name="T1" fmla="*/ 0 h 16"/>
                <a:gd name="T2" fmla="*/ 34925 w 25"/>
                <a:gd name="T3" fmla="*/ 4762 h 16"/>
                <a:gd name="T4" fmla="*/ 31750 w 25"/>
                <a:gd name="T5" fmla="*/ 7937 h 16"/>
                <a:gd name="T6" fmla="*/ 20638 w 25"/>
                <a:gd name="T7" fmla="*/ 15875 h 16"/>
                <a:gd name="T8" fmla="*/ 14288 w 25"/>
                <a:gd name="T9" fmla="*/ 19050 h 16"/>
                <a:gd name="T10" fmla="*/ 7938 w 25"/>
                <a:gd name="T11" fmla="*/ 22225 h 16"/>
                <a:gd name="T12" fmla="*/ 0 w 25"/>
                <a:gd name="T13" fmla="*/ 25400 h 16"/>
                <a:gd name="T14" fmla="*/ 0 60000 65536"/>
                <a:gd name="T15" fmla="*/ 0 60000 65536"/>
                <a:gd name="T16" fmla="*/ 0 60000 65536"/>
                <a:gd name="T17" fmla="*/ 0 60000 65536"/>
                <a:gd name="T18" fmla="*/ 0 60000 65536"/>
                <a:gd name="T19" fmla="*/ 0 60000 65536"/>
                <a:gd name="T20" fmla="*/ 0 60000 65536"/>
                <a:gd name="T21" fmla="*/ 0 w 25"/>
                <a:gd name="T22" fmla="*/ 0 h 16"/>
                <a:gd name="T23" fmla="*/ 25 w 2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6">
                  <a:moveTo>
                    <a:pt x="25" y="0"/>
                  </a:moveTo>
                  <a:lnTo>
                    <a:pt x="22" y="3"/>
                  </a:lnTo>
                  <a:lnTo>
                    <a:pt x="20" y="5"/>
                  </a:lnTo>
                  <a:lnTo>
                    <a:pt x="13" y="10"/>
                  </a:lnTo>
                  <a:lnTo>
                    <a:pt x="9" y="12"/>
                  </a:lnTo>
                  <a:lnTo>
                    <a:pt x="5" y="14"/>
                  </a:lnTo>
                  <a:lnTo>
                    <a:pt x="0" y="16"/>
                  </a:lnTo>
                </a:path>
              </a:pathLst>
            </a:custGeom>
            <a:noFill/>
            <a:ln w="3">
              <a:solidFill>
                <a:srgbClr val="00BDFF"/>
              </a:solidFill>
              <a:prstDash val="solid"/>
              <a:round/>
              <a:headEnd/>
              <a:tailEnd/>
            </a:ln>
          </p:spPr>
          <p:txBody>
            <a:bodyPr/>
            <a:lstStyle/>
            <a:p>
              <a:endParaRPr lang="nb-NO" dirty="0"/>
            </a:p>
          </p:txBody>
        </p:sp>
        <p:sp>
          <p:nvSpPr>
            <p:cNvPr id="2163" name="Freeform 1501"/>
            <p:cNvSpPr>
              <a:spLocks/>
            </p:cNvSpPr>
            <p:nvPr/>
          </p:nvSpPr>
          <p:spPr bwMode="auto">
            <a:xfrm>
              <a:off x="6697663" y="1149350"/>
              <a:ext cx="17462" cy="28575"/>
            </a:xfrm>
            <a:custGeom>
              <a:avLst/>
              <a:gdLst>
                <a:gd name="T0" fmla="*/ 0 w 11"/>
                <a:gd name="T1" fmla="*/ 0 h 18"/>
                <a:gd name="T2" fmla="*/ 4762 w 11"/>
                <a:gd name="T3" fmla="*/ 14288 h 18"/>
                <a:gd name="T4" fmla="*/ 11112 w 11"/>
                <a:gd name="T5" fmla="*/ 28575 h 18"/>
                <a:gd name="T6" fmla="*/ 17462 w 11"/>
                <a:gd name="T7" fmla="*/ 22225 h 18"/>
                <a:gd name="T8" fmla="*/ 11112 w 11"/>
                <a:gd name="T9" fmla="*/ 6350 h 18"/>
                <a:gd name="T10" fmla="*/ 11112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0" y="0"/>
                  </a:moveTo>
                  <a:lnTo>
                    <a:pt x="3" y="9"/>
                  </a:lnTo>
                  <a:lnTo>
                    <a:pt x="7" y="18"/>
                  </a:lnTo>
                  <a:lnTo>
                    <a:pt x="11" y="14"/>
                  </a:lnTo>
                  <a:lnTo>
                    <a:pt x="7" y="4"/>
                  </a:lnTo>
                  <a:lnTo>
                    <a:pt x="7" y="0"/>
                  </a:lnTo>
                </a:path>
              </a:pathLst>
            </a:custGeom>
            <a:noFill/>
            <a:ln w="3">
              <a:solidFill>
                <a:srgbClr val="00BDFF"/>
              </a:solidFill>
              <a:prstDash val="solid"/>
              <a:round/>
              <a:headEnd/>
              <a:tailEnd/>
            </a:ln>
          </p:spPr>
          <p:txBody>
            <a:bodyPr/>
            <a:lstStyle/>
            <a:p>
              <a:endParaRPr lang="nb-NO" dirty="0"/>
            </a:p>
          </p:txBody>
        </p:sp>
        <p:sp>
          <p:nvSpPr>
            <p:cNvPr id="2164" name="Freeform 1502"/>
            <p:cNvSpPr>
              <a:spLocks/>
            </p:cNvSpPr>
            <p:nvPr/>
          </p:nvSpPr>
          <p:spPr bwMode="auto">
            <a:xfrm>
              <a:off x="5618163" y="1157288"/>
              <a:ext cx="53975" cy="26987"/>
            </a:xfrm>
            <a:custGeom>
              <a:avLst/>
              <a:gdLst>
                <a:gd name="T0" fmla="*/ 0 w 34"/>
                <a:gd name="T1" fmla="*/ 26987 h 17"/>
                <a:gd name="T2" fmla="*/ 17462 w 34"/>
                <a:gd name="T3" fmla="*/ 20637 h 17"/>
                <a:gd name="T4" fmla="*/ 30162 w 34"/>
                <a:gd name="T5" fmla="*/ 12700 h 17"/>
                <a:gd name="T6" fmla="*/ 38100 w 34"/>
                <a:gd name="T7" fmla="*/ 11112 h 17"/>
                <a:gd name="T8" fmla="*/ 53975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0" y="17"/>
                  </a:moveTo>
                  <a:lnTo>
                    <a:pt x="11" y="13"/>
                  </a:lnTo>
                  <a:lnTo>
                    <a:pt x="19" y="8"/>
                  </a:lnTo>
                  <a:lnTo>
                    <a:pt x="24" y="7"/>
                  </a:lnTo>
                  <a:lnTo>
                    <a:pt x="34" y="0"/>
                  </a:lnTo>
                </a:path>
              </a:pathLst>
            </a:custGeom>
            <a:noFill/>
            <a:ln w="3">
              <a:solidFill>
                <a:srgbClr val="00BDFF"/>
              </a:solidFill>
              <a:prstDash val="solid"/>
              <a:round/>
              <a:headEnd/>
              <a:tailEnd/>
            </a:ln>
          </p:spPr>
          <p:txBody>
            <a:bodyPr/>
            <a:lstStyle/>
            <a:p>
              <a:endParaRPr lang="nb-NO" dirty="0"/>
            </a:p>
          </p:txBody>
        </p:sp>
        <p:sp>
          <p:nvSpPr>
            <p:cNvPr id="2165" name="Freeform 1503"/>
            <p:cNvSpPr>
              <a:spLocks/>
            </p:cNvSpPr>
            <p:nvPr/>
          </p:nvSpPr>
          <p:spPr bwMode="auto">
            <a:xfrm>
              <a:off x="5599113" y="1174750"/>
              <a:ext cx="20637" cy="11113"/>
            </a:xfrm>
            <a:custGeom>
              <a:avLst/>
              <a:gdLst>
                <a:gd name="T0" fmla="*/ 20637 w 13"/>
                <a:gd name="T1" fmla="*/ 0 h 7"/>
                <a:gd name="T2" fmla="*/ 15875 w 13"/>
                <a:gd name="T3" fmla="*/ 1588 h 7"/>
                <a:gd name="T4" fmla="*/ 1587 w 13"/>
                <a:gd name="T5" fmla="*/ 9525 h 7"/>
                <a:gd name="T6" fmla="*/ 0 w 13"/>
                <a:gd name="T7" fmla="*/ 11113 h 7"/>
                <a:gd name="T8" fmla="*/ 0 60000 65536"/>
                <a:gd name="T9" fmla="*/ 0 60000 65536"/>
                <a:gd name="T10" fmla="*/ 0 60000 65536"/>
                <a:gd name="T11" fmla="*/ 0 60000 65536"/>
                <a:gd name="T12" fmla="*/ 0 w 13"/>
                <a:gd name="T13" fmla="*/ 0 h 7"/>
                <a:gd name="T14" fmla="*/ 13 w 13"/>
                <a:gd name="T15" fmla="*/ 7 h 7"/>
              </a:gdLst>
              <a:ahLst/>
              <a:cxnLst>
                <a:cxn ang="T8">
                  <a:pos x="T0" y="T1"/>
                </a:cxn>
                <a:cxn ang="T9">
                  <a:pos x="T2" y="T3"/>
                </a:cxn>
                <a:cxn ang="T10">
                  <a:pos x="T4" y="T5"/>
                </a:cxn>
                <a:cxn ang="T11">
                  <a:pos x="T6" y="T7"/>
                </a:cxn>
              </a:cxnLst>
              <a:rect l="T12" t="T13" r="T14" b="T15"/>
              <a:pathLst>
                <a:path w="13" h="7">
                  <a:moveTo>
                    <a:pt x="13" y="0"/>
                  </a:moveTo>
                  <a:lnTo>
                    <a:pt x="10" y="1"/>
                  </a:lnTo>
                  <a:lnTo>
                    <a:pt x="1" y="6"/>
                  </a:lnTo>
                  <a:lnTo>
                    <a:pt x="0" y="7"/>
                  </a:lnTo>
                </a:path>
              </a:pathLst>
            </a:custGeom>
            <a:noFill/>
            <a:ln w="3">
              <a:solidFill>
                <a:srgbClr val="00BDFF"/>
              </a:solidFill>
              <a:prstDash val="solid"/>
              <a:round/>
              <a:headEnd/>
              <a:tailEnd/>
            </a:ln>
          </p:spPr>
          <p:txBody>
            <a:bodyPr/>
            <a:lstStyle/>
            <a:p>
              <a:endParaRPr lang="nb-NO" dirty="0"/>
            </a:p>
          </p:txBody>
        </p:sp>
        <p:sp>
          <p:nvSpPr>
            <p:cNvPr id="2166" name="Freeform 1504"/>
            <p:cNvSpPr>
              <a:spLocks/>
            </p:cNvSpPr>
            <p:nvPr/>
          </p:nvSpPr>
          <p:spPr bwMode="auto">
            <a:xfrm>
              <a:off x="5305425" y="1149350"/>
              <a:ext cx="17463" cy="39688"/>
            </a:xfrm>
            <a:custGeom>
              <a:avLst/>
              <a:gdLst>
                <a:gd name="T0" fmla="*/ 0 w 11"/>
                <a:gd name="T1" fmla="*/ 39688 h 25"/>
                <a:gd name="T2" fmla="*/ 0 w 11"/>
                <a:gd name="T3" fmla="*/ 25400 h 25"/>
                <a:gd name="T4" fmla="*/ 14288 w 11"/>
                <a:gd name="T5" fmla="*/ 9525 h 25"/>
                <a:gd name="T6" fmla="*/ 17463 w 11"/>
                <a:gd name="T7" fmla="*/ 0 h 25"/>
                <a:gd name="T8" fmla="*/ 0 60000 65536"/>
                <a:gd name="T9" fmla="*/ 0 60000 65536"/>
                <a:gd name="T10" fmla="*/ 0 60000 65536"/>
                <a:gd name="T11" fmla="*/ 0 60000 65536"/>
                <a:gd name="T12" fmla="*/ 0 w 11"/>
                <a:gd name="T13" fmla="*/ 0 h 25"/>
                <a:gd name="T14" fmla="*/ 11 w 11"/>
                <a:gd name="T15" fmla="*/ 25 h 25"/>
              </a:gdLst>
              <a:ahLst/>
              <a:cxnLst>
                <a:cxn ang="T8">
                  <a:pos x="T0" y="T1"/>
                </a:cxn>
                <a:cxn ang="T9">
                  <a:pos x="T2" y="T3"/>
                </a:cxn>
                <a:cxn ang="T10">
                  <a:pos x="T4" y="T5"/>
                </a:cxn>
                <a:cxn ang="T11">
                  <a:pos x="T6" y="T7"/>
                </a:cxn>
              </a:cxnLst>
              <a:rect l="T12" t="T13" r="T14" b="T15"/>
              <a:pathLst>
                <a:path w="11" h="25">
                  <a:moveTo>
                    <a:pt x="0" y="25"/>
                  </a:moveTo>
                  <a:lnTo>
                    <a:pt x="0" y="16"/>
                  </a:lnTo>
                  <a:lnTo>
                    <a:pt x="9" y="6"/>
                  </a:lnTo>
                  <a:lnTo>
                    <a:pt x="11" y="0"/>
                  </a:lnTo>
                </a:path>
              </a:pathLst>
            </a:custGeom>
            <a:noFill/>
            <a:ln w="3">
              <a:solidFill>
                <a:srgbClr val="00BDFF"/>
              </a:solidFill>
              <a:prstDash val="solid"/>
              <a:round/>
              <a:headEnd/>
              <a:tailEnd/>
            </a:ln>
          </p:spPr>
          <p:txBody>
            <a:bodyPr/>
            <a:lstStyle/>
            <a:p>
              <a:endParaRPr lang="nb-NO" dirty="0"/>
            </a:p>
          </p:txBody>
        </p:sp>
        <p:sp>
          <p:nvSpPr>
            <p:cNvPr id="2167" name="Freeform 1505"/>
            <p:cNvSpPr>
              <a:spLocks/>
            </p:cNvSpPr>
            <p:nvPr/>
          </p:nvSpPr>
          <p:spPr bwMode="auto">
            <a:xfrm>
              <a:off x="5586413" y="1184275"/>
              <a:ext cx="31750" cy="19050"/>
            </a:xfrm>
            <a:custGeom>
              <a:avLst/>
              <a:gdLst>
                <a:gd name="T0" fmla="*/ 12700 w 20"/>
                <a:gd name="T1" fmla="*/ 1588 h 12"/>
                <a:gd name="T2" fmla="*/ 0 w 20"/>
                <a:gd name="T3" fmla="*/ 11112 h 12"/>
                <a:gd name="T4" fmla="*/ 0 w 20"/>
                <a:gd name="T5" fmla="*/ 19050 h 12"/>
                <a:gd name="T6" fmla="*/ 15875 w 20"/>
                <a:gd name="T7" fmla="*/ 4763 h 12"/>
                <a:gd name="T8" fmla="*/ 31750 w 20"/>
                <a:gd name="T9" fmla="*/ 0 h 12"/>
                <a:gd name="T10" fmla="*/ 0 60000 65536"/>
                <a:gd name="T11" fmla="*/ 0 60000 65536"/>
                <a:gd name="T12" fmla="*/ 0 60000 65536"/>
                <a:gd name="T13" fmla="*/ 0 60000 65536"/>
                <a:gd name="T14" fmla="*/ 0 60000 65536"/>
                <a:gd name="T15" fmla="*/ 0 w 20"/>
                <a:gd name="T16" fmla="*/ 0 h 12"/>
                <a:gd name="T17" fmla="*/ 20 w 20"/>
                <a:gd name="T18" fmla="*/ 12 h 12"/>
              </a:gdLst>
              <a:ahLst/>
              <a:cxnLst>
                <a:cxn ang="T10">
                  <a:pos x="T0" y="T1"/>
                </a:cxn>
                <a:cxn ang="T11">
                  <a:pos x="T2" y="T3"/>
                </a:cxn>
                <a:cxn ang="T12">
                  <a:pos x="T4" y="T5"/>
                </a:cxn>
                <a:cxn ang="T13">
                  <a:pos x="T6" y="T7"/>
                </a:cxn>
                <a:cxn ang="T14">
                  <a:pos x="T8" y="T9"/>
                </a:cxn>
              </a:cxnLst>
              <a:rect l="T15" t="T16" r="T17" b="T18"/>
              <a:pathLst>
                <a:path w="20" h="12">
                  <a:moveTo>
                    <a:pt x="8" y="1"/>
                  </a:moveTo>
                  <a:lnTo>
                    <a:pt x="0" y="7"/>
                  </a:lnTo>
                  <a:lnTo>
                    <a:pt x="0" y="12"/>
                  </a:lnTo>
                  <a:lnTo>
                    <a:pt x="10" y="3"/>
                  </a:lnTo>
                  <a:lnTo>
                    <a:pt x="20" y="0"/>
                  </a:lnTo>
                </a:path>
              </a:pathLst>
            </a:custGeom>
            <a:noFill/>
            <a:ln w="3">
              <a:solidFill>
                <a:srgbClr val="00BDFF"/>
              </a:solidFill>
              <a:prstDash val="solid"/>
              <a:round/>
              <a:headEnd/>
              <a:tailEnd/>
            </a:ln>
          </p:spPr>
          <p:txBody>
            <a:bodyPr/>
            <a:lstStyle/>
            <a:p>
              <a:endParaRPr lang="nb-NO" dirty="0"/>
            </a:p>
          </p:txBody>
        </p:sp>
        <p:sp>
          <p:nvSpPr>
            <p:cNvPr id="2168" name="Freeform 1506"/>
            <p:cNvSpPr>
              <a:spLocks/>
            </p:cNvSpPr>
            <p:nvPr/>
          </p:nvSpPr>
          <p:spPr bwMode="auto">
            <a:xfrm>
              <a:off x="5732463" y="1201738"/>
              <a:ext cx="14287" cy="3175"/>
            </a:xfrm>
            <a:custGeom>
              <a:avLst/>
              <a:gdLst>
                <a:gd name="T0" fmla="*/ 0 w 9"/>
                <a:gd name="T1" fmla="*/ 0 h 2"/>
                <a:gd name="T2" fmla="*/ 11112 w 9"/>
                <a:gd name="T3" fmla="*/ 3175 h 2"/>
                <a:gd name="T4" fmla="*/ 11112 w 9"/>
                <a:gd name="T5" fmla="*/ 3175 h 2"/>
                <a:gd name="T6" fmla="*/ 14287 w 9"/>
                <a:gd name="T7" fmla="*/ 3175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0" y="0"/>
                  </a:moveTo>
                  <a:lnTo>
                    <a:pt x="7" y="2"/>
                  </a:lnTo>
                  <a:lnTo>
                    <a:pt x="9" y="2"/>
                  </a:lnTo>
                </a:path>
              </a:pathLst>
            </a:custGeom>
            <a:noFill/>
            <a:ln w="3">
              <a:solidFill>
                <a:srgbClr val="00BDFF"/>
              </a:solidFill>
              <a:prstDash val="solid"/>
              <a:round/>
              <a:headEnd/>
              <a:tailEnd/>
            </a:ln>
          </p:spPr>
          <p:txBody>
            <a:bodyPr/>
            <a:lstStyle/>
            <a:p>
              <a:endParaRPr lang="nb-NO" dirty="0"/>
            </a:p>
          </p:txBody>
        </p:sp>
        <p:sp>
          <p:nvSpPr>
            <p:cNvPr id="2169" name="Freeform 1507"/>
            <p:cNvSpPr>
              <a:spLocks/>
            </p:cNvSpPr>
            <p:nvPr/>
          </p:nvSpPr>
          <p:spPr bwMode="auto">
            <a:xfrm>
              <a:off x="5710238" y="1169988"/>
              <a:ext cx="50800" cy="34925"/>
            </a:xfrm>
            <a:custGeom>
              <a:avLst/>
              <a:gdLst>
                <a:gd name="T0" fmla="*/ 36512 w 32"/>
                <a:gd name="T1" fmla="*/ 34925 h 22"/>
                <a:gd name="T2" fmla="*/ 42862 w 32"/>
                <a:gd name="T3" fmla="*/ 34925 h 22"/>
                <a:gd name="T4" fmla="*/ 50800 w 32"/>
                <a:gd name="T5" fmla="*/ 19050 h 22"/>
                <a:gd name="T6" fmla="*/ 49212 w 32"/>
                <a:gd name="T7" fmla="*/ 11112 h 22"/>
                <a:gd name="T8" fmla="*/ 26987 w 32"/>
                <a:gd name="T9" fmla="*/ 15875 h 22"/>
                <a:gd name="T10" fmla="*/ 25400 w 32"/>
                <a:gd name="T11" fmla="*/ 14288 h 22"/>
                <a:gd name="T12" fmla="*/ 4762 w 32"/>
                <a:gd name="T13" fmla="*/ 635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23" y="22"/>
                  </a:moveTo>
                  <a:lnTo>
                    <a:pt x="27" y="22"/>
                  </a:lnTo>
                  <a:lnTo>
                    <a:pt x="32" y="12"/>
                  </a:lnTo>
                  <a:lnTo>
                    <a:pt x="31" y="7"/>
                  </a:lnTo>
                  <a:lnTo>
                    <a:pt x="17" y="10"/>
                  </a:lnTo>
                  <a:lnTo>
                    <a:pt x="16" y="9"/>
                  </a:lnTo>
                  <a:lnTo>
                    <a:pt x="3" y="4"/>
                  </a:lnTo>
                  <a:lnTo>
                    <a:pt x="0" y="0"/>
                  </a:lnTo>
                </a:path>
              </a:pathLst>
            </a:custGeom>
            <a:noFill/>
            <a:ln w="3">
              <a:solidFill>
                <a:srgbClr val="00BDFF"/>
              </a:solidFill>
              <a:prstDash val="solid"/>
              <a:round/>
              <a:headEnd/>
              <a:tailEnd/>
            </a:ln>
          </p:spPr>
          <p:txBody>
            <a:bodyPr/>
            <a:lstStyle/>
            <a:p>
              <a:endParaRPr lang="nb-NO" dirty="0"/>
            </a:p>
          </p:txBody>
        </p:sp>
        <p:sp>
          <p:nvSpPr>
            <p:cNvPr id="2170" name="Freeform 1508"/>
            <p:cNvSpPr>
              <a:spLocks/>
            </p:cNvSpPr>
            <p:nvPr/>
          </p:nvSpPr>
          <p:spPr bwMode="auto">
            <a:xfrm>
              <a:off x="5199063" y="1149350"/>
              <a:ext cx="60325" cy="58738"/>
            </a:xfrm>
            <a:custGeom>
              <a:avLst/>
              <a:gdLst>
                <a:gd name="T0" fmla="*/ 0 w 38"/>
                <a:gd name="T1" fmla="*/ 0 h 37"/>
                <a:gd name="T2" fmla="*/ 0 w 38"/>
                <a:gd name="T3" fmla="*/ 4763 h 37"/>
                <a:gd name="T4" fmla="*/ 12700 w 38"/>
                <a:gd name="T5" fmla="*/ 15875 h 37"/>
                <a:gd name="T6" fmla="*/ 15875 w 38"/>
                <a:gd name="T7" fmla="*/ 33338 h 37"/>
                <a:gd name="T8" fmla="*/ 22225 w 38"/>
                <a:gd name="T9" fmla="*/ 34925 h 37"/>
                <a:gd name="T10" fmla="*/ 25400 w 38"/>
                <a:gd name="T11" fmla="*/ 19050 h 37"/>
                <a:gd name="T12" fmla="*/ 36512 w 38"/>
                <a:gd name="T13" fmla="*/ 22225 h 37"/>
                <a:gd name="T14" fmla="*/ 36512 w 38"/>
                <a:gd name="T15" fmla="*/ 34925 h 37"/>
                <a:gd name="T16" fmla="*/ 60325 w 38"/>
                <a:gd name="T17" fmla="*/ 58738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37"/>
                <a:gd name="T29" fmla="*/ 38 w 38"/>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37">
                  <a:moveTo>
                    <a:pt x="0" y="0"/>
                  </a:moveTo>
                  <a:lnTo>
                    <a:pt x="0" y="3"/>
                  </a:lnTo>
                  <a:lnTo>
                    <a:pt x="8" y="10"/>
                  </a:lnTo>
                  <a:lnTo>
                    <a:pt x="10" y="21"/>
                  </a:lnTo>
                  <a:lnTo>
                    <a:pt x="14" y="22"/>
                  </a:lnTo>
                  <a:lnTo>
                    <a:pt x="16" y="12"/>
                  </a:lnTo>
                  <a:lnTo>
                    <a:pt x="23" y="14"/>
                  </a:lnTo>
                  <a:lnTo>
                    <a:pt x="23" y="22"/>
                  </a:lnTo>
                  <a:lnTo>
                    <a:pt x="38" y="37"/>
                  </a:lnTo>
                </a:path>
              </a:pathLst>
            </a:custGeom>
            <a:noFill/>
            <a:ln w="3">
              <a:solidFill>
                <a:srgbClr val="00BDFF"/>
              </a:solidFill>
              <a:prstDash val="solid"/>
              <a:round/>
              <a:headEnd/>
              <a:tailEnd/>
            </a:ln>
          </p:spPr>
          <p:txBody>
            <a:bodyPr/>
            <a:lstStyle/>
            <a:p>
              <a:endParaRPr lang="nb-NO" dirty="0"/>
            </a:p>
          </p:txBody>
        </p:sp>
        <p:sp>
          <p:nvSpPr>
            <p:cNvPr id="2171" name="Freeform 1509"/>
            <p:cNvSpPr>
              <a:spLocks/>
            </p:cNvSpPr>
            <p:nvPr/>
          </p:nvSpPr>
          <p:spPr bwMode="auto">
            <a:xfrm>
              <a:off x="5108575" y="1149350"/>
              <a:ext cx="39688" cy="65088"/>
            </a:xfrm>
            <a:custGeom>
              <a:avLst/>
              <a:gdLst>
                <a:gd name="T0" fmla="*/ 26988 w 25"/>
                <a:gd name="T1" fmla="*/ 0 h 41"/>
                <a:gd name="T2" fmla="*/ 14288 w 25"/>
                <a:gd name="T3" fmla="*/ 9525 h 41"/>
                <a:gd name="T4" fmla="*/ 14288 w 25"/>
                <a:gd name="T5" fmla="*/ 28575 h 41"/>
                <a:gd name="T6" fmla="*/ 0 w 25"/>
                <a:gd name="T7" fmla="*/ 42863 h 41"/>
                <a:gd name="T8" fmla="*/ 22225 w 25"/>
                <a:gd name="T9" fmla="*/ 65088 h 41"/>
                <a:gd name="T10" fmla="*/ 39688 w 25"/>
                <a:gd name="T11" fmla="*/ 26988 h 41"/>
                <a:gd name="T12" fmla="*/ 28575 w 25"/>
                <a:gd name="T13" fmla="*/ 0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17" y="0"/>
                  </a:moveTo>
                  <a:lnTo>
                    <a:pt x="9" y="6"/>
                  </a:lnTo>
                  <a:lnTo>
                    <a:pt x="9" y="18"/>
                  </a:lnTo>
                  <a:lnTo>
                    <a:pt x="0" y="27"/>
                  </a:lnTo>
                  <a:lnTo>
                    <a:pt x="14" y="41"/>
                  </a:lnTo>
                  <a:lnTo>
                    <a:pt x="25" y="17"/>
                  </a:lnTo>
                  <a:lnTo>
                    <a:pt x="18" y="0"/>
                  </a:lnTo>
                </a:path>
              </a:pathLst>
            </a:custGeom>
            <a:noFill/>
            <a:ln w="3">
              <a:solidFill>
                <a:srgbClr val="00BDFF"/>
              </a:solidFill>
              <a:prstDash val="solid"/>
              <a:round/>
              <a:headEnd/>
              <a:tailEnd/>
            </a:ln>
          </p:spPr>
          <p:txBody>
            <a:bodyPr/>
            <a:lstStyle/>
            <a:p>
              <a:endParaRPr lang="nb-NO" dirty="0"/>
            </a:p>
          </p:txBody>
        </p:sp>
        <p:sp>
          <p:nvSpPr>
            <p:cNvPr id="2172" name="Freeform 1510"/>
            <p:cNvSpPr>
              <a:spLocks/>
            </p:cNvSpPr>
            <p:nvPr/>
          </p:nvSpPr>
          <p:spPr bwMode="auto">
            <a:xfrm>
              <a:off x="5160963" y="1185863"/>
              <a:ext cx="30162" cy="28575"/>
            </a:xfrm>
            <a:custGeom>
              <a:avLst/>
              <a:gdLst>
                <a:gd name="T0" fmla="*/ 30162 w 19"/>
                <a:gd name="T1" fmla="*/ 28575 h 18"/>
                <a:gd name="T2" fmla="*/ 30162 w 19"/>
                <a:gd name="T3" fmla="*/ 12700 h 18"/>
                <a:gd name="T4" fmla="*/ 4762 w 19"/>
                <a:gd name="T5" fmla="*/ 0 h 18"/>
                <a:gd name="T6" fmla="*/ 0 w 19"/>
                <a:gd name="T7" fmla="*/ 19050 h 18"/>
                <a:gd name="T8" fmla="*/ 30162 w 19"/>
                <a:gd name="T9" fmla="*/ 28575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9" y="18"/>
                  </a:moveTo>
                  <a:lnTo>
                    <a:pt x="19" y="8"/>
                  </a:lnTo>
                  <a:lnTo>
                    <a:pt x="3" y="0"/>
                  </a:lnTo>
                  <a:lnTo>
                    <a:pt x="0" y="12"/>
                  </a:lnTo>
                  <a:lnTo>
                    <a:pt x="19" y="18"/>
                  </a:lnTo>
                </a:path>
              </a:pathLst>
            </a:custGeom>
            <a:noFill/>
            <a:ln w="3">
              <a:solidFill>
                <a:srgbClr val="00BDFF"/>
              </a:solidFill>
              <a:prstDash val="solid"/>
              <a:round/>
              <a:headEnd/>
              <a:tailEnd/>
            </a:ln>
          </p:spPr>
          <p:txBody>
            <a:bodyPr/>
            <a:lstStyle/>
            <a:p>
              <a:endParaRPr lang="nb-NO" dirty="0"/>
            </a:p>
          </p:txBody>
        </p:sp>
        <p:sp>
          <p:nvSpPr>
            <p:cNvPr id="2173" name="Freeform 1511"/>
            <p:cNvSpPr>
              <a:spLocks/>
            </p:cNvSpPr>
            <p:nvPr/>
          </p:nvSpPr>
          <p:spPr bwMode="auto">
            <a:xfrm>
              <a:off x="5424488" y="1149350"/>
              <a:ext cx="123825" cy="68263"/>
            </a:xfrm>
            <a:custGeom>
              <a:avLst/>
              <a:gdLst>
                <a:gd name="T0" fmla="*/ 123825 w 78"/>
                <a:gd name="T1" fmla="*/ 58738 h 43"/>
                <a:gd name="T2" fmla="*/ 114300 w 78"/>
                <a:gd name="T3" fmla="*/ 60325 h 43"/>
                <a:gd name="T4" fmla="*/ 96837 w 78"/>
                <a:gd name="T5" fmla="*/ 68263 h 43"/>
                <a:gd name="T6" fmla="*/ 88900 w 78"/>
                <a:gd name="T7" fmla="*/ 55563 h 43"/>
                <a:gd name="T8" fmla="*/ 103188 w 78"/>
                <a:gd name="T9" fmla="*/ 46038 h 43"/>
                <a:gd name="T10" fmla="*/ 117475 w 78"/>
                <a:gd name="T11" fmla="*/ 39688 h 43"/>
                <a:gd name="T12" fmla="*/ 123825 w 78"/>
                <a:gd name="T13" fmla="*/ 26988 h 43"/>
                <a:gd name="T14" fmla="*/ 123825 w 78"/>
                <a:gd name="T15" fmla="*/ 15875 h 43"/>
                <a:gd name="T16" fmla="*/ 106363 w 78"/>
                <a:gd name="T17" fmla="*/ 36513 h 43"/>
                <a:gd name="T18" fmla="*/ 88900 w 78"/>
                <a:gd name="T19" fmla="*/ 36513 h 43"/>
                <a:gd name="T20" fmla="*/ 76200 w 78"/>
                <a:gd name="T21" fmla="*/ 53975 h 43"/>
                <a:gd name="T22" fmla="*/ 60325 w 78"/>
                <a:gd name="T23" fmla="*/ 41275 h 43"/>
                <a:gd name="T24" fmla="*/ 53975 w 78"/>
                <a:gd name="T25" fmla="*/ 31750 h 43"/>
                <a:gd name="T26" fmla="*/ 49212 w 78"/>
                <a:gd name="T27" fmla="*/ 41275 h 43"/>
                <a:gd name="T28" fmla="*/ 36512 w 78"/>
                <a:gd name="T29" fmla="*/ 36513 h 43"/>
                <a:gd name="T30" fmla="*/ 30163 w 78"/>
                <a:gd name="T31" fmla="*/ 19050 h 43"/>
                <a:gd name="T32" fmla="*/ 39687 w 78"/>
                <a:gd name="T33" fmla="*/ 7938 h 43"/>
                <a:gd name="T34" fmla="*/ 34925 w 78"/>
                <a:gd name="T35" fmla="*/ 4763 h 43"/>
                <a:gd name="T36" fmla="*/ 14288 w 78"/>
                <a:gd name="T37" fmla="*/ 12700 h 43"/>
                <a:gd name="T38" fmla="*/ 3175 w 78"/>
                <a:gd name="T39" fmla="*/ 4763 h 43"/>
                <a:gd name="T40" fmla="*/ 0 w 78"/>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43"/>
                <a:gd name="T65" fmla="*/ 78 w 78"/>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43">
                  <a:moveTo>
                    <a:pt x="78" y="37"/>
                  </a:moveTo>
                  <a:lnTo>
                    <a:pt x="72" y="38"/>
                  </a:lnTo>
                  <a:lnTo>
                    <a:pt x="61" y="43"/>
                  </a:lnTo>
                  <a:lnTo>
                    <a:pt x="56" y="35"/>
                  </a:lnTo>
                  <a:lnTo>
                    <a:pt x="65" y="29"/>
                  </a:lnTo>
                  <a:lnTo>
                    <a:pt x="74" y="25"/>
                  </a:lnTo>
                  <a:lnTo>
                    <a:pt x="78" y="17"/>
                  </a:lnTo>
                  <a:lnTo>
                    <a:pt x="78" y="10"/>
                  </a:lnTo>
                  <a:lnTo>
                    <a:pt x="67" y="23"/>
                  </a:lnTo>
                  <a:lnTo>
                    <a:pt x="56" y="23"/>
                  </a:lnTo>
                  <a:lnTo>
                    <a:pt x="48" y="34"/>
                  </a:lnTo>
                  <a:lnTo>
                    <a:pt x="38" y="26"/>
                  </a:lnTo>
                  <a:lnTo>
                    <a:pt x="34" y="20"/>
                  </a:lnTo>
                  <a:lnTo>
                    <a:pt x="31" y="26"/>
                  </a:lnTo>
                  <a:lnTo>
                    <a:pt x="23" y="23"/>
                  </a:lnTo>
                  <a:lnTo>
                    <a:pt x="19" y="12"/>
                  </a:lnTo>
                  <a:lnTo>
                    <a:pt x="25" y="5"/>
                  </a:lnTo>
                  <a:lnTo>
                    <a:pt x="22" y="3"/>
                  </a:lnTo>
                  <a:lnTo>
                    <a:pt x="9" y="8"/>
                  </a:lnTo>
                  <a:lnTo>
                    <a:pt x="2" y="3"/>
                  </a:lnTo>
                  <a:lnTo>
                    <a:pt x="0" y="0"/>
                  </a:lnTo>
                </a:path>
              </a:pathLst>
            </a:custGeom>
            <a:noFill/>
            <a:ln w="3">
              <a:solidFill>
                <a:srgbClr val="00BDFF"/>
              </a:solidFill>
              <a:prstDash val="solid"/>
              <a:round/>
              <a:headEnd/>
              <a:tailEnd/>
            </a:ln>
          </p:spPr>
          <p:txBody>
            <a:bodyPr/>
            <a:lstStyle/>
            <a:p>
              <a:endParaRPr lang="nb-NO" dirty="0"/>
            </a:p>
          </p:txBody>
        </p:sp>
        <p:sp>
          <p:nvSpPr>
            <p:cNvPr id="2174" name="Freeform 1512"/>
            <p:cNvSpPr>
              <a:spLocks/>
            </p:cNvSpPr>
            <p:nvPr/>
          </p:nvSpPr>
          <p:spPr bwMode="auto">
            <a:xfrm>
              <a:off x="5546725" y="1204913"/>
              <a:ext cx="11113" cy="17462"/>
            </a:xfrm>
            <a:custGeom>
              <a:avLst/>
              <a:gdLst>
                <a:gd name="T0" fmla="*/ 4763 w 7"/>
                <a:gd name="T1" fmla="*/ 17462 h 11"/>
                <a:gd name="T2" fmla="*/ 0 w 7"/>
                <a:gd name="T3" fmla="*/ 9525 h 11"/>
                <a:gd name="T4" fmla="*/ 1588 w 7"/>
                <a:gd name="T5" fmla="*/ 6350 h 11"/>
                <a:gd name="T6" fmla="*/ 11113 w 7"/>
                <a:gd name="T7" fmla="*/ 0 h 11"/>
                <a:gd name="T8" fmla="*/ 1588 w 7"/>
                <a:gd name="T9" fmla="*/ 3175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3" y="11"/>
                  </a:moveTo>
                  <a:lnTo>
                    <a:pt x="0" y="6"/>
                  </a:lnTo>
                  <a:lnTo>
                    <a:pt x="1" y="4"/>
                  </a:lnTo>
                  <a:lnTo>
                    <a:pt x="7" y="0"/>
                  </a:lnTo>
                  <a:lnTo>
                    <a:pt x="1" y="2"/>
                  </a:lnTo>
                </a:path>
              </a:pathLst>
            </a:custGeom>
            <a:noFill/>
            <a:ln w="3">
              <a:solidFill>
                <a:srgbClr val="00BDFF"/>
              </a:solidFill>
              <a:prstDash val="solid"/>
              <a:round/>
              <a:headEnd/>
              <a:tailEnd/>
            </a:ln>
          </p:spPr>
          <p:txBody>
            <a:bodyPr/>
            <a:lstStyle/>
            <a:p>
              <a:endParaRPr lang="nb-NO" dirty="0"/>
            </a:p>
          </p:txBody>
        </p:sp>
        <p:sp>
          <p:nvSpPr>
            <p:cNvPr id="2175" name="Freeform 1513"/>
            <p:cNvSpPr>
              <a:spLocks/>
            </p:cNvSpPr>
            <p:nvPr/>
          </p:nvSpPr>
          <p:spPr bwMode="auto">
            <a:xfrm>
              <a:off x="5345113" y="1149350"/>
              <a:ext cx="17462" cy="74613"/>
            </a:xfrm>
            <a:custGeom>
              <a:avLst/>
              <a:gdLst>
                <a:gd name="T0" fmla="*/ 7937 w 11"/>
                <a:gd name="T1" fmla="*/ 0 h 47"/>
                <a:gd name="T2" fmla="*/ 17462 w 11"/>
                <a:gd name="T3" fmla="*/ 6350 h 47"/>
                <a:gd name="T4" fmla="*/ 7937 w 11"/>
                <a:gd name="T5" fmla="*/ 46038 h 47"/>
                <a:gd name="T6" fmla="*/ 14287 w 11"/>
                <a:gd name="T7" fmla="*/ 65088 h 47"/>
                <a:gd name="T8" fmla="*/ 0 w 11"/>
                <a:gd name="T9" fmla="*/ 74613 h 47"/>
                <a:gd name="T10" fmla="*/ 0 60000 65536"/>
                <a:gd name="T11" fmla="*/ 0 60000 65536"/>
                <a:gd name="T12" fmla="*/ 0 60000 65536"/>
                <a:gd name="T13" fmla="*/ 0 60000 65536"/>
                <a:gd name="T14" fmla="*/ 0 60000 65536"/>
                <a:gd name="T15" fmla="*/ 0 w 11"/>
                <a:gd name="T16" fmla="*/ 0 h 47"/>
                <a:gd name="T17" fmla="*/ 11 w 11"/>
                <a:gd name="T18" fmla="*/ 47 h 47"/>
              </a:gdLst>
              <a:ahLst/>
              <a:cxnLst>
                <a:cxn ang="T10">
                  <a:pos x="T0" y="T1"/>
                </a:cxn>
                <a:cxn ang="T11">
                  <a:pos x="T2" y="T3"/>
                </a:cxn>
                <a:cxn ang="T12">
                  <a:pos x="T4" y="T5"/>
                </a:cxn>
                <a:cxn ang="T13">
                  <a:pos x="T6" y="T7"/>
                </a:cxn>
                <a:cxn ang="T14">
                  <a:pos x="T8" y="T9"/>
                </a:cxn>
              </a:cxnLst>
              <a:rect l="T15" t="T16" r="T17" b="T18"/>
              <a:pathLst>
                <a:path w="11" h="47">
                  <a:moveTo>
                    <a:pt x="5" y="0"/>
                  </a:moveTo>
                  <a:lnTo>
                    <a:pt x="11" y="4"/>
                  </a:lnTo>
                  <a:lnTo>
                    <a:pt x="5" y="29"/>
                  </a:lnTo>
                  <a:lnTo>
                    <a:pt x="9" y="41"/>
                  </a:lnTo>
                  <a:lnTo>
                    <a:pt x="0" y="47"/>
                  </a:lnTo>
                </a:path>
              </a:pathLst>
            </a:custGeom>
            <a:noFill/>
            <a:ln w="3">
              <a:solidFill>
                <a:srgbClr val="00BDFF"/>
              </a:solidFill>
              <a:prstDash val="solid"/>
              <a:round/>
              <a:headEnd/>
              <a:tailEnd/>
            </a:ln>
          </p:spPr>
          <p:txBody>
            <a:bodyPr/>
            <a:lstStyle/>
            <a:p>
              <a:endParaRPr lang="nb-NO" dirty="0"/>
            </a:p>
          </p:txBody>
        </p:sp>
        <p:sp>
          <p:nvSpPr>
            <p:cNvPr id="2176" name="Freeform 1514"/>
            <p:cNvSpPr>
              <a:spLocks/>
            </p:cNvSpPr>
            <p:nvPr/>
          </p:nvSpPr>
          <p:spPr bwMode="auto">
            <a:xfrm>
              <a:off x="5178425" y="1149350"/>
              <a:ext cx="50800" cy="79375"/>
            </a:xfrm>
            <a:custGeom>
              <a:avLst/>
              <a:gdLst>
                <a:gd name="T0" fmla="*/ 50800 w 32"/>
                <a:gd name="T1" fmla="*/ 79375 h 50"/>
                <a:gd name="T2" fmla="*/ 38100 w 32"/>
                <a:gd name="T3" fmla="*/ 79375 h 50"/>
                <a:gd name="T4" fmla="*/ 17462 w 32"/>
                <a:gd name="T5" fmla="*/ 26988 h 50"/>
                <a:gd name="T6" fmla="*/ 0 w 32"/>
                <a:gd name="T7" fmla="*/ 14288 h 50"/>
                <a:gd name="T8" fmla="*/ 3175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50"/>
                  </a:moveTo>
                  <a:lnTo>
                    <a:pt x="24" y="50"/>
                  </a:lnTo>
                  <a:lnTo>
                    <a:pt x="11" y="17"/>
                  </a:lnTo>
                  <a:lnTo>
                    <a:pt x="0" y="9"/>
                  </a:lnTo>
                  <a:lnTo>
                    <a:pt x="2" y="0"/>
                  </a:lnTo>
                </a:path>
              </a:pathLst>
            </a:custGeom>
            <a:noFill/>
            <a:ln w="3">
              <a:solidFill>
                <a:srgbClr val="00BDFF"/>
              </a:solidFill>
              <a:prstDash val="solid"/>
              <a:round/>
              <a:headEnd/>
              <a:tailEnd/>
            </a:ln>
          </p:spPr>
          <p:txBody>
            <a:bodyPr/>
            <a:lstStyle/>
            <a:p>
              <a:endParaRPr lang="nb-NO" dirty="0"/>
            </a:p>
          </p:txBody>
        </p:sp>
        <p:sp>
          <p:nvSpPr>
            <p:cNvPr id="2177" name="Freeform 1515"/>
            <p:cNvSpPr>
              <a:spLocks/>
            </p:cNvSpPr>
            <p:nvPr/>
          </p:nvSpPr>
          <p:spPr bwMode="auto">
            <a:xfrm>
              <a:off x="5848350" y="701675"/>
              <a:ext cx="25400" cy="36513"/>
            </a:xfrm>
            <a:custGeom>
              <a:avLst/>
              <a:gdLst>
                <a:gd name="T0" fmla="*/ 22225 w 16"/>
                <a:gd name="T1" fmla="*/ 36513 h 23"/>
                <a:gd name="T2" fmla="*/ 25400 w 16"/>
                <a:gd name="T3" fmla="*/ 6350 h 23"/>
                <a:gd name="T4" fmla="*/ 12700 w 16"/>
                <a:gd name="T5" fmla="*/ 0 h 23"/>
                <a:gd name="T6" fmla="*/ 0 w 16"/>
                <a:gd name="T7" fmla="*/ 25400 h 23"/>
                <a:gd name="T8" fmla="*/ 22225 w 16"/>
                <a:gd name="T9" fmla="*/ 36513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4" y="23"/>
                  </a:moveTo>
                  <a:lnTo>
                    <a:pt x="16" y="4"/>
                  </a:lnTo>
                  <a:lnTo>
                    <a:pt x="8" y="0"/>
                  </a:lnTo>
                  <a:lnTo>
                    <a:pt x="0" y="16"/>
                  </a:lnTo>
                  <a:lnTo>
                    <a:pt x="14" y="23"/>
                  </a:lnTo>
                </a:path>
              </a:pathLst>
            </a:custGeom>
            <a:noFill/>
            <a:ln w="3">
              <a:solidFill>
                <a:srgbClr val="00BDFF"/>
              </a:solidFill>
              <a:prstDash val="solid"/>
              <a:round/>
              <a:headEnd/>
              <a:tailEnd/>
            </a:ln>
          </p:spPr>
          <p:txBody>
            <a:bodyPr/>
            <a:lstStyle/>
            <a:p>
              <a:endParaRPr lang="nb-NO" dirty="0"/>
            </a:p>
          </p:txBody>
        </p:sp>
        <p:sp>
          <p:nvSpPr>
            <p:cNvPr id="2178" name="Freeform 1516"/>
            <p:cNvSpPr>
              <a:spLocks/>
            </p:cNvSpPr>
            <p:nvPr/>
          </p:nvSpPr>
          <p:spPr bwMode="auto">
            <a:xfrm>
              <a:off x="5934075" y="657225"/>
              <a:ext cx="125413" cy="103188"/>
            </a:xfrm>
            <a:custGeom>
              <a:avLst/>
              <a:gdLst>
                <a:gd name="T0" fmla="*/ 49213 w 79"/>
                <a:gd name="T1" fmla="*/ 103188 h 65"/>
                <a:gd name="T2" fmla="*/ 23813 w 79"/>
                <a:gd name="T3" fmla="*/ 80963 h 65"/>
                <a:gd name="T4" fmla="*/ 38100 w 79"/>
                <a:gd name="T5" fmla="*/ 68263 h 65"/>
                <a:gd name="T6" fmla="*/ 34925 w 79"/>
                <a:gd name="T7" fmla="*/ 63500 h 65"/>
                <a:gd name="T8" fmla="*/ 3175 w 79"/>
                <a:gd name="T9" fmla="*/ 74613 h 65"/>
                <a:gd name="T10" fmla="*/ 3175 w 79"/>
                <a:gd name="T11" fmla="*/ 71438 h 65"/>
                <a:gd name="T12" fmla="*/ 0 w 79"/>
                <a:gd name="T13" fmla="*/ 42863 h 65"/>
                <a:gd name="T14" fmla="*/ 38100 w 79"/>
                <a:gd name="T15" fmla="*/ 34925 h 65"/>
                <a:gd name="T16" fmla="*/ 53975 w 79"/>
                <a:gd name="T17" fmla="*/ 42863 h 65"/>
                <a:gd name="T18" fmla="*/ 57150 w 79"/>
                <a:gd name="T19" fmla="*/ 33338 h 65"/>
                <a:gd name="T20" fmla="*/ 28575 w 79"/>
                <a:gd name="T21" fmla="*/ 12700 h 65"/>
                <a:gd name="T22" fmla="*/ 34925 w 79"/>
                <a:gd name="T23" fmla="*/ 3175 h 65"/>
                <a:gd name="T24" fmla="*/ 63500 w 79"/>
                <a:gd name="T25" fmla="*/ 0 h 65"/>
                <a:gd name="T26" fmla="*/ 63500 w 79"/>
                <a:gd name="T27" fmla="*/ 0 h 65"/>
                <a:gd name="T28" fmla="*/ 63500 w 79"/>
                <a:gd name="T29" fmla="*/ 20638 h 65"/>
                <a:gd name="T30" fmla="*/ 90488 w 79"/>
                <a:gd name="T31" fmla="*/ 14288 h 65"/>
                <a:gd name="T32" fmla="*/ 98425 w 79"/>
                <a:gd name="T33" fmla="*/ 20638 h 65"/>
                <a:gd name="T34" fmla="*/ 82550 w 79"/>
                <a:gd name="T35" fmla="*/ 39688 h 65"/>
                <a:gd name="T36" fmla="*/ 101600 w 79"/>
                <a:gd name="T37" fmla="*/ 60325 h 65"/>
                <a:gd name="T38" fmla="*/ 111125 w 79"/>
                <a:gd name="T39" fmla="*/ 50800 h 65"/>
                <a:gd name="T40" fmla="*/ 115888 w 79"/>
                <a:gd name="T41" fmla="*/ 39688 h 65"/>
                <a:gd name="T42" fmla="*/ 125413 w 79"/>
                <a:gd name="T43" fmla="*/ 36513 h 65"/>
                <a:gd name="T44" fmla="*/ 125413 w 79"/>
                <a:gd name="T45" fmla="*/ 57150 h 65"/>
                <a:gd name="T46" fmla="*/ 101600 w 79"/>
                <a:gd name="T47" fmla="*/ 80963 h 65"/>
                <a:gd name="T48" fmla="*/ 98425 w 79"/>
                <a:gd name="T49" fmla="*/ 80963 h 65"/>
                <a:gd name="T50" fmla="*/ 98425 w 79"/>
                <a:gd name="T51" fmla="*/ 80963 h 65"/>
                <a:gd name="T52" fmla="*/ 65088 w 79"/>
                <a:gd name="T53" fmla="*/ 77788 h 65"/>
                <a:gd name="T54" fmla="*/ 65088 w 79"/>
                <a:gd name="T55" fmla="*/ 87313 h 65"/>
                <a:gd name="T56" fmla="*/ 65088 w 79"/>
                <a:gd name="T57" fmla="*/ 90488 h 65"/>
                <a:gd name="T58" fmla="*/ 49213 w 79"/>
                <a:gd name="T59" fmla="*/ 103188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65"/>
                <a:gd name="T92" fmla="*/ 79 w 79"/>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65">
                  <a:moveTo>
                    <a:pt x="31" y="65"/>
                  </a:moveTo>
                  <a:lnTo>
                    <a:pt x="15" y="51"/>
                  </a:lnTo>
                  <a:lnTo>
                    <a:pt x="24" y="43"/>
                  </a:lnTo>
                  <a:lnTo>
                    <a:pt x="22" y="40"/>
                  </a:lnTo>
                  <a:lnTo>
                    <a:pt x="2" y="47"/>
                  </a:lnTo>
                  <a:lnTo>
                    <a:pt x="2" y="45"/>
                  </a:lnTo>
                  <a:lnTo>
                    <a:pt x="0" y="27"/>
                  </a:lnTo>
                  <a:lnTo>
                    <a:pt x="24" y="22"/>
                  </a:lnTo>
                  <a:lnTo>
                    <a:pt x="34" y="27"/>
                  </a:lnTo>
                  <a:lnTo>
                    <a:pt x="36" y="21"/>
                  </a:lnTo>
                  <a:lnTo>
                    <a:pt x="18" y="8"/>
                  </a:lnTo>
                  <a:lnTo>
                    <a:pt x="22" y="2"/>
                  </a:lnTo>
                  <a:lnTo>
                    <a:pt x="40" y="0"/>
                  </a:lnTo>
                  <a:lnTo>
                    <a:pt x="40" y="13"/>
                  </a:lnTo>
                  <a:lnTo>
                    <a:pt x="57" y="9"/>
                  </a:lnTo>
                  <a:lnTo>
                    <a:pt x="62" y="13"/>
                  </a:lnTo>
                  <a:lnTo>
                    <a:pt x="52" y="25"/>
                  </a:lnTo>
                  <a:lnTo>
                    <a:pt x="64" y="38"/>
                  </a:lnTo>
                  <a:lnTo>
                    <a:pt x="70" y="32"/>
                  </a:lnTo>
                  <a:lnTo>
                    <a:pt x="73" y="25"/>
                  </a:lnTo>
                  <a:lnTo>
                    <a:pt x="79" y="23"/>
                  </a:lnTo>
                  <a:lnTo>
                    <a:pt x="79" y="36"/>
                  </a:lnTo>
                  <a:lnTo>
                    <a:pt x="64" y="51"/>
                  </a:lnTo>
                  <a:lnTo>
                    <a:pt x="62" y="51"/>
                  </a:lnTo>
                  <a:lnTo>
                    <a:pt x="41" y="49"/>
                  </a:lnTo>
                  <a:lnTo>
                    <a:pt x="41" y="55"/>
                  </a:lnTo>
                  <a:lnTo>
                    <a:pt x="41" y="57"/>
                  </a:lnTo>
                  <a:lnTo>
                    <a:pt x="31" y="65"/>
                  </a:lnTo>
                </a:path>
              </a:pathLst>
            </a:custGeom>
            <a:noFill/>
            <a:ln w="3">
              <a:solidFill>
                <a:srgbClr val="00BDFF"/>
              </a:solidFill>
              <a:prstDash val="solid"/>
              <a:round/>
              <a:headEnd/>
              <a:tailEnd/>
            </a:ln>
          </p:spPr>
          <p:txBody>
            <a:bodyPr/>
            <a:lstStyle/>
            <a:p>
              <a:endParaRPr lang="nb-NO" dirty="0"/>
            </a:p>
          </p:txBody>
        </p:sp>
        <p:sp>
          <p:nvSpPr>
            <p:cNvPr id="2179" name="Freeform 1517"/>
            <p:cNvSpPr>
              <a:spLocks/>
            </p:cNvSpPr>
            <p:nvPr/>
          </p:nvSpPr>
          <p:spPr bwMode="auto">
            <a:xfrm>
              <a:off x="6411913" y="700088"/>
              <a:ext cx="14287" cy="77787"/>
            </a:xfrm>
            <a:custGeom>
              <a:avLst/>
              <a:gdLst>
                <a:gd name="T0" fmla="*/ 9525 w 9"/>
                <a:gd name="T1" fmla="*/ 77787 h 49"/>
                <a:gd name="T2" fmla="*/ 1587 w 9"/>
                <a:gd name="T3" fmla="*/ 68262 h 49"/>
                <a:gd name="T4" fmla="*/ 0 w 9"/>
                <a:gd name="T5" fmla="*/ 52387 h 49"/>
                <a:gd name="T6" fmla="*/ 6350 w 9"/>
                <a:gd name="T7" fmla="*/ 28575 h 49"/>
                <a:gd name="T8" fmla="*/ 14287 w 9"/>
                <a:gd name="T9" fmla="*/ 0 h 49"/>
                <a:gd name="T10" fmla="*/ 0 60000 65536"/>
                <a:gd name="T11" fmla="*/ 0 60000 65536"/>
                <a:gd name="T12" fmla="*/ 0 60000 65536"/>
                <a:gd name="T13" fmla="*/ 0 60000 65536"/>
                <a:gd name="T14" fmla="*/ 0 60000 65536"/>
                <a:gd name="T15" fmla="*/ 0 w 9"/>
                <a:gd name="T16" fmla="*/ 0 h 49"/>
                <a:gd name="T17" fmla="*/ 9 w 9"/>
                <a:gd name="T18" fmla="*/ 49 h 49"/>
              </a:gdLst>
              <a:ahLst/>
              <a:cxnLst>
                <a:cxn ang="T10">
                  <a:pos x="T0" y="T1"/>
                </a:cxn>
                <a:cxn ang="T11">
                  <a:pos x="T2" y="T3"/>
                </a:cxn>
                <a:cxn ang="T12">
                  <a:pos x="T4" y="T5"/>
                </a:cxn>
                <a:cxn ang="T13">
                  <a:pos x="T6" y="T7"/>
                </a:cxn>
                <a:cxn ang="T14">
                  <a:pos x="T8" y="T9"/>
                </a:cxn>
              </a:cxnLst>
              <a:rect l="T15" t="T16" r="T17" b="T18"/>
              <a:pathLst>
                <a:path w="9" h="49">
                  <a:moveTo>
                    <a:pt x="6" y="49"/>
                  </a:moveTo>
                  <a:lnTo>
                    <a:pt x="1" y="43"/>
                  </a:lnTo>
                  <a:lnTo>
                    <a:pt x="0" y="33"/>
                  </a:lnTo>
                  <a:lnTo>
                    <a:pt x="4" y="18"/>
                  </a:lnTo>
                  <a:lnTo>
                    <a:pt x="9" y="0"/>
                  </a:lnTo>
                </a:path>
              </a:pathLst>
            </a:custGeom>
            <a:noFill/>
            <a:ln w="3">
              <a:solidFill>
                <a:srgbClr val="00BDFF"/>
              </a:solidFill>
              <a:prstDash val="solid"/>
              <a:round/>
              <a:headEnd/>
              <a:tailEnd/>
            </a:ln>
          </p:spPr>
          <p:txBody>
            <a:bodyPr/>
            <a:lstStyle/>
            <a:p>
              <a:endParaRPr lang="nb-NO" dirty="0"/>
            </a:p>
          </p:txBody>
        </p:sp>
        <p:sp>
          <p:nvSpPr>
            <p:cNvPr id="2180" name="Freeform 1518"/>
            <p:cNvSpPr>
              <a:spLocks/>
            </p:cNvSpPr>
            <p:nvPr/>
          </p:nvSpPr>
          <p:spPr bwMode="auto">
            <a:xfrm>
              <a:off x="6419850" y="777875"/>
              <a:ext cx="3175" cy="1588"/>
            </a:xfrm>
            <a:custGeom>
              <a:avLst/>
              <a:gdLst>
                <a:gd name="T0" fmla="*/ 0 w 2"/>
                <a:gd name="T1" fmla="*/ 1588 h 1"/>
                <a:gd name="T2" fmla="*/ 1588 w 2"/>
                <a:gd name="T3" fmla="*/ 1588 h 1"/>
                <a:gd name="T4" fmla="*/ 3175 w 2"/>
                <a:gd name="T5" fmla="*/ 1588 h 1"/>
                <a:gd name="T6" fmla="*/ 1588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1" y="1"/>
                  </a:lnTo>
                  <a:lnTo>
                    <a:pt x="2" y="1"/>
                  </a:lnTo>
                  <a:lnTo>
                    <a:pt x="1" y="0"/>
                  </a:lnTo>
                </a:path>
              </a:pathLst>
            </a:custGeom>
            <a:noFill/>
            <a:ln w="3">
              <a:solidFill>
                <a:srgbClr val="00BDFF"/>
              </a:solidFill>
              <a:prstDash val="solid"/>
              <a:round/>
              <a:headEnd/>
              <a:tailEnd/>
            </a:ln>
          </p:spPr>
          <p:txBody>
            <a:bodyPr/>
            <a:lstStyle/>
            <a:p>
              <a:endParaRPr lang="nb-NO" dirty="0"/>
            </a:p>
          </p:txBody>
        </p:sp>
        <p:sp>
          <p:nvSpPr>
            <p:cNvPr id="2181" name="Freeform 1519"/>
            <p:cNvSpPr>
              <a:spLocks/>
            </p:cNvSpPr>
            <p:nvPr/>
          </p:nvSpPr>
          <p:spPr bwMode="auto">
            <a:xfrm>
              <a:off x="5749925" y="757238"/>
              <a:ext cx="47625" cy="47625"/>
            </a:xfrm>
            <a:custGeom>
              <a:avLst/>
              <a:gdLst>
                <a:gd name="T0" fmla="*/ 26988 w 30"/>
                <a:gd name="T1" fmla="*/ 47625 h 30"/>
                <a:gd name="T2" fmla="*/ 4763 w 30"/>
                <a:gd name="T3" fmla="*/ 34925 h 30"/>
                <a:gd name="T4" fmla="*/ 12700 w 30"/>
                <a:gd name="T5" fmla="*/ 23813 h 30"/>
                <a:gd name="T6" fmla="*/ 0 w 30"/>
                <a:gd name="T7" fmla="*/ 14288 h 30"/>
                <a:gd name="T8" fmla="*/ 9525 w 30"/>
                <a:gd name="T9" fmla="*/ 1588 h 30"/>
                <a:gd name="T10" fmla="*/ 20638 w 30"/>
                <a:gd name="T11" fmla="*/ 0 h 30"/>
                <a:gd name="T12" fmla="*/ 38100 w 30"/>
                <a:gd name="T13" fmla="*/ 7938 h 30"/>
                <a:gd name="T14" fmla="*/ 25400 w 30"/>
                <a:gd name="T15" fmla="*/ 15875 h 30"/>
                <a:gd name="T16" fmla="*/ 25400 w 30"/>
                <a:gd name="T17" fmla="*/ 23813 h 30"/>
                <a:gd name="T18" fmla="*/ 44450 w 30"/>
                <a:gd name="T19" fmla="*/ 20638 h 30"/>
                <a:gd name="T20" fmla="*/ 47625 w 30"/>
                <a:gd name="T21" fmla="*/ 30163 h 30"/>
                <a:gd name="T22" fmla="*/ 33338 w 30"/>
                <a:gd name="T23" fmla="*/ 36513 h 30"/>
                <a:gd name="T24" fmla="*/ 26988 w 30"/>
                <a:gd name="T25" fmla="*/ 4762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0"/>
                <a:gd name="T41" fmla="*/ 30 w 3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0">
                  <a:moveTo>
                    <a:pt x="17" y="30"/>
                  </a:moveTo>
                  <a:lnTo>
                    <a:pt x="3" y="22"/>
                  </a:lnTo>
                  <a:lnTo>
                    <a:pt x="8" y="15"/>
                  </a:lnTo>
                  <a:lnTo>
                    <a:pt x="0" y="9"/>
                  </a:lnTo>
                  <a:lnTo>
                    <a:pt x="6" y="1"/>
                  </a:lnTo>
                  <a:lnTo>
                    <a:pt x="13" y="0"/>
                  </a:lnTo>
                  <a:lnTo>
                    <a:pt x="24" y="5"/>
                  </a:lnTo>
                  <a:lnTo>
                    <a:pt x="16" y="10"/>
                  </a:lnTo>
                  <a:lnTo>
                    <a:pt x="16" y="15"/>
                  </a:lnTo>
                  <a:lnTo>
                    <a:pt x="28" y="13"/>
                  </a:lnTo>
                  <a:lnTo>
                    <a:pt x="30" y="19"/>
                  </a:lnTo>
                  <a:lnTo>
                    <a:pt x="21" y="23"/>
                  </a:lnTo>
                  <a:lnTo>
                    <a:pt x="17" y="30"/>
                  </a:lnTo>
                </a:path>
              </a:pathLst>
            </a:custGeom>
            <a:noFill/>
            <a:ln w="3">
              <a:solidFill>
                <a:srgbClr val="00BDFF"/>
              </a:solidFill>
              <a:prstDash val="solid"/>
              <a:round/>
              <a:headEnd/>
              <a:tailEnd/>
            </a:ln>
          </p:spPr>
          <p:txBody>
            <a:bodyPr/>
            <a:lstStyle/>
            <a:p>
              <a:endParaRPr lang="nb-NO" dirty="0"/>
            </a:p>
          </p:txBody>
        </p:sp>
        <p:sp>
          <p:nvSpPr>
            <p:cNvPr id="2182" name="Freeform 1520"/>
            <p:cNvSpPr>
              <a:spLocks/>
            </p:cNvSpPr>
            <p:nvPr/>
          </p:nvSpPr>
          <p:spPr bwMode="auto">
            <a:xfrm>
              <a:off x="6783388" y="808038"/>
              <a:ext cx="14287" cy="14287"/>
            </a:xfrm>
            <a:custGeom>
              <a:avLst/>
              <a:gdLst>
                <a:gd name="T0" fmla="*/ 11112 w 9"/>
                <a:gd name="T1" fmla="*/ 14287 h 9"/>
                <a:gd name="T2" fmla="*/ 14287 w 9"/>
                <a:gd name="T3" fmla="*/ 12700 h 9"/>
                <a:gd name="T4" fmla="*/ 12700 w 9"/>
                <a:gd name="T5" fmla="*/ 7937 h 9"/>
                <a:gd name="T6" fmla="*/ 11112 w 9"/>
                <a:gd name="T7" fmla="*/ 7937 h 9"/>
                <a:gd name="T8" fmla="*/ 11112 w 9"/>
                <a:gd name="T9" fmla="*/ 7937 h 9"/>
                <a:gd name="T10" fmla="*/ 7937 w 9"/>
                <a:gd name="T11" fmla="*/ 7937 h 9"/>
                <a:gd name="T12" fmla="*/ 1587 w 9"/>
                <a:gd name="T13" fmla="*/ 0 h 9"/>
                <a:gd name="T14" fmla="*/ 0 w 9"/>
                <a:gd name="T15" fmla="*/ 3175 h 9"/>
                <a:gd name="T16" fmla="*/ 7937 w 9"/>
                <a:gd name="T17" fmla="*/ 12700 h 9"/>
                <a:gd name="T18" fmla="*/ 11112 w 9"/>
                <a:gd name="T19" fmla="*/ 1428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7" y="9"/>
                  </a:moveTo>
                  <a:lnTo>
                    <a:pt x="9" y="8"/>
                  </a:lnTo>
                  <a:lnTo>
                    <a:pt x="8" y="5"/>
                  </a:lnTo>
                  <a:lnTo>
                    <a:pt x="7" y="5"/>
                  </a:lnTo>
                  <a:lnTo>
                    <a:pt x="5" y="5"/>
                  </a:lnTo>
                  <a:lnTo>
                    <a:pt x="1" y="0"/>
                  </a:lnTo>
                  <a:lnTo>
                    <a:pt x="0" y="2"/>
                  </a:lnTo>
                  <a:lnTo>
                    <a:pt x="5" y="8"/>
                  </a:lnTo>
                  <a:lnTo>
                    <a:pt x="7" y="9"/>
                  </a:lnTo>
                </a:path>
              </a:pathLst>
            </a:custGeom>
            <a:noFill/>
            <a:ln w="3">
              <a:solidFill>
                <a:srgbClr val="00BDFF"/>
              </a:solidFill>
              <a:prstDash val="solid"/>
              <a:round/>
              <a:headEnd/>
              <a:tailEnd/>
            </a:ln>
          </p:spPr>
          <p:txBody>
            <a:bodyPr/>
            <a:lstStyle/>
            <a:p>
              <a:endParaRPr lang="nb-NO" dirty="0"/>
            </a:p>
          </p:txBody>
        </p:sp>
        <p:sp>
          <p:nvSpPr>
            <p:cNvPr id="2183" name="Line 1521"/>
            <p:cNvSpPr>
              <a:spLocks noChangeShapeType="1"/>
            </p:cNvSpPr>
            <p:nvPr/>
          </p:nvSpPr>
          <p:spPr bwMode="auto">
            <a:xfrm flipV="1">
              <a:off x="6218238" y="822325"/>
              <a:ext cx="4762" cy="9525"/>
            </a:xfrm>
            <a:prstGeom prst="line">
              <a:avLst/>
            </a:prstGeom>
            <a:noFill/>
            <a:ln w="3">
              <a:solidFill>
                <a:srgbClr val="00BDFF"/>
              </a:solidFill>
              <a:round/>
              <a:headEnd/>
              <a:tailEnd/>
            </a:ln>
          </p:spPr>
          <p:txBody>
            <a:bodyPr/>
            <a:lstStyle/>
            <a:p>
              <a:endParaRPr lang="nb-NO" dirty="0"/>
            </a:p>
          </p:txBody>
        </p:sp>
        <p:sp>
          <p:nvSpPr>
            <p:cNvPr id="2184" name="Freeform 1522"/>
            <p:cNvSpPr>
              <a:spLocks/>
            </p:cNvSpPr>
            <p:nvPr/>
          </p:nvSpPr>
          <p:spPr bwMode="auto">
            <a:xfrm>
              <a:off x="6199188" y="620713"/>
              <a:ext cx="185737" cy="212725"/>
            </a:xfrm>
            <a:custGeom>
              <a:avLst/>
              <a:gdLst>
                <a:gd name="T0" fmla="*/ 23812 w 117"/>
                <a:gd name="T1" fmla="*/ 201612 h 134"/>
                <a:gd name="T2" fmla="*/ 25400 w 117"/>
                <a:gd name="T3" fmla="*/ 198437 h 134"/>
                <a:gd name="T4" fmla="*/ 7937 w 117"/>
                <a:gd name="T5" fmla="*/ 192087 h 134"/>
                <a:gd name="T6" fmla="*/ 12700 w 117"/>
                <a:gd name="T7" fmla="*/ 171450 h 134"/>
                <a:gd name="T8" fmla="*/ 39687 w 117"/>
                <a:gd name="T9" fmla="*/ 173037 h 134"/>
                <a:gd name="T10" fmla="*/ 44450 w 117"/>
                <a:gd name="T11" fmla="*/ 163512 h 134"/>
                <a:gd name="T12" fmla="*/ 33337 w 117"/>
                <a:gd name="T13" fmla="*/ 158750 h 134"/>
                <a:gd name="T14" fmla="*/ 31750 w 117"/>
                <a:gd name="T15" fmla="*/ 138112 h 134"/>
                <a:gd name="T16" fmla="*/ 55562 w 117"/>
                <a:gd name="T17" fmla="*/ 138112 h 134"/>
                <a:gd name="T18" fmla="*/ 87312 w 117"/>
                <a:gd name="T19" fmla="*/ 138112 h 134"/>
                <a:gd name="T20" fmla="*/ 71437 w 117"/>
                <a:gd name="T21" fmla="*/ 130175 h 134"/>
                <a:gd name="T22" fmla="*/ 53975 w 117"/>
                <a:gd name="T23" fmla="*/ 123825 h 134"/>
                <a:gd name="T24" fmla="*/ 52387 w 117"/>
                <a:gd name="T25" fmla="*/ 112712 h 134"/>
                <a:gd name="T26" fmla="*/ 39687 w 117"/>
                <a:gd name="T27" fmla="*/ 92075 h 134"/>
                <a:gd name="T28" fmla="*/ 20637 w 117"/>
                <a:gd name="T29" fmla="*/ 107950 h 134"/>
                <a:gd name="T30" fmla="*/ 1587 w 117"/>
                <a:gd name="T31" fmla="*/ 93662 h 134"/>
                <a:gd name="T32" fmla="*/ 0 w 117"/>
                <a:gd name="T33" fmla="*/ 77787 h 134"/>
                <a:gd name="T34" fmla="*/ 25400 w 117"/>
                <a:gd name="T35" fmla="*/ 85725 h 134"/>
                <a:gd name="T36" fmla="*/ 19050 w 117"/>
                <a:gd name="T37" fmla="*/ 69850 h 134"/>
                <a:gd name="T38" fmla="*/ 6350 w 117"/>
                <a:gd name="T39" fmla="*/ 60325 h 134"/>
                <a:gd name="T40" fmla="*/ 7937 w 117"/>
                <a:gd name="T41" fmla="*/ 49212 h 134"/>
                <a:gd name="T42" fmla="*/ 39687 w 117"/>
                <a:gd name="T43" fmla="*/ 52388 h 134"/>
                <a:gd name="T44" fmla="*/ 53975 w 117"/>
                <a:gd name="T45" fmla="*/ 77787 h 134"/>
                <a:gd name="T46" fmla="*/ 55562 w 117"/>
                <a:gd name="T47" fmla="*/ 46037 h 134"/>
                <a:gd name="T48" fmla="*/ 41275 w 117"/>
                <a:gd name="T49" fmla="*/ 33337 h 134"/>
                <a:gd name="T50" fmla="*/ 41275 w 117"/>
                <a:gd name="T51" fmla="*/ 15875 h 134"/>
                <a:gd name="T52" fmla="*/ 47625 w 117"/>
                <a:gd name="T53" fmla="*/ 11112 h 134"/>
                <a:gd name="T54" fmla="*/ 52387 w 117"/>
                <a:gd name="T55" fmla="*/ 3175 h 134"/>
                <a:gd name="T56" fmla="*/ 53975 w 117"/>
                <a:gd name="T57" fmla="*/ 3175 h 134"/>
                <a:gd name="T58" fmla="*/ 71437 w 117"/>
                <a:gd name="T59" fmla="*/ 6350 h 134"/>
                <a:gd name="T60" fmla="*/ 66675 w 117"/>
                <a:gd name="T61" fmla="*/ 26987 h 134"/>
                <a:gd name="T62" fmla="*/ 79375 w 117"/>
                <a:gd name="T63" fmla="*/ 22225 h 134"/>
                <a:gd name="T64" fmla="*/ 82550 w 117"/>
                <a:gd name="T65" fmla="*/ 26987 h 134"/>
                <a:gd name="T66" fmla="*/ 87312 w 117"/>
                <a:gd name="T67" fmla="*/ 31750 h 134"/>
                <a:gd name="T68" fmla="*/ 106362 w 117"/>
                <a:gd name="T69" fmla="*/ 11112 h 134"/>
                <a:gd name="T70" fmla="*/ 114300 w 117"/>
                <a:gd name="T71" fmla="*/ 19050 h 134"/>
                <a:gd name="T72" fmla="*/ 127000 w 117"/>
                <a:gd name="T73" fmla="*/ 3175 h 134"/>
                <a:gd name="T74" fmla="*/ 127000 w 117"/>
                <a:gd name="T75" fmla="*/ 0 h 134"/>
                <a:gd name="T76" fmla="*/ 141287 w 117"/>
                <a:gd name="T77" fmla="*/ 6350 h 134"/>
                <a:gd name="T78" fmla="*/ 141287 w 117"/>
                <a:gd name="T79" fmla="*/ 9525 h 134"/>
                <a:gd name="T80" fmla="*/ 141287 w 117"/>
                <a:gd name="T81" fmla="*/ 9525 h 134"/>
                <a:gd name="T82" fmla="*/ 134937 w 117"/>
                <a:gd name="T83" fmla="*/ 23812 h 134"/>
                <a:gd name="T84" fmla="*/ 138112 w 117"/>
                <a:gd name="T85" fmla="*/ 49212 h 134"/>
                <a:gd name="T86" fmla="*/ 152400 w 117"/>
                <a:gd name="T87" fmla="*/ 33337 h 134"/>
                <a:gd name="T88" fmla="*/ 179387 w 117"/>
                <a:gd name="T89" fmla="*/ 33337 h 134"/>
                <a:gd name="T90" fmla="*/ 185737 w 117"/>
                <a:gd name="T91" fmla="*/ 53975 h 134"/>
                <a:gd name="T92" fmla="*/ 174625 w 117"/>
                <a:gd name="T93" fmla="*/ 79375 h 134"/>
                <a:gd name="T94" fmla="*/ 182562 w 117"/>
                <a:gd name="T95" fmla="*/ 84137 h 134"/>
                <a:gd name="T96" fmla="*/ 176212 w 117"/>
                <a:gd name="T97" fmla="*/ 104775 h 134"/>
                <a:gd name="T98" fmla="*/ 158750 w 117"/>
                <a:gd name="T99" fmla="*/ 107950 h 134"/>
                <a:gd name="T100" fmla="*/ 166687 w 117"/>
                <a:gd name="T101" fmla="*/ 117475 h 134"/>
                <a:gd name="T102" fmla="*/ 139700 w 117"/>
                <a:gd name="T103" fmla="*/ 127000 h 134"/>
                <a:gd name="T104" fmla="*/ 125412 w 117"/>
                <a:gd name="T105" fmla="*/ 120650 h 134"/>
                <a:gd name="T106" fmla="*/ 106362 w 117"/>
                <a:gd name="T107" fmla="*/ 131762 h 134"/>
                <a:gd name="T108" fmla="*/ 104775 w 117"/>
                <a:gd name="T109" fmla="*/ 141287 h 134"/>
                <a:gd name="T110" fmla="*/ 101600 w 117"/>
                <a:gd name="T111" fmla="*/ 152400 h 134"/>
                <a:gd name="T112" fmla="*/ 120650 w 117"/>
                <a:gd name="T113" fmla="*/ 144462 h 134"/>
                <a:gd name="T114" fmla="*/ 146050 w 117"/>
                <a:gd name="T115" fmla="*/ 146050 h 134"/>
                <a:gd name="T116" fmla="*/ 149225 w 117"/>
                <a:gd name="T117" fmla="*/ 152400 h 134"/>
                <a:gd name="T118" fmla="*/ 134937 w 117"/>
                <a:gd name="T119" fmla="*/ 171450 h 134"/>
                <a:gd name="T120" fmla="*/ 125412 w 117"/>
                <a:gd name="T121" fmla="*/ 187325 h 134"/>
                <a:gd name="T122" fmla="*/ 107950 w 117"/>
                <a:gd name="T123" fmla="*/ 201612 h 134"/>
                <a:gd name="T124" fmla="*/ 93662 w 117"/>
                <a:gd name="T125" fmla="*/ 212725 h 1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7"/>
                <a:gd name="T190" fmla="*/ 0 h 134"/>
                <a:gd name="T191" fmla="*/ 117 w 117"/>
                <a:gd name="T192" fmla="*/ 134 h 1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7" h="134">
                  <a:moveTo>
                    <a:pt x="15" y="127"/>
                  </a:moveTo>
                  <a:lnTo>
                    <a:pt x="16" y="125"/>
                  </a:lnTo>
                  <a:lnTo>
                    <a:pt x="5" y="121"/>
                  </a:lnTo>
                  <a:lnTo>
                    <a:pt x="8" y="108"/>
                  </a:lnTo>
                  <a:lnTo>
                    <a:pt x="25" y="109"/>
                  </a:lnTo>
                  <a:lnTo>
                    <a:pt x="28" y="103"/>
                  </a:lnTo>
                  <a:lnTo>
                    <a:pt x="21" y="100"/>
                  </a:lnTo>
                  <a:lnTo>
                    <a:pt x="20" y="87"/>
                  </a:lnTo>
                  <a:lnTo>
                    <a:pt x="35" y="87"/>
                  </a:lnTo>
                  <a:lnTo>
                    <a:pt x="55" y="87"/>
                  </a:lnTo>
                  <a:lnTo>
                    <a:pt x="45" y="82"/>
                  </a:lnTo>
                  <a:lnTo>
                    <a:pt x="34" y="78"/>
                  </a:lnTo>
                  <a:lnTo>
                    <a:pt x="33" y="71"/>
                  </a:lnTo>
                  <a:lnTo>
                    <a:pt x="25" y="58"/>
                  </a:lnTo>
                  <a:lnTo>
                    <a:pt x="13" y="68"/>
                  </a:lnTo>
                  <a:lnTo>
                    <a:pt x="1" y="59"/>
                  </a:lnTo>
                  <a:lnTo>
                    <a:pt x="0" y="49"/>
                  </a:lnTo>
                  <a:lnTo>
                    <a:pt x="16" y="54"/>
                  </a:lnTo>
                  <a:lnTo>
                    <a:pt x="12" y="44"/>
                  </a:lnTo>
                  <a:lnTo>
                    <a:pt x="4" y="38"/>
                  </a:lnTo>
                  <a:lnTo>
                    <a:pt x="5" y="31"/>
                  </a:lnTo>
                  <a:lnTo>
                    <a:pt x="25" y="33"/>
                  </a:lnTo>
                  <a:lnTo>
                    <a:pt x="34" y="49"/>
                  </a:lnTo>
                  <a:lnTo>
                    <a:pt x="35" y="29"/>
                  </a:lnTo>
                  <a:lnTo>
                    <a:pt x="26" y="21"/>
                  </a:lnTo>
                  <a:lnTo>
                    <a:pt x="26" y="10"/>
                  </a:lnTo>
                  <a:lnTo>
                    <a:pt x="30" y="7"/>
                  </a:lnTo>
                  <a:lnTo>
                    <a:pt x="33" y="2"/>
                  </a:lnTo>
                  <a:lnTo>
                    <a:pt x="34" y="2"/>
                  </a:lnTo>
                  <a:lnTo>
                    <a:pt x="45" y="4"/>
                  </a:lnTo>
                  <a:lnTo>
                    <a:pt x="42" y="17"/>
                  </a:lnTo>
                  <a:lnTo>
                    <a:pt x="50" y="14"/>
                  </a:lnTo>
                  <a:lnTo>
                    <a:pt x="52" y="17"/>
                  </a:lnTo>
                  <a:lnTo>
                    <a:pt x="55" y="20"/>
                  </a:lnTo>
                  <a:lnTo>
                    <a:pt x="67" y="7"/>
                  </a:lnTo>
                  <a:lnTo>
                    <a:pt x="72" y="12"/>
                  </a:lnTo>
                  <a:lnTo>
                    <a:pt x="80" y="2"/>
                  </a:lnTo>
                  <a:lnTo>
                    <a:pt x="80" y="0"/>
                  </a:lnTo>
                  <a:lnTo>
                    <a:pt x="89" y="4"/>
                  </a:lnTo>
                  <a:lnTo>
                    <a:pt x="89" y="6"/>
                  </a:lnTo>
                  <a:lnTo>
                    <a:pt x="85" y="15"/>
                  </a:lnTo>
                  <a:lnTo>
                    <a:pt x="87" y="31"/>
                  </a:lnTo>
                  <a:lnTo>
                    <a:pt x="96" y="21"/>
                  </a:lnTo>
                  <a:lnTo>
                    <a:pt x="113" y="21"/>
                  </a:lnTo>
                  <a:lnTo>
                    <a:pt x="117" y="34"/>
                  </a:lnTo>
                  <a:lnTo>
                    <a:pt x="110" y="50"/>
                  </a:lnTo>
                  <a:lnTo>
                    <a:pt x="115" y="53"/>
                  </a:lnTo>
                  <a:lnTo>
                    <a:pt x="111" y="66"/>
                  </a:lnTo>
                  <a:lnTo>
                    <a:pt x="100" y="68"/>
                  </a:lnTo>
                  <a:lnTo>
                    <a:pt x="105" y="74"/>
                  </a:lnTo>
                  <a:lnTo>
                    <a:pt x="88" y="80"/>
                  </a:lnTo>
                  <a:lnTo>
                    <a:pt x="79" y="76"/>
                  </a:lnTo>
                  <a:lnTo>
                    <a:pt x="67" y="83"/>
                  </a:lnTo>
                  <a:lnTo>
                    <a:pt x="66" y="89"/>
                  </a:lnTo>
                  <a:lnTo>
                    <a:pt x="64" y="96"/>
                  </a:lnTo>
                  <a:lnTo>
                    <a:pt x="76" y="91"/>
                  </a:lnTo>
                  <a:lnTo>
                    <a:pt x="92" y="92"/>
                  </a:lnTo>
                  <a:lnTo>
                    <a:pt x="94" y="96"/>
                  </a:lnTo>
                  <a:lnTo>
                    <a:pt x="85" y="108"/>
                  </a:lnTo>
                  <a:lnTo>
                    <a:pt x="79" y="118"/>
                  </a:lnTo>
                  <a:lnTo>
                    <a:pt x="68" y="127"/>
                  </a:lnTo>
                  <a:lnTo>
                    <a:pt x="59" y="134"/>
                  </a:lnTo>
                </a:path>
              </a:pathLst>
            </a:custGeom>
            <a:noFill/>
            <a:ln w="3">
              <a:solidFill>
                <a:srgbClr val="00BDFF"/>
              </a:solidFill>
              <a:prstDash val="solid"/>
              <a:round/>
              <a:headEnd/>
              <a:tailEnd/>
            </a:ln>
          </p:spPr>
          <p:txBody>
            <a:bodyPr/>
            <a:lstStyle/>
            <a:p>
              <a:endParaRPr lang="nb-NO" dirty="0"/>
            </a:p>
          </p:txBody>
        </p:sp>
        <p:sp>
          <p:nvSpPr>
            <p:cNvPr id="2185" name="Freeform 1523"/>
            <p:cNvSpPr>
              <a:spLocks/>
            </p:cNvSpPr>
            <p:nvPr/>
          </p:nvSpPr>
          <p:spPr bwMode="auto">
            <a:xfrm>
              <a:off x="6291263" y="833438"/>
              <a:ext cx="6350" cy="1587"/>
            </a:xfrm>
            <a:custGeom>
              <a:avLst/>
              <a:gdLst>
                <a:gd name="T0" fmla="*/ 1588 w 4"/>
                <a:gd name="T1" fmla="*/ 0 h 1588"/>
                <a:gd name="T2" fmla="*/ 0 w 4"/>
                <a:gd name="T3" fmla="*/ 0 h 1588"/>
                <a:gd name="T4" fmla="*/ 6350 w 4"/>
                <a:gd name="T5" fmla="*/ 0 h 1588"/>
                <a:gd name="T6" fmla="*/ 0 60000 65536"/>
                <a:gd name="T7" fmla="*/ 0 60000 65536"/>
                <a:gd name="T8" fmla="*/ 0 60000 65536"/>
                <a:gd name="T9" fmla="*/ 0 w 4"/>
                <a:gd name="T10" fmla="*/ 0 h 1588"/>
                <a:gd name="T11" fmla="*/ 4 w 4"/>
                <a:gd name="T12" fmla="*/ 1588 h 1588"/>
              </a:gdLst>
              <a:ahLst/>
              <a:cxnLst>
                <a:cxn ang="T6">
                  <a:pos x="T0" y="T1"/>
                </a:cxn>
                <a:cxn ang="T7">
                  <a:pos x="T2" y="T3"/>
                </a:cxn>
                <a:cxn ang="T8">
                  <a:pos x="T4" y="T5"/>
                </a:cxn>
              </a:cxnLst>
              <a:rect l="T9" t="T10" r="T11" b="T12"/>
              <a:pathLst>
                <a:path w="4" h="1588">
                  <a:moveTo>
                    <a:pt x="1" y="0"/>
                  </a:moveTo>
                  <a:lnTo>
                    <a:pt x="0" y="0"/>
                  </a:lnTo>
                  <a:lnTo>
                    <a:pt x="4" y="0"/>
                  </a:lnTo>
                </a:path>
              </a:pathLst>
            </a:custGeom>
            <a:noFill/>
            <a:ln w="3">
              <a:solidFill>
                <a:srgbClr val="00BDFF"/>
              </a:solidFill>
              <a:prstDash val="solid"/>
              <a:round/>
              <a:headEnd/>
              <a:tailEnd/>
            </a:ln>
          </p:spPr>
          <p:txBody>
            <a:bodyPr/>
            <a:lstStyle/>
            <a:p>
              <a:endParaRPr lang="nb-NO" dirty="0"/>
            </a:p>
          </p:txBody>
        </p:sp>
        <p:sp>
          <p:nvSpPr>
            <p:cNvPr id="2186" name="Freeform 1524"/>
            <p:cNvSpPr>
              <a:spLocks/>
            </p:cNvSpPr>
            <p:nvPr/>
          </p:nvSpPr>
          <p:spPr bwMode="auto">
            <a:xfrm>
              <a:off x="6408738" y="779463"/>
              <a:ext cx="17462" cy="69850"/>
            </a:xfrm>
            <a:custGeom>
              <a:avLst/>
              <a:gdLst>
                <a:gd name="T0" fmla="*/ 17462 w 11"/>
                <a:gd name="T1" fmla="*/ 69850 h 44"/>
                <a:gd name="T2" fmla="*/ 0 w 11"/>
                <a:gd name="T3" fmla="*/ 63500 h 44"/>
                <a:gd name="T4" fmla="*/ 0 w 11"/>
                <a:gd name="T5" fmla="*/ 42862 h 44"/>
                <a:gd name="T6" fmla="*/ 3175 w 11"/>
                <a:gd name="T7" fmla="*/ 26988 h 44"/>
                <a:gd name="T8" fmla="*/ 0 w 11"/>
                <a:gd name="T9" fmla="*/ 6350 h 44"/>
                <a:gd name="T10" fmla="*/ 0 w 11"/>
                <a:gd name="T11" fmla="*/ 4762 h 44"/>
                <a:gd name="T12" fmla="*/ 11112 w 11"/>
                <a:gd name="T13" fmla="*/ 0 h 44"/>
                <a:gd name="T14" fmla="*/ 0 60000 65536"/>
                <a:gd name="T15" fmla="*/ 0 60000 65536"/>
                <a:gd name="T16" fmla="*/ 0 60000 65536"/>
                <a:gd name="T17" fmla="*/ 0 60000 65536"/>
                <a:gd name="T18" fmla="*/ 0 60000 65536"/>
                <a:gd name="T19" fmla="*/ 0 60000 65536"/>
                <a:gd name="T20" fmla="*/ 0 60000 65536"/>
                <a:gd name="T21" fmla="*/ 0 w 11"/>
                <a:gd name="T22" fmla="*/ 0 h 44"/>
                <a:gd name="T23" fmla="*/ 11 w 1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44">
                  <a:moveTo>
                    <a:pt x="11" y="44"/>
                  </a:moveTo>
                  <a:lnTo>
                    <a:pt x="0" y="40"/>
                  </a:lnTo>
                  <a:lnTo>
                    <a:pt x="0" y="27"/>
                  </a:lnTo>
                  <a:lnTo>
                    <a:pt x="2" y="17"/>
                  </a:lnTo>
                  <a:lnTo>
                    <a:pt x="0" y="4"/>
                  </a:lnTo>
                  <a:lnTo>
                    <a:pt x="0" y="3"/>
                  </a:lnTo>
                  <a:lnTo>
                    <a:pt x="7" y="0"/>
                  </a:lnTo>
                </a:path>
              </a:pathLst>
            </a:custGeom>
            <a:noFill/>
            <a:ln w="3">
              <a:solidFill>
                <a:srgbClr val="00BDFF"/>
              </a:solidFill>
              <a:prstDash val="solid"/>
              <a:round/>
              <a:headEnd/>
              <a:tailEnd/>
            </a:ln>
          </p:spPr>
          <p:txBody>
            <a:bodyPr/>
            <a:lstStyle/>
            <a:p>
              <a:endParaRPr lang="nb-NO" dirty="0"/>
            </a:p>
          </p:txBody>
        </p:sp>
        <p:sp>
          <p:nvSpPr>
            <p:cNvPr id="2187" name="Freeform 1525"/>
            <p:cNvSpPr>
              <a:spLocks/>
            </p:cNvSpPr>
            <p:nvPr/>
          </p:nvSpPr>
          <p:spPr bwMode="auto">
            <a:xfrm>
              <a:off x="6216650" y="831850"/>
              <a:ext cx="26988" cy="20638"/>
            </a:xfrm>
            <a:custGeom>
              <a:avLst/>
              <a:gdLst>
                <a:gd name="T0" fmla="*/ 26988 w 17"/>
                <a:gd name="T1" fmla="*/ 20638 h 13"/>
                <a:gd name="T2" fmla="*/ 23813 w 17"/>
                <a:gd name="T3" fmla="*/ 15875 h 13"/>
                <a:gd name="T4" fmla="*/ 0 w 17"/>
                <a:gd name="T5" fmla="*/ 6350 h 13"/>
                <a:gd name="T6" fmla="*/ 1588 w 17"/>
                <a:gd name="T7" fmla="*/ 0 h 13"/>
                <a:gd name="T8" fmla="*/ 0 60000 65536"/>
                <a:gd name="T9" fmla="*/ 0 60000 65536"/>
                <a:gd name="T10" fmla="*/ 0 60000 65536"/>
                <a:gd name="T11" fmla="*/ 0 60000 65536"/>
                <a:gd name="T12" fmla="*/ 0 w 17"/>
                <a:gd name="T13" fmla="*/ 0 h 13"/>
                <a:gd name="T14" fmla="*/ 17 w 17"/>
                <a:gd name="T15" fmla="*/ 13 h 13"/>
              </a:gdLst>
              <a:ahLst/>
              <a:cxnLst>
                <a:cxn ang="T8">
                  <a:pos x="T0" y="T1"/>
                </a:cxn>
                <a:cxn ang="T9">
                  <a:pos x="T2" y="T3"/>
                </a:cxn>
                <a:cxn ang="T10">
                  <a:pos x="T4" y="T5"/>
                </a:cxn>
                <a:cxn ang="T11">
                  <a:pos x="T6" y="T7"/>
                </a:cxn>
              </a:cxnLst>
              <a:rect l="T12" t="T13" r="T14" b="T15"/>
              <a:pathLst>
                <a:path w="17" h="13">
                  <a:moveTo>
                    <a:pt x="17" y="13"/>
                  </a:moveTo>
                  <a:lnTo>
                    <a:pt x="15" y="10"/>
                  </a:lnTo>
                  <a:lnTo>
                    <a:pt x="0" y="4"/>
                  </a:lnTo>
                  <a:lnTo>
                    <a:pt x="1" y="0"/>
                  </a:lnTo>
                </a:path>
              </a:pathLst>
            </a:custGeom>
            <a:noFill/>
            <a:ln w="3">
              <a:solidFill>
                <a:srgbClr val="00BDFF"/>
              </a:solidFill>
              <a:prstDash val="solid"/>
              <a:round/>
              <a:headEnd/>
              <a:tailEnd/>
            </a:ln>
          </p:spPr>
          <p:txBody>
            <a:bodyPr/>
            <a:lstStyle/>
            <a:p>
              <a:endParaRPr lang="nb-NO" dirty="0"/>
            </a:p>
          </p:txBody>
        </p:sp>
        <p:sp>
          <p:nvSpPr>
            <p:cNvPr id="2188" name="Line 1526"/>
            <p:cNvSpPr>
              <a:spLocks noChangeShapeType="1"/>
            </p:cNvSpPr>
            <p:nvPr/>
          </p:nvSpPr>
          <p:spPr bwMode="auto">
            <a:xfrm flipV="1">
              <a:off x="6110288" y="854075"/>
              <a:ext cx="1587" cy="1588"/>
            </a:xfrm>
            <a:prstGeom prst="line">
              <a:avLst/>
            </a:prstGeom>
            <a:noFill/>
            <a:ln w="3">
              <a:solidFill>
                <a:srgbClr val="00BDFF"/>
              </a:solidFill>
              <a:round/>
              <a:headEnd/>
              <a:tailEnd/>
            </a:ln>
          </p:spPr>
          <p:txBody>
            <a:bodyPr/>
            <a:lstStyle/>
            <a:p>
              <a:endParaRPr lang="nb-NO" dirty="0"/>
            </a:p>
          </p:txBody>
        </p:sp>
        <p:sp>
          <p:nvSpPr>
            <p:cNvPr id="2189" name="Line 1527"/>
            <p:cNvSpPr>
              <a:spLocks noChangeShapeType="1"/>
            </p:cNvSpPr>
            <p:nvPr/>
          </p:nvSpPr>
          <p:spPr bwMode="auto">
            <a:xfrm>
              <a:off x="6218238" y="849313"/>
              <a:ext cx="20637" cy="6350"/>
            </a:xfrm>
            <a:prstGeom prst="line">
              <a:avLst/>
            </a:prstGeom>
            <a:noFill/>
            <a:ln w="3">
              <a:solidFill>
                <a:srgbClr val="00BDFF"/>
              </a:solidFill>
              <a:round/>
              <a:headEnd/>
              <a:tailEnd/>
            </a:ln>
          </p:spPr>
          <p:txBody>
            <a:bodyPr/>
            <a:lstStyle/>
            <a:p>
              <a:endParaRPr lang="nb-NO" dirty="0"/>
            </a:p>
          </p:txBody>
        </p:sp>
        <p:sp>
          <p:nvSpPr>
            <p:cNvPr id="2190" name="Freeform 1528"/>
            <p:cNvSpPr>
              <a:spLocks/>
            </p:cNvSpPr>
            <p:nvPr/>
          </p:nvSpPr>
          <p:spPr bwMode="auto">
            <a:xfrm>
              <a:off x="6238875" y="852488"/>
              <a:ext cx="4763" cy="3175"/>
            </a:xfrm>
            <a:custGeom>
              <a:avLst/>
              <a:gdLst>
                <a:gd name="T0" fmla="*/ 0 w 3"/>
                <a:gd name="T1" fmla="*/ 3175 h 2"/>
                <a:gd name="T2" fmla="*/ 4763 w 3"/>
                <a:gd name="T3" fmla="*/ 3175 h 2"/>
                <a:gd name="T4" fmla="*/ 476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2"/>
                  </a:lnTo>
                  <a:lnTo>
                    <a:pt x="3" y="0"/>
                  </a:lnTo>
                </a:path>
              </a:pathLst>
            </a:custGeom>
            <a:noFill/>
            <a:ln w="3">
              <a:solidFill>
                <a:srgbClr val="00BDFF"/>
              </a:solidFill>
              <a:prstDash val="solid"/>
              <a:round/>
              <a:headEnd/>
              <a:tailEnd/>
            </a:ln>
          </p:spPr>
          <p:txBody>
            <a:bodyPr/>
            <a:lstStyle/>
            <a:p>
              <a:endParaRPr lang="nb-NO" dirty="0"/>
            </a:p>
          </p:txBody>
        </p:sp>
        <p:sp>
          <p:nvSpPr>
            <p:cNvPr id="2191" name="Freeform 1529"/>
            <p:cNvSpPr>
              <a:spLocks/>
            </p:cNvSpPr>
            <p:nvPr/>
          </p:nvSpPr>
          <p:spPr bwMode="auto">
            <a:xfrm>
              <a:off x="6426200" y="849313"/>
              <a:ext cx="1588" cy="12700"/>
            </a:xfrm>
            <a:custGeom>
              <a:avLst/>
              <a:gdLst>
                <a:gd name="T0" fmla="*/ 0 w 1"/>
                <a:gd name="T1" fmla="*/ 12700 h 8"/>
                <a:gd name="T2" fmla="*/ 1588 w 1"/>
                <a:gd name="T3" fmla="*/ 0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8"/>
                  </a:moveTo>
                  <a:lnTo>
                    <a:pt x="1" y="0"/>
                  </a:lnTo>
                  <a:lnTo>
                    <a:pt x="0" y="0"/>
                  </a:lnTo>
                </a:path>
              </a:pathLst>
            </a:custGeom>
            <a:noFill/>
            <a:ln w="3">
              <a:solidFill>
                <a:srgbClr val="00BDFF"/>
              </a:solidFill>
              <a:prstDash val="solid"/>
              <a:round/>
              <a:headEnd/>
              <a:tailEnd/>
            </a:ln>
          </p:spPr>
          <p:txBody>
            <a:bodyPr/>
            <a:lstStyle/>
            <a:p>
              <a:endParaRPr lang="nb-NO" dirty="0"/>
            </a:p>
          </p:txBody>
        </p:sp>
        <p:sp>
          <p:nvSpPr>
            <p:cNvPr id="2192" name="Freeform 1530"/>
            <p:cNvSpPr>
              <a:spLocks/>
            </p:cNvSpPr>
            <p:nvPr/>
          </p:nvSpPr>
          <p:spPr bwMode="auto">
            <a:xfrm>
              <a:off x="6426200" y="862013"/>
              <a:ext cx="1588" cy="9525"/>
            </a:xfrm>
            <a:custGeom>
              <a:avLst/>
              <a:gdLst>
                <a:gd name="T0" fmla="*/ 0 w 1588"/>
                <a:gd name="T1" fmla="*/ 9525 h 6"/>
                <a:gd name="T2" fmla="*/ 0 w 1588"/>
                <a:gd name="T3" fmla="*/ 3175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6"/>
                  </a:moveTo>
                  <a:lnTo>
                    <a:pt x="0" y="2"/>
                  </a:lnTo>
                  <a:lnTo>
                    <a:pt x="0" y="0"/>
                  </a:lnTo>
                </a:path>
              </a:pathLst>
            </a:custGeom>
            <a:noFill/>
            <a:ln w="3">
              <a:solidFill>
                <a:srgbClr val="00BDFF"/>
              </a:solidFill>
              <a:prstDash val="solid"/>
              <a:round/>
              <a:headEnd/>
              <a:tailEnd/>
            </a:ln>
          </p:spPr>
          <p:txBody>
            <a:bodyPr/>
            <a:lstStyle/>
            <a:p>
              <a:endParaRPr lang="nb-NO" dirty="0"/>
            </a:p>
          </p:txBody>
        </p:sp>
        <p:sp>
          <p:nvSpPr>
            <p:cNvPr id="2193" name="Freeform 1531"/>
            <p:cNvSpPr>
              <a:spLocks/>
            </p:cNvSpPr>
            <p:nvPr/>
          </p:nvSpPr>
          <p:spPr bwMode="auto">
            <a:xfrm>
              <a:off x="6111875" y="846138"/>
              <a:ext cx="46038" cy="30162"/>
            </a:xfrm>
            <a:custGeom>
              <a:avLst/>
              <a:gdLst>
                <a:gd name="T0" fmla="*/ 0 w 29"/>
                <a:gd name="T1" fmla="*/ 7937 h 19"/>
                <a:gd name="T2" fmla="*/ 23813 w 29"/>
                <a:gd name="T3" fmla="*/ 0 h 19"/>
                <a:gd name="T4" fmla="*/ 44450 w 29"/>
                <a:gd name="T5" fmla="*/ 1587 h 19"/>
                <a:gd name="T6" fmla="*/ 46038 w 29"/>
                <a:gd name="T7" fmla="*/ 28575 h 19"/>
                <a:gd name="T8" fmla="*/ 46038 w 29"/>
                <a:gd name="T9" fmla="*/ 30162 h 19"/>
                <a:gd name="T10" fmla="*/ 0 60000 65536"/>
                <a:gd name="T11" fmla="*/ 0 60000 65536"/>
                <a:gd name="T12" fmla="*/ 0 60000 65536"/>
                <a:gd name="T13" fmla="*/ 0 60000 65536"/>
                <a:gd name="T14" fmla="*/ 0 60000 65536"/>
                <a:gd name="T15" fmla="*/ 0 w 29"/>
                <a:gd name="T16" fmla="*/ 0 h 19"/>
                <a:gd name="T17" fmla="*/ 29 w 29"/>
                <a:gd name="T18" fmla="*/ 19 h 19"/>
              </a:gdLst>
              <a:ahLst/>
              <a:cxnLst>
                <a:cxn ang="T10">
                  <a:pos x="T0" y="T1"/>
                </a:cxn>
                <a:cxn ang="T11">
                  <a:pos x="T2" y="T3"/>
                </a:cxn>
                <a:cxn ang="T12">
                  <a:pos x="T4" y="T5"/>
                </a:cxn>
                <a:cxn ang="T13">
                  <a:pos x="T6" y="T7"/>
                </a:cxn>
                <a:cxn ang="T14">
                  <a:pos x="T8" y="T9"/>
                </a:cxn>
              </a:cxnLst>
              <a:rect l="T15" t="T16" r="T17" b="T18"/>
              <a:pathLst>
                <a:path w="29" h="19">
                  <a:moveTo>
                    <a:pt x="0" y="5"/>
                  </a:moveTo>
                  <a:lnTo>
                    <a:pt x="15" y="0"/>
                  </a:lnTo>
                  <a:lnTo>
                    <a:pt x="28" y="1"/>
                  </a:lnTo>
                  <a:lnTo>
                    <a:pt x="29" y="18"/>
                  </a:lnTo>
                  <a:lnTo>
                    <a:pt x="29" y="19"/>
                  </a:lnTo>
                </a:path>
              </a:pathLst>
            </a:custGeom>
            <a:noFill/>
            <a:ln w="3">
              <a:solidFill>
                <a:srgbClr val="00BDFF"/>
              </a:solidFill>
              <a:prstDash val="solid"/>
              <a:round/>
              <a:headEnd/>
              <a:tailEnd/>
            </a:ln>
          </p:spPr>
          <p:txBody>
            <a:bodyPr/>
            <a:lstStyle/>
            <a:p>
              <a:endParaRPr lang="nb-NO" dirty="0"/>
            </a:p>
          </p:txBody>
        </p:sp>
        <p:sp>
          <p:nvSpPr>
            <p:cNvPr id="2194" name="Freeform 1532"/>
            <p:cNvSpPr>
              <a:spLocks/>
            </p:cNvSpPr>
            <p:nvPr/>
          </p:nvSpPr>
          <p:spPr bwMode="auto">
            <a:xfrm>
              <a:off x="6297613" y="773113"/>
              <a:ext cx="84137" cy="109537"/>
            </a:xfrm>
            <a:custGeom>
              <a:avLst/>
              <a:gdLst>
                <a:gd name="T0" fmla="*/ 0 w 53"/>
                <a:gd name="T1" fmla="*/ 60325 h 69"/>
                <a:gd name="T2" fmla="*/ 9525 w 53"/>
                <a:gd name="T3" fmla="*/ 60325 h 69"/>
                <a:gd name="T4" fmla="*/ 42862 w 53"/>
                <a:gd name="T5" fmla="*/ 39687 h 69"/>
                <a:gd name="T6" fmla="*/ 61912 w 53"/>
                <a:gd name="T7" fmla="*/ 19050 h 69"/>
                <a:gd name="T8" fmla="*/ 74612 w 53"/>
                <a:gd name="T9" fmla="*/ 0 h 69"/>
                <a:gd name="T10" fmla="*/ 76200 w 53"/>
                <a:gd name="T11" fmla="*/ 4762 h 69"/>
                <a:gd name="T12" fmla="*/ 84137 w 53"/>
                <a:gd name="T13" fmla="*/ 25400 h 69"/>
                <a:gd name="T14" fmla="*/ 76200 w 53"/>
                <a:gd name="T15" fmla="*/ 53975 h 69"/>
                <a:gd name="T16" fmla="*/ 57150 w 53"/>
                <a:gd name="T17" fmla="*/ 79375 h 69"/>
                <a:gd name="T18" fmla="*/ 42862 w 53"/>
                <a:gd name="T19" fmla="*/ 98425 h 69"/>
                <a:gd name="T20" fmla="*/ 36512 w 53"/>
                <a:gd name="T21" fmla="*/ 109537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69"/>
                <a:gd name="T35" fmla="*/ 53 w 53"/>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69">
                  <a:moveTo>
                    <a:pt x="0" y="38"/>
                  </a:moveTo>
                  <a:lnTo>
                    <a:pt x="6" y="38"/>
                  </a:lnTo>
                  <a:lnTo>
                    <a:pt x="27" y="25"/>
                  </a:lnTo>
                  <a:lnTo>
                    <a:pt x="39" y="12"/>
                  </a:lnTo>
                  <a:lnTo>
                    <a:pt x="47" y="0"/>
                  </a:lnTo>
                  <a:lnTo>
                    <a:pt x="48" y="3"/>
                  </a:lnTo>
                  <a:lnTo>
                    <a:pt x="53" y="16"/>
                  </a:lnTo>
                  <a:lnTo>
                    <a:pt x="48" y="34"/>
                  </a:lnTo>
                  <a:lnTo>
                    <a:pt x="36" y="50"/>
                  </a:lnTo>
                  <a:lnTo>
                    <a:pt x="27" y="62"/>
                  </a:lnTo>
                  <a:lnTo>
                    <a:pt x="23" y="69"/>
                  </a:lnTo>
                </a:path>
              </a:pathLst>
            </a:custGeom>
            <a:noFill/>
            <a:ln w="3">
              <a:solidFill>
                <a:srgbClr val="00BDFF"/>
              </a:solidFill>
              <a:prstDash val="solid"/>
              <a:round/>
              <a:headEnd/>
              <a:tailEnd/>
            </a:ln>
          </p:spPr>
          <p:txBody>
            <a:bodyPr/>
            <a:lstStyle/>
            <a:p>
              <a:endParaRPr lang="nb-NO" dirty="0"/>
            </a:p>
          </p:txBody>
        </p:sp>
        <p:sp>
          <p:nvSpPr>
            <p:cNvPr id="2195" name="Freeform 1533"/>
            <p:cNvSpPr>
              <a:spLocks/>
            </p:cNvSpPr>
            <p:nvPr/>
          </p:nvSpPr>
          <p:spPr bwMode="auto">
            <a:xfrm>
              <a:off x="6345238" y="871538"/>
              <a:ext cx="20637" cy="11112"/>
            </a:xfrm>
            <a:custGeom>
              <a:avLst/>
              <a:gdLst>
                <a:gd name="T0" fmla="*/ 0 w 13"/>
                <a:gd name="T1" fmla="*/ 11112 h 7"/>
                <a:gd name="T2" fmla="*/ 3175 w 13"/>
                <a:gd name="T3" fmla="*/ 4762 h 7"/>
                <a:gd name="T4" fmla="*/ 20637 w 13"/>
                <a:gd name="T5" fmla="*/ 0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0" y="7"/>
                  </a:moveTo>
                  <a:lnTo>
                    <a:pt x="2" y="3"/>
                  </a:lnTo>
                  <a:lnTo>
                    <a:pt x="13" y="0"/>
                  </a:lnTo>
                </a:path>
              </a:pathLst>
            </a:custGeom>
            <a:noFill/>
            <a:ln w="3">
              <a:solidFill>
                <a:srgbClr val="00BDFF"/>
              </a:solidFill>
              <a:prstDash val="solid"/>
              <a:round/>
              <a:headEnd/>
              <a:tailEnd/>
            </a:ln>
          </p:spPr>
          <p:txBody>
            <a:bodyPr/>
            <a:lstStyle/>
            <a:p>
              <a:endParaRPr lang="nb-NO" dirty="0"/>
            </a:p>
          </p:txBody>
        </p:sp>
        <p:sp>
          <p:nvSpPr>
            <p:cNvPr id="2196" name="Freeform 1534"/>
            <p:cNvSpPr>
              <a:spLocks/>
            </p:cNvSpPr>
            <p:nvPr/>
          </p:nvSpPr>
          <p:spPr bwMode="auto">
            <a:xfrm>
              <a:off x="6380163" y="854075"/>
              <a:ext cx="26987" cy="28575"/>
            </a:xfrm>
            <a:custGeom>
              <a:avLst/>
              <a:gdLst>
                <a:gd name="T0" fmla="*/ 0 w 17"/>
                <a:gd name="T1" fmla="*/ 22225 h 18"/>
                <a:gd name="T2" fmla="*/ 11112 w 17"/>
                <a:gd name="T3" fmla="*/ 4762 h 18"/>
                <a:gd name="T4" fmla="*/ 26987 w 17"/>
                <a:gd name="T5" fmla="*/ 0 h 18"/>
                <a:gd name="T6" fmla="*/ 12700 w 17"/>
                <a:gd name="T7" fmla="*/ 28575 h 18"/>
                <a:gd name="T8" fmla="*/ 0 60000 65536"/>
                <a:gd name="T9" fmla="*/ 0 60000 65536"/>
                <a:gd name="T10" fmla="*/ 0 60000 65536"/>
                <a:gd name="T11" fmla="*/ 0 60000 65536"/>
                <a:gd name="T12" fmla="*/ 0 w 17"/>
                <a:gd name="T13" fmla="*/ 0 h 18"/>
                <a:gd name="T14" fmla="*/ 17 w 17"/>
                <a:gd name="T15" fmla="*/ 18 h 18"/>
              </a:gdLst>
              <a:ahLst/>
              <a:cxnLst>
                <a:cxn ang="T8">
                  <a:pos x="T0" y="T1"/>
                </a:cxn>
                <a:cxn ang="T9">
                  <a:pos x="T2" y="T3"/>
                </a:cxn>
                <a:cxn ang="T10">
                  <a:pos x="T4" y="T5"/>
                </a:cxn>
                <a:cxn ang="T11">
                  <a:pos x="T6" y="T7"/>
                </a:cxn>
              </a:cxnLst>
              <a:rect l="T12" t="T13" r="T14" b="T15"/>
              <a:pathLst>
                <a:path w="17" h="18">
                  <a:moveTo>
                    <a:pt x="0" y="14"/>
                  </a:moveTo>
                  <a:lnTo>
                    <a:pt x="7" y="3"/>
                  </a:lnTo>
                  <a:lnTo>
                    <a:pt x="17" y="0"/>
                  </a:lnTo>
                  <a:lnTo>
                    <a:pt x="8" y="18"/>
                  </a:lnTo>
                </a:path>
              </a:pathLst>
            </a:custGeom>
            <a:noFill/>
            <a:ln w="3">
              <a:solidFill>
                <a:srgbClr val="00BDFF"/>
              </a:solidFill>
              <a:prstDash val="solid"/>
              <a:round/>
              <a:headEnd/>
              <a:tailEnd/>
            </a:ln>
          </p:spPr>
          <p:txBody>
            <a:bodyPr/>
            <a:lstStyle/>
            <a:p>
              <a:endParaRPr lang="nb-NO" dirty="0"/>
            </a:p>
          </p:txBody>
        </p:sp>
        <p:sp>
          <p:nvSpPr>
            <p:cNvPr id="2197" name="Freeform 1535"/>
            <p:cNvSpPr>
              <a:spLocks/>
            </p:cNvSpPr>
            <p:nvPr/>
          </p:nvSpPr>
          <p:spPr bwMode="auto">
            <a:xfrm>
              <a:off x="6361113" y="871538"/>
              <a:ext cx="12700" cy="20637"/>
            </a:xfrm>
            <a:custGeom>
              <a:avLst/>
              <a:gdLst>
                <a:gd name="T0" fmla="*/ 4762 w 8"/>
                <a:gd name="T1" fmla="*/ 0 h 13"/>
                <a:gd name="T2" fmla="*/ 7937 w 8"/>
                <a:gd name="T3" fmla="*/ 0 h 13"/>
                <a:gd name="T4" fmla="*/ 12700 w 8"/>
                <a:gd name="T5" fmla="*/ 0 h 13"/>
                <a:gd name="T6" fmla="*/ 7937 w 8"/>
                <a:gd name="T7" fmla="*/ 4762 h 13"/>
                <a:gd name="T8" fmla="*/ 0 w 8"/>
                <a:gd name="T9" fmla="*/ 20637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3" y="0"/>
                  </a:moveTo>
                  <a:lnTo>
                    <a:pt x="5" y="0"/>
                  </a:lnTo>
                  <a:lnTo>
                    <a:pt x="8" y="0"/>
                  </a:lnTo>
                  <a:lnTo>
                    <a:pt x="5" y="3"/>
                  </a:lnTo>
                  <a:lnTo>
                    <a:pt x="0" y="13"/>
                  </a:lnTo>
                </a:path>
              </a:pathLst>
            </a:custGeom>
            <a:noFill/>
            <a:ln w="3">
              <a:solidFill>
                <a:srgbClr val="00BDFF"/>
              </a:solidFill>
              <a:prstDash val="solid"/>
              <a:round/>
              <a:headEnd/>
              <a:tailEnd/>
            </a:ln>
          </p:spPr>
          <p:txBody>
            <a:bodyPr/>
            <a:lstStyle/>
            <a:p>
              <a:endParaRPr lang="nb-NO" dirty="0"/>
            </a:p>
          </p:txBody>
        </p:sp>
        <p:sp>
          <p:nvSpPr>
            <p:cNvPr id="2198" name="Freeform 1536"/>
            <p:cNvSpPr>
              <a:spLocks/>
            </p:cNvSpPr>
            <p:nvPr/>
          </p:nvSpPr>
          <p:spPr bwMode="auto">
            <a:xfrm>
              <a:off x="6361113" y="892175"/>
              <a:ext cx="1587"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path>
              </a:pathLst>
            </a:custGeom>
            <a:noFill/>
            <a:ln w="3">
              <a:solidFill>
                <a:srgbClr val="00BDFF"/>
              </a:solidFill>
              <a:prstDash val="solid"/>
              <a:round/>
              <a:headEnd/>
              <a:tailEnd/>
            </a:ln>
          </p:spPr>
          <p:txBody>
            <a:bodyPr/>
            <a:lstStyle/>
            <a:p>
              <a:endParaRPr lang="nb-NO" dirty="0"/>
            </a:p>
          </p:txBody>
        </p:sp>
        <p:sp>
          <p:nvSpPr>
            <p:cNvPr id="2199" name="Freeform 1537"/>
            <p:cNvSpPr>
              <a:spLocks/>
            </p:cNvSpPr>
            <p:nvPr/>
          </p:nvSpPr>
          <p:spPr bwMode="auto">
            <a:xfrm>
              <a:off x="6361113" y="876300"/>
              <a:ext cx="19050" cy="19050"/>
            </a:xfrm>
            <a:custGeom>
              <a:avLst/>
              <a:gdLst>
                <a:gd name="T0" fmla="*/ 0 w 12"/>
                <a:gd name="T1" fmla="*/ 15875 h 12"/>
                <a:gd name="T2" fmla="*/ 6350 w 12"/>
                <a:gd name="T3" fmla="*/ 19050 h 12"/>
                <a:gd name="T4" fmla="*/ 17463 w 12"/>
                <a:gd name="T5" fmla="*/ 4763 h 12"/>
                <a:gd name="T6" fmla="*/ 19050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10"/>
                  </a:moveTo>
                  <a:lnTo>
                    <a:pt x="4" y="12"/>
                  </a:lnTo>
                  <a:lnTo>
                    <a:pt x="11" y="3"/>
                  </a:lnTo>
                  <a:lnTo>
                    <a:pt x="12" y="0"/>
                  </a:lnTo>
                </a:path>
              </a:pathLst>
            </a:custGeom>
            <a:noFill/>
            <a:ln w="3">
              <a:solidFill>
                <a:srgbClr val="00BDFF"/>
              </a:solidFill>
              <a:prstDash val="solid"/>
              <a:round/>
              <a:headEnd/>
              <a:tailEnd/>
            </a:ln>
          </p:spPr>
          <p:txBody>
            <a:bodyPr/>
            <a:lstStyle/>
            <a:p>
              <a:endParaRPr lang="nb-NO" dirty="0"/>
            </a:p>
          </p:txBody>
        </p:sp>
        <p:sp>
          <p:nvSpPr>
            <p:cNvPr id="2200" name="Freeform 1538"/>
            <p:cNvSpPr>
              <a:spLocks/>
            </p:cNvSpPr>
            <p:nvPr/>
          </p:nvSpPr>
          <p:spPr bwMode="auto">
            <a:xfrm>
              <a:off x="6332538" y="882650"/>
              <a:ext cx="12700" cy="17463"/>
            </a:xfrm>
            <a:custGeom>
              <a:avLst/>
              <a:gdLst>
                <a:gd name="T0" fmla="*/ 1588 w 8"/>
                <a:gd name="T1" fmla="*/ 0 h 11"/>
                <a:gd name="T2" fmla="*/ 0 w 8"/>
                <a:gd name="T3" fmla="*/ 6350 h 11"/>
                <a:gd name="T4" fmla="*/ 6350 w 8"/>
                <a:gd name="T5" fmla="*/ 17463 h 11"/>
                <a:gd name="T6" fmla="*/ 12700 w 8"/>
                <a:gd name="T7" fmla="*/ 0 h 11"/>
                <a:gd name="T8" fmla="*/ 0 60000 65536"/>
                <a:gd name="T9" fmla="*/ 0 60000 65536"/>
                <a:gd name="T10" fmla="*/ 0 60000 65536"/>
                <a:gd name="T11" fmla="*/ 0 60000 65536"/>
                <a:gd name="T12" fmla="*/ 0 w 8"/>
                <a:gd name="T13" fmla="*/ 0 h 11"/>
                <a:gd name="T14" fmla="*/ 8 w 8"/>
                <a:gd name="T15" fmla="*/ 11 h 11"/>
              </a:gdLst>
              <a:ahLst/>
              <a:cxnLst>
                <a:cxn ang="T8">
                  <a:pos x="T0" y="T1"/>
                </a:cxn>
                <a:cxn ang="T9">
                  <a:pos x="T2" y="T3"/>
                </a:cxn>
                <a:cxn ang="T10">
                  <a:pos x="T4" y="T5"/>
                </a:cxn>
                <a:cxn ang="T11">
                  <a:pos x="T6" y="T7"/>
                </a:cxn>
              </a:cxnLst>
              <a:rect l="T12" t="T13" r="T14" b="T15"/>
              <a:pathLst>
                <a:path w="8" h="11">
                  <a:moveTo>
                    <a:pt x="1" y="0"/>
                  </a:moveTo>
                  <a:lnTo>
                    <a:pt x="0" y="4"/>
                  </a:lnTo>
                  <a:lnTo>
                    <a:pt x="4" y="11"/>
                  </a:lnTo>
                  <a:lnTo>
                    <a:pt x="8" y="0"/>
                  </a:lnTo>
                </a:path>
              </a:pathLst>
            </a:custGeom>
            <a:noFill/>
            <a:ln w="3">
              <a:solidFill>
                <a:srgbClr val="00BDFF"/>
              </a:solidFill>
              <a:prstDash val="solid"/>
              <a:round/>
              <a:headEnd/>
              <a:tailEnd/>
            </a:ln>
          </p:spPr>
          <p:txBody>
            <a:bodyPr/>
            <a:lstStyle/>
            <a:p>
              <a:endParaRPr lang="nb-NO" dirty="0"/>
            </a:p>
          </p:txBody>
        </p:sp>
        <p:sp>
          <p:nvSpPr>
            <p:cNvPr id="2201" name="Freeform 1539"/>
            <p:cNvSpPr>
              <a:spLocks/>
            </p:cNvSpPr>
            <p:nvPr/>
          </p:nvSpPr>
          <p:spPr bwMode="auto">
            <a:xfrm>
              <a:off x="6200775" y="849313"/>
              <a:ext cx="25400" cy="65087"/>
            </a:xfrm>
            <a:custGeom>
              <a:avLst/>
              <a:gdLst>
                <a:gd name="T0" fmla="*/ 0 w 16"/>
                <a:gd name="T1" fmla="*/ 65087 h 41"/>
                <a:gd name="T2" fmla="*/ 12700 w 16"/>
                <a:gd name="T3" fmla="*/ 65087 h 41"/>
                <a:gd name="T4" fmla="*/ 25400 w 16"/>
                <a:gd name="T5" fmla="*/ 53975 h 41"/>
                <a:gd name="T6" fmla="*/ 4762 w 16"/>
                <a:gd name="T7" fmla="*/ 31750 h 41"/>
                <a:gd name="T8" fmla="*/ 11112 w 16"/>
                <a:gd name="T9" fmla="*/ 22225 h 41"/>
                <a:gd name="T10" fmla="*/ 3175 w 16"/>
                <a:gd name="T11" fmla="*/ 22225 h 41"/>
                <a:gd name="T12" fmla="*/ 12700 w 16"/>
                <a:gd name="T13" fmla="*/ 0 h 41"/>
                <a:gd name="T14" fmla="*/ 17462 w 16"/>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41"/>
                <a:gd name="T26" fmla="*/ 16 w 16"/>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41">
                  <a:moveTo>
                    <a:pt x="0" y="41"/>
                  </a:moveTo>
                  <a:lnTo>
                    <a:pt x="8" y="41"/>
                  </a:lnTo>
                  <a:lnTo>
                    <a:pt x="16" y="34"/>
                  </a:lnTo>
                  <a:lnTo>
                    <a:pt x="3" y="20"/>
                  </a:lnTo>
                  <a:lnTo>
                    <a:pt x="7" y="14"/>
                  </a:lnTo>
                  <a:lnTo>
                    <a:pt x="2" y="14"/>
                  </a:lnTo>
                  <a:lnTo>
                    <a:pt x="8" y="0"/>
                  </a:lnTo>
                  <a:lnTo>
                    <a:pt x="11" y="0"/>
                  </a:lnTo>
                </a:path>
              </a:pathLst>
            </a:custGeom>
            <a:noFill/>
            <a:ln w="3">
              <a:solidFill>
                <a:srgbClr val="00BDFF"/>
              </a:solidFill>
              <a:prstDash val="solid"/>
              <a:round/>
              <a:headEnd/>
              <a:tailEnd/>
            </a:ln>
          </p:spPr>
          <p:txBody>
            <a:bodyPr/>
            <a:lstStyle/>
            <a:p>
              <a:endParaRPr lang="nb-NO" dirty="0"/>
            </a:p>
          </p:txBody>
        </p:sp>
        <p:sp>
          <p:nvSpPr>
            <p:cNvPr id="2202" name="Freeform 1540"/>
            <p:cNvSpPr>
              <a:spLocks/>
            </p:cNvSpPr>
            <p:nvPr/>
          </p:nvSpPr>
          <p:spPr bwMode="auto">
            <a:xfrm>
              <a:off x="6399213" y="865188"/>
              <a:ext cx="26987" cy="65087"/>
            </a:xfrm>
            <a:custGeom>
              <a:avLst/>
              <a:gdLst>
                <a:gd name="T0" fmla="*/ 1587 w 17"/>
                <a:gd name="T1" fmla="*/ 65087 h 41"/>
                <a:gd name="T2" fmla="*/ 0 w 17"/>
                <a:gd name="T3" fmla="*/ 41275 h 41"/>
                <a:gd name="T4" fmla="*/ 6350 w 17"/>
                <a:gd name="T5" fmla="*/ 28575 h 41"/>
                <a:gd name="T6" fmla="*/ 7937 w 17"/>
                <a:gd name="T7" fmla="*/ 9525 h 41"/>
                <a:gd name="T8" fmla="*/ 14287 w 17"/>
                <a:gd name="T9" fmla="*/ 0 h 41"/>
                <a:gd name="T10" fmla="*/ 26987 w 17"/>
                <a:gd name="T11" fmla="*/ 11112 h 41"/>
                <a:gd name="T12" fmla="*/ 26987 w 17"/>
                <a:gd name="T13" fmla="*/ 6350 h 41"/>
                <a:gd name="T14" fmla="*/ 0 60000 65536"/>
                <a:gd name="T15" fmla="*/ 0 60000 65536"/>
                <a:gd name="T16" fmla="*/ 0 60000 65536"/>
                <a:gd name="T17" fmla="*/ 0 60000 65536"/>
                <a:gd name="T18" fmla="*/ 0 60000 65536"/>
                <a:gd name="T19" fmla="*/ 0 60000 65536"/>
                <a:gd name="T20" fmla="*/ 0 60000 65536"/>
                <a:gd name="T21" fmla="*/ 0 w 17"/>
                <a:gd name="T22" fmla="*/ 0 h 41"/>
                <a:gd name="T23" fmla="*/ 17 w 1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1">
                  <a:moveTo>
                    <a:pt x="1" y="41"/>
                  </a:moveTo>
                  <a:lnTo>
                    <a:pt x="0" y="26"/>
                  </a:lnTo>
                  <a:lnTo>
                    <a:pt x="4" y="18"/>
                  </a:lnTo>
                  <a:lnTo>
                    <a:pt x="5" y="6"/>
                  </a:lnTo>
                  <a:lnTo>
                    <a:pt x="9" y="0"/>
                  </a:lnTo>
                  <a:lnTo>
                    <a:pt x="17" y="7"/>
                  </a:lnTo>
                  <a:lnTo>
                    <a:pt x="17" y="4"/>
                  </a:lnTo>
                </a:path>
              </a:pathLst>
            </a:custGeom>
            <a:noFill/>
            <a:ln w="3">
              <a:solidFill>
                <a:srgbClr val="00BDFF"/>
              </a:solidFill>
              <a:prstDash val="solid"/>
              <a:round/>
              <a:headEnd/>
              <a:tailEnd/>
            </a:ln>
          </p:spPr>
          <p:txBody>
            <a:bodyPr/>
            <a:lstStyle/>
            <a:p>
              <a:endParaRPr lang="nb-NO" dirty="0"/>
            </a:p>
          </p:txBody>
        </p:sp>
        <p:sp>
          <p:nvSpPr>
            <p:cNvPr id="2203" name="Freeform 1541"/>
            <p:cNvSpPr>
              <a:spLocks/>
            </p:cNvSpPr>
            <p:nvPr/>
          </p:nvSpPr>
          <p:spPr bwMode="auto">
            <a:xfrm>
              <a:off x="5672138" y="839788"/>
              <a:ext cx="41275" cy="90487"/>
            </a:xfrm>
            <a:custGeom>
              <a:avLst/>
              <a:gdLst>
                <a:gd name="T0" fmla="*/ 0 w 26"/>
                <a:gd name="T1" fmla="*/ 20637 h 57"/>
                <a:gd name="T2" fmla="*/ 7938 w 26"/>
                <a:gd name="T3" fmla="*/ 22225 h 57"/>
                <a:gd name="T4" fmla="*/ 14288 w 26"/>
                <a:gd name="T5" fmla="*/ 0 h 57"/>
                <a:gd name="T6" fmla="*/ 41275 w 26"/>
                <a:gd name="T7" fmla="*/ 25400 h 57"/>
                <a:gd name="T8" fmla="*/ 26988 w 26"/>
                <a:gd name="T9" fmla="*/ 34925 h 57"/>
                <a:gd name="T10" fmla="*/ 0 w 26"/>
                <a:gd name="T11" fmla="*/ 90487 h 57"/>
                <a:gd name="T12" fmla="*/ 0 60000 65536"/>
                <a:gd name="T13" fmla="*/ 0 60000 65536"/>
                <a:gd name="T14" fmla="*/ 0 60000 65536"/>
                <a:gd name="T15" fmla="*/ 0 60000 65536"/>
                <a:gd name="T16" fmla="*/ 0 60000 65536"/>
                <a:gd name="T17" fmla="*/ 0 60000 65536"/>
                <a:gd name="T18" fmla="*/ 0 w 26"/>
                <a:gd name="T19" fmla="*/ 0 h 57"/>
                <a:gd name="T20" fmla="*/ 26 w 26"/>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26" h="57">
                  <a:moveTo>
                    <a:pt x="0" y="13"/>
                  </a:moveTo>
                  <a:lnTo>
                    <a:pt x="5" y="14"/>
                  </a:lnTo>
                  <a:lnTo>
                    <a:pt x="9" y="0"/>
                  </a:lnTo>
                  <a:lnTo>
                    <a:pt x="26" y="16"/>
                  </a:lnTo>
                  <a:lnTo>
                    <a:pt x="17" y="22"/>
                  </a:lnTo>
                  <a:lnTo>
                    <a:pt x="0" y="57"/>
                  </a:lnTo>
                </a:path>
              </a:pathLst>
            </a:custGeom>
            <a:noFill/>
            <a:ln w="3">
              <a:solidFill>
                <a:srgbClr val="00BDFF"/>
              </a:solidFill>
              <a:prstDash val="solid"/>
              <a:round/>
              <a:headEnd/>
              <a:tailEnd/>
            </a:ln>
          </p:spPr>
          <p:txBody>
            <a:bodyPr/>
            <a:lstStyle/>
            <a:p>
              <a:endParaRPr lang="nb-NO" dirty="0"/>
            </a:p>
          </p:txBody>
        </p:sp>
        <p:sp>
          <p:nvSpPr>
            <p:cNvPr id="2204" name="Freeform 1542"/>
            <p:cNvSpPr>
              <a:spLocks/>
            </p:cNvSpPr>
            <p:nvPr/>
          </p:nvSpPr>
          <p:spPr bwMode="auto">
            <a:xfrm>
              <a:off x="6173788" y="914400"/>
              <a:ext cx="26987" cy="26988"/>
            </a:xfrm>
            <a:custGeom>
              <a:avLst/>
              <a:gdLst>
                <a:gd name="T0" fmla="*/ 0 w 17"/>
                <a:gd name="T1" fmla="*/ 26988 h 17"/>
                <a:gd name="T2" fmla="*/ 11112 w 17"/>
                <a:gd name="T3" fmla="*/ 25400 h 17"/>
                <a:gd name="T4" fmla="*/ 17462 w 17"/>
                <a:gd name="T5" fmla="*/ 0 h 17"/>
                <a:gd name="T6" fmla="*/ 26987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7"/>
                  </a:moveTo>
                  <a:lnTo>
                    <a:pt x="7" y="16"/>
                  </a:lnTo>
                  <a:lnTo>
                    <a:pt x="11" y="0"/>
                  </a:lnTo>
                  <a:lnTo>
                    <a:pt x="17" y="0"/>
                  </a:lnTo>
                </a:path>
              </a:pathLst>
            </a:custGeom>
            <a:noFill/>
            <a:ln w="3">
              <a:solidFill>
                <a:srgbClr val="00BDFF"/>
              </a:solidFill>
              <a:prstDash val="solid"/>
              <a:round/>
              <a:headEnd/>
              <a:tailEnd/>
            </a:ln>
          </p:spPr>
          <p:txBody>
            <a:bodyPr/>
            <a:lstStyle/>
            <a:p>
              <a:endParaRPr lang="nb-NO" dirty="0"/>
            </a:p>
          </p:txBody>
        </p:sp>
        <p:sp>
          <p:nvSpPr>
            <p:cNvPr id="2205" name="Freeform 1543"/>
            <p:cNvSpPr>
              <a:spLocks/>
            </p:cNvSpPr>
            <p:nvPr/>
          </p:nvSpPr>
          <p:spPr bwMode="auto">
            <a:xfrm>
              <a:off x="5943600" y="947738"/>
              <a:ext cx="1588"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path>
              </a:pathLst>
            </a:custGeom>
            <a:noFill/>
            <a:ln w="3">
              <a:solidFill>
                <a:srgbClr val="00BDFF"/>
              </a:solidFill>
              <a:prstDash val="solid"/>
              <a:round/>
              <a:headEnd/>
              <a:tailEnd/>
            </a:ln>
          </p:spPr>
          <p:txBody>
            <a:bodyPr/>
            <a:lstStyle/>
            <a:p>
              <a:endParaRPr lang="nb-NO" dirty="0"/>
            </a:p>
          </p:txBody>
        </p:sp>
        <p:sp>
          <p:nvSpPr>
            <p:cNvPr id="2206" name="Freeform 1544"/>
            <p:cNvSpPr>
              <a:spLocks/>
            </p:cNvSpPr>
            <p:nvPr/>
          </p:nvSpPr>
          <p:spPr bwMode="auto">
            <a:xfrm>
              <a:off x="5943600" y="936625"/>
              <a:ext cx="25400" cy="17463"/>
            </a:xfrm>
            <a:custGeom>
              <a:avLst/>
              <a:gdLst>
                <a:gd name="T0" fmla="*/ 0 w 16"/>
                <a:gd name="T1" fmla="*/ 11113 h 11"/>
                <a:gd name="T2" fmla="*/ 25400 w 16"/>
                <a:gd name="T3" fmla="*/ 0 h 11"/>
                <a:gd name="T4" fmla="*/ 25400 w 16"/>
                <a:gd name="T5" fmla="*/ 12700 h 11"/>
                <a:gd name="T6" fmla="*/ 7937 w 16"/>
                <a:gd name="T7" fmla="*/ 17463 h 11"/>
                <a:gd name="T8" fmla="*/ 0 60000 65536"/>
                <a:gd name="T9" fmla="*/ 0 60000 65536"/>
                <a:gd name="T10" fmla="*/ 0 60000 65536"/>
                <a:gd name="T11" fmla="*/ 0 60000 65536"/>
                <a:gd name="T12" fmla="*/ 0 w 16"/>
                <a:gd name="T13" fmla="*/ 0 h 11"/>
                <a:gd name="T14" fmla="*/ 16 w 16"/>
                <a:gd name="T15" fmla="*/ 11 h 11"/>
              </a:gdLst>
              <a:ahLst/>
              <a:cxnLst>
                <a:cxn ang="T8">
                  <a:pos x="T0" y="T1"/>
                </a:cxn>
                <a:cxn ang="T9">
                  <a:pos x="T2" y="T3"/>
                </a:cxn>
                <a:cxn ang="T10">
                  <a:pos x="T4" y="T5"/>
                </a:cxn>
                <a:cxn ang="T11">
                  <a:pos x="T6" y="T7"/>
                </a:cxn>
              </a:cxnLst>
              <a:rect l="T12" t="T13" r="T14" b="T15"/>
              <a:pathLst>
                <a:path w="16" h="11">
                  <a:moveTo>
                    <a:pt x="0" y="7"/>
                  </a:moveTo>
                  <a:lnTo>
                    <a:pt x="16" y="0"/>
                  </a:lnTo>
                  <a:lnTo>
                    <a:pt x="16" y="8"/>
                  </a:lnTo>
                  <a:lnTo>
                    <a:pt x="5" y="11"/>
                  </a:lnTo>
                </a:path>
              </a:pathLst>
            </a:custGeom>
            <a:noFill/>
            <a:ln w="3">
              <a:solidFill>
                <a:srgbClr val="00BDFF"/>
              </a:solidFill>
              <a:prstDash val="solid"/>
              <a:round/>
              <a:headEnd/>
              <a:tailEnd/>
            </a:ln>
          </p:spPr>
          <p:txBody>
            <a:bodyPr/>
            <a:lstStyle/>
            <a:p>
              <a:endParaRPr lang="nb-NO" dirty="0"/>
            </a:p>
          </p:txBody>
        </p:sp>
        <p:sp>
          <p:nvSpPr>
            <p:cNvPr id="2207" name="Freeform 1545"/>
            <p:cNvSpPr>
              <a:spLocks/>
            </p:cNvSpPr>
            <p:nvPr/>
          </p:nvSpPr>
          <p:spPr bwMode="auto">
            <a:xfrm>
              <a:off x="6400800" y="930275"/>
              <a:ext cx="1588" cy="31750"/>
            </a:xfrm>
            <a:custGeom>
              <a:avLst/>
              <a:gdLst>
                <a:gd name="T0" fmla="*/ 1588 w 1"/>
                <a:gd name="T1" fmla="*/ 31750 h 20"/>
                <a:gd name="T2" fmla="*/ 0 w 1"/>
                <a:gd name="T3" fmla="*/ 25400 h 20"/>
                <a:gd name="T4" fmla="*/ 0 w 1"/>
                <a:gd name="T5" fmla="*/ 6350 h 20"/>
                <a:gd name="T6" fmla="*/ 0 w 1"/>
                <a:gd name="T7" fmla="*/ 0 h 20"/>
                <a:gd name="T8" fmla="*/ 0 60000 65536"/>
                <a:gd name="T9" fmla="*/ 0 60000 65536"/>
                <a:gd name="T10" fmla="*/ 0 60000 65536"/>
                <a:gd name="T11" fmla="*/ 0 60000 65536"/>
                <a:gd name="T12" fmla="*/ 0 w 1"/>
                <a:gd name="T13" fmla="*/ 0 h 20"/>
                <a:gd name="T14" fmla="*/ 1 w 1"/>
                <a:gd name="T15" fmla="*/ 20 h 20"/>
              </a:gdLst>
              <a:ahLst/>
              <a:cxnLst>
                <a:cxn ang="T8">
                  <a:pos x="T0" y="T1"/>
                </a:cxn>
                <a:cxn ang="T9">
                  <a:pos x="T2" y="T3"/>
                </a:cxn>
                <a:cxn ang="T10">
                  <a:pos x="T4" y="T5"/>
                </a:cxn>
                <a:cxn ang="T11">
                  <a:pos x="T6" y="T7"/>
                </a:cxn>
              </a:cxnLst>
              <a:rect l="T12" t="T13" r="T14" b="T15"/>
              <a:pathLst>
                <a:path w="1" h="20">
                  <a:moveTo>
                    <a:pt x="1" y="20"/>
                  </a:moveTo>
                  <a:lnTo>
                    <a:pt x="0" y="16"/>
                  </a:lnTo>
                  <a:lnTo>
                    <a:pt x="0" y="4"/>
                  </a:lnTo>
                  <a:lnTo>
                    <a:pt x="0" y="0"/>
                  </a:lnTo>
                </a:path>
              </a:pathLst>
            </a:custGeom>
            <a:noFill/>
            <a:ln w="3">
              <a:solidFill>
                <a:srgbClr val="00BDFF"/>
              </a:solidFill>
              <a:prstDash val="solid"/>
              <a:round/>
              <a:headEnd/>
              <a:tailEnd/>
            </a:ln>
          </p:spPr>
          <p:txBody>
            <a:bodyPr/>
            <a:lstStyle/>
            <a:p>
              <a:endParaRPr lang="nb-NO" dirty="0"/>
            </a:p>
          </p:txBody>
        </p:sp>
        <p:sp>
          <p:nvSpPr>
            <p:cNvPr id="2208" name="Freeform 1546"/>
            <p:cNvSpPr>
              <a:spLocks/>
            </p:cNvSpPr>
            <p:nvPr/>
          </p:nvSpPr>
          <p:spPr bwMode="auto">
            <a:xfrm>
              <a:off x="5951538" y="954088"/>
              <a:ext cx="20637" cy="12700"/>
            </a:xfrm>
            <a:custGeom>
              <a:avLst/>
              <a:gdLst>
                <a:gd name="T0" fmla="*/ 0 w 13"/>
                <a:gd name="T1" fmla="*/ 0 h 8"/>
                <a:gd name="T2" fmla="*/ 0 w 13"/>
                <a:gd name="T3" fmla="*/ 1588 h 8"/>
                <a:gd name="T4" fmla="*/ 3175 w 13"/>
                <a:gd name="T5" fmla="*/ 7937 h 8"/>
                <a:gd name="T6" fmla="*/ 17462 w 13"/>
                <a:gd name="T7" fmla="*/ 3175 h 8"/>
                <a:gd name="T8" fmla="*/ 19050 w 13"/>
                <a:gd name="T9" fmla="*/ 3175 h 8"/>
                <a:gd name="T10" fmla="*/ 20637 w 13"/>
                <a:gd name="T11" fmla="*/ 6350 h 8"/>
                <a:gd name="T12" fmla="*/ 20637 w 13"/>
                <a:gd name="T13" fmla="*/ 12700 h 8"/>
                <a:gd name="T14" fmla="*/ 0 60000 65536"/>
                <a:gd name="T15" fmla="*/ 0 60000 65536"/>
                <a:gd name="T16" fmla="*/ 0 60000 65536"/>
                <a:gd name="T17" fmla="*/ 0 60000 65536"/>
                <a:gd name="T18" fmla="*/ 0 60000 65536"/>
                <a:gd name="T19" fmla="*/ 0 60000 65536"/>
                <a:gd name="T20" fmla="*/ 0 60000 65536"/>
                <a:gd name="T21" fmla="*/ 0 w 13"/>
                <a:gd name="T22" fmla="*/ 0 h 8"/>
                <a:gd name="T23" fmla="*/ 13 w 1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8">
                  <a:moveTo>
                    <a:pt x="0" y="0"/>
                  </a:moveTo>
                  <a:lnTo>
                    <a:pt x="0" y="1"/>
                  </a:lnTo>
                  <a:lnTo>
                    <a:pt x="2" y="5"/>
                  </a:lnTo>
                  <a:lnTo>
                    <a:pt x="11" y="2"/>
                  </a:lnTo>
                  <a:lnTo>
                    <a:pt x="12" y="2"/>
                  </a:lnTo>
                  <a:lnTo>
                    <a:pt x="13" y="4"/>
                  </a:lnTo>
                  <a:lnTo>
                    <a:pt x="13" y="8"/>
                  </a:lnTo>
                </a:path>
              </a:pathLst>
            </a:custGeom>
            <a:noFill/>
            <a:ln w="3">
              <a:solidFill>
                <a:srgbClr val="00BDFF"/>
              </a:solidFill>
              <a:prstDash val="solid"/>
              <a:round/>
              <a:headEnd/>
              <a:tailEnd/>
            </a:ln>
          </p:spPr>
          <p:txBody>
            <a:bodyPr/>
            <a:lstStyle/>
            <a:p>
              <a:endParaRPr lang="nb-NO" dirty="0"/>
            </a:p>
          </p:txBody>
        </p:sp>
        <p:sp>
          <p:nvSpPr>
            <p:cNvPr id="2209" name="Freeform 1547"/>
            <p:cNvSpPr>
              <a:spLocks/>
            </p:cNvSpPr>
            <p:nvPr/>
          </p:nvSpPr>
          <p:spPr bwMode="auto">
            <a:xfrm>
              <a:off x="5735638" y="873125"/>
              <a:ext cx="68262" cy="95250"/>
            </a:xfrm>
            <a:custGeom>
              <a:avLst/>
              <a:gdLst>
                <a:gd name="T0" fmla="*/ 30162 w 43"/>
                <a:gd name="T1" fmla="*/ 95250 h 60"/>
                <a:gd name="T2" fmla="*/ 19050 w 43"/>
                <a:gd name="T3" fmla="*/ 90488 h 60"/>
                <a:gd name="T4" fmla="*/ 12700 w 43"/>
                <a:gd name="T5" fmla="*/ 76200 h 60"/>
                <a:gd name="T6" fmla="*/ 1587 w 43"/>
                <a:gd name="T7" fmla="*/ 53975 h 60"/>
                <a:gd name="T8" fmla="*/ 7937 w 43"/>
                <a:gd name="T9" fmla="*/ 41275 h 60"/>
                <a:gd name="T10" fmla="*/ 1587 w 43"/>
                <a:gd name="T11" fmla="*/ 33338 h 60"/>
                <a:gd name="T12" fmla="*/ 0 w 43"/>
                <a:gd name="T13" fmla="*/ 20638 h 60"/>
                <a:gd name="T14" fmla="*/ 1587 w 43"/>
                <a:gd name="T15" fmla="*/ 6350 h 60"/>
                <a:gd name="T16" fmla="*/ 23812 w 43"/>
                <a:gd name="T17" fmla="*/ 0 h 60"/>
                <a:gd name="T18" fmla="*/ 30162 w 43"/>
                <a:gd name="T19" fmla="*/ 12700 h 60"/>
                <a:gd name="T20" fmla="*/ 57150 w 43"/>
                <a:gd name="T21" fmla="*/ 20638 h 60"/>
                <a:gd name="T22" fmla="*/ 65087 w 43"/>
                <a:gd name="T23" fmla="*/ 36513 h 60"/>
                <a:gd name="T24" fmla="*/ 68262 w 43"/>
                <a:gd name="T25" fmla="*/ 46038 h 60"/>
                <a:gd name="T26" fmla="*/ 57150 w 43"/>
                <a:gd name="T27" fmla="*/ 87313 h 60"/>
                <a:gd name="T28" fmla="*/ 41275 w 43"/>
                <a:gd name="T29" fmla="*/ 93663 h 60"/>
                <a:gd name="T30" fmla="*/ 38100 w 43"/>
                <a:gd name="T31" fmla="*/ 95250 h 60"/>
                <a:gd name="T32" fmla="*/ 30162 w 43"/>
                <a:gd name="T33" fmla="*/ 9525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0"/>
                <a:gd name="T53" fmla="*/ 43 w 4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0">
                  <a:moveTo>
                    <a:pt x="19" y="60"/>
                  </a:moveTo>
                  <a:lnTo>
                    <a:pt x="12" y="57"/>
                  </a:lnTo>
                  <a:lnTo>
                    <a:pt x="8" y="48"/>
                  </a:lnTo>
                  <a:lnTo>
                    <a:pt x="1" y="34"/>
                  </a:lnTo>
                  <a:lnTo>
                    <a:pt x="5" y="26"/>
                  </a:lnTo>
                  <a:lnTo>
                    <a:pt x="1" y="21"/>
                  </a:lnTo>
                  <a:lnTo>
                    <a:pt x="0" y="13"/>
                  </a:lnTo>
                  <a:lnTo>
                    <a:pt x="1" y="4"/>
                  </a:lnTo>
                  <a:lnTo>
                    <a:pt x="15" y="0"/>
                  </a:lnTo>
                  <a:lnTo>
                    <a:pt x="19" y="8"/>
                  </a:lnTo>
                  <a:lnTo>
                    <a:pt x="36" y="13"/>
                  </a:lnTo>
                  <a:lnTo>
                    <a:pt x="41" y="23"/>
                  </a:lnTo>
                  <a:lnTo>
                    <a:pt x="43" y="29"/>
                  </a:lnTo>
                  <a:lnTo>
                    <a:pt x="36" y="55"/>
                  </a:lnTo>
                  <a:lnTo>
                    <a:pt x="26" y="59"/>
                  </a:lnTo>
                  <a:lnTo>
                    <a:pt x="24" y="60"/>
                  </a:lnTo>
                  <a:lnTo>
                    <a:pt x="19" y="60"/>
                  </a:lnTo>
                </a:path>
              </a:pathLst>
            </a:custGeom>
            <a:noFill/>
            <a:ln w="3">
              <a:solidFill>
                <a:srgbClr val="00BDFF"/>
              </a:solidFill>
              <a:prstDash val="solid"/>
              <a:round/>
              <a:headEnd/>
              <a:tailEnd/>
            </a:ln>
          </p:spPr>
          <p:txBody>
            <a:bodyPr/>
            <a:lstStyle/>
            <a:p>
              <a:endParaRPr lang="nb-NO" dirty="0"/>
            </a:p>
          </p:txBody>
        </p:sp>
        <p:sp>
          <p:nvSpPr>
            <p:cNvPr id="2210" name="Freeform 1548"/>
            <p:cNvSpPr>
              <a:spLocks/>
            </p:cNvSpPr>
            <p:nvPr/>
          </p:nvSpPr>
          <p:spPr bwMode="auto">
            <a:xfrm>
              <a:off x="5815013" y="744538"/>
              <a:ext cx="220662" cy="236537"/>
            </a:xfrm>
            <a:custGeom>
              <a:avLst/>
              <a:gdLst>
                <a:gd name="T0" fmla="*/ 33337 w 139"/>
                <a:gd name="T1" fmla="*/ 230187 h 149"/>
                <a:gd name="T2" fmla="*/ 12700 w 139"/>
                <a:gd name="T3" fmla="*/ 215900 h 149"/>
                <a:gd name="T4" fmla="*/ 1587 w 139"/>
                <a:gd name="T5" fmla="*/ 196850 h 149"/>
                <a:gd name="T6" fmla="*/ 14287 w 139"/>
                <a:gd name="T7" fmla="*/ 158750 h 149"/>
                <a:gd name="T8" fmla="*/ 36512 w 139"/>
                <a:gd name="T9" fmla="*/ 147637 h 149"/>
                <a:gd name="T10" fmla="*/ 66675 w 139"/>
                <a:gd name="T11" fmla="*/ 169862 h 149"/>
                <a:gd name="T12" fmla="*/ 68262 w 139"/>
                <a:gd name="T13" fmla="*/ 150812 h 149"/>
                <a:gd name="T14" fmla="*/ 58737 w 139"/>
                <a:gd name="T15" fmla="*/ 131762 h 149"/>
                <a:gd name="T16" fmla="*/ 36512 w 139"/>
                <a:gd name="T17" fmla="*/ 114300 h 149"/>
                <a:gd name="T18" fmla="*/ 6350 w 139"/>
                <a:gd name="T19" fmla="*/ 109537 h 149"/>
                <a:gd name="T20" fmla="*/ 0 w 139"/>
                <a:gd name="T21" fmla="*/ 77787 h 149"/>
                <a:gd name="T22" fmla="*/ 25400 w 139"/>
                <a:gd name="T23" fmla="*/ 80962 h 149"/>
                <a:gd name="T24" fmla="*/ 52387 w 139"/>
                <a:gd name="T25" fmla="*/ 98425 h 149"/>
                <a:gd name="T26" fmla="*/ 52387 w 139"/>
                <a:gd name="T27" fmla="*/ 98425 h 149"/>
                <a:gd name="T28" fmla="*/ 41275 w 139"/>
                <a:gd name="T29" fmla="*/ 74612 h 149"/>
                <a:gd name="T30" fmla="*/ 55562 w 139"/>
                <a:gd name="T31" fmla="*/ 63500 h 149"/>
                <a:gd name="T32" fmla="*/ 36512 w 139"/>
                <a:gd name="T33" fmla="*/ 49212 h 149"/>
                <a:gd name="T34" fmla="*/ 39687 w 139"/>
                <a:gd name="T35" fmla="*/ 15875 h 149"/>
                <a:gd name="T36" fmla="*/ 34925 w 139"/>
                <a:gd name="T37" fmla="*/ 0 h 149"/>
                <a:gd name="T38" fmla="*/ 47625 w 139"/>
                <a:gd name="T39" fmla="*/ 7937 h 149"/>
                <a:gd name="T40" fmla="*/ 47625 w 139"/>
                <a:gd name="T41" fmla="*/ 12700 h 149"/>
                <a:gd name="T42" fmla="*/ 65087 w 139"/>
                <a:gd name="T43" fmla="*/ 26987 h 149"/>
                <a:gd name="T44" fmla="*/ 85725 w 139"/>
                <a:gd name="T45" fmla="*/ 34925 h 149"/>
                <a:gd name="T46" fmla="*/ 95250 w 139"/>
                <a:gd name="T47" fmla="*/ 22225 h 149"/>
                <a:gd name="T48" fmla="*/ 100012 w 139"/>
                <a:gd name="T49" fmla="*/ 55562 h 149"/>
                <a:gd name="T50" fmla="*/ 115887 w 139"/>
                <a:gd name="T51" fmla="*/ 34925 h 149"/>
                <a:gd name="T52" fmla="*/ 134937 w 139"/>
                <a:gd name="T53" fmla="*/ 76200 h 149"/>
                <a:gd name="T54" fmla="*/ 150812 w 139"/>
                <a:gd name="T55" fmla="*/ 53975 h 149"/>
                <a:gd name="T56" fmla="*/ 139700 w 139"/>
                <a:gd name="T57" fmla="*/ 15875 h 149"/>
                <a:gd name="T58" fmla="*/ 146050 w 139"/>
                <a:gd name="T59" fmla="*/ 6350 h 149"/>
                <a:gd name="T60" fmla="*/ 161925 w 139"/>
                <a:gd name="T61" fmla="*/ 22225 h 149"/>
                <a:gd name="T62" fmla="*/ 161925 w 139"/>
                <a:gd name="T63" fmla="*/ 44450 h 149"/>
                <a:gd name="T64" fmla="*/ 176212 w 139"/>
                <a:gd name="T65" fmla="*/ 28575 h 149"/>
                <a:gd name="T66" fmla="*/ 188912 w 139"/>
                <a:gd name="T67" fmla="*/ 26987 h 149"/>
                <a:gd name="T68" fmla="*/ 201612 w 139"/>
                <a:gd name="T69" fmla="*/ 34925 h 149"/>
                <a:gd name="T70" fmla="*/ 217487 w 139"/>
                <a:gd name="T71" fmla="*/ 26987 h 149"/>
                <a:gd name="T72" fmla="*/ 209550 w 139"/>
                <a:gd name="T73" fmla="*/ 55562 h 149"/>
                <a:gd name="T74" fmla="*/ 188912 w 139"/>
                <a:gd name="T75" fmla="*/ 76200 h 149"/>
                <a:gd name="T76" fmla="*/ 200025 w 139"/>
                <a:gd name="T77" fmla="*/ 87312 h 149"/>
                <a:gd name="T78" fmla="*/ 188912 w 139"/>
                <a:gd name="T79" fmla="*/ 107950 h 149"/>
                <a:gd name="T80" fmla="*/ 161925 w 139"/>
                <a:gd name="T81" fmla="*/ 150812 h 149"/>
                <a:gd name="T82" fmla="*/ 139700 w 139"/>
                <a:gd name="T83" fmla="*/ 188912 h 1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9"/>
                <a:gd name="T127" fmla="*/ 0 h 149"/>
                <a:gd name="T128" fmla="*/ 139 w 139"/>
                <a:gd name="T129" fmla="*/ 149 h 1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9" h="149">
                  <a:moveTo>
                    <a:pt x="21" y="149"/>
                  </a:moveTo>
                  <a:lnTo>
                    <a:pt x="21" y="145"/>
                  </a:lnTo>
                  <a:lnTo>
                    <a:pt x="16" y="138"/>
                  </a:lnTo>
                  <a:lnTo>
                    <a:pt x="8" y="136"/>
                  </a:lnTo>
                  <a:lnTo>
                    <a:pt x="1" y="134"/>
                  </a:lnTo>
                  <a:lnTo>
                    <a:pt x="1" y="124"/>
                  </a:lnTo>
                  <a:lnTo>
                    <a:pt x="5" y="115"/>
                  </a:lnTo>
                  <a:lnTo>
                    <a:pt x="9" y="100"/>
                  </a:lnTo>
                  <a:lnTo>
                    <a:pt x="12" y="90"/>
                  </a:lnTo>
                  <a:lnTo>
                    <a:pt x="23" y="93"/>
                  </a:lnTo>
                  <a:lnTo>
                    <a:pt x="34" y="100"/>
                  </a:lnTo>
                  <a:lnTo>
                    <a:pt x="42" y="107"/>
                  </a:lnTo>
                  <a:lnTo>
                    <a:pt x="47" y="102"/>
                  </a:lnTo>
                  <a:lnTo>
                    <a:pt x="43" y="95"/>
                  </a:lnTo>
                  <a:lnTo>
                    <a:pt x="39" y="89"/>
                  </a:lnTo>
                  <a:lnTo>
                    <a:pt x="37" y="83"/>
                  </a:lnTo>
                  <a:lnTo>
                    <a:pt x="27" y="76"/>
                  </a:lnTo>
                  <a:lnTo>
                    <a:pt x="23" y="72"/>
                  </a:lnTo>
                  <a:lnTo>
                    <a:pt x="13" y="72"/>
                  </a:lnTo>
                  <a:lnTo>
                    <a:pt x="4" y="69"/>
                  </a:lnTo>
                  <a:lnTo>
                    <a:pt x="1" y="56"/>
                  </a:lnTo>
                  <a:lnTo>
                    <a:pt x="0" y="49"/>
                  </a:lnTo>
                  <a:lnTo>
                    <a:pt x="8" y="43"/>
                  </a:lnTo>
                  <a:lnTo>
                    <a:pt x="16" y="51"/>
                  </a:lnTo>
                  <a:lnTo>
                    <a:pt x="22" y="56"/>
                  </a:lnTo>
                  <a:lnTo>
                    <a:pt x="33" y="62"/>
                  </a:lnTo>
                  <a:lnTo>
                    <a:pt x="33" y="64"/>
                  </a:lnTo>
                  <a:lnTo>
                    <a:pt x="33" y="62"/>
                  </a:lnTo>
                  <a:lnTo>
                    <a:pt x="34" y="53"/>
                  </a:lnTo>
                  <a:lnTo>
                    <a:pt x="26" y="47"/>
                  </a:lnTo>
                  <a:lnTo>
                    <a:pt x="25" y="40"/>
                  </a:lnTo>
                  <a:lnTo>
                    <a:pt x="35" y="40"/>
                  </a:lnTo>
                  <a:lnTo>
                    <a:pt x="37" y="36"/>
                  </a:lnTo>
                  <a:lnTo>
                    <a:pt x="23" y="31"/>
                  </a:lnTo>
                  <a:lnTo>
                    <a:pt x="22" y="15"/>
                  </a:lnTo>
                  <a:lnTo>
                    <a:pt x="25" y="10"/>
                  </a:lnTo>
                  <a:lnTo>
                    <a:pt x="21" y="4"/>
                  </a:lnTo>
                  <a:lnTo>
                    <a:pt x="22" y="0"/>
                  </a:lnTo>
                  <a:lnTo>
                    <a:pt x="27" y="1"/>
                  </a:lnTo>
                  <a:lnTo>
                    <a:pt x="30" y="5"/>
                  </a:lnTo>
                  <a:lnTo>
                    <a:pt x="30" y="6"/>
                  </a:lnTo>
                  <a:lnTo>
                    <a:pt x="30" y="8"/>
                  </a:lnTo>
                  <a:lnTo>
                    <a:pt x="38" y="8"/>
                  </a:lnTo>
                  <a:lnTo>
                    <a:pt x="41" y="17"/>
                  </a:lnTo>
                  <a:lnTo>
                    <a:pt x="46" y="25"/>
                  </a:lnTo>
                  <a:lnTo>
                    <a:pt x="54" y="22"/>
                  </a:lnTo>
                  <a:lnTo>
                    <a:pt x="56" y="9"/>
                  </a:lnTo>
                  <a:lnTo>
                    <a:pt x="60" y="14"/>
                  </a:lnTo>
                  <a:lnTo>
                    <a:pt x="56" y="32"/>
                  </a:lnTo>
                  <a:lnTo>
                    <a:pt x="63" y="35"/>
                  </a:lnTo>
                  <a:lnTo>
                    <a:pt x="65" y="19"/>
                  </a:lnTo>
                  <a:lnTo>
                    <a:pt x="73" y="22"/>
                  </a:lnTo>
                  <a:lnTo>
                    <a:pt x="81" y="35"/>
                  </a:lnTo>
                  <a:lnTo>
                    <a:pt x="85" y="48"/>
                  </a:lnTo>
                  <a:lnTo>
                    <a:pt x="92" y="43"/>
                  </a:lnTo>
                  <a:lnTo>
                    <a:pt x="95" y="34"/>
                  </a:lnTo>
                  <a:lnTo>
                    <a:pt x="92" y="25"/>
                  </a:lnTo>
                  <a:lnTo>
                    <a:pt x="88" y="10"/>
                  </a:lnTo>
                  <a:lnTo>
                    <a:pt x="85" y="2"/>
                  </a:lnTo>
                  <a:lnTo>
                    <a:pt x="92" y="4"/>
                  </a:lnTo>
                  <a:lnTo>
                    <a:pt x="99" y="10"/>
                  </a:lnTo>
                  <a:lnTo>
                    <a:pt x="102" y="14"/>
                  </a:lnTo>
                  <a:lnTo>
                    <a:pt x="105" y="18"/>
                  </a:lnTo>
                  <a:lnTo>
                    <a:pt x="102" y="28"/>
                  </a:lnTo>
                  <a:lnTo>
                    <a:pt x="106" y="28"/>
                  </a:lnTo>
                  <a:lnTo>
                    <a:pt x="111" y="18"/>
                  </a:lnTo>
                  <a:lnTo>
                    <a:pt x="118" y="14"/>
                  </a:lnTo>
                  <a:lnTo>
                    <a:pt x="119" y="17"/>
                  </a:lnTo>
                  <a:lnTo>
                    <a:pt x="123" y="22"/>
                  </a:lnTo>
                  <a:lnTo>
                    <a:pt x="127" y="22"/>
                  </a:lnTo>
                  <a:lnTo>
                    <a:pt x="132" y="14"/>
                  </a:lnTo>
                  <a:lnTo>
                    <a:pt x="137" y="17"/>
                  </a:lnTo>
                  <a:lnTo>
                    <a:pt x="139" y="23"/>
                  </a:lnTo>
                  <a:lnTo>
                    <a:pt x="132" y="35"/>
                  </a:lnTo>
                  <a:lnTo>
                    <a:pt x="131" y="43"/>
                  </a:lnTo>
                  <a:lnTo>
                    <a:pt x="119" y="48"/>
                  </a:lnTo>
                  <a:lnTo>
                    <a:pt x="122" y="56"/>
                  </a:lnTo>
                  <a:lnTo>
                    <a:pt x="126" y="55"/>
                  </a:lnTo>
                  <a:lnTo>
                    <a:pt x="122" y="64"/>
                  </a:lnTo>
                  <a:lnTo>
                    <a:pt x="119" y="68"/>
                  </a:lnTo>
                  <a:lnTo>
                    <a:pt x="109" y="78"/>
                  </a:lnTo>
                  <a:lnTo>
                    <a:pt x="102" y="95"/>
                  </a:lnTo>
                  <a:lnTo>
                    <a:pt x="97" y="106"/>
                  </a:lnTo>
                  <a:lnTo>
                    <a:pt x="88" y="119"/>
                  </a:lnTo>
                  <a:lnTo>
                    <a:pt x="81" y="128"/>
                  </a:lnTo>
                </a:path>
              </a:pathLst>
            </a:custGeom>
            <a:noFill/>
            <a:ln w="3">
              <a:solidFill>
                <a:srgbClr val="00BDFF"/>
              </a:solidFill>
              <a:prstDash val="solid"/>
              <a:round/>
              <a:headEnd/>
              <a:tailEnd/>
            </a:ln>
          </p:spPr>
          <p:txBody>
            <a:bodyPr/>
            <a:lstStyle/>
            <a:p>
              <a:endParaRPr lang="nb-NO" dirty="0"/>
            </a:p>
          </p:txBody>
        </p:sp>
        <p:sp>
          <p:nvSpPr>
            <p:cNvPr id="2211" name="Freeform 1549"/>
            <p:cNvSpPr>
              <a:spLocks/>
            </p:cNvSpPr>
            <p:nvPr/>
          </p:nvSpPr>
          <p:spPr bwMode="auto">
            <a:xfrm>
              <a:off x="5846763" y="981075"/>
              <a:ext cx="3175" cy="6350"/>
            </a:xfrm>
            <a:custGeom>
              <a:avLst/>
              <a:gdLst>
                <a:gd name="T0" fmla="*/ 0 w 2"/>
                <a:gd name="T1" fmla="*/ 4762 h 4"/>
                <a:gd name="T2" fmla="*/ 3175 w 2"/>
                <a:gd name="T3" fmla="*/ 6350 h 4"/>
                <a:gd name="T4" fmla="*/ 1588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3"/>
                  </a:moveTo>
                  <a:lnTo>
                    <a:pt x="2" y="4"/>
                  </a:lnTo>
                  <a:lnTo>
                    <a:pt x="1" y="0"/>
                  </a:lnTo>
                </a:path>
              </a:pathLst>
            </a:custGeom>
            <a:noFill/>
            <a:ln w="3">
              <a:solidFill>
                <a:srgbClr val="00BDFF"/>
              </a:solidFill>
              <a:prstDash val="solid"/>
              <a:round/>
              <a:headEnd/>
              <a:tailEnd/>
            </a:ln>
          </p:spPr>
          <p:txBody>
            <a:bodyPr/>
            <a:lstStyle/>
            <a:p>
              <a:endParaRPr lang="nb-NO" dirty="0"/>
            </a:p>
          </p:txBody>
        </p:sp>
        <p:sp>
          <p:nvSpPr>
            <p:cNvPr id="2212" name="Freeform 1550"/>
            <p:cNvSpPr>
              <a:spLocks/>
            </p:cNvSpPr>
            <p:nvPr/>
          </p:nvSpPr>
          <p:spPr bwMode="auto">
            <a:xfrm>
              <a:off x="6391275" y="882650"/>
              <a:ext cx="17463" cy="107950"/>
            </a:xfrm>
            <a:custGeom>
              <a:avLst/>
              <a:gdLst>
                <a:gd name="T0" fmla="*/ 1588 w 11"/>
                <a:gd name="T1" fmla="*/ 0 h 68"/>
                <a:gd name="T2" fmla="*/ 0 w 11"/>
                <a:gd name="T3" fmla="*/ 38100 h 68"/>
                <a:gd name="T4" fmla="*/ 0 w 11"/>
                <a:gd name="T5" fmla="*/ 65087 h 68"/>
                <a:gd name="T6" fmla="*/ 3175 w 11"/>
                <a:gd name="T7" fmla="*/ 80962 h 68"/>
                <a:gd name="T8" fmla="*/ 7938 w 11"/>
                <a:gd name="T9" fmla="*/ 106363 h 68"/>
                <a:gd name="T10" fmla="*/ 17463 w 11"/>
                <a:gd name="T11" fmla="*/ 107950 h 68"/>
                <a:gd name="T12" fmla="*/ 17463 w 11"/>
                <a:gd name="T13" fmla="*/ 106363 h 68"/>
                <a:gd name="T14" fmla="*/ 14288 w 11"/>
                <a:gd name="T15" fmla="*/ 92075 h 68"/>
                <a:gd name="T16" fmla="*/ 11113 w 11"/>
                <a:gd name="T17" fmla="*/ 79375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8"/>
                <a:gd name="T29" fmla="*/ 11 w 1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8">
                  <a:moveTo>
                    <a:pt x="1" y="0"/>
                  </a:moveTo>
                  <a:lnTo>
                    <a:pt x="0" y="24"/>
                  </a:lnTo>
                  <a:lnTo>
                    <a:pt x="0" y="41"/>
                  </a:lnTo>
                  <a:lnTo>
                    <a:pt x="2" y="51"/>
                  </a:lnTo>
                  <a:lnTo>
                    <a:pt x="5" y="67"/>
                  </a:lnTo>
                  <a:lnTo>
                    <a:pt x="11" y="68"/>
                  </a:lnTo>
                  <a:lnTo>
                    <a:pt x="11" y="67"/>
                  </a:lnTo>
                  <a:lnTo>
                    <a:pt x="9" y="58"/>
                  </a:lnTo>
                  <a:lnTo>
                    <a:pt x="7" y="50"/>
                  </a:lnTo>
                </a:path>
              </a:pathLst>
            </a:custGeom>
            <a:noFill/>
            <a:ln w="3">
              <a:solidFill>
                <a:srgbClr val="00BDFF"/>
              </a:solidFill>
              <a:prstDash val="solid"/>
              <a:round/>
              <a:headEnd/>
              <a:tailEnd/>
            </a:ln>
          </p:spPr>
          <p:txBody>
            <a:bodyPr/>
            <a:lstStyle/>
            <a:p>
              <a:endParaRPr lang="nb-NO" dirty="0"/>
            </a:p>
          </p:txBody>
        </p:sp>
        <p:sp>
          <p:nvSpPr>
            <p:cNvPr id="2213" name="Freeform 1551"/>
            <p:cNvSpPr>
              <a:spLocks/>
            </p:cNvSpPr>
            <p:nvPr/>
          </p:nvSpPr>
          <p:spPr bwMode="auto">
            <a:xfrm>
              <a:off x="5965825" y="966788"/>
              <a:ext cx="15875" cy="26987"/>
            </a:xfrm>
            <a:custGeom>
              <a:avLst/>
              <a:gdLst>
                <a:gd name="T0" fmla="*/ 6350 w 10"/>
                <a:gd name="T1" fmla="*/ 0 h 17"/>
                <a:gd name="T2" fmla="*/ 9525 w 10"/>
                <a:gd name="T3" fmla="*/ 3175 h 17"/>
                <a:gd name="T4" fmla="*/ 6350 w 10"/>
                <a:gd name="T5" fmla="*/ 14287 h 17"/>
                <a:gd name="T6" fmla="*/ 15875 w 10"/>
                <a:gd name="T7" fmla="*/ 22225 h 17"/>
                <a:gd name="T8" fmla="*/ 0 w 10"/>
                <a:gd name="T9" fmla="*/ 26987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4" y="0"/>
                  </a:moveTo>
                  <a:lnTo>
                    <a:pt x="6" y="2"/>
                  </a:lnTo>
                  <a:lnTo>
                    <a:pt x="4" y="9"/>
                  </a:lnTo>
                  <a:lnTo>
                    <a:pt x="10" y="14"/>
                  </a:lnTo>
                  <a:lnTo>
                    <a:pt x="0" y="17"/>
                  </a:lnTo>
                </a:path>
              </a:pathLst>
            </a:custGeom>
            <a:noFill/>
            <a:ln w="3">
              <a:solidFill>
                <a:srgbClr val="00BDFF"/>
              </a:solidFill>
              <a:prstDash val="solid"/>
              <a:round/>
              <a:headEnd/>
              <a:tailEnd/>
            </a:ln>
          </p:spPr>
          <p:txBody>
            <a:bodyPr/>
            <a:lstStyle/>
            <a:p>
              <a:endParaRPr lang="nb-NO" dirty="0"/>
            </a:p>
          </p:txBody>
        </p:sp>
        <p:sp>
          <p:nvSpPr>
            <p:cNvPr id="2214" name="Freeform 1552"/>
            <p:cNvSpPr>
              <a:spLocks/>
            </p:cNvSpPr>
            <p:nvPr/>
          </p:nvSpPr>
          <p:spPr bwMode="auto">
            <a:xfrm>
              <a:off x="6462713" y="981075"/>
              <a:ext cx="120650" cy="14288"/>
            </a:xfrm>
            <a:custGeom>
              <a:avLst/>
              <a:gdLst>
                <a:gd name="T0" fmla="*/ 120650 w 76"/>
                <a:gd name="T1" fmla="*/ 12700 h 9"/>
                <a:gd name="T2" fmla="*/ 100012 w 76"/>
                <a:gd name="T3" fmla="*/ 9525 h 9"/>
                <a:gd name="T4" fmla="*/ 93662 w 76"/>
                <a:gd name="T5" fmla="*/ 9525 h 9"/>
                <a:gd name="T6" fmla="*/ 90487 w 76"/>
                <a:gd name="T7" fmla="*/ 9525 h 9"/>
                <a:gd name="T8" fmla="*/ 77787 w 76"/>
                <a:gd name="T9" fmla="*/ 9525 h 9"/>
                <a:gd name="T10" fmla="*/ 47625 w 76"/>
                <a:gd name="T11" fmla="*/ 7938 h 9"/>
                <a:gd name="T12" fmla="*/ 26988 w 76"/>
                <a:gd name="T13" fmla="*/ 1588 h 9"/>
                <a:gd name="T14" fmla="*/ 23812 w 76"/>
                <a:gd name="T15" fmla="*/ 0 h 9"/>
                <a:gd name="T16" fmla="*/ 20637 w 76"/>
                <a:gd name="T17" fmla="*/ 1588 h 9"/>
                <a:gd name="T18" fmla="*/ 11112 w 76"/>
                <a:gd name="T19" fmla="*/ 4763 h 9"/>
                <a:gd name="T20" fmla="*/ 9525 w 76"/>
                <a:gd name="T21" fmla="*/ 4763 h 9"/>
                <a:gd name="T22" fmla="*/ 0 w 76"/>
                <a:gd name="T23" fmla="*/ 7938 h 9"/>
                <a:gd name="T24" fmla="*/ 4762 w 76"/>
                <a:gd name="T25" fmla="*/ 14288 h 9"/>
                <a:gd name="T26" fmla="*/ 9525 w 76"/>
                <a:gd name="T27" fmla="*/ 12700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9"/>
                <a:gd name="T44" fmla="*/ 76 w 76"/>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9">
                  <a:moveTo>
                    <a:pt x="76" y="8"/>
                  </a:moveTo>
                  <a:lnTo>
                    <a:pt x="63" y="6"/>
                  </a:lnTo>
                  <a:lnTo>
                    <a:pt x="59" y="6"/>
                  </a:lnTo>
                  <a:lnTo>
                    <a:pt x="57" y="6"/>
                  </a:lnTo>
                  <a:lnTo>
                    <a:pt x="49" y="6"/>
                  </a:lnTo>
                  <a:lnTo>
                    <a:pt x="30" y="5"/>
                  </a:lnTo>
                  <a:lnTo>
                    <a:pt x="17" y="1"/>
                  </a:lnTo>
                  <a:lnTo>
                    <a:pt x="15" y="0"/>
                  </a:lnTo>
                  <a:lnTo>
                    <a:pt x="13" y="1"/>
                  </a:lnTo>
                  <a:lnTo>
                    <a:pt x="7" y="3"/>
                  </a:lnTo>
                  <a:lnTo>
                    <a:pt x="6" y="3"/>
                  </a:lnTo>
                  <a:lnTo>
                    <a:pt x="0" y="5"/>
                  </a:lnTo>
                  <a:lnTo>
                    <a:pt x="3" y="9"/>
                  </a:lnTo>
                  <a:lnTo>
                    <a:pt x="6" y="8"/>
                  </a:lnTo>
                </a:path>
              </a:pathLst>
            </a:custGeom>
            <a:noFill/>
            <a:ln w="3">
              <a:solidFill>
                <a:srgbClr val="00BDFF"/>
              </a:solidFill>
              <a:prstDash val="solid"/>
              <a:round/>
              <a:headEnd/>
              <a:tailEnd/>
            </a:ln>
          </p:spPr>
          <p:txBody>
            <a:bodyPr/>
            <a:lstStyle/>
            <a:p>
              <a:endParaRPr lang="nb-NO" dirty="0"/>
            </a:p>
          </p:txBody>
        </p:sp>
        <p:sp>
          <p:nvSpPr>
            <p:cNvPr id="2215" name="Freeform 1553"/>
            <p:cNvSpPr>
              <a:spLocks/>
            </p:cNvSpPr>
            <p:nvPr/>
          </p:nvSpPr>
          <p:spPr bwMode="auto">
            <a:xfrm>
              <a:off x="6426200" y="684213"/>
              <a:ext cx="369888" cy="312737"/>
            </a:xfrm>
            <a:custGeom>
              <a:avLst/>
              <a:gdLst>
                <a:gd name="T0" fmla="*/ 1588 w 233"/>
                <a:gd name="T1" fmla="*/ 12700 h 197"/>
                <a:gd name="T2" fmla="*/ 47625 w 233"/>
                <a:gd name="T3" fmla="*/ 6350 h 197"/>
                <a:gd name="T4" fmla="*/ 66675 w 233"/>
                <a:gd name="T5" fmla="*/ 6350 h 197"/>
                <a:gd name="T6" fmla="*/ 90488 w 233"/>
                <a:gd name="T7" fmla="*/ 23812 h 197"/>
                <a:gd name="T8" fmla="*/ 96838 w 233"/>
                <a:gd name="T9" fmla="*/ 47625 h 197"/>
                <a:gd name="T10" fmla="*/ 84138 w 233"/>
                <a:gd name="T11" fmla="*/ 82550 h 197"/>
                <a:gd name="T12" fmla="*/ 120650 w 233"/>
                <a:gd name="T13" fmla="*/ 55562 h 197"/>
                <a:gd name="T14" fmla="*/ 147638 w 233"/>
                <a:gd name="T15" fmla="*/ 39687 h 197"/>
                <a:gd name="T16" fmla="*/ 157163 w 233"/>
                <a:gd name="T17" fmla="*/ 55562 h 197"/>
                <a:gd name="T18" fmla="*/ 163513 w 233"/>
                <a:gd name="T19" fmla="*/ 77787 h 197"/>
                <a:gd name="T20" fmla="*/ 177800 w 233"/>
                <a:gd name="T21" fmla="*/ 49212 h 197"/>
                <a:gd name="T22" fmla="*/ 201613 w 233"/>
                <a:gd name="T23" fmla="*/ 41275 h 197"/>
                <a:gd name="T24" fmla="*/ 203200 w 233"/>
                <a:gd name="T25" fmla="*/ 57150 h 197"/>
                <a:gd name="T26" fmla="*/ 230188 w 233"/>
                <a:gd name="T27" fmla="*/ 63500 h 197"/>
                <a:gd name="T28" fmla="*/ 228600 w 233"/>
                <a:gd name="T29" fmla="*/ 87312 h 197"/>
                <a:gd name="T30" fmla="*/ 203200 w 233"/>
                <a:gd name="T31" fmla="*/ 107950 h 197"/>
                <a:gd name="T32" fmla="*/ 217488 w 233"/>
                <a:gd name="T33" fmla="*/ 115887 h 197"/>
                <a:gd name="T34" fmla="*/ 277813 w 233"/>
                <a:gd name="T35" fmla="*/ 84137 h 197"/>
                <a:gd name="T36" fmla="*/ 284163 w 233"/>
                <a:gd name="T37" fmla="*/ 101600 h 197"/>
                <a:gd name="T38" fmla="*/ 304800 w 233"/>
                <a:gd name="T39" fmla="*/ 109537 h 197"/>
                <a:gd name="T40" fmla="*/ 311150 w 233"/>
                <a:gd name="T41" fmla="*/ 127000 h 197"/>
                <a:gd name="T42" fmla="*/ 338138 w 233"/>
                <a:gd name="T43" fmla="*/ 109537 h 197"/>
                <a:gd name="T44" fmla="*/ 355600 w 233"/>
                <a:gd name="T45" fmla="*/ 136525 h 197"/>
                <a:gd name="T46" fmla="*/ 361950 w 233"/>
                <a:gd name="T47" fmla="*/ 150812 h 197"/>
                <a:gd name="T48" fmla="*/ 369888 w 233"/>
                <a:gd name="T49" fmla="*/ 174625 h 197"/>
                <a:gd name="T50" fmla="*/ 350838 w 233"/>
                <a:gd name="T51" fmla="*/ 190500 h 197"/>
                <a:gd name="T52" fmla="*/ 301625 w 233"/>
                <a:gd name="T53" fmla="*/ 215900 h 197"/>
                <a:gd name="T54" fmla="*/ 298450 w 233"/>
                <a:gd name="T55" fmla="*/ 231775 h 197"/>
                <a:gd name="T56" fmla="*/ 288925 w 233"/>
                <a:gd name="T57" fmla="*/ 255587 h 197"/>
                <a:gd name="T58" fmla="*/ 269875 w 233"/>
                <a:gd name="T59" fmla="*/ 277812 h 197"/>
                <a:gd name="T60" fmla="*/ 269875 w 233"/>
                <a:gd name="T61" fmla="*/ 295275 h 197"/>
                <a:gd name="T62" fmla="*/ 217488 w 233"/>
                <a:gd name="T63" fmla="*/ 312737 h 197"/>
                <a:gd name="T64" fmla="*/ 187325 w 233"/>
                <a:gd name="T65" fmla="*/ 311150 h 197"/>
                <a:gd name="T66" fmla="*/ 157163 w 233"/>
                <a:gd name="T67" fmla="*/ 309562 h 1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3"/>
                <a:gd name="T103" fmla="*/ 0 h 197"/>
                <a:gd name="T104" fmla="*/ 233 w 233"/>
                <a:gd name="T105" fmla="*/ 197 h 1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3" h="197">
                  <a:moveTo>
                    <a:pt x="0" y="10"/>
                  </a:moveTo>
                  <a:lnTo>
                    <a:pt x="1" y="8"/>
                  </a:lnTo>
                  <a:lnTo>
                    <a:pt x="21" y="0"/>
                  </a:lnTo>
                  <a:lnTo>
                    <a:pt x="30" y="4"/>
                  </a:lnTo>
                  <a:lnTo>
                    <a:pt x="39" y="4"/>
                  </a:lnTo>
                  <a:lnTo>
                    <a:pt x="42" y="4"/>
                  </a:lnTo>
                  <a:lnTo>
                    <a:pt x="46" y="13"/>
                  </a:lnTo>
                  <a:lnTo>
                    <a:pt x="57" y="15"/>
                  </a:lnTo>
                  <a:lnTo>
                    <a:pt x="51" y="28"/>
                  </a:lnTo>
                  <a:lnTo>
                    <a:pt x="61" y="30"/>
                  </a:lnTo>
                  <a:lnTo>
                    <a:pt x="55" y="43"/>
                  </a:lnTo>
                  <a:lnTo>
                    <a:pt x="53" y="52"/>
                  </a:lnTo>
                  <a:lnTo>
                    <a:pt x="65" y="42"/>
                  </a:lnTo>
                  <a:lnTo>
                    <a:pt x="76" y="35"/>
                  </a:lnTo>
                  <a:lnTo>
                    <a:pt x="88" y="26"/>
                  </a:lnTo>
                  <a:lnTo>
                    <a:pt x="93" y="25"/>
                  </a:lnTo>
                  <a:lnTo>
                    <a:pt x="95" y="23"/>
                  </a:lnTo>
                  <a:lnTo>
                    <a:pt x="99" y="35"/>
                  </a:lnTo>
                  <a:lnTo>
                    <a:pt x="93" y="56"/>
                  </a:lnTo>
                  <a:lnTo>
                    <a:pt x="103" y="49"/>
                  </a:lnTo>
                  <a:lnTo>
                    <a:pt x="106" y="42"/>
                  </a:lnTo>
                  <a:lnTo>
                    <a:pt x="112" y="31"/>
                  </a:lnTo>
                  <a:lnTo>
                    <a:pt x="114" y="23"/>
                  </a:lnTo>
                  <a:lnTo>
                    <a:pt x="127" y="26"/>
                  </a:lnTo>
                  <a:lnTo>
                    <a:pt x="135" y="28"/>
                  </a:lnTo>
                  <a:lnTo>
                    <a:pt x="128" y="36"/>
                  </a:lnTo>
                  <a:lnTo>
                    <a:pt x="137" y="36"/>
                  </a:lnTo>
                  <a:lnTo>
                    <a:pt x="145" y="40"/>
                  </a:lnTo>
                  <a:lnTo>
                    <a:pt x="150" y="44"/>
                  </a:lnTo>
                  <a:lnTo>
                    <a:pt x="144" y="55"/>
                  </a:lnTo>
                  <a:lnTo>
                    <a:pt x="136" y="63"/>
                  </a:lnTo>
                  <a:lnTo>
                    <a:pt x="128" y="68"/>
                  </a:lnTo>
                  <a:lnTo>
                    <a:pt x="133" y="72"/>
                  </a:lnTo>
                  <a:lnTo>
                    <a:pt x="137" y="73"/>
                  </a:lnTo>
                  <a:lnTo>
                    <a:pt x="161" y="60"/>
                  </a:lnTo>
                  <a:lnTo>
                    <a:pt x="175" y="53"/>
                  </a:lnTo>
                  <a:lnTo>
                    <a:pt x="179" y="60"/>
                  </a:lnTo>
                  <a:lnTo>
                    <a:pt x="179" y="64"/>
                  </a:lnTo>
                  <a:lnTo>
                    <a:pt x="188" y="65"/>
                  </a:lnTo>
                  <a:lnTo>
                    <a:pt x="192" y="69"/>
                  </a:lnTo>
                  <a:lnTo>
                    <a:pt x="196" y="80"/>
                  </a:lnTo>
                  <a:lnTo>
                    <a:pt x="203" y="78"/>
                  </a:lnTo>
                  <a:lnTo>
                    <a:pt x="213" y="69"/>
                  </a:lnTo>
                  <a:lnTo>
                    <a:pt x="221" y="78"/>
                  </a:lnTo>
                  <a:lnTo>
                    <a:pt x="224" y="86"/>
                  </a:lnTo>
                  <a:lnTo>
                    <a:pt x="226" y="91"/>
                  </a:lnTo>
                  <a:lnTo>
                    <a:pt x="228" y="95"/>
                  </a:lnTo>
                  <a:lnTo>
                    <a:pt x="232" y="106"/>
                  </a:lnTo>
                  <a:lnTo>
                    <a:pt x="233" y="110"/>
                  </a:lnTo>
                  <a:lnTo>
                    <a:pt x="226" y="118"/>
                  </a:lnTo>
                  <a:lnTo>
                    <a:pt x="221" y="120"/>
                  </a:lnTo>
                  <a:lnTo>
                    <a:pt x="205" y="128"/>
                  </a:lnTo>
                  <a:lnTo>
                    <a:pt x="190" y="136"/>
                  </a:lnTo>
                  <a:lnTo>
                    <a:pt x="190" y="146"/>
                  </a:lnTo>
                  <a:lnTo>
                    <a:pt x="188" y="146"/>
                  </a:lnTo>
                  <a:lnTo>
                    <a:pt x="179" y="152"/>
                  </a:lnTo>
                  <a:lnTo>
                    <a:pt x="182" y="161"/>
                  </a:lnTo>
                  <a:lnTo>
                    <a:pt x="177" y="170"/>
                  </a:lnTo>
                  <a:lnTo>
                    <a:pt x="170" y="175"/>
                  </a:lnTo>
                  <a:lnTo>
                    <a:pt x="163" y="180"/>
                  </a:lnTo>
                  <a:lnTo>
                    <a:pt x="170" y="186"/>
                  </a:lnTo>
                  <a:lnTo>
                    <a:pt x="157" y="190"/>
                  </a:lnTo>
                  <a:lnTo>
                    <a:pt x="137" y="197"/>
                  </a:lnTo>
                  <a:lnTo>
                    <a:pt x="133" y="196"/>
                  </a:lnTo>
                  <a:lnTo>
                    <a:pt x="118" y="196"/>
                  </a:lnTo>
                  <a:lnTo>
                    <a:pt x="101" y="195"/>
                  </a:lnTo>
                  <a:lnTo>
                    <a:pt x="99" y="195"/>
                  </a:lnTo>
                </a:path>
              </a:pathLst>
            </a:custGeom>
            <a:noFill/>
            <a:ln w="3">
              <a:solidFill>
                <a:srgbClr val="00BDFF"/>
              </a:solidFill>
              <a:prstDash val="solid"/>
              <a:round/>
              <a:headEnd/>
              <a:tailEnd/>
            </a:ln>
          </p:spPr>
          <p:txBody>
            <a:bodyPr/>
            <a:lstStyle/>
            <a:p>
              <a:endParaRPr lang="nb-NO" dirty="0"/>
            </a:p>
          </p:txBody>
        </p:sp>
        <p:sp>
          <p:nvSpPr>
            <p:cNvPr id="2216" name="Freeform 1554"/>
            <p:cNvSpPr>
              <a:spLocks/>
            </p:cNvSpPr>
            <p:nvPr/>
          </p:nvSpPr>
          <p:spPr bwMode="auto">
            <a:xfrm>
              <a:off x="5507038" y="860425"/>
              <a:ext cx="165100" cy="160338"/>
            </a:xfrm>
            <a:custGeom>
              <a:avLst/>
              <a:gdLst>
                <a:gd name="T0" fmla="*/ 165100 w 104"/>
                <a:gd name="T1" fmla="*/ 69850 h 101"/>
                <a:gd name="T2" fmla="*/ 146050 w 104"/>
                <a:gd name="T3" fmla="*/ 107950 h 101"/>
                <a:gd name="T4" fmla="*/ 133350 w 104"/>
                <a:gd name="T5" fmla="*/ 109538 h 101"/>
                <a:gd name="T6" fmla="*/ 138113 w 104"/>
                <a:gd name="T7" fmla="*/ 122238 h 101"/>
                <a:gd name="T8" fmla="*/ 112713 w 104"/>
                <a:gd name="T9" fmla="*/ 130175 h 101"/>
                <a:gd name="T10" fmla="*/ 107950 w 104"/>
                <a:gd name="T11" fmla="*/ 133350 h 101"/>
                <a:gd name="T12" fmla="*/ 98425 w 104"/>
                <a:gd name="T13" fmla="*/ 125413 h 101"/>
                <a:gd name="T14" fmla="*/ 92075 w 104"/>
                <a:gd name="T15" fmla="*/ 141288 h 101"/>
                <a:gd name="T16" fmla="*/ 58738 w 104"/>
                <a:gd name="T17" fmla="*/ 152400 h 101"/>
                <a:gd name="T18" fmla="*/ 50800 w 104"/>
                <a:gd name="T19" fmla="*/ 141288 h 101"/>
                <a:gd name="T20" fmla="*/ 47625 w 104"/>
                <a:gd name="T21" fmla="*/ 153988 h 101"/>
                <a:gd name="T22" fmla="*/ 31750 w 104"/>
                <a:gd name="T23" fmla="*/ 160338 h 101"/>
                <a:gd name="T24" fmla="*/ 30163 w 104"/>
                <a:gd name="T25" fmla="*/ 141288 h 101"/>
                <a:gd name="T26" fmla="*/ 46037 w 104"/>
                <a:gd name="T27" fmla="*/ 109538 h 101"/>
                <a:gd name="T28" fmla="*/ 41275 w 104"/>
                <a:gd name="T29" fmla="*/ 103188 h 101"/>
                <a:gd name="T30" fmla="*/ 30163 w 104"/>
                <a:gd name="T31" fmla="*/ 106363 h 101"/>
                <a:gd name="T32" fmla="*/ 25400 w 104"/>
                <a:gd name="T33" fmla="*/ 114300 h 101"/>
                <a:gd name="T34" fmla="*/ 7938 w 104"/>
                <a:gd name="T35" fmla="*/ 115888 h 101"/>
                <a:gd name="T36" fmla="*/ 6350 w 104"/>
                <a:gd name="T37" fmla="*/ 101600 h 101"/>
                <a:gd name="T38" fmla="*/ 0 w 104"/>
                <a:gd name="T39" fmla="*/ 95250 h 101"/>
                <a:gd name="T40" fmla="*/ 0 w 104"/>
                <a:gd name="T41" fmla="*/ 85725 h 101"/>
                <a:gd name="T42" fmla="*/ 26988 w 104"/>
                <a:gd name="T43" fmla="*/ 92075 h 101"/>
                <a:gd name="T44" fmla="*/ 33338 w 104"/>
                <a:gd name="T45" fmla="*/ 87313 h 101"/>
                <a:gd name="T46" fmla="*/ 33338 w 104"/>
                <a:gd name="T47" fmla="*/ 76200 h 101"/>
                <a:gd name="T48" fmla="*/ 39688 w 104"/>
                <a:gd name="T49" fmla="*/ 73025 h 101"/>
                <a:gd name="T50" fmla="*/ 50800 w 104"/>
                <a:gd name="T51" fmla="*/ 80963 h 101"/>
                <a:gd name="T52" fmla="*/ 57150 w 104"/>
                <a:gd name="T53" fmla="*/ 55563 h 101"/>
                <a:gd name="T54" fmla="*/ 68263 w 104"/>
                <a:gd name="T55" fmla="*/ 66675 h 101"/>
                <a:gd name="T56" fmla="*/ 77788 w 104"/>
                <a:gd name="T57" fmla="*/ 53975 h 101"/>
                <a:gd name="T58" fmla="*/ 92075 w 104"/>
                <a:gd name="T59" fmla="*/ 65088 h 101"/>
                <a:gd name="T60" fmla="*/ 85725 w 104"/>
                <a:gd name="T61" fmla="*/ 82550 h 101"/>
                <a:gd name="T62" fmla="*/ 101600 w 104"/>
                <a:gd name="T63" fmla="*/ 85725 h 101"/>
                <a:gd name="T64" fmla="*/ 114300 w 104"/>
                <a:gd name="T65" fmla="*/ 76200 h 101"/>
                <a:gd name="T66" fmla="*/ 106363 w 104"/>
                <a:gd name="T67" fmla="*/ 65088 h 101"/>
                <a:gd name="T68" fmla="*/ 106363 w 104"/>
                <a:gd name="T69" fmla="*/ 52388 h 101"/>
                <a:gd name="T70" fmla="*/ 95250 w 104"/>
                <a:gd name="T71" fmla="*/ 39688 h 101"/>
                <a:gd name="T72" fmla="*/ 106363 w 104"/>
                <a:gd name="T73" fmla="*/ 28575 h 101"/>
                <a:gd name="T74" fmla="*/ 106363 w 104"/>
                <a:gd name="T75" fmla="*/ 31750 h 101"/>
                <a:gd name="T76" fmla="*/ 125413 w 104"/>
                <a:gd name="T77" fmla="*/ 41275 h 101"/>
                <a:gd name="T78" fmla="*/ 127000 w 104"/>
                <a:gd name="T79" fmla="*/ 53975 h 101"/>
                <a:gd name="T80" fmla="*/ 134938 w 104"/>
                <a:gd name="T81" fmla="*/ 60325 h 101"/>
                <a:gd name="T82" fmla="*/ 158750 w 104"/>
                <a:gd name="T83" fmla="*/ 34925 h 101"/>
                <a:gd name="T84" fmla="*/ 139700 w 104"/>
                <a:gd name="T85" fmla="*/ 15875 h 101"/>
                <a:gd name="T86" fmla="*/ 149225 w 104"/>
                <a:gd name="T87" fmla="*/ 4763 h 101"/>
                <a:gd name="T88" fmla="*/ 158750 w 104"/>
                <a:gd name="T89" fmla="*/ 11113 h 101"/>
                <a:gd name="T90" fmla="*/ 161925 w 104"/>
                <a:gd name="T91" fmla="*/ 0 h 101"/>
                <a:gd name="T92" fmla="*/ 165100 w 104"/>
                <a:gd name="T93" fmla="*/ 0 h 1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101"/>
                <a:gd name="T143" fmla="*/ 104 w 104"/>
                <a:gd name="T144" fmla="*/ 101 h 1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101">
                  <a:moveTo>
                    <a:pt x="104" y="44"/>
                  </a:moveTo>
                  <a:lnTo>
                    <a:pt x="92" y="68"/>
                  </a:lnTo>
                  <a:lnTo>
                    <a:pt x="84" y="69"/>
                  </a:lnTo>
                  <a:lnTo>
                    <a:pt x="87" y="77"/>
                  </a:lnTo>
                  <a:lnTo>
                    <a:pt x="71" y="82"/>
                  </a:lnTo>
                  <a:lnTo>
                    <a:pt x="68" y="84"/>
                  </a:lnTo>
                  <a:lnTo>
                    <a:pt x="62" y="79"/>
                  </a:lnTo>
                  <a:lnTo>
                    <a:pt x="58" y="89"/>
                  </a:lnTo>
                  <a:lnTo>
                    <a:pt x="37" y="96"/>
                  </a:lnTo>
                  <a:lnTo>
                    <a:pt x="32" y="89"/>
                  </a:lnTo>
                  <a:lnTo>
                    <a:pt x="30" y="97"/>
                  </a:lnTo>
                  <a:lnTo>
                    <a:pt x="20" y="101"/>
                  </a:lnTo>
                  <a:lnTo>
                    <a:pt x="19" y="89"/>
                  </a:lnTo>
                  <a:lnTo>
                    <a:pt x="29" y="69"/>
                  </a:lnTo>
                  <a:lnTo>
                    <a:pt x="26" y="65"/>
                  </a:lnTo>
                  <a:lnTo>
                    <a:pt x="19" y="67"/>
                  </a:lnTo>
                  <a:lnTo>
                    <a:pt x="16" y="72"/>
                  </a:lnTo>
                  <a:lnTo>
                    <a:pt x="5" y="73"/>
                  </a:lnTo>
                  <a:lnTo>
                    <a:pt x="4" y="64"/>
                  </a:lnTo>
                  <a:lnTo>
                    <a:pt x="0" y="60"/>
                  </a:lnTo>
                  <a:lnTo>
                    <a:pt x="0" y="54"/>
                  </a:lnTo>
                  <a:lnTo>
                    <a:pt x="17" y="58"/>
                  </a:lnTo>
                  <a:lnTo>
                    <a:pt x="21" y="55"/>
                  </a:lnTo>
                  <a:lnTo>
                    <a:pt x="21" y="48"/>
                  </a:lnTo>
                  <a:lnTo>
                    <a:pt x="25" y="46"/>
                  </a:lnTo>
                  <a:lnTo>
                    <a:pt x="32" y="51"/>
                  </a:lnTo>
                  <a:lnTo>
                    <a:pt x="36" y="35"/>
                  </a:lnTo>
                  <a:lnTo>
                    <a:pt x="43" y="42"/>
                  </a:lnTo>
                  <a:lnTo>
                    <a:pt x="49" y="34"/>
                  </a:lnTo>
                  <a:lnTo>
                    <a:pt x="58" y="41"/>
                  </a:lnTo>
                  <a:lnTo>
                    <a:pt x="54" y="52"/>
                  </a:lnTo>
                  <a:lnTo>
                    <a:pt x="64" y="54"/>
                  </a:lnTo>
                  <a:lnTo>
                    <a:pt x="72" y="48"/>
                  </a:lnTo>
                  <a:lnTo>
                    <a:pt x="67" y="41"/>
                  </a:lnTo>
                  <a:lnTo>
                    <a:pt x="67" y="33"/>
                  </a:lnTo>
                  <a:lnTo>
                    <a:pt x="60" y="25"/>
                  </a:lnTo>
                  <a:lnTo>
                    <a:pt x="67" y="18"/>
                  </a:lnTo>
                  <a:lnTo>
                    <a:pt x="67" y="20"/>
                  </a:lnTo>
                  <a:lnTo>
                    <a:pt x="79" y="26"/>
                  </a:lnTo>
                  <a:lnTo>
                    <a:pt x="80" y="34"/>
                  </a:lnTo>
                  <a:lnTo>
                    <a:pt x="85" y="38"/>
                  </a:lnTo>
                  <a:lnTo>
                    <a:pt x="100" y="22"/>
                  </a:lnTo>
                  <a:lnTo>
                    <a:pt x="88" y="10"/>
                  </a:lnTo>
                  <a:lnTo>
                    <a:pt x="94" y="3"/>
                  </a:lnTo>
                  <a:lnTo>
                    <a:pt x="100" y="7"/>
                  </a:lnTo>
                  <a:lnTo>
                    <a:pt x="102" y="0"/>
                  </a:lnTo>
                  <a:lnTo>
                    <a:pt x="104" y="0"/>
                  </a:lnTo>
                </a:path>
              </a:pathLst>
            </a:custGeom>
            <a:noFill/>
            <a:ln w="3">
              <a:solidFill>
                <a:srgbClr val="00BDFF"/>
              </a:solidFill>
              <a:prstDash val="solid"/>
              <a:round/>
              <a:headEnd/>
              <a:tailEnd/>
            </a:ln>
          </p:spPr>
          <p:txBody>
            <a:bodyPr/>
            <a:lstStyle/>
            <a:p>
              <a:endParaRPr lang="nb-NO" dirty="0"/>
            </a:p>
          </p:txBody>
        </p:sp>
        <p:sp>
          <p:nvSpPr>
            <p:cNvPr id="2217" name="Freeform 1555"/>
            <p:cNvSpPr>
              <a:spLocks/>
            </p:cNvSpPr>
            <p:nvPr/>
          </p:nvSpPr>
          <p:spPr bwMode="auto">
            <a:xfrm>
              <a:off x="6005513" y="714375"/>
              <a:ext cx="147637" cy="307975"/>
            </a:xfrm>
            <a:custGeom>
              <a:avLst/>
              <a:gdLst>
                <a:gd name="T0" fmla="*/ 23812 w 93"/>
                <a:gd name="T1" fmla="*/ 307975 h 194"/>
                <a:gd name="T2" fmla="*/ 25400 w 93"/>
                <a:gd name="T3" fmla="*/ 301625 h 194"/>
                <a:gd name="T4" fmla="*/ 6350 w 93"/>
                <a:gd name="T5" fmla="*/ 301625 h 194"/>
                <a:gd name="T6" fmla="*/ 0 w 93"/>
                <a:gd name="T7" fmla="*/ 293688 h 194"/>
                <a:gd name="T8" fmla="*/ 9525 w 93"/>
                <a:gd name="T9" fmla="*/ 276225 h 194"/>
                <a:gd name="T10" fmla="*/ 17462 w 93"/>
                <a:gd name="T11" fmla="*/ 260350 h 194"/>
                <a:gd name="T12" fmla="*/ 36512 w 93"/>
                <a:gd name="T13" fmla="*/ 215900 h 194"/>
                <a:gd name="T14" fmla="*/ 60325 w 93"/>
                <a:gd name="T15" fmla="*/ 168275 h 194"/>
                <a:gd name="T16" fmla="*/ 63500 w 93"/>
                <a:gd name="T17" fmla="*/ 146050 h 194"/>
                <a:gd name="T18" fmla="*/ 65087 w 93"/>
                <a:gd name="T19" fmla="*/ 123825 h 194"/>
                <a:gd name="T20" fmla="*/ 79375 w 93"/>
                <a:gd name="T21" fmla="*/ 84137 h 194"/>
                <a:gd name="T22" fmla="*/ 100012 w 93"/>
                <a:gd name="T23" fmla="*/ 36513 h 194"/>
                <a:gd name="T24" fmla="*/ 123825 w 93"/>
                <a:gd name="T25" fmla="*/ 0 h 194"/>
                <a:gd name="T26" fmla="*/ 130175 w 93"/>
                <a:gd name="T27" fmla="*/ 4763 h 194"/>
                <a:gd name="T28" fmla="*/ 134937 w 93"/>
                <a:gd name="T29" fmla="*/ 9525 h 194"/>
                <a:gd name="T30" fmla="*/ 134937 w 93"/>
                <a:gd name="T31" fmla="*/ 52388 h 194"/>
                <a:gd name="T32" fmla="*/ 146050 w 93"/>
                <a:gd name="T33" fmla="*/ 52388 h 194"/>
                <a:gd name="T34" fmla="*/ 147637 w 93"/>
                <a:gd name="T35" fmla="*/ 92075 h 194"/>
                <a:gd name="T36" fmla="*/ 138112 w 93"/>
                <a:gd name="T37" fmla="*/ 107950 h 194"/>
                <a:gd name="T38" fmla="*/ 107950 w 93"/>
                <a:gd name="T39" fmla="*/ 134938 h 194"/>
                <a:gd name="T40" fmla="*/ 104775 w 93"/>
                <a:gd name="T41" fmla="*/ 141288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194"/>
                <a:gd name="T65" fmla="*/ 93 w 93"/>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194">
                  <a:moveTo>
                    <a:pt x="15" y="194"/>
                  </a:moveTo>
                  <a:lnTo>
                    <a:pt x="16" y="190"/>
                  </a:lnTo>
                  <a:lnTo>
                    <a:pt x="4" y="190"/>
                  </a:lnTo>
                  <a:lnTo>
                    <a:pt x="0" y="185"/>
                  </a:lnTo>
                  <a:lnTo>
                    <a:pt x="6" y="174"/>
                  </a:lnTo>
                  <a:lnTo>
                    <a:pt x="11" y="164"/>
                  </a:lnTo>
                  <a:lnTo>
                    <a:pt x="23" y="136"/>
                  </a:lnTo>
                  <a:lnTo>
                    <a:pt x="38" y="106"/>
                  </a:lnTo>
                  <a:lnTo>
                    <a:pt x="40" y="92"/>
                  </a:lnTo>
                  <a:lnTo>
                    <a:pt x="41" y="78"/>
                  </a:lnTo>
                  <a:lnTo>
                    <a:pt x="50" y="53"/>
                  </a:lnTo>
                  <a:lnTo>
                    <a:pt x="63" y="23"/>
                  </a:lnTo>
                  <a:lnTo>
                    <a:pt x="78" y="0"/>
                  </a:lnTo>
                  <a:lnTo>
                    <a:pt x="82" y="3"/>
                  </a:lnTo>
                  <a:lnTo>
                    <a:pt x="85" y="6"/>
                  </a:lnTo>
                  <a:lnTo>
                    <a:pt x="85" y="33"/>
                  </a:lnTo>
                  <a:lnTo>
                    <a:pt x="92" y="33"/>
                  </a:lnTo>
                  <a:lnTo>
                    <a:pt x="93" y="58"/>
                  </a:lnTo>
                  <a:lnTo>
                    <a:pt x="87" y="68"/>
                  </a:lnTo>
                  <a:lnTo>
                    <a:pt x="68" y="85"/>
                  </a:lnTo>
                  <a:lnTo>
                    <a:pt x="66" y="89"/>
                  </a:lnTo>
                </a:path>
              </a:pathLst>
            </a:custGeom>
            <a:noFill/>
            <a:ln w="3">
              <a:solidFill>
                <a:srgbClr val="00BDFF"/>
              </a:solidFill>
              <a:prstDash val="solid"/>
              <a:round/>
              <a:headEnd/>
              <a:tailEnd/>
            </a:ln>
          </p:spPr>
          <p:txBody>
            <a:bodyPr/>
            <a:lstStyle/>
            <a:p>
              <a:endParaRPr lang="nb-NO" dirty="0"/>
            </a:p>
          </p:txBody>
        </p:sp>
        <p:sp>
          <p:nvSpPr>
            <p:cNvPr id="2218" name="Freeform 1556"/>
            <p:cNvSpPr>
              <a:spLocks/>
            </p:cNvSpPr>
            <p:nvPr/>
          </p:nvSpPr>
          <p:spPr bwMode="auto">
            <a:xfrm>
              <a:off x="5735638" y="969963"/>
              <a:ext cx="111125" cy="80962"/>
            </a:xfrm>
            <a:custGeom>
              <a:avLst/>
              <a:gdLst>
                <a:gd name="T0" fmla="*/ 0 w 70"/>
                <a:gd name="T1" fmla="*/ 80962 h 51"/>
                <a:gd name="T2" fmla="*/ 6350 w 70"/>
                <a:gd name="T3" fmla="*/ 71437 h 51"/>
                <a:gd name="T4" fmla="*/ 7937 w 70"/>
                <a:gd name="T5" fmla="*/ 66675 h 51"/>
                <a:gd name="T6" fmla="*/ 23812 w 70"/>
                <a:gd name="T7" fmla="*/ 47625 h 51"/>
                <a:gd name="T8" fmla="*/ 39687 w 70"/>
                <a:gd name="T9" fmla="*/ 23812 h 51"/>
                <a:gd name="T10" fmla="*/ 53975 w 70"/>
                <a:gd name="T11" fmla="*/ 6350 h 51"/>
                <a:gd name="T12" fmla="*/ 58737 w 70"/>
                <a:gd name="T13" fmla="*/ 4762 h 51"/>
                <a:gd name="T14" fmla="*/ 68262 w 70"/>
                <a:gd name="T15" fmla="*/ 0 h 51"/>
                <a:gd name="T16" fmla="*/ 92075 w 70"/>
                <a:gd name="T17" fmla="*/ 4762 h 51"/>
                <a:gd name="T18" fmla="*/ 92075 w 70"/>
                <a:gd name="T19" fmla="*/ 4762 h 51"/>
                <a:gd name="T20" fmla="*/ 92075 w 70"/>
                <a:gd name="T21" fmla="*/ 4762 h 51"/>
                <a:gd name="T22" fmla="*/ 106363 w 70"/>
                <a:gd name="T23" fmla="*/ 12700 h 51"/>
                <a:gd name="T24" fmla="*/ 111125 w 70"/>
                <a:gd name="T25" fmla="*/ 15875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51"/>
                <a:gd name="T41" fmla="*/ 70 w 70"/>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51">
                  <a:moveTo>
                    <a:pt x="0" y="51"/>
                  </a:moveTo>
                  <a:lnTo>
                    <a:pt x="4" y="45"/>
                  </a:lnTo>
                  <a:lnTo>
                    <a:pt x="5" y="42"/>
                  </a:lnTo>
                  <a:lnTo>
                    <a:pt x="15" y="30"/>
                  </a:lnTo>
                  <a:lnTo>
                    <a:pt x="25" y="15"/>
                  </a:lnTo>
                  <a:lnTo>
                    <a:pt x="34" y="4"/>
                  </a:lnTo>
                  <a:lnTo>
                    <a:pt x="37" y="3"/>
                  </a:lnTo>
                  <a:lnTo>
                    <a:pt x="43" y="0"/>
                  </a:lnTo>
                  <a:lnTo>
                    <a:pt x="58" y="3"/>
                  </a:lnTo>
                  <a:lnTo>
                    <a:pt x="67" y="8"/>
                  </a:lnTo>
                  <a:lnTo>
                    <a:pt x="70" y="10"/>
                  </a:lnTo>
                </a:path>
              </a:pathLst>
            </a:custGeom>
            <a:noFill/>
            <a:ln w="3">
              <a:solidFill>
                <a:srgbClr val="00BDFF"/>
              </a:solidFill>
              <a:prstDash val="solid"/>
              <a:round/>
              <a:headEnd/>
              <a:tailEnd/>
            </a:ln>
          </p:spPr>
          <p:txBody>
            <a:bodyPr/>
            <a:lstStyle/>
            <a:p>
              <a:endParaRPr lang="nb-NO" dirty="0"/>
            </a:p>
          </p:txBody>
        </p:sp>
        <p:sp>
          <p:nvSpPr>
            <p:cNvPr id="2219" name="Freeform 1557"/>
            <p:cNvSpPr>
              <a:spLocks/>
            </p:cNvSpPr>
            <p:nvPr/>
          </p:nvSpPr>
          <p:spPr bwMode="auto">
            <a:xfrm>
              <a:off x="6016625" y="1022350"/>
              <a:ext cx="12700" cy="28575"/>
            </a:xfrm>
            <a:custGeom>
              <a:avLst/>
              <a:gdLst>
                <a:gd name="T0" fmla="*/ 0 w 8"/>
                <a:gd name="T1" fmla="*/ 28575 h 18"/>
                <a:gd name="T2" fmla="*/ 7937 w 8"/>
                <a:gd name="T3" fmla="*/ 11112 h 18"/>
                <a:gd name="T4" fmla="*/ 12700 w 8"/>
                <a:gd name="T5" fmla="*/ 0 h 18"/>
                <a:gd name="T6" fmla="*/ 0 60000 65536"/>
                <a:gd name="T7" fmla="*/ 0 60000 65536"/>
                <a:gd name="T8" fmla="*/ 0 60000 65536"/>
                <a:gd name="T9" fmla="*/ 0 w 8"/>
                <a:gd name="T10" fmla="*/ 0 h 18"/>
                <a:gd name="T11" fmla="*/ 8 w 8"/>
                <a:gd name="T12" fmla="*/ 18 h 18"/>
              </a:gdLst>
              <a:ahLst/>
              <a:cxnLst>
                <a:cxn ang="T6">
                  <a:pos x="T0" y="T1"/>
                </a:cxn>
                <a:cxn ang="T7">
                  <a:pos x="T2" y="T3"/>
                </a:cxn>
                <a:cxn ang="T8">
                  <a:pos x="T4" y="T5"/>
                </a:cxn>
              </a:cxnLst>
              <a:rect l="T9" t="T10" r="T11" b="T12"/>
              <a:pathLst>
                <a:path w="8" h="18">
                  <a:moveTo>
                    <a:pt x="0" y="18"/>
                  </a:moveTo>
                  <a:lnTo>
                    <a:pt x="5" y="7"/>
                  </a:lnTo>
                  <a:lnTo>
                    <a:pt x="8" y="0"/>
                  </a:lnTo>
                </a:path>
              </a:pathLst>
            </a:custGeom>
            <a:noFill/>
            <a:ln w="3">
              <a:solidFill>
                <a:srgbClr val="00BDFF"/>
              </a:solidFill>
              <a:prstDash val="solid"/>
              <a:round/>
              <a:headEnd/>
              <a:tailEnd/>
            </a:ln>
          </p:spPr>
          <p:txBody>
            <a:bodyPr/>
            <a:lstStyle/>
            <a:p>
              <a:endParaRPr lang="nb-NO" dirty="0"/>
            </a:p>
          </p:txBody>
        </p:sp>
        <p:sp>
          <p:nvSpPr>
            <p:cNvPr id="2220" name="Freeform 1558"/>
            <p:cNvSpPr>
              <a:spLocks/>
            </p:cNvSpPr>
            <p:nvPr/>
          </p:nvSpPr>
          <p:spPr bwMode="auto">
            <a:xfrm>
              <a:off x="5734050" y="1050925"/>
              <a:ext cx="7938" cy="12700"/>
            </a:xfrm>
            <a:custGeom>
              <a:avLst/>
              <a:gdLst>
                <a:gd name="T0" fmla="*/ 7938 w 5"/>
                <a:gd name="T1" fmla="*/ 12700 h 8"/>
                <a:gd name="T2" fmla="*/ 6350 w 5"/>
                <a:gd name="T3" fmla="*/ 11112 h 8"/>
                <a:gd name="T4" fmla="*/ 0 w 5"/>
                <a:gd name="T5" fmla="*/ 4762 h 8"/>
                <a:gd name="T6" fmla="*/ 1588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5" y="8"/>
                  </a:moveTo>
                  <a:lnTo>
                    <a:pt x="4" y="7"/>
                  </a:lnTo>
                  <a:lnTo>
                    <a:pt x="0" y="3"/>
                  </a:lnTo>
                  <a:lnTo>
                    <a:pt x="1" y="0"/>
                  </a:lnTo>
                </a:path>
              </a:pathLst>
            </a:custGeom>
            <a:noFill/>
            <a:ln w="3">
              <a:solidFill>
                <a:srgbClr val="00BDFF"/>
              </a:solidFill>
              <a:prstDash val="solid"/>
              <a:round/>
              <a:headEnd/>
              <a:tailEnd/>
            </a:ln>
          </p:spPr>
          <p:txBody>
            <a:bodyPr/>
            <a:lstStyle/>
            <a:p>
              <a:endParaRPr lang="nb-NO" dirty="0"/>
            </a:p>
          </p:txBody>
        </p:sp>
        <p:sp>
          <p:nvSpPr>
            <p:cNvPr id="2221" name="Line 1559"/>
            <p:cNvSpPr>
              <a:spLocks noChangeShapeType="1"/>
            </p:cNvSpPr>
            <p:nvPr/>
          </p:nvSpPr>
          <p:spPr bwMode="auto">
            <a:xfrm flipH="1" flipV="1">
              <a:off x="5741988" y="1063625"/>
              <a:ext cx="11112" cy="3175"/>
            </a:xfrm>
            <a:prstGeom prst="line">
              <a:avLst/>
            </a:prstGeom>
            <a:noFill/>
            <a:ln w="3">
              <a:solidFill>
                <a:srgbClr val="00BDFF"/>
              </a:solidFill>
              <a:round/>
              <a:headEnd/>
              <a:tailEnd/>
            </a:ln>
          </p:spPr>
          <p:txBody>
            <a:bodyPr/>
            <a:lstStyle/>
            <a:p>
              <a:endParaRPr lang="nb-NO" dirty="0"/>
            </a:p>
          </p:txBody>
        </p:sp>
        <p:sp>
          <p:nvSpPr>
            <p:cNvPr id="2222" name="Freeform 1560"/>
            <p:cNvSpPr>
              <a:spLocks/>
            </p:cNvSpPr>
            <p:nvPr/>
          </p:nvSpPr>
          <p:spPr bwMode="auto">
            <a:xfrm>
              <a:off x="6472238" y="989013"/>
              <a:ext cx="161925" cy="88900"/>
            </a:xfrm>
            <a:custGeom>
              <a:avLst/>
              <a:gdLst>
                <a:gd name="T0" fmla="*/ 0 w 102"/>
                <a:gd name="T1" fmla="*/ 4763 h 56"/>
                <a:gd name="T2" fmla="*/ 9525 w 102"/>
                <a:gd name="T3" fmla="*/ 1588 h 56"/>
                <a:gd name="T4" fmla="*/ 17463 w 102"/>
                <a:gd name="T5" fmla="*/ 0 h 56"/>
                <a:gd name="T6" fmla="*/ 11112 w 102"/>
                <a:gd name="T7" fmla="*/ 12700 h 56"/>
                <a:gd name="T8" fmla="*/ 1588 w 102"/>
                <a:gd name="T9" fmla="*/ 20638 h 56"/>
                <a:gd name="T10" fmla="*/ 6350 w 102"/>
                <a:gd name="T11" fmla="*/ 26988 h 56"/>
                <a:gd name="T12" fmla="*/ 14288 w 102"/>
                <a:gd name="T13" fmla="*/ 28575 h 56"/>
                <a:gd name="T14" fmla="*/ 26988 w 102"/>
                <a:gd name="T15" fmla="*/ 20638 h 56"/>
                <a:gd name="T16" fmla="*/ 34925 w 102"/>
                <a:gd name="T17" fmla="*/ 20638 h 56"/>
                <a:gd name="T18" fmla="*/ 36513 w 102"/>
                <a:gd name="T19" fmla="*/ 25400 h 56"/>
                <a:gd name="T20" fmla="*/ 26988 w 102"/>
                <a:gd name="T21" fmla="*/ 28575 h 56"/>
                <a:gd name="T22" fmla="*/ 33338 w 102"/>
                <a:gd name="T23" fmla="*/ 33338 h 56"/>
                <a:gd name="T24" fmla="*/ 41275 w 102"/>
                <a:gd name="T25" fmla="*/ 31750 h 56"/>
                <a:gd name="T26" fmla="*/ 57150 w 102"/>
                <a:gd name="T27" fmla="*/ 31750 h 56"/>
                <a:gd name="T28" fmla="*/ 74613 w 102"/>
                <a:gd name="T29" fmla="*/ 31750 h 56"/>
                <a:gd name="T30" fmla="*/ 87312 w 102"/>
                <a:gd name="T31" fmla="*/ 33338 h 56"/>
                <a:gd name="T32" fmla="*/ 90487 w 102"/>
                <a:gd name="T33" fmla="*/ 44450 h 56"/>
                <a:gd name="T34" fmla="*/ 107950 w 102"/>
                <a:gd name="T35" fmla="*/ 41275 h 56"/>
                <a:gd name="T36" fmla="*/ 115888 w 102"/>
                <a:gd name="T37" fmla="*/ 41275 h 56"/>
                <a:gd name="T38" fmla="*/ 130175 w 102"/>
                <a:gd name="T39" fmla="*/ 39688 h 56"/>
                <a:gd name="T40" fmla="*/ 144463 w 102"/>
                <a:gd name="T41" fmla="*/ 44450 h 56"/>
                <a:gd name="T42" fmla="*/ 161925 w 102"/>
                <a:gd name="T43" fmla="*/ 50800 h 56"/>
                <a:gd name="T44" fmla="*/ 150813 w 102"/>
                <a:gd name="T45" fmla="*/ 65088 h 56"/>
                <a:gd name="T46" fmla="*/ 138113 w 102"/>
                <a:gd name="T47" fmla="*/ 79375 h 56"/>
                <a:gd name="T48" fmla="*/ 136525 w 102"/>
                <a:gd name="T49" fmla="*/ 8890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56"/>
                <a:gd name="T77" fmla="*/ 102 w 102"/>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56">
                  <a:moveTo>
                    <a:pt x="0" y="3"/>
                  </a:moveTo>
                  <a:lnTo>
                    <a:pt x="6" y="1"/>
                  </a:lnTo>
                  <a:lnTo>
                    <a:pt x="11" y="0"/>
                  </a:lnTo>
                  <a:lnTo>
                    <a:pt x="7" y="8"/>
                  </a:lnTo>
                  <a:lnTo>
                    <a:pt x="1" y="13"/>
                  </a:lnTo>
                  <a:lnTo>
                    <a:pt x="4" y="17"/>
                  </a:lnTo>
                  <a:lnTo>
                    <a:pt x="9" y="18"/>
                  </a:lnTo>
                  <a:lnTo>
                    <a:pt x="17" y="13"/>
                  </a:lnTo>
                  <a:lnTo>
                    <a:pt x="22" y="13"/>
                  </a:lnTo>
                  <a:lnTo>
                    <a:pt x="23" y="16"/>
                  </a:lnTo>
                  <a:lnTo>
                    <a:pt x="17" y="18"/>
                  </a:lnTo>
                  <a:lnTo>
                    <a:pt x="21" y="21"/>
                  </a:lnTo>
                  <a:lnTo>
                    <a:pt x="26" y="20"/>
                  </a:lnTo>
                  <a:lnTo>
                    <a:pt x="36" y="20"/>
                  </a:lnTo>
                  <a:lnTo>
                    <a:pt x="47" y="20"/>
                  </a:lnTo>
                  <a:lnTo>
                    <a:pt x="55" y="21"/>
                  </a:lnTo>
                  <a:lnTo>
                    <a:pt x="57" y="28"/>
                  </a:lnTo>
                  <a:lnTo>
                    <a:pt x="68" y="26"/>
                  </a:lnTo>
                  <a:lnTo>
                    <a:pt x="73" y="26"/>
                  </a:lnTo>
                  <a:lnTo>
                    <a:pt x="82" y="25"/>
                  </a:lnTo>
                  <a:lnTo>
                    <a:pt x="91" y="28"/>
                  </a:lnTo>
                  <a:lnTo>
                    <a:pt x="102" y="32"/>
                  </a:lnTo>
                  <a:lnTo>
                    <a:pt x="95" y="41"/>
                  </a:lnTo>
                  <a:lnTo>
                    <a:pt x="87" y="50"/>
                  </a:lnTo>
                  <a:lnTo>
                    <a:pt x="86" y="56"/>
                  </a:lnTo>
                </a:path>
              </a:pathLst>
            </a:custGeom>
            <a:noFill/>
            <a:ln w="3">
              <a:solidFill>
                <a:srgbClr val="00BDFF"/>
              </a:solidFill>
              <a:prstDash val="solid"/>
              <a:round/>
              <a:headEnd/>
              <a:tailEnd/>
            </a:ln>
          </p:spPr>
          <p:txBody>
            <a:bodyPr/>
            <a:lstStyle/>
            <a:p>
              <a:endParaRPr lang="nb-NO" dirty="0"/>
            </a:p>
          </p:txBody>
        </p:sp>
        <p:sp>
          <p:nvSpPr>
            <p:cNvPr id="2223" name="Line 1561"/>
            <p:cNvSpPr>
              <a:spLocks noChangeShapeType="1"/>
            </p:cNvSpPr>
            <p:nvPr/>
          </p:nvSpPr>
          <p:spPr bwMode="auto">
            <a:xfrm>
              <a:off x="5656263" y="1069975"/>
              <a:ext cx="6350" cy="12700"/>
            </a:xfrm>
            <a:prstGeom prst="line">
              <a:avLst/>
            </a:prstGeom>
            <a:noFill/>
            <a:ln w="3">
              <a:solidFill>
                <a:srgbClr val="00BDFF"/>
              </a:solidFill>
              <a:round/>
              <a:headEnd/>
              <a:tailEnd/>
            </a:ln>
          </p:spPr>
          <p:txBody>
            <a:bodyPr/>
            <a:lstStyle/>
            <a:p>
              <a:endParaRPr lang="nb-NO" dirty="0"/>
            </a:p>
          </p:txBody>
        </p:sp>
        <p:sp>
          <p:nvSpPr>
            <p:cNvPr id="2224" name="Freeform 1562"/>
            <p:cNvSpPr>
              <a:spLocks/>
            </p:cNvSpPr>
            <p:nvPr/>
          </p:nvSpPr>
          <p:spPr bwMode="auto">
            <a:xfrm>
              <a:off x="6608763" y="1077913"/>
              <a:ext cx="11112" cy="15875"/>
            </a:xfrm>
            <a:custGeom>
              <a:avLst/>
              <a:gdLst>
                <a:gd name="T0" fmla="*/ 0 w 7"/>
                <a:gd name="T1" fmla="*/ 0 h 10"/>
                <a:gd name="T2" fmla="*/ 0 w 7"/>
                <a:gd name="T3" fmla="*/ 3175 h 10"/>
                <a:gd name="T4" fmla="*/ 0 w 7"/>
                <a:gd name="T5" fmla="*/ 15875 h 10"/>
                <a:gd name="T6" fmla="*/ 7937 w 7"/>
                <a:gd name="T7" fmla="*/ 12700 h 10"/>
                <a:gd name="T8" fmla="*/ 11112 w 7"/>
                <a:gd name="T9" fmla="*/ 11112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0"/>
                  </a:moveTo>
                  <a:lnTo>
                    <a:pt x="0" y="2"/>
                  </a:lnTo>
                  <a:lnTo>
                    <a:pt x="0" y="10"/>
                  </a:lnTo>
                  <a:lnTo>
                    <a:pt x="5" y="8"/>
                  </a:lnTo>
                  <a:lnTo>
                    <a:pt x="7" y="7"/>
                  </a:lnTo>
                </a:path>
              </a:pathLst>
            </a:custGeom>
            <a:noFill/>
            <a:ln w="3">
              <a:solidFill>
                <a:srgbClr val="00BDFF"/>
              </a:solidFill>
              <a:prstDash val="solid"/>
              <a:round/>
              <a:headEnd/>
              <a:tailEnd/>
            </a:ln>
          </p:spPr>
          <p:txBody>
            <a:bodyPr/>
            <a:lstStyle/>
            <a:p>
              <a:endParaRPr lang="nb-NO" dirty="0"/>
            </a:p>
          </p:txBody>
        </p:sp>
        <p:sp>
          <p:nvSpPr>
            <p:cNvPr id="2225" name="Freeform 1563"/>
            <p:cNvSpPr>
              <a:spLocks/>
            </p:cNvSpPr>
            <p:nvPr/>
          </p:nvSpPr>
          <p:spPr bwMode="auto">
            <a:xfrm>
              <a:off x="5948363" y="993775"/>
              <a:ext cx="28575" cy="101600"/>
            </a:xfrm>
            <a:custGeom>
              <a:avLst/>
              <a:gdLst>
                <a:gd name="T0" fmla="*/ 17462 w 18"/>
                <a:gd name="T1" fmla="*/ 0 h 64"/>
                <a:gd name="T2" fmla="*/ 17462 w 18"/>
                <a:gd name="T3" fmla="*/ 0 h 64"/>
                <a:gd name="T4" fmla="*/ 9525 w 18"/>
                <a:gd name="T5" fmla="*/ 15875 h 64"/>
                <a:gd name="T6" fmla="*/ 9525 w 18"/>
                <a:gd name="T7" fmla="*/ 30162 h 64"/>
                <a:gd name="T8" fmla="*/ 12700 w 18"/>
                <a:gd name="T9" fmla="*/ 28575 h 64"/>
                <a:gd name="T10" fmla="*/ 28575 w 18"/>
                <a:gd name="T11" fmla="*/ 23812 h 64"/>
                <a:gd name="T12" fmla="*/ 23812 w 18"/>
                <a:gd name="T13" fmla="*/ 46037 h 64"/>
                <a:gd name="T14" fmla="*/ 15875 w 18"/>
                <a:gd name="T15" fmla="*/ 55562 h 64"/>
                <a:gd name="T16" fmla="*/ 15875 w 18"/>
                <a:gd name="T17" fmla="*/ 55562 h 64"/>
                <a:gd name="T18" fmla="*/ 0 w 18"/>
                <a:gd name="T19" fmla="*/ 69850 h 64"/>
                <a:gd name="T20" fmla="*/ 1588 w 18"/>
                <a:gd name="T21" fmla="*/ 93662 h 64"/>
                <a:gd name="T22" fmla="*/ 3175 w 18"/>
                <a:gd name="T23" fmla="*/ 10160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64"/>
                <a:gd name="T38" fmla="*/ 18 w 18"/>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64">
                  <a:moveTo>
                    <a:pt x="11" y="0"/>
                  </a:moveTo>
                  <a:lnTo>
                    <a:pt x="11" y="0"/>
                  </a:lnTo>
                  <a:lnTo>
                    <a:pt x="6" y="10"/>
                  </a:lnTo>
                  <a:lnTo>
                    <a:pt x="6" y="19"/>
                  </a:lnTo>
                  <a:lnTo>
                    <a:pt x="8" y="18"/>
                  </a:lnTo>
                  <a:lnTo>
                    <a:pt x="18" y="15"/>
                  </a:lnTo>
                  <a:lnTo>
                    <a:pt x="15" y="29"/>
                  </a:lnTo>
                  <a:lnTo>
                    <a:pt x="10" y="35"/>
                  </a:lnTo>
                  <a:lnTo>
                    <a:pt x="0" y="44"/>
                  </a:lnTo>
                  <a:lnTo>
                    <a:pt x="1" y="59"/>
                  </a:lnTo>
                  <a:lnTo>
                    <a:pt x="2" y="64"/>
                  </a:lnTo>
                </a:path>
              </a:pathLst>
            </a:custGeom>
            <a:noFill/>
            <a:ln w="3">
              <a:solidFill>
                <a:srgbClr val="00BDFF"/>
              </a:solidFill>
              <a:prstDash val="solid"/>
              <a:round/>
              <a:headEnd/>
              <a:tailEnd/>
            </a:ln>
          </p:spPr>
          <p:txBody>
            <a:bodyPr/>
            <a:lstStyle/>
            <a:p>
              <a:endParaRPr lang="nb-NO" dirty="0"/>
            </a:p>
          </p:txBody>
        </p:sp>
        <p:sp>
          <p:nvSpPr>
            <p:cNvPr id="2226" name="Line 1564"/>
            <p:cNvSpPr>
              <a:spLocks noChangeShapeType="1"/>
            </p:cNvSpPr>
            <p:nvPr/>
          </p:nvSpPr>
          <p:spPr bwMode="auto">
            <a:xfrm>
              <a:off x="5662613" y="1082675"/>
              <a:ext cx="9525" cy="17463"/>
            </a:xfrm>
            <a:prstGeom prst="line">
              <a:avLst/>
            </a:prstGeom>
            <a:noFill/>
            <a:ln w="3">
              <a:solidFill>
                <a:srgbClr val="00BDFF"/>
              </a:solidFill>
              <a:round/>
              <a:headEnd/>
              <a:tailEnd/>
            </a:ln>
          </p:spPr>
          <p:txBody>
            <a:bodyPr/>
            <a:lstStyle/>
            <a:p>
              <a:endParaRPr lang="nb-NO" dirty="0"/>
            </a:p>
          </p:txBody>
        </p:sp>
        <p:sp>
          <p:nvSpPr>
            <p:cNvPr id="2227" name="Freeform 1565"/>
            <p:cNvSpPr>
              <a:spLocks/>
            </p:cNvSpPr>
            <p:nvPr/>
          </p:nvSpPr>
          <p:spPr bwMode="auto">
            <a:xfrm>
              <a:off x="5672138" y="1100138"/>
              <a:ext cx="1587"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path>
              </a:pathLst>
            </a:custGeom>
            <a:noFill/>
            <a:ln w="3">
              <a:solidFill>
                <a:srgbClr val="00BDFF"/>
              </a:solidFill>
              <a:prstDash val="solid"/>
              <a:round/>
              <a:headEnd/>
              <a:tailEnd/>
            </a:ln>
          </p:spPr>
          <p:txBody>
            <a:bodyPr/>
            <a:lstStyle/>
            <a:p>
              <a:endParaRPr lang="nb-NO" dirty="0"/>
            </a:p>
          </p:txBody>
        </p:sp>
        <p:sp>
          <p:nvSpPr>
            <p:cNvPr id="2228" name="Freeform 1566"/>
            <p:cNvSpPr>
              <a:spLocks/>
            </p:cNvSpPr>
            <p:nvPr/>
          </p:nvSpPr>
          <p:spPr bwMode="auto">
            <a:xfrm>
              <a:off x="6619875" y="1060450"/>
              <a:ext cx="42863" cy="39688"/>
            </a:xfrm>
            <a:custGeom>
              <a:avLst/>
              <a:gdLst>
                <a:gd name="T0" fmla="*/ 0 w 27"/>
                <a:gd name="T1" fmla="*/ 28575 h 25"/>
                <a:gd name="T2" fmla="*/ 4763 w 27"/>
                <a:gd name="T3" fmla="*/ 3175 h 25"/>
                <a:gd name="T4" fmla="*/ 17463 w 27"/>
                <a:gd name="T5" fmla="*/ 0 h 25"/>
                <a:gd name="T6" fmla="*/ 28575 w 27"/>
                <a:gd name="T7" fmla="*/ 0 h 25"/>
                <a:gd name="T8" fmla="*/ 38100 w 27"/>
                <a:gd name="T9" fmla="*/ 6350 h 25"/>
                <a:gd name="T10" fmla="*/ 42863 w 27"/>
                <a:gd name="T11" fmla="*/ 23813 h 25"/>
                <a:gd name="T12" fmla="*/ 41275 w 27"/>
                <a:gd name="T13" fmla="*/ 39688 h 25"/>
                <a:gd name="T14" fmla="*/ 0 60000 65536"/>
                <a:gd name="T15" fmla="*/ 0 60000 65536"/>
                <a:gd name="T16" fmla="*/ 0 60000 65536"/>
                <a:gd name="T17" fmla="*/ 0 60000 65536"/>
                <a:gd name="T18" fmla="*/ 0 60000 65536"/>
                <a:gd name="T19" fmla="*/ 0 60000 65536"/>
                <a:gd name="T20" fmla="*/ 0 60000 65536"/>
                <a:gd name="T21" fmla="*/ 0 w 27"/>
                <a:gd name="T22" fmla="*/ 0 h 25"/>
                <a:gd name="T23" fmla="*/ 27 w 2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5">
                  <a:moveTo>
                    <a:pt x="0" y="18"/>
                  </a:moveTo>
                  <a:lnTo>
                    <a:pt x="3" y="2"/>
                  </a:lnTo>
                  <a:lnTo>
                    <a:pt x="11" y="0"/>
                  </a:lnTo>
                  <a:lnTo>
                    <a:pt x="18" y="0"/>
                  </a:lnTo>
                  <a:lnTo>
                    <a:pt x="24" y="4"/>
                  </a:lnTo>
                  <a:lnTo>
                    <a:pt x="27" y="15"/>
                  </a:lnTo>
                  <a:lnTo>
                    <a:pt x="26" y="25"/>
                  </a:lnTo>
                </a:path>
              </a:pathLst>
            </a:custGeom>
            <a:noFill/>
            <a:ln w="3">
              <a:solidFill>
                <a:srgbClr val="00BDFF"/>
              </a:solidFill>
              <a:prstDash val="solid"/>
              <a:round/>
              <a:headEnd/>
              <a:tailEnd/>
            </a:ln>
          </p:spPr>
          <p:txBody>
            <a:bodyPr/>
            <a:lstStyle/>
            <a:p>
              <a:endParaRPr lang="nb-NO" dirty="0"/>
            </a:p>
          </p:txBody>
        </p:sp>
        <p:sp>
          <p:nvSpPr>
            <p:cNvPr id="2229" name="Freeform 1567"/>
            <p:cNvSpPr>
              <a:spLocks/>
            </p:cNvSpPr>
            <p:nvPr/>
          </p:nvSpPr>
          <p:spPr bwMode="auto">
            <a:xfrm>
              <a:off x="5708650" y="1066800"/>
              <a:ext cx="46038" cy="33338"/>
            </a:xfrm>
            <a:custGeom>
              <a:avLst/>
              <a:gdLst>
                <a:gd name="T0" fmla="*/ 19050 w 29"/>
                <a:gd name="T1" fmla="*/ 33338 h 21"/>
                <a:gd name="T2" fmla="*/ 20638 w 29"/>
                <a:gd name="T3" fmla="*/ 30163 h 21"/>
                <a:gd name="T4" fmla="*/ 28575 w 29"/>
                <a:gd name="T5" fmla="*/ 26988 h 21"/>
                <a:gd name="T6" fmla="*/ 26988 w 29"/>
                <a:gd name="T7" fmla="*/ 23813 h 21"/>
                <a:gd name="T8" fmla="*/ 7938 w 29"/>
                <a:gd name="T9" fmla="*/ 28575 h 21"/>
                <a:gd name="T10" fmla="*/ 0 w 29"/>
                <a:gd name="T11" fmla="*/ 26988 h 21"/>
                <a:gd name="T12" fmla="*/ 23813 w 29"/>
                <a:gd name="T13" fmla="*/ 9525 h 21"/>
                <a:gd name="T14" fmla="*/ 39688 w 29"/>
                <a:gd name="T15" fmla="*/ 7938 h 21"/>
                <a:gd name="T16" fmla="*/ 46038 w 29"/>
                <a:gd name="T17" fmla="*/ 0 h 21"/>
                <a:gd name="T18" fmla="*/ 44450 w 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12" y="21"/>
                  </a:moveTo>
                  <a:lnTo>
                    <a:pt x="13" y="19"/>
                  </a:lnTo>
                  <a:lnTo>
                    <a:pt x="18" y="17"/>
                  </a:lnTo>
                  <a:lnTo>
                    <a:pt x="17" y="15"/>
                  </a:lnTo>
                  <a:lnTo>
                    <a:pt x="5" y="18"/>
                  </a:lnTo>
                  <a:lnTo>
                    <a:pt x="0" y="17"/>
                  </a:lnTo>
                  <a:lnTo>
                    <a:pt x="15" y="6"/>
                  </a:lnTo>
                  <a:lnTo>
                    <a:pt x="25" y="5"/>
                  </a:lnTo>
                  <a:lnTo>
                    <a:pt x="29" y="0"/>
                  </a:lnTo>
                  <a:lnTo>
                    <a:pt x="28" y="0"/>
                  </a:lnTo>
                </a:path>
              </a:pathLst>
            </a:custGeom>
            <a:noFill/>
            <a:ln w="3">
              <a:solidFill>
                <a:srgbClr val="00BDFF"/>
              </a:solidFill>
              <a:prstDash val="solid"/>
              <a:round/>
              <a:headEnd/>
              <a:tailEnd/>
            </a:ln>
          </p:spPr>
          <p:txBody>
            <a:bodyPr/>
            <a:lstStyle/>
            <a:p>
              <a:endParaRPr lang="nb-NO" dirty="0"/>
            </a:p>
          </p:txBody>
        </p:sp>
        <p:sp>
          <p:nvSpPr>
            <p:cNvPr id="2230" name="Freeform 1568"/>
            <p:cNvSpPr>
              <a:spLocks/>
            </p:cNvSpPr>
            <p:nvPr/>
          </p:nvSpPr>
          <p:spPr bwMode="auto">
            <a:xfrm>
              <a:off x="5997575" y="1050925"/>
              <a:ext cx="19050" cy="50800"/>
            </a:xfrm>
            <a:custGeom>
              <a:avLst/>
              <a:gdLst>
                <a:gd name="T0" fmla="*/ 0 w 12"/>
                <a:gd name="T1" fmla="*/ 50800 h 32"/>
                <a:gd name="T2" fmla="*/ 0 w 12"/>
                <a:gd name="T3" fmla="*/ 50800 h 32"/>
                <a:gd name="T4" fmla="*/ 4763 w 12"/>
                <a:gd name="T5" fmla="*/ 20637 h 32"/>
                <a:gd name="T6" fmla="*/ 17463 w 12"/>
                <a:gd name="T7" fmla="*/ 4762 h 32"/>
                <a:gd name="T8" fmla="*/ 19050 w 12"/>
                <a:gd name="T9" fmla="*/ 0 h 32"/>
                <a:gd name="T10" fmla="*/ 0 60000 65536"/>
                <a:gd name="T11" fmla="*/ 0 60000 65536"/>
                <a:gd name="T12" fmla="*/ 0 60000 65536"/>
                <a:gd name="T13" fmla="*/ 0 60000 65536"/>
                <a:gd name="T14" fmla="*/ 0 60000 65536"/>
                <a:gd name="T15" fmla="*/ 0 w 12"/>
                <a:gd name="T16" fmla="*/ 0 h 32"/>
                <a:gd name="T17" fmla="*/ 12 w 12"/>
                <a:gd name="T18" fmla="*/ 32 h 32"/>
              </a:gdLst>
              <a:ahLst/>
              <a:cxnLst>
                <a:cxn ang="T10">
                  <a:pos x="T0" y="T1"/>
                </a:cxn>
                <a:cxn ang="T11">
                  <a:pos x="T2" y="T3"/>
                </a:cxn>
                <a:cxn ang="T12">
                  <a:pos x="T4" y="T5"/>
                </a:cxn>
                <a:cxn ang="T13">
                  <a:pos x="T6" y="T7"/>
                </a:cxn>
                <a:cxn ang="T14">
                  <a:pos x="T8" y="T9"/>
                </a:cxn>
              </a:cxnLst>
              <a:rect l="T15" t="T16" r="T17" b="T18"/>
              <a:pathLst>
                <a:path w="12" h="32">
                  <a:moveTo>
                    <a:pt x="0" y="32"/>
                  </a:moveTo>
                  <a:lnTo>
                    <a:pt x="0" y="32"/>
                  </a:lnTo>
                  <a:lnTo>
                    <a:pt x="3" y="13"/>
                  </a:lnTo>
                  <a:lnTo>
                    <a:pt x="11" y="3"/>
                  </a:lnTo>
                  <a:lnTo>
                    <a:pt x="12" y="0"/>
                  </a:lnTo>
                </a:path>
              </a:pathLst>
            </a:custGeom>
            <a:noFill/>
            <a:ln w="3">
              <a:solidFill>
                <a:srgbClr val="00BDFF"/>
              </a:solidFill>
              <a:prstDash val="solid"/>
              <a:round/>
              <a:headEnd/>
              <a:tailEnd/>
            </a:ln>
          </p:spPr>
          <p:txBody>
            <a:bodyPr/>
            <a:lstStyle/>
            <a:p>
              <a:endParaRPr lang="nb-NO" dirty="0"/>
            </a:p>
          </p:txBody>
        </p:sp>
        <p:sp>
          <p:nvSpPr>
            <p:cNvPr id="2231" name="Freeform 1569"/>
            <p:cNvSpPr>
              <a:spLocks/>
            </p:cNvSpPr>
            <p:nvPr/>
          </p:nvSpPr>
          <p:spPr bwMode="auto">
            <a:xfrm>
              <a:off x="5575300" y="1049338"/>
              <a:ext cx="96838" cy="53975"/>
            </a:xfrm>
            <a:custGeom>
              <a:avLst/>
              <a:gdLst>
                <a:gd name="T0" fmla="*/ 96838 w 61"/>
                <a:gd name="T1" fmla="*/ 50800 h 34"/>
                <a:gd name="T2" fmla="*/ 57150 w 61"/>
                <a:gd name="T3" fmla="*/ 53975 h 34"/>
                <a:gd name="T4" fmla="*/ 25400 w 61"/>
                <a:gd name="T5" fmla="*/ 46037 h 34"/>
                <a:gd name="T6" fmla="*/ 20638 w 61"/>
                <a:gd name="T7" fmla="*/ 44450 h 34"/>
                <a:gd name="T8" fmla="*/ 0 w 61"/>
                <a:gd name="T9" fmla="*/ 26988 h 34"/>
                <a:gd name="T10" fmla="*/ 3175 w 61"/>
                <a:gd name="T11" fmla="*/ 20637 h 34"/>
                <a:gd name="T12" fmla="*/ 3175 w 61"/>
                <a:gd name="T13" fmla="*/ 19050 h 34"/>
                <a:gd name="T14" fmla="*/ 12700 w 61"/>
                <a:gd name="T15" fmla="*/ 22225 h 34"/>
                <a:gd name="T16" fmla="*/ 20638 w 61"/>
                <a:gd name="T17" fmla="*/ 11112 h 34"/>
                <a:gd name="T18" fmla="*/ 46038 w 61"/>
                <a:gd name="T19" fmla="*/ 1588 h 34"/>
                <a:gd name="T20" fmla="*/ 53975 w 61"/>
                <a:gd name="T21" fmla="*/ 0 h 34"/>
                <a:gd name="T22" fmla="*/ 65088 w 61"/>
                <a:gd name="T23" fmla="*/ 17462 h 34"/>
                <a:gd name="T24" fmla="*/ 79375 w 61"/>
                <a:gd name="T25" fmla="*/ 19050 h 34"/>
                <a:gd name="T26" fmla="*/ 80963 w 61"/>
                <a:gd name="T27" fmla="*/ 20637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4"/>
                <a:gd name="T44" fmla="*/ 61 w 61"/>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4">
                  <a:moveTo>
                    <a:pt x="61" y="32"/>
                  </a:moveTo>
                  <a:lnTo>
                    <a:pt x="36" y="34"/>
                  </a:lnTo>
                  <a:lnTo>
                    <a:pt x="16" y="29"/>
                  </a:lnTo>
                  <a:lnTo>
                    <a:pt x="13" y="28"/>
                  </a:lnTo>
                  <a:lnTo>
                    <a:pt x="0" y="17"/>
                  </a:lnTo>
                  <a:lnTo>
                    <a:pt x="2" y="13"/>
                  </a:lnTo>
                  <a:lnTo>
                    <a:pt x="2" y="12"/>
                  </a:lnTo>
                  <a:lnTo>
                    <a:pt x="8" y="14"/>
                  </a:lnTo>
                  <a:lnTo>
                    <a:pt x="13" y="7"/>
                  </a:lnTo>
                  <a:lnTo>
                    <a:pt x="29" y="1"/>
                  </a:lnTo>
                  <a:lnTo>
                    <a:pt x="34" y="0"/>
                  </a:lnTo>
                  <a:lnTo>
                    <a:pt x="41" y="11"/>
                  </a:lnTo>
                  <a:lnTo>
                    <a:pt x="50" y="12"/>
                  </a:lnTo>
                  <a:lnTo>
                    <a:pt x="51" y="13"/>
                  </a:lnTo>
                </a:path>
              </a:pathLst>
            </a:custGeom>
            <a:noFill/>
            <a:ln w="3">
              <a:solidFill>
                <a:srgbClr val="00BDFF"/>
              </a:solidFill>
              <a:prstDash val="solid"/>
              <a:round/>
              <a:headEnd/>
              <a:tailEnd/>
            </a:ln>
          </p:spPr>
          <p:txBody>
            <a:bodyPr/>
            <a:lstStyle/>
            <a:p>
              <a:endParaRPr lang="nb-NO" dirty="0"/>
            </a:p>
          </p:txBody>
        </p:sp>
        <p:sp>
          <p:nvSpPr>
            <p:cNvPr id="2232" name="Line 1570"/>
            <p:cNvSpPr>
              <a:spLocks noChangeShapeType="1"/>
            </p:cNvSpPr>
            <p:nvPr/>
          </p:nvSpPr>
          <p:spPr bwMode="auto">
            <a:xfrm flipV="1">
              <a:off x="6724650" y="1100138"/>
              <a:ext cx="9525" cy="3175"/>
            </a:xfrm>
            <a:prstGeom prst="line">
              <a:avLst/>
            </a:prstGeom>
            <a:noFill/>
            <a:ln w="3">
              <a:solidFill>
                <a:srgbClr val="00BDFF"/>
              </a:solidFill>
              <a:round/>
              <a:headEnd/>
              <a:tailEnd/>
            </a:ln>
          </p:spPr>
          <p:txBody>
            <a:bodyPr/>
            <a:lstStyle/>
            <a:p>
              <a:endParaRPr lang="nb-NO" dirty="0"/>
            </a:p>
          </p:txBody>
        </p:sp>
        <p:sp>
          <p:nvSpPr>
            <p:cNvPr id="2233" name="Freeform 1571"/>
            <p:cNvSpPr>
              <a:spLocks/>
            </p:cNvSpPr>
            <p:nvPr/>
          </p:nvSpPr>
          <p:spPr bwMode="auto">
            <a:xfrm>
              <a:off x="6762750" y="1066800"/>
              <a:ext cx="58738" cy="38100"/>
            </a:xfrm>
            <a:custGeom>
              <a:avLst/>
              <a:gdLst>
                <a:gd name="T0" fmla="*/ 9525 w 37"/>
                <a:gd name="T1" fmla="*/ 38100 h 24"/>
                <a:gd name="T2" fmla="*/ 9525 w 37"/>
                <a:gd name="T3" fmla="*/ 36513 h 24"/>
                <a:gd name="T4" fmla="*/ 3175 w 37"/>
                <a:gd name="T5" fmla="*/ 23812 h 24"/>
                <a:gd name="T6" fmla="*/ 0 w 37"/>
                <a:gd name="T7" fmla="*/ 7938 h 24"/>
                <a:gd name="T8" fmla="*/ 9525 w 37"/>
                <a:gd name="T9" fmla="*/ 0 h 24"/>
                <a:gd name="T10" fmla="*/ 22225 w 37"/>
                <a:gd name="T11" fmla="*/ 3175 h 24"/>
                <a:gd name="T12" fmla="*/ 25400 w 37"/>
                <a:gd name="T13" fmla="*/ 0 h 24"/>
                <a:gd name="T14" fmla="*/ 41275 w 37"/>
                <a:gd name="T15" fmla="*/ 1588 h 24"/>
                <a:gd name="T16" fmla="*/ 42863 w 37"/>
                <a:gd name="T17" fmla="*/ 1588 h 24"/>
                <a:gd name="T18" fmla="*/ 39688 w 37"/>
                <a:gd name="T19" fmla="*/ 20637 h 24"/>
                <a:gd name="T20" fmla="*/ 53975 w 37"/>
                <a:gd name="T21" fmla="*/ 3175 h 24"/>
                <a:gd name="T22" fmla="*/ 58738 w 37"/>
                <a:gd name="T23" fmla="*/ 3175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24"/>
                <a:gd name="T38" fmla="*/ 37 w 37"/>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24">
                  <a:moveTo>
                    <a:pt x="6" y="24"/>
                  </a:moveTo>
                  <a:lnTo>
                    <a:pt x="6" y="23"/>
                  </a:lnTo>
                  <a:lnTo>
                    <a:pt x="2" y="15"/>
                  </a:lnTo>
                  <a:lnTo>
                    <a:pt x="0" y="5"/>
                  </a:lnTo>
                  <a:lnTo>
                    <a:pt x="6" y="0"/>
                  </a:lnTo>
                  <a:lnTo>
                    <a:pt x="14" y="2"/>
                  </a:lnTo>
                  <a:lnTo>
                    <a:pt x="16" y="0"/>
                  </a:lnTo>
                  <a:lnTo>
                    <a:pt x="26" y="1"/>
                  </a:lnTo>
                  <a:lnTo>
                    <a:pt x="27" y="1"/>
                  </a:lnTo>
                  <a:lnTo>
                    <a:pt x="25" y="13"/>
                  </a:lnTo>
                  <a:lnTo>
                    <a:pt x="34" y="2"/>
                  </a:lnTo>
                  <a:lnTo>
                    <a:pt x="37" y="2"/>
                  </a:lnTo>
                </a:path>
              </a:pathLst>
            </a:custGeom>
            <a:noFill/>
            <a:ln w="3">
              <a:solidFill>
                <a:srgbClr val="00BDFF"/>
              </a:solidFill>
              <a:prstDash val="solid"/>
              <a:round/>
              <a:headEnd/>
              <a:tailEnd/>
            </a:ln>
          </p:spPr>
          <p:txBody>
            <a:bodyPr/>
            <a:lstStyle/>
            <a:p>
              <a:endParaRPr lang="nb-NO" dirty="0"/>
            </a:p>
          </p:txBody>
        </p:sp>
        <p:sp>
          <p:nvSpPr>
            <p:cNvPr id="2234" name="Freeform 1572"/>
            <p:cNvSpPr>
              <a:spLocks/>
            </p:cNvSpPr>
            <p:nvPr/>
          </p:nvSpPr>
          <p:spPr bwMode="auto">
            <a:xfrm>
              <a:off x="6716713" y="1055688"/>
              <a:ext cx="49212" cy="53975"/>
            </a:xfrm>
            <a:custGeom>
              <a:avLst/>
              <a:gdLst>
                <a:gd name="T0" fmla="*/ 17462 w 31"/>
                <a:gd name="T1" fmla="*/ 44450 h 34"/>
                <a:gd name="T2" fmla="*/ 17462 w 31"/>
                <a:gd name="T3" fmla="*/ 41275 h 34"/>
                <a:gd name="T4" fmla="*/ 7937 w 31"/>
                <a:gd name="T5" fmla="*/ 25400 h 34"/>
                <a:gd name="T6" fmla="*/ 0 w 31"/>
                <a:gd name="T7" fmla="*/ 11112 h 34"/>
                <a:gd name="T8" fmla="*/ 4762 w 31"/>
                <a:gd name="T9" fmla="*/ 0 h 34"/>
                <a:gd name="T10" fmla="*/ 22225 w 31"/>
                <a:gd name="T11" fmla="*/ 0 h 34"/>
                <a:gd name="T12" fmla="*/ 19050 w 31"/>
                <a:gd name="T13" fmla="*/ 14287 h 34"/>
                <a:gd name="T14" fmla="*/ 31750 w 31"/>
                <a:gd name="T15" fmla="*/ 12700 h 34"/>
                <a:gd name="T16" fmla="*/ 41275 w 31"/>
                <a:gd name="T17" fmla="*/ 28575 h 34"/>
                <a:gd name="T18" fmla="*/ 47625 w 31"/>
                <a:gd name="T19" fmla="*/ 46037 h 34"/>
                <a:gd name="T20" fmla="*/ 49212 w 31"/>
                <a:gd name="T21" fmla="*/ 53975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4"/>
                <a:gd name="T35" fmla="*/ 31 w 31"/>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4">
                  <a:moveTo>
                    <a:pt x="11" y="28"/>
                  </a:moveTo>
                  <a:lnTo>
                    <a:pt x="11" y="26"/>
                  </a:lnTo>
                  <a:lnTo>
                    <a:pt x="5" y="16"/>
                  </a:lnTo>
                  <a:lnTo>
                    <a:pt x="0" y="7"/>
                  </a:lnTo>
                  <a:lnTo>
                    <a:pt x="3" y="0"/>
                  </a:lnTo>
                  <a:lnTo>
                    <a:pt x="14" y="0"/>
                  </a:lnTo>
                  <a:lnTo>
                    <a:pt x="12" y="9"/>
                  </a:lnTo>
                  <a:lnTo>
                    <a:pt x="20" y="8"/>
                  </a:lnTo>
                  <a:lnTo>
                    <a:pt x="26" y="18"/>
                  </a:lnTo>
                  <a:lnTo>
                    <a:pt x="30" y="29"/>
                  </a:lnTo>
                  <a:lnTo>
                    <a:pt x="31" y="34"/>
                  </a:lnTo>
                </a:path>
              </a:pathLst>
            </a:custGeom>
            <a:noFill/>
            <a:ln w="3">
              <a:solidFill>
                <a:srgbClr val="00BDFF"/>
              </a:solidFill>
              <a:prstDash val="solid"/>
              <a:round/>
              <a:headEnd/>
              <a:tailEnd/>
            </a:ln>
          </p:spPr>
          <p:txBody>
            <a:bodyPr/>
            <a:lstStyle/>
            <a:p>
              <a:endParaRPr lang="nb-NO" dirty="0"/>
            </a:p>
          </p:txBody>
        </p:sp>
        <p:sp>
          <p:nvSpPr>
            <p:cNvPr id="2235" name="Freeform 1573"/>
            <p:cNvSpPr>
              <a:spLocks/>
            </p:cNvSpPr>
            <p:nvPr/>
          </p:nvSpPr>
          <p:spPr bwMode="auto">
            <a:xfrm>
              <a:off x="5478463" y="1084263"/>
              <a:ext cx="9525" cy="26987"/>
            </a:xfrm>
            <a:custGeom>
              <a:avLst/>
              <a:gdLst>
                <a:gd name="T0" fmla="*/ 9525 w 6"/>
                <a:gd name="T1" fmla="*/ 26987 h 17"/>
                <a:gd name="T2" fmla="*/ 0 w 6"/>
                <a:gd name="T3" fmla="*/ 20637 h 17"/>
                <a:gd name="T4" fmla="*/ 1588 w 6"/>
                <a:gd name="T5" fmla="*/ 0 h 17"/>
                <a:gd name="T6" fmla="*/ 0 60000 65536"/>
                <a:gd name="T7" fmla="*/ 0 60000 65536"/>
                <a:gd name="T8" fmla="*/ 0 60000 65536"/>
                <a:gd name="T9" fmla="*/ 0 w 6"/>
                <a:gd name="T10" fmla="*/ 0 h 17"/>
                <a:gd name="T11" fmla="*/ 6 w 6"/>
                <a:gd name="T12" fmla="*/ 17 h 17"/>
              </a:gdLst>
              <a:ahLst/>
              <a:cxnLst>
                <a:cxn ang="T6">
                  <a:pos x="T0" y="T1"/>
                </a:cxn>
                <a:cxn ang="T7">
                  <a:pos x="T2" y="T3"/>
                </a:cxn>
                <a:cxn ang="T8">
                  <a:pos x="T4" y="T5"/>
                </a:cxn>
              </a:cxnLst>
              <a:rect l="T9" t="T10" r="T11" b="T12"/>
              <a:pathLst>
                <a:path w="6" h="17">
                  <a:moveTo>
                    <a:pt x="6" y="17"/>
                  </a:moveTo>
                  <a:lnTo>
                    <a:pt x="0" y="13"/>
                  </a:lnTo>
                  <a:lnTo>
                    <a:pt x="1" y="0"/>
                  </a:lnTo>
                </a:path>
              </a:pathLst>
            </a:custGeom>
            <a:noFill/>
            <a:ln w="3">
              <a:solidFill>
                <a:srgbClr val="00BDFF"/>
              </a:solidFill>
              <a:prstDash val="solid"/>
              <a:round/>
              <a:headEnd/>
              <a:tailEnd/>
            </a:ln>
          </p:spPr>
          <p:txBody>
            <a:bodyPr/>
            <a:lstStyle/>
            <a:p>
              <a:endParaRPr lang="nb-NO" dirty="0"/>
            </a:p>
          </p:txBody>
        </p:sp>
        <p:grpSp>
          <p:nvGrpSpPr>
            <p:cNvPr id="11" name="Group 1775"/>
            <p:cNvGrpSpPr>
              <a:grpSpLocks/>
            </p:cNvGrpSpPr>
            <p:nvPr/>
          </p:nvGrpSpPr>
          <p:grpSpPr bwMode="auto">
            <a:xfrm>
              <a:off x="4441825" y="1054100"/>
              <a:ext cx="2336800" cy="841375"/>
              <a:chOff x="2798" y="664"/>
              <a:chExt cx="1472" cy="530"/>
            </a:xfrm>
          </p:grpSpPr>
          <p:sp>
            <p:nvSpPr>
              <p:cNvPr id="3221" name="Freeform 1575"/>
              <p:cNvSpPr>
                <a:spLocks/>
              </p:cNvSpPr>
              <p:nvPr/>
            </p:nvSpPr>
            <p:spPr bwMode="auto">
              <a:xfrm>
                <a:off x="3448" y="669"/>
                <a:ext cx="19" cy="33"/>
              </a:xfrm>
              <a:custGeom>
                <a:avLst/>
                <a:gdLst>
                  <a:gd name="T0" fmla="*/ 4 w 19"/>
                  <a:gd name="T1" fmla="*/ 14 h 33"/>
                  <a:gd name="T2" fmla="*/ 5 w 19"/>
                  <a:gd name="T3" fmla="*/ 13 h 33"/>
                  <a:gd name="T4" fmla="*/ 0 w 19"/>
                  <a:gd name="T5" fmla="*/ 8 h 33"/>
                  <a:gd name="T6" fmla="*/ 5 w 19"/>
                  <a:gd name="T7" fmla="*/ 0 h 33"/>
                  <a:gd name="T8" fmla="*/ 19 w 19"/>
                  <a:gd name="T9" fmla="*/ 12 h 33"/>
                  <a:gd name="T10" fmla="*/ 9 w 19"/>
                  <a:gd name="T11" fmla="*/ 31 h 33"/>
                  <a:gd name="T12" fmla="*/ 9 w 19"/>
                  <a:gd name="T13" fmla="*/ 33 h 33"/>
                  <a:gd name="T14" fmla="*/ 9 w 19"/>
                  <a:gd name="T15" fmla="*/ 31 h 3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33"/>
                  <a:gd name="T26" fmla="*/ 19 w 1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33">
                    <a:moveTo>
                      <a:pt x="4" y="14"/>
                    </a:moveTo>
                    <a:lnTo>
                      <a:pt x="5" y="13"/>
                    </a:lnTo>
                    <a:lnTo>
                      <a:pt x="0" y="8"/>
                    </a:lnTo>
                    <a:lnTo>
                      <a:pt x="5" y="0"/>
                    </a:lnTo>
                    <a:lnTo>
                      <a:pt x="19" y="12"/>
                    </a:lnTo>
                    <a:lnTo>
                      <a:pt x="9" y="31"/>
                    </a:lnTo>
                    <a:lnTo>
                      <a:pt x="9" y="33"/>
                    </a:lnTo>
                    <a:lnTo>
                      <a:pt x="9" y="31"/>
                    </a:lnTo>
                  </a:path>
                </a:pathLst>
              </a:custGeom>
              <a:noFill/>
              <a:ln w="3">
                <a:solidFill>
                  <a:srgbClr val="00BDFF"/>
                </a:solidFill>
                <a:prstDash val="solid"/>
                <a:round/>
                <a:headEnd/>
                <a:tailEnd/>
              </a:ln>
            </p:spPr>
            <p:txBody>
              <a:bodyPr/>
              <a:lstStyle/>
              <a:p>
                <a:endParaRPr lang="nb-NO" dirty="0"/>
              </a:p>
            </p:txBody>
          </p:sp>
          <p:sp>
            <p:nvSpPr>
              <p:cNvPr id="3222" name="Freeform 1576"/>
              <p:cNvSpPr>
                <a:spLocks/>
              </p:cNvSpPr>
              <p:nvPr/>
            </p:nvSpPr>
            <p:spPr bwMode="auto">
              <a:xfrm>
                <a:off x="4198" y="664"/>
                <a:ext cx="28" cy="40"/>
              </a:xfrm>
              <a:custGeom>
                <a:avLst/>
                <a:gdLst>
                  <a:gd name="T0" fmla="*/ 0 w 28"/>
                  <a:gd name="T1" fmla="*/ 40 h 40"/>
                  <a:gd name="T2" fmla="*/ 7 w 28"/>
                  <a:gd name="T3" fmla="*/ 23 h 40"/>
                  <a:gd name="T4" fmla="*/ 2 w 28"/>
                  <a:gd name="T5" fmla="*/ 2 h 40"/>
                  <a:gd name="T6" fmla="*/ 16 w 28"/>
                  <a:gd name="T7" fmla="*/ 0 h 40"/>
                  <a:gd name="T8" fmla="*/ 20 w 28"/>
                  <a:gd name="T9" fmla="*/ 10 h 40"/>
                  <a:gd name="T10" fmla="*/ 17 w 28"/>
                  <a:gd name="T11" fmla="*/ 15 h 40"/>
                  <a:gd name="T12" fmla="*/ 25 w 28"/>
                  <a:gd name="T13" fmla="*/ 14 h 40"/>
                  <a:gd name="T14" fmla="*/ 28 w 28"/>
                  <a:gd name="T15" fmla="*/ 21 h 40"/>
                  <a:gd name="T16" fmla="*/ 10 w 28"/>
                  <a:gd name="T17" fmla="*/ 38 h 40"/>
                  <a:gd name="T18" fmla="*/ 11 w 28"/>
                  <a:gd name="T19" fmla="*/ 39 h 40"/>
                  <a:gd name="T20" fmla="*/ 0 w 28"/>
                  <a:gd name="T21" fmla="*/ 4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40"/>
                  <a:gd name="T35" fmla="*/ 28 w 28"/>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40">
                    <a:moveTo>
                      <a:pt x="0" y="40"/>
                    </a:moveTo>
                    <a:lnTo>
                      <a:pt x="7" y="23"/>
                    </a:lnTo>
                    <a:lnTo>
                      <a:pt x="2" y="2"/>
                    </a:lnTo>
                    <a:lnTo>
                      <a:pt x="16" y="0"/>
                    </a:lnTo>
                    <a:lnTo>
                      <a:pt x="20" y="10"/>
                    </a:lnTo>
                    <a:lnTo>
                      <a:pt x="17" y="15"/>
                    </a:lnTo>
                    <a:lnTo>
                      <a:pt x="25" y="14"/>
                    </a:lnTo>
                    <a:lnTo>
                      <a:pt x="28" y="21"/>
                    </a:lnTo>
                    <a:lnTo>
                      <a:pt x="10" y="38"/>
                    </a:lnTo>
                    <a:lnTo>
                      <a:pt x="11" y="39"/>
                    </a:lnTo>
                    <a:lnTo>
                      <a:pt x="0" y="40"/>
                    </a:lnTo>
                  </a:path>
                </a:pathLst>
              </a:custGeom>
              <a:noFill/>
              <a:ln w="3">
                <a:solidFill>
                  <a:srgbClr val="00BDFF"/>
                </a:solidFill>
                <a:prstDash val="solid"/>
                <a:round/>
                <a:headEnd/>
                <a:tailEnd/>
              </a:ln>
            </p:spPr>
            <p:txBody>
              <a:bodyPr/>
              <a:lstStyle/>
              <a:p>
                <a:endParaRPr lang="nb-NO" dirty="0"/>
              </a:p>
            </p:txBody>
          </p:sp>
          <p:sp>
            <p:nvSpPr>
              <p:cNvPr id="3223" name="Freeform 1577"/>
              <p:cNvSpPr>
                <a:spLocks/>
              </p:cNvSpPr>
              <p:nvPr/>
            </p:nvSpPr>
            <p:spPr bwMode="auto">
              <a:xfrm>
                <a:off x="4235" y="695"/>
                <a:ext cx="4" cy="9"/>
              </a:xfrm>
              <a:custGeom>
                <a:avLst/>
                <a:gdLst>
                  <a:gd name="T0" fmla="*/ 4 w 4"/>
                  <a:gd name="T1" fmla="*/ 9 h 9"/>
                  <a:gd name="T2" fmla="*/ 0 w 4"/>
                  <a:gd name="T3" fmla="*/ 1 h 9"/>
                  <a:gd name="T4" fmla="*/ 1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9"/>
                    </a:moveTo>
                    <a:lnTo>
                      <a:pt x="0" y="1"/>
                    </a:lnTo>
                    <a:lnTo>
                      <a:pt x="1" y="0"/>
                    </a:lnTo>
                  </a:path>
                </a:pathLst>
              </a:custGeom>
              <a:noFill/>
              <a:ln w="3">
                <a:solidFill>
                  <a:srgbClr val="00BDFF"/>
                </a:solidFill>
                <a:prstDash val="solid"/>
                <a:round/>
                <a:headEnd/>
                <a:tailEnd/>
              </a:ln>
            </p:spPr>
            <p:txBody>
              <a:bodyPr/>
              <a:lstStyle/>
              <a:p>
                <a:endParaRPr lang="nb-NO" dirty="0"/>
              </a:p>
            </p:txBody>
          </p:sp>
          <p:sp>
            <p:nvSpPr>
              <p:cNvPr id="3224" name="Freeform 1578"/>
              <p:cNvSpPr>
                <a:spLocks/>
              </p:cNvSpPr>
              <p:nvPr/>
            </p:nvSpPr>
            <p:spPr bwMode="auto">
              <a:xfrm>
                <a:off x="3764" y="694"/>
                <a:ext cx="14" cy="13"/>
              </a:xfrm>
              <a:custGeom>
                <a:avLst/>
                <a:gdLst>
                  <a:gd name="T0" fmla="*/ 0 w 14"/>
                  <a:gd name="T1" fmla="*/ 10 h 13"/>
                  <a:gd name="T2" fmla="*/ 0 w 14"/>
                  <a:gd name="T3" fmla="*/ 12 h 13"/>
                  <a:gd name="T4" fmla="*/ 8 w 14"/>
                  <a:gd name="T5" fmla="*/ 13 h 13"/>
                  <a:gd name="T6" fmla="*/ 9 w 14"/>
                  <a:gd name="T7" fmla="*/ 13 h 13"/>
                  <a:gd name="T8" fmla="*/ 10 w 14"/>
                  <a:gd name="T9" fmla="*/ 13 h 13"/>
                  <a:gd name="T10" fmla="*/ 14 w 14"/>
                  <a:gd name="T11" fmla="*/ 0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0" y="10"/>
                    </a:moveTo>
                    <a:lnTo>
                      <a:pt x="0" y="12"/>
                    </a:lnTo>
                    <a:lnTo>
                      <a:pt x="8" y="13"/>
                    </a:lnTo>
                    <a:lnTo>
                      <a:pt x="9" y="13"/>
                    </a:lnTo>
                    <a:lnTo>
                      <a:pt x="10" y="13"/>
                    </a:lnTo>
                    <a:lnTo>
                      <a:pt x="14" y="0"/>
                    </a:lnTo>
                  </a:path>
                </a:pathLst>
              </a:custGeom>
              <a:noFill/>
              <a:ln w="3">
                <a:solidFill>
                  <a:srgbClr val="00BDFF"/>
                </a:solidFill>
                <a:prstDash val="solid"/>
                <a:round/>
                <a:headEnd/>
                <a:tailEnd/>
              </a:ln>
            </p:spPr>
            <p:txBody>
              <a:bodyPr/>
              <a:lstStyle/>
              <a:p>
                <a:endParaRPr lang="nb-NO" dirty="0"/>
              </a:p>
            </p:txBody>
          </p:sp>
          <p:sp>
            <p:nvSpPr>
              <p:cNvPr id="3225" name="Freeform 1579"/>
              <p:cNvSpPr>
                <a:spLocks/>
              </p:cNvSpPr>
              <p:nvPr/>
            </p:nvSpPr>
            <p:spPr bwMode="auto">
              <a:xfrm>
                <a:off x="3438" y="690"/>
                <a:ext cx="12" cy="18"/>
              </a:xfrm>
              <a:custGeom>
                <a:avLst/>
                <a:gdLst>
                  <a:gd name="T0" fmla="*/ 2 w 12"/>
                  <a:gd name="T1" fmla="*/ 18 h 18"/>
                  <a:gd name="T2" fmla="*/ 0 w 12"/>
                  <a:gd name="T3" fmla="*/ 6 h 18"/>
                  <a:gd name="T4" fmla="*/ 1 w 12"/>
                  <a:gd name="T5" fmla="*/ 0 h 18"/>
                  <a:gd name="T6" fmla="*/ 6 w 12"/>
                  <a:gd name="T7" fmla="*/ 1 h 18"/>
                  <a:gd name="T8" fmla="*/ 12 w 12"/>
                  <a:gd name="T9" fmla="*/ 13 h 18"/>
                  <a:gd name="T10" fmla="*/ 12 w 12"/>
                  <a:gd name="T11" fmla="*/ 13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2" y="18"/>
                    </a:moveTo>
                    <a:lnTo>
                      <a:pt x="0" y="6"/>
                    </a:lnTo>
                    <a:lnTo>
                      <a:pt x="1" y="0"/>
                    </a:lnTo>
                    <a:lnTo>
                      <a:pt x="6" y="1"/>
                    </a:lnTo>
                    <a:lnTo>
                      <a:pt x="12" y="13"/>
                    </a:lnTo>
                  </a:path>
                </a:pathLst>
              </a:custGeom>
              <a:noFill/>
              <a:ln w="3">
                <a:solidFill>
                  <a:srgbClr val="00BDFF"/>
                </a:solidFill>
                <a:prstDash val="solid"/>
                <a:round/>
                <a:headEnd/>
                <a:tailEnd/>
              </a:ln>
            </p:spPr>
            <p:txBody>
              <a:bodyPr/>
              <a:lstStyle/>
              <a:p>
                <a:endParaRPr lang="nb-NO" dirty="0"/>
              </a:p>
            </p:txBody>
          </p:sp>
          <p:sp>
            <p:nvSpPr>
              <p:cNvPr id="3226" name="Freeform 1580"/>
              <p:cNvSpPr>
                <a:spLocks/>
              </p:cNvSpPr>
              <p:nvPr/>
            </p:nvSpPr>
            <p:spPr bwMode="auto">
              <a:xfrm>
                <a:off x="4210" y="704"/>
                <a:ext cx="9" cy="6"/>
              </a:xfrm>
              <a:custGeom>
                <a:avLst/>
                <a:gdLst>
                  <a:gd name="T0" fmla="*/ 0 w 9"/>
                  <a:gd name="T1" fmla="*/ 6 h 6"/>
                  <a:gd name="T2" fmla="*/ 5 w 9"/>
                  <a:gd name="T3" fmla="*/ 6 h 6"/>
                  <a:gd name="T4" fmla="*/ 9 w 9"/>
                  <a:gd name="T5" fmla="*/ 0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6"/>
                    </a:moveTo>
                    <a:lnTo>
                      <a:pt x="5" y="6"/>
                    </a:lnTo>
                    <a:lnTo>
                      <a:pt x="9" y="0"/>
                    </a:lnTo>
                  </a:path>
                </a:pathLst>
              </a:custGeom>
              <a:noFill/>
              <a:ln w="3">
                <a:solidFill>
                  <a:srgbClr val="00BDFF"/>
                </a:solidFill>
                <a:prstDash val="solid"/>
                <a:round/>
                <a:headEnd/>
                <a:tailEnd/>
              </a:ln>
            </p:spPr>
            <p:txBody>
              <a:bodyPr/>
              <a:lstStyle/>
              <a:p>
                <a:endParaRPr lang="nb-NO" dirty="0"/>
              </a:p>
            </p:txBody>
          </p:sp>
          <p:sp>
            <p:nvSpPr>
              <p:cNvPr id="3227" name="Freeform 1581"/>
              <p:cNvSpPr>
                <a:spLocks/>
              </p:cNvSpPr>
              <p:nvPr/>
            </p:nvSpPr>
            <p:spPr bwMode="auto">
              <a:xfrm>
                <a:off x="4219" y="695"/>
                <a:ext cx="11" cy="15"/>
              </a:xfrm>
              <a:custGeom>
                <a:avLst/>
                <a:gdLst>
                  <a:gd name="T0" fmla="*/ 0 w 11"/>
                  <a:gd name="T1" fmla="*/ 9 h 15"/>
                  <a:gd name="T2" fmla="*/ 7 w 11"/>
                  <a:gd name="T3" fmla="*/ 1 h 15"/>
                  <a:gd name="T4" fmla="*/ 11 w 11"/>
                  <a:gd name="T5" fmla="*/ 0 h 15"/>
                  <a:gd name="T6" fmla="*/ 7 w 11"/>
                  <a:gd name="T7" fmla="*/ 12 h 15"/>
                  <a:gd name="T8" fmla="*/ 4 w 11"/>
                  <a:gd name="T9" fmla="*/ 15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9"/>
                    </a:moveTo>
                    <a:lnTo>
                      <a:pt x="7" y="1"/>
                    </a:lnTo>
                    <a:lnTo>
                      <a:pt x="11" y="0"/>
                    </a:lnTo>
                    <a:lnTo>
                      <a:pt x="7" y="12"/>
                    </a:lnTo>
                    <a:lnTo>
                      <a:pt x="4" y="15"/>
                    </a:lnTo>
                  </a:path>
                </a:pathLst>
              </a:custGeom>
              <a:noFill/>
              <a:ln w="3">
                <a:solidFill>
                  <a:srgbClr val="00BDFF"/>
                </a:solidFill>
                <a:prstDash val="solid"/>
                <a:round/>
                <a:headEnd/>
                <a:tailEnd/>
              </a:ln>
            </p:spPr>
            <p:txBody>
              <a:bodyPr/>
              <a:lstStyle/>
              <a:p>
                <a:endParaRPr lang="nb-NO" dirty="0"/>
              </a:p>
            </p:txBody>
          </p:sp>
          <p:sp>
            <p:nvSpPr>
              <p:cNvPr id="3228" name="Freeform 1582"/>
              <p:cNvSpPr>
                <a:spLocks/>
              </p:cNvSpPr>
              <p:nvPr/>
            </p:nvSpPr>
            <p:spPr bwMode="auto">
              <a:xfrm>
                <a:off x="4261" y="699"/>
                <a:ext cx="1" cy="12"/>
              </a:xfrm>
              <a:custGeom>
                <a:avLst/>
                <a:gdLst>
                  <a:gd name="T0" fmla="*/ 1 w 1"/>
                  <a:gd name="T1" fmla="*/ 0 h 12"/>
                  <a:gd name="T2" fmla="*/ 1 w 1"/>
                  <a:gd name="T3" fmla="*/ 4 h 12"/>
                  <a:gd name="T4" fmla="*/ 0 w 1"/>
                  <a:gd name="T5" fmla="*/ 12 h 12"/>
                  <a:gd name="T6" fmla="*/ 0 w 1"/>
                  <a:gd name="T7" fmla="*/ 12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1" y="0"/>
                    </a:moveTo>
                    <a:lnTo>
                      <a:pt x="1" y="4"/>
                    </a:lnTo>
                    <a:lnTo>
                      <a:pt x="0" y="12"/>
                    </a:lnTo>
                  </a:path>
                </a:pathLst>
              </a:custGeom>
              <a:noFill/>
              <a:ln w="3">
                <a:solidFill>
                  <a:srgbClr val="00BDFF"/>
                </a:solidFill>
                <a:prstDash val="solid"/>
                <a:round/>
                <a:headEnd/>
                <a:tailEnd/>
              </a:ln>
            </p:spPr>
            <p:txBody>
              <a:bodyPr/>
              <a:lstStyle/>
              <a:p>
                <a:endParaRPr lang="nb-NO" dirty="0"/>
              </a:p>
            </p:txBody>
          </p:sp>
          <p:sp>
            <p:nvSpPr>
              <p:cNvPr id="3229" name="Line 1583"/>
              <p:cNvSpPr>
                <a:spLocks noChangeShapeType="1"/>
              </p:cNvSpPr>
              <p:nvPr/>
            </p:nvSpPr>
            <p:spPr bwMode="auto">
              <a:xfrm>
                <a:off x="4261" y="711"/>
                <a:ext cx="1" cy="1"/>
              </a:xfrm>
              <a:prstGeom prst="line">
                <a:avLst/>
              </a:prstGeom>
              <a:noFill/>
              <a:ln w="3">
                <a:solidFill>
                  <a:srgbClr val="00BDFF"/>
                </a:solidFill>
                <a:round/>
                <a:headEnd/>
                <a:tailEnd/>
              </a:ln>
            </p:spPr>
            <p:txBody>
              <a:bodyPr/>
              <a:lstStyle/>
              <a:p>
                <a:endParaRPr lang="nb-NO" dirty="0"/>
              </a:p>
            </p:txBody>
          </p:sp>
          <p:sp>
            <p:nvSpPr>
              <p:cNvPr id="3230" name="Freeform 1584"/>
              <p:cNvSpPr>
                <a:spLocks/>
              </p:cNvSpPr>
              <p:nvPr/>
            </p:nvSpPr>
            <p:spPr bwMode="auto">
              <a:xfrm>
                <a:off x="3749" y="690"/>
                <a:ext cx="20" cy="23"/>
              </a:xfrm>
              <a:custGeom>
                <a:avLst/>
                <a:gdLst>
                  <a:gd name="T0" fmla="*/ 0 w 20"/>
                  <a:gd name="T1" fmla="*/ 0 h 23"/>
                  <a:gd name="T2" fmla="*/ 0 w 20"/>
                  <a:gd name="T3" fmla="*/ 6 h 23"/>
                  <a:gd name="T4" fmla="*/ 4 w 20"/>
                  <a:gd name="T5" fmla="*/ 17 h 23"/>
                  <a:gd name="T6" fmla="*/ 8 w 20"/>
                  <a:gd name="T7" fmla="*/ 23 h 23"/>
                  <a:gd name="T8" fmla="*/ 13 w 20"/>
                  <a:gd name="T9" fmla="*/ 23 h 23"/>
                  <a:gd name="T10" fmla="*/ 12 w 20"/>
                  <a:gd name="T11" fmla="*/ 18 h 23"/>
                  <a:gd name="T12" fmla="*/ 8 w 20"/>
                  <a:gd name="T13" fmla="*/ 13 h 23"/>
                  <a:gd name="T14" fmla="*/ 8 w 20"/>
                  <a:gd name="T15" fmla="*/ 1 h 23"/>
                  <a:gd name="T16" fmla="*/ 13 w 20"/>
                  <a:gd name="T17" fmla="*/ 1 h 23"/>
                  <a:gd name="T18" fmla="*/ 20 w 20"/>
                  <a:gd name="T19" fmla="*/ 3 h 23"/>
                  <a:gd name="T20" fmla="*/ 15 w 20"/>
                  <a:gd name="T21" fmla="*/ 1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3"/>
                  <a:gd name="T35" fmla="*/ 20 w 20"/>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3">
                    <a:moveTo>
                      <a:pt x="0" y="0"/>
                    </a:moveTo>
                    <a:lnTo>
                      <a:pt x="0" y="6"/>
                    </a:lnTo>
                    <a:lnTo>
                      <a:pt x="4" y="17"/>
                    </a:lnTo>
                    <a:lnTo>
                      <a:pt x="8" y="23"/>
                    </a:lnTo>
                    <a:lnTo>
                      <a:pt x="13" y="23"/>
                    </a:lnTo>
                    <a:lnTo>
                      <a:pt x="12" y="18"/>
                    </a:lnTo>
                    <a:lnTo>
                      <a:pt x="8" y="13"/>
                    </a:lnTo>
                    <a:lnTo>
                      <a:pt x="8" y="1"/>
                    </a:lnTo>
                    <a:lnTo>
                      <a:pt x="13" y="1"/>
                    </a:lnTo>
                    <a:lnTo>
                      <a:pt x="20" y="3"/>
                    </a:lnTo>
                    <a:lnTo>
                      <a:pt x="15" y="14"/>
                    </a:lnTo>
                  </a:path>
                </a:pathLst>
              </a:custGeom>
              <a:noFill/>
              <a:ln w="3">
                <a:solidFill>
                  <a:srgbClr val="00BDFF"/>
                </a:solidFill>
                <a:prstDash val="solid"/>
                <a:round/>
                <a:headEnd/>
                <a:tailEnd/>
              </a:ln>
            </p:spPr>
            <p:txBody>
              <a:bodyPr/>
              <a:lstStyle/>
              <a:p>
                <a:endParaRPr lang="nb-NO" dirty="0"/>
              </a:p>
            </p:txBody>
          </p:sp>
          <p:sp>
            <p:nvSpPr>
              <p:cNvPr id="3231" name="Freeform 1585"/>
              <p:cNvSpPr>
                <a:spLocks/>
              </p:cNvSpPr>
              <p:nvPr/>
            </p:nvSpPr>
            <p:spPr bwMode="auto">
              <a:xfrm>
                <a:off x="3594" y="693"/>
                <a:ext cx="14" cy="22"/>
              </a:xfrm>
              <a:custGeom>
                <a:avLst/>
                <a:gdLst>
                  <a:gd name="T0" fmla="*/ 10 w 14"/>
                  <a:gd name="T1" fmla="*/ 22 h 22"/>
                  <a:gd name="T2" fmla="*/ 9 w 14"/>
                  <a:gd name="T3" fmla="*/ 19 h 22"/>
                  <a:gd name="T4" fmla="*/ 7 w 14"/>
                  <a:gd name="T5" fmla="*/ 15 h 22"/>
                  <a:gd name="T6" fmla="*/ 11 w 14"/>
                  <a:gd name="T7" fmla="*/ 13 h 22"/>
                  <a:gd name="T8" fmla="*/ 2 w 14"/>
                  <a:gd name="T9" fmla="*/ 11 h 22"/>
                  <a:gd name="T10" fmla="*/ 0 w 14"/>
                  <a:gd name="T11" fmla="*/ 6 h 22"/>
                  <a:gd name="T12" fmla="*/ 6 w 14"/>
                  <a:gd name="T13" fmla="*/ 2 h 22"/>
                  <a:gd name="T14" fmla="*/ 14 w 14"/>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2"/>
                  <a:gd name="T26" fmla="*/ 14 w 14"/>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2">
                    <a:moveTo>
                      <a:pt x="10" y="22"/>
                    </a:moveTo>
                    <a:lnTo>
                      <a:pt x="9" y="19"/>
                    </a:lnTo>
                    <a:lnTo>
                      <a:pt x="7" y="15"/>
                    </a:lnTo>
                    <a:lnTo>
                      <a:pt x="11" y="13"/>
                    </a:lnTo>
                    <a:lnTo>
                      <a:pt x="2" y="11"/>
                    </a:lnTo>
                    <a:lnTo>
                      <a:pt x="0" y="6"/>
                    </a:lnTo>
                    <a:lnTo>
                      <a:pt x="6" y="2"/>
                    </a:lnTo>
                    <a:lnTo>
                      <a:pt x="14" y="0"/>
                    </a:lnTo>
                  </a:path>
                </a:pathLst>
              </a:custGeom>
              <a:noFill/>
              <a:ln w="3">
                <a:solidFill>
                  <a:srgbClr val="00BDFF"/>
                </a:solidFill>
                <a:prstDash val="solid"/>
                <a:round/>
                <a:headEnd/>
                <a:tailEnd/>
              </a:ln>
            </p:spPr>
            <p:txBody>
              <a:bodyPr/>
              <a:lstStyle/>
              <a:p>
                <a:endParaRPr lang="nb-NO" dirty="0"/>
              </a:p>
            </p:txBody>
          </p:sp>
          <p:sp>
            <p:nvSpPr>
              <p:cNvPr id="3232" name="Freeform 1586"/>
              <p:cNvSpPr>
                <a:spLocks/>
              </p:cNvSpPr>
              <p:nvPr/>
            </p:nvSpPr>
            <p:spPr bwMode="auto">
              <a:xfrm>
                <a:off x="4189" y="693"/>
                <a:ext cx="7" cy="23"/>
              </a:xfrm>
              <a:custGeom>
                <a:avLst/>
                <a:gdLst>
                  <a:gd name="T0" fmla="*/ 7 w 7"/>
                  <a:gd name="T1" fmla="*/ 0 h 23"/>
                  <a:gd name="T2" fmla="*/ 5 w 7"/>
                  <a:gd name="T3" fmla="*/ 3 h 23"/>
                  <a:gd name="T4" fmla="*/ 4 w 7"/>
                  <a:gd name="T5" fmla="*/ 7 h 23"/>
                  <a:gd name="T6" fmla="*/ 3 w 7"/>
                  <a:gd name="T7" fmla="*/ 13 h 23"/>
                  <a:gd name="T8" fmla="*/ 0 w 7"/>
                  <a:gd name="T9" fmla="*/ 23 h 23"/>
                  <a:gd name="T10" fmla="*/ 0 60000 65536"/>
                  <a:gd name="T11" fmla="*/ 0 60000 65536"/>
                  <a:gd name="T12" fmla="*/ 0 60000 65536"/>
                  <a:gd name="T13" fmla="*/ 0 60000 65536"/>
                  <a:gd name="T14" fmla="*/ 0 60000 65536"/>
                  <a:gd name="T15" fmla="*/ 0 w 7"/>
                  <a:gd name="T16" fmla="*/ 0 h 23"/>
                  <a:gd name="T17" fmla="*/ 7 w 7"/>
                  <a:gd name="T18" fmla="*/ 23 h 23"/>
                </a:gdLst>
                <a:ahLst/>
                <a:cxnLst>
                  <a:cxn ang="T10">
                    <a:pos x="T0" y="T1"/>
                  </a:cxn>
                  <a:cxn ang="T11">
                    <a:pos x="T2" y="T3"/>
                  </a:cxn>
                  <a:cxn ang="T12">
                    <a:pos x="T4" y="T5"/>
                  </a:cxn>
                  <a:cxn ang="T13">
                    <a:pos x="T6" y="T7"/>
                  </a:cxn>
                  <a:cxn ang="T14">
                    <a:pos x="T8" y="T9"/>
                  </a:cxn>
                </a:cxnLst>
                <a:rect l="T15" t="T16" r="T17" b="T18"/>
                <a:pathLst>
                  <a:path w="7" h="23">
                    <a:moveTo>
                      <a:pt x="7" y="0"/>
                    </a:moveTo>
                    <a:lnTo>
                      <a:pt x="5" y="3"/>
                    </a:lnTo>
                    <a:lnTo>
                      <a:pt x="4" y="7"/>
                    </a:lnTo>
                    <a:lnTo>
                      <a:pt x="3" y="13"/>
                    </a:lnTo>
                    <a:lnTo>
                      <a:pt x="0" y="23"/>
                    </a:lnTo>
                  </a:path>
                </a:pathLst>
              </a:custGeom>
              <a:noFill/>
              <a:ln w="3">
                <a:solidFill>
                  <a:srgbClr val="00BDFF"/>
                </a:solidFill>
                <a:prstDash val="solid"/>
                <a:round/>
                <a:headEnd/>
                <a:tailEnd/>
              </a:ln>
            </p:spPr>
            <p:txBody>
              <a:bodyPr/>
              <a:lstStyle/>
              <a:p>
                <a:endParaRPr lang="nb-NO" dirty="0"/>
              </a:p>
            </p:txBody>
          </p:sp>
          <p:sp>
            <p:nvSpPr>
              <p:cNvPr id="3233" name="Freeform 1587"/>
              <p:cNvSpPr>
                <a:spLocks/>
              </p:cNvSpPr>
              <p:nvPr/>
            </p:nvSpPr>
            <p:spPr bwMode="auto">
              <a:xfrm>
                <a:off x="4257" y="696"/>
                <a:ext cx="13" cy="20"/>
              </a:xfrm>
              <a:custGeom>
                <a:avLst/>
                <a:gdLst>
                  <a:gd name="T0" fmla="*/ 4 w 13"/>
                  <a:gd name="T1" fmla="*/ 15 h 20"/>
                  <a:gd name="T2" fmla="*/ 0 w 13"/>
                  <a:gd name="T3" fmla="*/ 19 h 20"/>
                  <a:gd name="T4" fmla="*/ 7 w 13"/>
                  <a:gd name="T5" fmla="*/ 20 h 20"/>
                  <a:gd name="T6" fmla="*/ 13 w 13"/>
                  <a:gd name="T7" fmla="*/ 14 h 20"/>
                  <a:gd name="T8" fmla="*/ 11 w 13"/>
                  <a:gd name="T9" fmla="*/ 7 h 20"/>
                  <a:gd name="T10" fmla="*/ 9 w 13"/>
                  <a:gd name="T11" fmla="*/ 0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4" y="15"/>
                    </a:moveTo>
                    <a:lnTo>
                      <a:pt x="0" y="19"/>
                    </a:lnTo>
                    <a:lnTo>
                      <a:pt x="7" y="20"/>
                    </a:lnTo>
                    <a:lnTo>
                      <a:pt x="13" y="14"/>
                    </a:lnTo>
                    <a:lnTo>
                      <a:pt x="11" y="7"/>
                    </a:lnTo>
                    <a:lnTo>
                      <a:pt x="9" y="0"/>
                    </a:lnTo>
                  </a:path>
                </a:pathLst>
              </a:custGeom>
              <a:noFill/>
              <a:ln w="3">
                <a:solidFill>
                  <a:srgbClr val="00BDFF"/>
                </a:solidFill>
                <a:prstDash val="solid"/>
                <a:round/>
                <a:headEnd/>
                <a:tailEnd/>
              </a:ln>
            </p:spPr>
            <p:txBody>
              <a:bodyPr/>
              <a:lstStyle/>
              <a:p>
                <a:endParaRPr lang="nb-NO" dirty="0"/>
              </a:p>
            </p:txBody>
          </p:sp>
          <p:sp>
            <p:nvSpPr>
              <p:cNvPr id="3234" name="Freeform 1588"/>
              <p:cNvSpPr>
                <a:spLocks/>
              </p:cNvSpPr>
              <p:nvPr/>
            </p:nvSpPr>
            <p:spPr bwMode="auto">
              <a:xfrm>
                <a:off x="4219" y="710"/>
                <a:ext cx="4" cy="6"/>
              </a:xfrm>
              <a:custGeom>
                <a:avLst/>
                <a:gdLst>
                  <a:gd name="T0" fmla="*/ 4 w 4"/>
                  <a:gd name="T1" fmla="*/ 0 h 6"/>
                  <a:gd name="T2" fmla="*/ 0 w 4"/>
                  <a:gd name="T3" fmla="*/ 6 h 6"/>
                  <a:gd name="T4" fmla="*/ 0 w 4"/>
                  <a:gd name="T5" fmla="*/ 6 h 6"/>
                  <a:gd name="T6" fmla="*/ 0 60000 65536"/>
                  <a:gd name="T7" fmla="*/ 0 60000 65536"/>
                  <a:gd name="T8" fmla="*/ 0 60000 65536"/>
                  <a:gd name="T9" fmla="*/ 0 w 4"/>
                  <a:gd name="T10" fmla="*/ 0 h 6"/>
                  <a:gd name="T11" fmla="*/ 4 w 4"/>
                  <a:gd name="T12" fmla="*/ 6 h 6"/>
                </a:gdLst>
                <a:ahLst/>
                <a:cxnLst>
                  <a:cxn ang="T6">
                    <a:pos x="T0" y="T1"/>
                  </a:cxn>
                  <a:cxn ang="T7">
                    <a:pos x="T2" y="T3"/>
                  </a:cxn>
                  <a:cxn ang="T8">
                    <a:pos x="T4" y="T5"/>
                  </a:cxn>
                </a:cxnLst>
                <a:rect l="T9" t="T10" r="T11" b="T12"/>
                <a:pathLst>
                  <a:path w="4" h="6">
                    <a:moveTo>
                      <a:pt x="4" y="0"/>
                    </a:moveTo>
                    <a:lnTo>
                      <a:pt x="0" y="6"/>
                    </a:lnTo>
                  </a:path>
                </a:pathLst>
              </a:custGeom>
              <a:noFill/>
              <a:ln w="3">
                <a:solidFill>
                  <a:srgbClr val="00BDFF"/>
                </a:solidFill>
                <a:prstDash val="solid"/>
                <a:round/>
                <a:headEnd/>
                <a:tailEnd/>
              </a:ln>
            </p:spPr>
            <p:txBody>
              <a:bodyPr/>
              <a:lstStyle/>
              <a:p>
                <a:endParaRPr lang="nb-NO" dirty="0"/>
              </a:p>
            </p:txBody>
          </p:sp>
          <p:sp>
            <p:nvSpPr>
              <p:cNvPr id="3235" name="Freeform 1589"/>
              <p:cNvSpPr>
                <a:spLocks/>
              </p:cNvSpPr>
              <p:nvPr/>
            </p:nvSpPr>
            <p:spPr bwMode="auto">
              <a:xfrm>
                <a:off x="4238" y="704"/>
                <a:ext cx="2" cy="16"/>
              </a:xfrm>
              <a:custGeom>
                <a:avLst/>
                <a:gdLst>
                  <a:gd name="T0" fmla="*/ 0 w 2"/>
                  <a:gd name="T1" fmla="*/ 12 h 16"/>
                  <a:gd name="T2" fmla="*/ 2 w 2"/>
                  <a:gd name="T3" fmla="*/ 16 h 16"/>
                  <a:gd name="T4" fmla="*/ 2 w 2"/>
                  <a:gd name="T5" fmla="*/ 16 h 16"/>
                  <a:gd name="T6" fmla="*/ 2 w 2"/>
                  <a:gd name="T7" fmla="*/ 16 h 16"/>
                  <a:gd name="T8" fmla="*/ 2 w 2"/>
                  <a:gd name="T9" fmla="*/ 13 h 16"/>
                  <a:gd name="T10" fmla="*/ 2 w 2"/>
                  <a:gd name="T11" fmla="*/ 7 h 16"/>
                  <a:gd name="T12" fmla="*/ 2 w 2"/>
                  <a:gd name="T13" fmla="*/ 6 h 16"/>
                  <a:gd name="T14" fmla="*/ 1 w 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6"/>
                  <a:gd name="T26" fmla="*/ 2 w 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6">
                    <a:moveTo>
                      <a:pt x="0" y="12"/>
                    </a:moveTo>
                    <a:lnTo>
                      <a:pt x="2" y="16"/>
                    </a:lnTo>
                    <a:lnTo>
                      <a:pt x="2" y="13"/>
                    </a:lnTo>
                    <a:lnTo>
                      <a:pt x="2" y="7"/>
                    </a:lnTo>
                    <a:lnTo>
                      <a:pt x="2" y="6"/>
                    </a:lnTo>
                    <a:lnTo>
                      <a:pt x="1" y="0"/>
                    </a:lnTo>
                  </a:path>
                </a:pathLst>
              </a:custGeom>
              <a:noFill/>
              <a:ln w="3">
                <a:solidFill>
                  <a:srgbClr val="00BDFF"/>
                </a:solidFill>
                <a:prstDash val="solid"/>
                <a:round/>
                <a:headEnd/>
                <a:tailEnd/>
              </a:ln>
            </p:spPr>
            <p:txBody>
              <a:bodyPr/>
              <a:lstStyle/>
              <a:p>
                <a:endParaRPr lang="nb-NO" dirty="0"/>
              </a:p>
            </p:txBody>
          </p:sp>
          <p:sp>
            <p:nvSpPr>
              <p:cNvPr id="3236" name="Freeform 1590"/>
              <p:cNvSpPr>
                <a:spLocks/>
              </p:cNvSpPr>
              <p:nvPr/>
            </p:nvSpPr>
            <p:spPr bwMode="auto">
              <a:xfrm>
                <a:off x="4187" y="716"/>
                <a:ext cx="2" cy="5"/>
              </a:xfrm>
              <a:custGeom>
                <a:avLst/>
                <a:gdLst>
                  <a:gd name="T0" fmla="*/ 2 w 2"/>
                  <a:gd name="T1" fmla="*/ 0 h 5"/>
                  <a:gd name="T2" fmla="*/ 1 w 2"/>
                  <a:gd name="T3" fmla="*/ 4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0"/>
                    </a:moveTo>
                    <a:lnTo>
                      <a:pt x="1" y="4"/>
                    </a:lnTo>
                    <a:lnTo>
                      <a:pt x="0" y="5"/>
                    </a:lnTo>
                  </a:path>
                </a:pathLst>
              </a:custGeom>
              <a:noFill/>
              <a:ln w="3">
                <a:solidFill>
                  <a:srgbClr val="00BDFF"/>
                </a:solidFill>
                <a:prstDash val="solid"/>
                <a:round/>
                <a:headEnd/>
                <a:tailEnd/>
              </a:ln>
            </p:spPr>
            <p:txBody>
              <a:bodyPr/>
              <a:lstStyle/>
              <a:p>
                <a:endParaRPr lang="nb-NO" dirty="0"/>
              </a:p>
            </p:txBody>
          </p:sp>
          <p:sp>
            <p:nvSpPr>
              <p:cNvPr id="3237" name="Freeform 1591"/>
              <p:cNvSpPr>
                <a:spLocks/>
              </p:cNvSpPr>
              <p:nvPr/>
            </p:nvSpPr>
            <p:spPr bwMode="auto">
              <a:xfrm>
                <a:off x="3235" y="723"/>
                <a:ext cx="1" cy="1"/>
              </a:xfrm>
              <a:custGeom>
                <a:avLst/>
                <a:gdLst>
                  <a:gd name="T0" fmla="*/ 1 w 1"/>
                  <a:gd name="T1" fmla="*/ 1 h 1"/>
                  <a:gd name="T2" fmla="*/ 1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lnTo>
                      <a:pt x="1" y="0"/>
                    </a:lnTo>
                    <a:lnTo>
                      <a:pt x="0" y="1"/>
                    </a:lnTo>
                  </a:path>
                </a:pathLst>
              </a:custGeom>
              <a:noFill/>
              <a:ln w="3">
                <a:solidFill>
                  <a:srgbClr val="00BDFF"/>
                </a:solidFill>
                <a:prstDash val="solid"/>
                <a:round/>
                <a:headEnd/>
                <a:tailEnd/>
              </a:ln>
            </p:spPr>
            <p:txBody>
              <a:bodyPr/>
              <a:lstStyle/>
              <a:p>
                <a:endParaRPr lang="nb-NO" dirty="0"/>
              </a:p>
            </p:txBody>
          </p:sp>
          <p:sp>
            <p:nvSpPr>
              <p:cNvPr id="3238" name="Freeform 1592"/>
              <p:cNvSpPr>
                <a:spLocks/>
              </p:cNvSpPr>
              <p:nvPr/>
            </p:nvSpPr>
            <p:spPr bwMode="auto">
              <a:xfrm>
                <a:off x="3264" y="713"/>
                <a:ext cx="11" cy="11"/>
              </a:xfrm>
              <a:custGeom>
                <a:avLst/>
                <a:gdLst>
                  <a:gd name="T0" fmla="*/ 0 w 11"/>
                  <a:gd name="T1" fmla="*/ 11 h 11"/>
                  <a:gd name="T2" fmla="*/ 0 w 11"/>
                  <a:gd name="T3" fmla="*/ 10 h 11"/>
                  <a:gd name="T4" fmla="*/ 6 w 11"/>
                  <a:gd name="T5" fmla="*/ 0 h 11"/>
                  <a:gd name="T6" fmla="*/ 11 w 11"/>
                  <a:gd name="T7" fmla="*/ 6 h 11"/>
                  <a:gd name="T8" fmla="*/ 11 w 11"/>
                  <a:gd name="T9" fmla="*/ 11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11"/>
                    </a:moveTo>
                    <a:lnTo>
                      <a:pt x="0" y="10"/>
                    </a:lnTo>
                    <a:lnTo>
                      <a:pt x="6" y="0"/>
                    </a:lnTo>
                    <a:lnTo>
                      <a:pt x="11" y="6"/>
                    </a:lnTo>
                    <a:lnTo>
                      <a:pt x="11" y="11"/>
                    </a:lnTo>
                  </a:path>
                </a:pathLst>
              </a:custGeom>
              <a:noFill/>
              <a:ln w="3">
                <a:solidFill>
                  <a:srgbClr val="00BDFF"/>
                </a:solidFill>
                <a:prstDash val="solid"/>
                <a:round/>
                <a:headEnd/>
                <a:tailEnd/>
              </a:ln>
            </p:spPr>
            <p:txBody>
              <a:bodyPr/>
              <a:lstStyle/>
              <a:p>
                <a:endParaRPr lang="nb-NO" dirty="0"/>
              </a:p>
            </p:txBody>
          </p:sp>
          <p:sp>
            <p:nvSpPr>
              <p:cNvPr id="3239" name="Freeform 1593"/>
              <p:cNvSpPr>
                <a:spLocks/>
              </p:cNvSpPr>
              <p:nvPr/>
            </p:nvSpPr>
            <p:spPr bwMode="auto">
              <a:xfrm>
                <a:off x="3353" y="721"/>
                <a:ext cx="19" cy="3"/>
              </a:xfrm>
              <a:custGeom>
                <a:avLst/>
                <a:gdLst>
                  <a:gd name="T0" fmla="*/ 0 w 19"/>
                  <a:gd name="T1" fmla="*/ 3 h 3"/>
                  <a:gd name="T2" fmla="*/ 0 w 19"/>
                  <a:gd name="T3" fmla="*/ 2 h 3"/>
                  <a:gd name="T4" fmla="*/ 15 w 19"/>
                  <a:gd name="T5" fmla="*/ 0 h 3"/>
                  <a:gd name="T6" fmla="*/ 19 w 19"/>
                  <a:gd name="T7" fmla="*/ 3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0" y="3"/>
                    </a:moveTo>
                    <a:lnTo>
                      <a:pt x="0" y="2"/>
                    </a:lnTo>
                    <a:lnTo>
                      <a:pt x="15" y="0"/>
                    </a:lnTo>
                    <a:lnTo>
                      <a:pt x="19" y="3"/>
                    </a:lnTo>
                  </a:path>
                </a:pathLst>
              </a:custGeom>
              <a:noFill/>
              <a:ln w="3">
                <a:solidFill>
                  <a:srgbClr val="00BDFF"/>
                </a:solidFill>
                <a:prstDash val="solid"/>
                <a:round/>
                <a:headEnd/>
                <a:tailEnd/>
              </a:ln>
            </p:spPr>
            <p:txBody>
              <a:bodyPr/>
              <a:lstStyle/>
              <a:p>
                <a:endParaRPr lang="nb-NO" dirty="0"/>
              </a:p>
            </p:txBody>
          </p:sp>
          <p:sp>
            <p:nvSpPr>
              <p:cNvPr id="3240" name="Freeform 1594"/>
              <p:cNvSpPr>
                <a:spLocks/>
              </p:cNvSpPr>
              <p:nvPr/>
            </p:nvSpPr>
            <p:spPr bwMode="auto">
              <a:xfrm>
                <a:off x="3413" y="703"/>
                <a:ext cx="29" cy="21"/>
              </a:xfrm>
              <a:custGeom>
                <a:avLst/>
                <a:gdLst>
                  <a:gd name="T0" fmla="*/ 4 w 29"/>
                  <a:gd name="T1" fmla="*/ 21 h 21"/>
                  <a:gd name="T2" fmla="*/ 0 w 29"/>
                  <a:gd name="T3" fmla="*/ 16 h 21"/>
                  <a:gd name="T4" fmla="*/ 1 w 29"/>
                  <a:gd name="T5" fmla="*/ 14 h 21"/>
                  <a:gd name="T6" fmla="*/ 6 w 29"/>
                  <a:gd name="T7" fmla="*/ 9 h 21"/>
                  <a:gd name="T8" fmla="*/ 14 w 29"/>
                  <a:gd name="T9" fmla="*/ 3 h 21"/>
                  <a:gd name="T10" fmla="*/ 20 w 29"/>
                  <a:gd name="T11" fmla="*/ 0 h 21"/>
                  <a:gd name="T12" fmla="*/ 21 w 29"/>
                  <a:gd name="T13" fmla="*/ 13 h 21"/>
                  <a:gd name="T14" fmla="*/ 29 w 29"/>
                  <a:gd name="T15" fmla="*/ 20 h 21"/>
                  <a:gd name="T16" fmla="*/ 27 w 29"/>
                  <a:gd name="T17" fmla="*/ 8 h 21"/>
                  <a:gd name="T18" fmla="*/ 27 w 29"/>
                  <a:gd name="T19" fmla="*/ 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4" y="21"/>
                    </a:moveTo>
                    <a:lnTo>
                      <a:pt x="0" y="16"/>
                    </a:lnTo>
                    <a:lnTo>
                      <a:pt x="1" y="14"/>
                    </a:lnTo>
                    <a:lnTo>
                      <a:pt x="6" y="9"/>
                    </a:lnTo>
                    <a:lnTo>
                      <a:pt x="14" y="3"/>
                    </a:lnTo>
                    <a:lnTo>
                      <a:pt x="20" y="0"/>
                    </a:lnTo>
                    <a:lnTo>
                      <a:pt x="21" y="13"/>
                    </a:lnTo>
                    <a:lnTo>
                      <a:pt x="29" y="20"/>
                    </a:lnTo>
                    <a:lnTo>
                      <a:pt x="27" y="8"/>
                    </a:lnTo>
                    <a:lnTo>
                      <a:pt x="27" y="5"/>
                    </a:lnTo>
                  </a:path>
                </a:pathLst>
              </a:custGeom>
              <a:noFill/>
              <a:ln w="3">
                <a:solidFill>
                  <a:srgbClr val="00BDFF"/>
                </a:solidFill>
                <a:prstDash val="solid"/>
                <a:round/>
                <a:headEnd/>
                <a:tailEnd/>
              </a:ln>
            </p:spPr>
            <p:txBody>
              <a:bodyPr/>
              <a:lstStyle/>
              <a:p>
                <a:endParaRPr lang="nb-NO" dirty="0"/>
              </a:p>
            </p:txBody>
          </p:sp>
          <p:sp>
            <p:nvSpPr>
              <p:cNvPr id="3241" name="Freeform 1595"/>
              <p:cNvSpPr>
                <a:spLocks/>
              </p:cNvSpPr>
              <p:nvPr/>
            </p:nvSpPr>
            <p:spPr bwMode="auto">
              <a:xfrm>
                <a:off x="3450" y="703"/>
                <a:ext cx="19" cy="21"/>
              </a:xfrm>
              <a:custGeom>
                <a:avLst/>
                <a:gdLst>
                  <a:gd name="T0" fmla="*/ 0 w 19"/>
                  <a:gd name="T1" fmla="*/ 0 h 21"/>
                  <a:gd name="T2" fmla="*/ 11 w 19"/>
                  <a:gd name="T3" fmla="*/ 10 h 21"/>
                  <a:gd name="T4" fmla="*/ 18 w 19"/>
                  <a:gd name="T5" fmla="*/ 16 h 21"/>
                  <a:gd name="T6" fmla="*/ 19 w 19"/>
                  <a:gd name="T7" fmla="*/ 21 h 21"/>
                  <a:gd name="T8" fmla="*/ 0 60000 65536"/>
                  <a:gd name="T9" fmla="*/ 0 60000 65536"/>
                  <a:gd name="T10" fmla="*/ 0 60000 65536"/>
                  <a:gd name="T11" fmla="*/ 0 60000 65536"/>
                  <a:gd name="T12" fmla="*/ 0 w 19"/>
                  <a:gd name="T13" fmla="*/ 0 h 21"/>
                  <a:gd name="T14" fmla="*/ 19 w 19"/>
                  <a:gd name="T15" fmla="*/ 21 h 21"/>
                </a:gdLst>
                <a:ahLst/>
                <a:cxnLst>
                  <a:cxn ang="T8">
                    <a:pos x="T0" y="T1"/>
                  </a:cxn>
                  <a:cxn ang="T9">
                    <a:pos x="T2" y="T3"/>
                  </a:cxn>
                  <a:cxn ang="T10">
                    <a:pos x="T4" y="T5"/>
                  </a:cxn>
                  <a:cxn ang="T11">
                    <a:pos x="T6" y="T7"/>
                  </a:cxn>
                </a:cxnLst>
                <a:rect l="T12" t="T13" r="T14" b="T15"/>
                <a:pathLst>
                  <a:path w="19" h="21">
                    <a:moveTo>
                      <a:pt x="0" y="0"/>
                    </a:moveTo>
                    <a:lnTo>
                      <a:pt x="11" y="10"/>
                    </a:lnTo>
                    <a:lnTo>
                      <a:pt x="18" y="16"/>
                    </a:lnTo>
                    <a:lnTo>
                      <a:pt x="19" y="21"/>
                    </a:lnTo>
                  </a:path>
                </a:pathLst>
              </a:custGeom>
              <a:noFill/>
              <a:ln w="3">
                <a:solidFill>
                  <a:srgbClr val="00BDFF"/>
                </a:solidFill>
                <a:prstDash val="solid"/>
                <a:round/>
                <a:headEnd/>
                <a:tailEnd/>
              </a:ln>
            </p:spPr>
            <p:txBody>
              <a:bodyPr/>
              <a:lstStyle/>
              <a:p>
                <a:endParaRPr lang="nb-NO" dirty="0"/>
              </a:p>
            </p:txBody>
          </p:sp>
          <p:sp>
            <p:nvSpPr>
              <p:cNvPr id="3242" name="Freeform 1596"/>
              <p:cNvSpPr>
                <a:spLocks/>
              </p:cNvSpPr>
              <p:nvPr/>
            </p:nvSpPr>
            <p:spPr bwMode="auto">
              <a:xfrm>
                <a:off x="3467" y="685"/>
                <a:ext cx="43" cy="39"/>
              </a:xfrm>
              <a:custGeom>
                <a:avLst/>
                <a:gdLst>
                  <a:gd name="T0" fmla="*/ 7 w 43"/>
                  <a:gd name="T1" fmla="*/ 39 h 39"/>
                  <a:gd name="T2" fmla="*/ 6 w 43"/>
                  <a:gd name="T3" fmla="*/ 35 h 39"/>
                  <a:gd name="T4" fmla="*/ 5 w 43"/>
                  <a:gd name="T5" fmla="*/ 28 h 39"/>
                  <a:gd name="T6" fmla="*/ 0 w 43"/>
                  <a:gd name="T7" fmla="*/ 23 h 39"/>
                  <a:gd name="T8" fmla="*/ 1 w 43"/>
                  <a:gd name="T9" fmla="*/ 15 h 39"/>
                  <a:gd name="T10" fmla="*/ 6 w 43"/>
                  <a:gd name="T11" fmla="*/ 5 h 39"/>
                  <a:gd name="T12" fmla="*/ 15 w 43"/>
                  <a:gd name="T13" fmla="*/ 0 h 39"/>
                  <a:gd name="T14" fmla="*/ 17 w 43"/>
                  <a:gd name="T15" fmla="*/ 5 h 39"/>
                  <a:gd name="T16" fmla="*/ 23 w 43"/>
                  <a:gd name="T17" fmla="*/ 1 h 39"/>
                  <a:gd name="T18" fmla="*/ 24 w 43"/>
                  <a:gd name="T19" fmla="*/ 10 h 39"/>
                  <a:gd name="T20" fmla="*/ 26 w 43"/>
                  <a:gd name="T21" fmla="*/ 19 h 39"/>
                  <a:gd name="T22" fmla="*/ 28 w 43"/>
                  <a:gd name="T23" fmla="*/ 18 h 39"/>
                  <a:gd name="T24" fmla="*/ 30 w 43"/>
                  <a:gd name="T25" fmla="*/ 8 h 39"/>
                  <a:gd name="T26" fmla="*/ 43 w 43"/>
                  <a:gd name="T27" fmla="*/ 8 h 39"/>
                  <a:gd name="T28" fmla="*/ 41 w 43"/>
                  <a:gd name="T29" fmla="*/ 17 h 39"/>
                  <a:gd name="T30" fmla="*/ 41 w 43"/>
                  <a:gd name="T31" fmla="*/ 25 h 39"/>
                  <a:gd name="T32" fmla="*/ 43 w 43"/>
                  <a:gd name="T33" fmla="*/ 36 h 39"/>
                  <a:gd name="T34" fmla="*/ 43 w 43"/>
                  <a:gd name="T35" fmla="*/ 39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39"/>
                  <a:gd name="T56" fmla="*/ 43 w 4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39">
                    <a:moveTo>
                      <a:pt x="7" y="39"/>
                    </a:moveTo>
                    <a:lnTo>
                      <a:pt x="6" y="35"/>
                    </a:lnTo>
                    <a:lnTo>
                      <a:pt x="5" y="28"/>
                    </a:lnTo>
                    <a:lnTo>
                      <a:pt x="0" y="23"/>
                    </a:lnTo>
                    <a:lnTo>
                      <a:pt x="1" y="15"/>
                    </a:lnTo>
                    <a:lnTo>
                      <a:pt x="6" y="5"/>
                    </a:lnTo>
                    <a:lnTo>
                      <a:pt x="15" y="0"/>
                    </a:lnTo>
                    <a:lnTo>
                      <a:pt x="17" y="5"/>
                    </a:lnTo>
                    <a:lnTo>
                      <a:pt x="23" y="1"/>
                    </a:lnTo>
                    <a:lnTo>
                      <a:pt x="24" y="10"/>
                    </a:lnTo>
                    <a:lnTo>
                      <a:pt x="26" y="19"/>
                    </a:lnTo>
                    <a:lnTo>
                      <a:pt x="28" y="18"/>
                    </a:lnTo>
                    <a:lnTo>
                      <a:pt x="30" y="8"/>
                    </a:lnTo>
                    <a:lnTo>
                      <a:pt x="43" y="8"/>
                    </a:lnTo>
                    <a:lnTo>
                      <a:pt x="41" y="17"/>
                    </a:lnTo>
                    <a:lnTo>
                      <a:pt x="41" y="25"/>
                    </a:lnTo>
                    <a:lnTo>
                      <a:pt x="43" y="36"/>
                    </a:lnTo>
                    <a:lnTo>
                      <a:pt x="43" y="39"/>
                    </a:lnTo>
                  </a:path>
                </a:pathLst>
              </a:custGeom>
              <a:noFill/>
              <a:ln w="3">
                <a:solidFill>
                  <a:srgbClr val="00BDFF"/>
                </a:solidFill>
                <a:prstDash val="solid"/>
                <a:round/>
                <a:headEnd/>
                <a:tailEnd/>
              </a:ln>
            </p:spPr>
            <p:txBody>
              <a:bodyPr/>
              <a:lstStyle/>
              <a:p>
                <a:endParaRPr lang="nb-NO" dirty="0"/>
              </a:p>
            </p:txBody>
          </p:sp>
          <p:sp>
            <p:nvSpPr>
              <p:cNvPr id="3243" name="Freeform 1597"/>
              <p:cNvSpPr>
                <a:spLocks/>
              </p:cNvSpPr>
              <p:nvPr/>
            </p:nvSpPr>
            <p:spPr bwMode="auto">
              <a:xfrm>
                <a:off x="3515" y="696"/>
                <a:ext cx="56" cy="28"/>
              </a:xfrm>
              <a:custGeom>
                <a:avLst/>
                <a:gdLst>
                  <a:gd name="T0" fmla="*/ 8 w 56"/>
                  <a:gd name="T1" fmla="*/ 28 h 28"/>
                  <a:gd name="T2" fmla="*/ 0 w 56"/>
                  <a:gd name="T3" fmla="*/ 27 h 28"/>
                  <a:gd name="T4" fmla="*/ 1 w 56"/>
                  <a:gd name="T5" fmla="*/ 16 h 28"/>
                  <a:gd name="T6" fmla="*/ 1 w 56"/>
                  <a:gd name="T7" fmla="*/ 6 h 28"/>
                  <a:gd name="T8" fmla="*/ 1 w 56"/>
                  <a:gd name="T9" fmla="*/ 4 h 28"/>
                  <a:gd name="T10" fmla="*/ 1 w 56"/>
                  <a:gd name="T11" fmla="*/ 0 h 28"/>
                  <a:gd name="T12" fmla="*/ 9 w 56"/>
                  <a:gd name="T13" fmla="*/ 0 h 28"/>
                  <a:gd name="T14" fmla="*/ 10 w 56"/>
                  <a:gd name="T15" fmla="*/ 0 h 28"/>
                  <a:gd name="T16" fmla="*/ 25 w 56"/>
                  <a:gd name="T17" fmla="*/ 8 h 28"/>
                  <a:gd name="T18" fmla="*/ 33 w 56"/>
                  <a:gd name="T19" fmla="*/ 8 h 28"/>
                  <a:gd name="T20" fmla="*/ 45 w 56"/>
                  <a:gd name="T21" fmla="*/ 10 h 28"/>
                  <a:gd name="T22" fmla="*/ 56 w 56"/>
                  <a:gd name="T23" fmla="*/ 10 h 28"/>
                  <a:gd name="T24" fmla="*/ 55 w 56"/>
                  <a:gd name="T25" fmla="*/ 19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28"/>
                  <a:gd name="T41" fmla="*/ 56 w 56"/>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28">
                    <a:moveTo>
                      <a:pt x="8" y="28"/>
                    </a:moveTo>
                    <a:lnTo>
                      <a:pt x="0" y="27"/>
                    </a:lnTo>
                    <a:lnTo>
                      <a:pt x="1" y="16"/>
                    </a:lnTo>
                    <a:lnTo>
                      <a:pt x="1" y="6"/>
                    </a:lnTo>
                    <a:lnTo>
                      <a:pt x="1" y="4"/>
                    </a:lnTo>
                    <a:lnTo>
                      <a:pt x="1" y="0"/>
                    </a:lnTo>
                    <a:lnTo>
                      <a:pt x="9" y="0"/>
                    </a:lnTo>
                    <a:lnTo>
                      <a:pt x="10" y="0"/>
                    </a:lnTo>
                    <a:lnTo>
                      <a:pt x="25" y="8"/>
                    </a:lnTo>
                    <a:lnTo>
                      <a:pt x="33" y="8"/>
                    </a:lnTo>
                    <a:lnTo>
                      <a:pt x="45" y="10"/>
                    </a:lnTo>
                    <a:lnTo>
                      <a:pt x="56" y="10"/>
                    </a:lnTo>
                    <a:lnTo>
                      <a:pt x="55" y="19"/>
                    </a:lnTo>
                  </a:path>
                </a:pathLst>
              </a:custGeom>
              <a:noFill/>
              <a:ln w="3">
                <a:solidFill>
                  <a:srgbClr val="00BDFF"/>
                </a:solidFill>
                <a:prstDash val="solid"/>
                <a:round/>
                <a:headEnd/>
                <a:tailEnd/>
              </a:ln>
            </p:spPr>
            <p:txBody>
              <a:bodyPr/>
              <a:lstStyle/>
              <a:p>
                <a:endParaRPr lang="nb-NO" dirty="0"/>
              </a:p>
            </p:txBody>
          </p:sp>
          <p:sp>
            <p:nvSpPr>
              <p:cNvPr id="3244" name="Freeform 1598"/>
              <p:cNvSpPr>
                <a:spLocks/>
              </p:cNvSpPr>
              <p:nvPr/>
            </p:nvSpPr>
            <p:spPr bwMode="auto">
              <a:xfrm>
                <a:off x="3565" y="715"/>
                <a:ext cx="5" cy="9"/>
              </a:xfrm>
              <a:custGeom>
                <a:avLst/>
                <a:gdLst>
                  <a:gd name="T0" fmla="*/ 5 w 5"/>
                  <a:gd name="T1" fmla="*/ 0 h 9"/>
                  <a:gd name="T2" fmla="*/ 5 w 5"/>
                  <a:gd name="T3" fmla="*/ 2 h 9"/>
                  <a:gd name="T4" fmla="*/ 0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5" y="2"/>
                    </a:lnTo>
                    <a:lnTo>
                      <a:pt x="0" y="9"/>
                    </a:lnTo>
                  </a:path>
                </a:pathLst>
              </a:custGeom>
              <a:noFill/>
              <a:ln w="3">
                <a:solidFill>
                  <a:srgbClr val="00BDFF"/>
                </a:solidFill>
                <a:prstDash val="solid"/>
                <a:round/>
                <a:headEnd/>
                <a:tailEnd/>
              </a:ln>
            </p:spPr>
            <p:txBody>
              <a:bodyPr/>
              <a:lstStyle/>
              <a:p>
                <a:endParaRPr lang="nb-NO" dirty="0"/>
              </a:p>
            </p:txBody>
          </p:sp>
          <p:sp>
            <p:nvSpPr>
              <p:cNvPr id="3245" name="Freeform 1599"/>
              <p:cNvSpPr>
                <a:spLocks/>
              </p:cNvSpPr>
              <p:nvPr/>
            </p:nvSpPr>
            <p:spPr bwMode="auto">
              <a:xfrm>
                <a:off x="3575" y="723"/>
                <a:ext cx="2" cy="1"/>
              </a:xfrm>
              <a:custGeom>
                <a:avLst/>
                <a:gdLst>
                  <a:gd name="T0" fmla="*/ 0 w 2"/>
                  <a:gd name="T1" fmla="*/ 1 h 1"/>
                  <a:gd name="T2" fmla="*/ 0 w 2"/>
                  <a:gd name="T3" fmla="*/ 0 h 1"/>
                  <a:gd name="T4" fmla="*/ 2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lnTo>
                      <a:pt x="2" y="1"/>
                    </a:lnTo>
                  </a:path>
                </a:pathLst>
              </a:custGeom>
              <a:noFill/>
              <a:ln w="3">
                <a:solidFill>
                  <a:srgbClr val="00BDFF"/>
                </a:solidFill>
                <a:prstDash val="solid"/>
                <a:round/>
                <a:headEnd/>
                <a:tailEnd/>
              </a:ln>
            </p:spPr>
            <p:txBody>
              <a:bodyPr/>
              <a:lstStyle/>
              <a:p>
                <a:endParaRPr lang="nb-NO" dirty="0"/>
              </a:p>
            </p:txBody>
          </p:sp>
          <p:sp>
            <p:nvSpPr>
              <p:cNvPr id="3246" name="Freeform 1600"/>
              <p:cNvSpPr>
                <a:spLocks/>
              </p:cNvSpPr>
              <p:nvPr/>
            </p:nvSpPr>
            <p:spPr bwMode="auto">
              <a:xfrm>
                <a:off x="3604" y="715"/>
                <a:ext cx="9" cy="9"/>
              </a:xfrm>
              <a:custGeom>
                <a:avLst/>
                <a:gdLst>
                  <a:gd name="T0" fmla="*/ 8 w 9"/>
                  <a:gd name="T1" fmla="*/ 9 h 9"/>
                  <a:gd name="T2" fmla="*/ 9 w 9"/>
                  <a:gd name="T3" fmla="*/ 6 h 9"/>
                  <a:gd name="T4" fmla="*/ 0 w 9"/>
                  <a:gd name="T5" fmla="*/ 0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8" y="9"/>
                    </a:moveTo>
                    <a:lnTo>
                      <a:pt x="9" y="6"/>
                    </a:lnTo>
                    <a:lnTo>
                      <a:pt x="0" y="0"/>
                    </a:lnTo>
                  </a:path>
                </a:pathLst>
              </a:custGeom>
              <a:noFill/>
              <a:ln w="3">
                <a:solidFill>
                  <a:srgbClr val="00BDFF"/>
                </a:solidFill>
                <a:prstDash val="solid"/>
                <a:round/>
                <a:headEnd/>
                <a:tailEnd/>
              </a:ln>
            </p:spPr>
            <p:txBody>
              <a:bodyPr/>
              <a:lstStyle/>
              <a:p>
                <a:endParaRPr lang="nb-NO" dirty="0"/>
              </a:p>
            </p:txBody>
          </p:sp>
          <p:sp>
            <p:nvSpPr>
              <p:cNvPr id="3247" name="Freeform 1601"/>
              <p:cNvSpPr>
                <a:spLocks/>
              </p:cNvSpPr>
              <p:nvPr/>
            </p:nvSpPr>
            <p:spPr bwMode="auto">
              <a:xfrm>
                <a:off x="3294" y="761"/>
                <a:ext cx="19" cy="14"/>
              </a:xfrm>
              <a:custGeom>
                <a:avLst/>
                <a:gdLst>
                  <a:gd name="T0" fmla="*/ 19 w 19"/>
                  <a:gd name="T1" fmla="*/ 0 h 14"/>
                  <a:gd name="T2" fmla="*/ 19 w 19"/>
                  <a:gd name="T3" fmla="*/ 0 h 14"/>
                  <a:gd name="T4" fmla="*/ 9 w 19"/>
                  <a:gd name="T5" fmla="*/ 13 h 14"/>
                  <a:gd name="T6" fmla="*/ 9 w 19"/>
                  <a:gd name="T7" fmla="*/ 14 h 14"/>
                  <a:gd name="T8" fmla="*/ 0 w 19"/>
                  <a:gd name="T9" fmla="*/ 13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0"/>
                    </a:moveTo>
                    <a:lnTo>
                      <a:pt x="19" y="0"/>
                    </a:lnTo>
                    <a:lnTo>
                      <a:pt x="9" y="13"/>
                    </a:lnTo>
                    <a:lnTo>
                      <a:pt x="9" y="14"/>
                    </a:lnTo>
                    <a:lnTo>
                      <a:pt x="0" y="13"/>
                    </a:lnTo>
                  </a:path>
                </a:pathLst>
              </a:custGeom>
              <a:noFill/>
              <a:ln w="3">
                <a:solidFill>
                  <a:srgbClr val="00BDFF"/>
                </a:solidFill>
                <a:prstDash val="solid"/>
                <a:round/>
                <a:headEnd/>
                <a:tailEnd/>
              </a:ln>
            </p:spPr>
            <p:txBody>
              <a:bodyPr/>
              <a:lstStyle/>
              <a:p>
                <a:endParaRPr lang="nb-NO" dirty="0"/>
              </a:p>
            </p:txBody>
          </p:sp>
          <p:sp>
            <p:nvSpPr>
              <p:cNvPr id="3248" name="Freeform 1602"/>
              <p:cNvSpPr>
                <a:spLocks/>
              </p:cNvSpPr>
              <p:nvPr/>
            </p:nvSpPr>
            <p:spPr bwMode="auto">
              <a:xfrm>
                <a:off x="3342" y="749"/>
                <a:ext cx="25" cy="26"/>
              </a:xfrm>
              <a:custGeom>
                <a:avLst/>
                <a:gdLst>
                  <a:gd name="T0" fmla="*/ 25 w 25"/>
                  <a:gd name="T1" fmla="*/ 22 h 26"/>
                  <a:gd name="T2" fmla="*/ 20 w 25"/>
                  <a:gd name="T3" fmla="*/ 26 h 26"/>
                  <a:gd name="T4" fmla="*/ 19 w 25"/>
                  <a:gd name="T5" fmla="*/ 16 h 26"/>
                  <a:gd name="T6" fmla="*/ 15 w 25"/>
                  <a:gd name="T7" fmla="*/ 12 h 26"/>
                  <a:gd name="T8" fmla="*/ 9 w 25"/>
                  <a:gd name="T9" fmla="*/ 21 h 26"/>
                  <a:gd name="T10" fmla="*/ 8 w 25"/>
                  <a:gd name="T11" fmla="*/ 23 h 26"/>
                  <a:gd name="T12" fmla="*/ 5 w 25"/>
                  <a:gd name="T13" fmla="*/ 21 h 26"/>
                  <a:gd name="T14" fmla="*/ 3 w 25"/>
                  <a:gd name="T15" fmla="*/ 18 h 26"/>
                  <a:gd name="T16" fmla="*/ 0 w 25"/>
                  <a:gd name="T17" fmla="*/ 16 h 26"/>
                  <a:gd name="T18" fmla="*/ 0 w 25"/>
                  <a:gd name="T19" fmla="*/ 2 h 26"/>
                  <a:gd name="T20" fmla="*/ 0 w 25"/>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6"/>
                  <a:gd name="T35" fmla="*/ 25 w 25"/>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6">
                    <a:moveTo>
                      <a:pt x="25" y="22"/>
                    </a:moveTo>
                    <a:lnTo>
                      <a:pt x="20" y="26"/>
                    </a:lnTo>
                    <a:lnTo>
                      <a:pt x="19" y="16"/>
                    </a:lnTo>
                    <a:lnTo>
                      <a:pt x="15" y="12"/>
                    </a:lnTo>
                    <a:lnTo>
                      <a:pt x="9" y="21"/>
                    </a:lnTo>
                    <a:lnTo>
                      <a:pt x="8" y="23"/>
                    </a:lnTo>
                    <a:lnTo>
                      <a:pt x="5" y="21"/>
                    </a:lnTo>
                    <a:lnTo>
                      <a:pt x="3" y="18"/>
                    </a:lnTo>
                    <a:lnTo>
                      <a:pt x="0" y="16"/>
                    </a:lnTo>
                    <a:lnTo>
                      <a:pt x="0" y="2"/>
                    </a:lnTo>
                    <a:lnTo>
                      <a:pt x="0" y="0"/>
                    </a:lnTo>
                  </a:path>
                </a:pathLst>
              </a:custGeom>
              <a:noFill/>
              <a:ln w="3">
                <a:solidFill>
                  <a:srgbClr val="00BDFF"/>
                </a:solidFill>
                <a:prstDash val="solid"/>
                <a:round/>
                <a:headEnd/>
                <a:tailEnd/>
              </a:ln>
            </p:spPr>
            <p:txBody>
              <a:bodyPr/>
              <a:lstStyle/>
              <a:p>
                <a:endParaRPr lang="nb-NO" dirty="0"/>
              </a:p>
            </p:txBody>
          </p:sp>
          <p:sp>
            <p:nvSpPr>
              <p:cNvPr id="3249" name="Freeform 1603"/>
              <p:cNvSpPr>
                <a:spLocks/>
              </p:cNvSpPr>
              <p:nvPr/>
            </p:nvSpPr>
            <p:spPr bwMode="auto">
              <a:xfrm>
                <a:off x="3577" y="724"/>
                <a:ext cx="34" cy="54"/>
              </a:xfrm>
              <a:custGeom>
                <a:avLst/>
                <a:gdLst>
                  <a:gd name="T0" fmla="*/ 0 w 34"/>
                  <a:gd name="T1" fmla="*/ 0 h 54"/>
                  <a:gd name="T2" fmla="*/ 3 w 34"/>
                  <a:gd name="T3" fmla="*/ 1 h 54"/>
                  <a:gd name="T4" fmla="*/ 3 w 34"/>
                  <a:gd name="T5" fmla="*/ 9 h 54"/>
                  <a:gd name="T6" fmla="*/ 3 w 34"/>
                  <a:gd name="T7" fmla="*/ 17 h 54"/>
                  <a:gd name="T8" fmla="*/ 2 w 34"/>
                  <a:gd name="T9" fmla="*/ 23 h 54"/>
                  <a:gd name="T10" fmla="*/ 9 w 34"/>
                  <a:gd name="T11" fmla="*/ 29 h 54"/>
                  <a:gd name="T12" fmla="*/ 13 w 34"/>
                  <a:gd name="T13" fmla="*/ 25 h 54"/>
                  <a:gd name="T14" fmla="*/ 17 w 34"/>
                  <a:gd name="T15" fmla="*/ 33 h 54"/>
                  <a:gd name="T16" fmla="*/ 17 w 34"/>
                  <a:gd name="T17" fmla="*/ 39 h 54"/>
                  <a:gd name="T18" fmla="*/ 17 w 34"/>
                  <a:gd name="T19" fmla="*/ 39 h 54"/>
                  <a:gd name="T20" fmla="*/ 13 w 34"/>
                  <a:gd name="T21" fmla="*/ 44 h 54"/>
                  <a:gd name="T22" fmla="*/ 11 w 34"/>
                  <a:gd name="T23" fmla="*/ 46 h 54"/>
                  <a:gd name="T24" fmla="*/ 9 w 34"/>
                  <a:gd name="T25" fmla="*/ 54 h 54"/>
                  <a:gd name="T26" fmla="*/ 18 w 34"/>
                  <a:gd name="T27" fmla="*/ 48 h 54"/>
                  <a:gd name="T28" fmla="*/ 27 w 34"/>
                  <a:gd name="T29" fmla="*/ 41 h 54"/>
                  <a:gd name="T30" fmla="*/ 34 w 34"/>
                  <a:gd name="T31" fmla="*/ 33 h 54"/>
                  <a:gd name="T32" fmla="*/ 34 w 34"/>
                  <a:gd name="T33" fmla="*/ 33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4"/>
                  <a:gd name="T53" fmla="*/ 34 w 34"/>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4">
                    <a:moveTo>
                      <a:pt x="0" y="0"/>
                    </a:moveTo>
                    <a:lnTo>
                      <a:pt x="3" y="1"/>
                    </a:lnTo>
                    <a:lnTo>
                      <a:pt x="3" y="9"/>
                    </a:lnTo>
                    <a:lnTo>
                      <a:pt x="3" y="17"/>
                    </a:lnTo>
                    <a:lnTo>
                      <a:pt x="2" y="23"/>
                    </a:lnTo>
                    <a:lnTo>
                      <a:pt x="9" y="29"/>
                    </a:lnTo>
                    <a:lnTo>
                      <a:pt x="13" y="25"/>
                    </a:lnTo>
                    <a:lnTo>
                      <a:pt x="17" y="33"/>
                    </a:lnTo>
                    <a:lnTo>
                      <a:pt x="17" y="39"/>
                    </a:lnTo>
                    <a:lnTo>
                      <a:pt x="13" y="44"/>
                    </a:lnTo>
                    <a:lnTo>
                      <a:pt x="11" y="46"/>
                    </a:lnTo>
                    <a:lnTo>
                      <a:pt x="9" y="54"/>
                    </a:lnTo>
                    <a:lnTo>
                      <a:pt x="18" y="48"/>
                    </a:lnTo>
                    <a:lnTo>
                      <a:pt x="27" y="41"/>
                    </a:lnTo>
                    <a:lnTo>
                      <a:pt x="34" y="33"/>
                    </a:lnTo>
                  </a:path>
                </a:pathLst>
              </a:custGeom>
              <a:noFill/>
              <a:ln w="3">
                <a:solidFill>
                  <a:srgbClr val="00BDFF"/>
                </a:solidFill>
                <a:prstDash val="solid"/>
                <a:round/>
                <a:headEnd/>
                <a:tailEnd/>
              </a:ln>
            </p:spPr>
            <p:txBody>
              <a:bodyPr/>
              <a:lstStyle/>
              <a:p>
                <a:endParaRPr lang="nb-NO" dirty="0"/>
              </a:p>
            </p:txBody>
          </p:sp>
          <p:sp>
            <p:nvSpPr>
              <p:cNvPr id="3250" name="Freeform 1604"/>
              <p:cNvSpPr>
                <a:spLocks/>
              </p:cNvSpPr>
              <p:nvPr/>
            </p:nvSpPr>
            <p:spPr bwMode="auto">
              <a:xfrm>
                <a:off x="3392" y="763"/>
                <a:ext cx="12" cy="17"/>
              </a:xfrm>
              <a:custGeom>
                <a:avLst/>
                <a:gdLst>
                  <a:gd name="T0" fmla="*/ 0 w 12"/>
                  <a:gd name="T1" fmla="*/ 16 h 17"/>
                  <a:gd name="T2" fmla="*/ 3 w 12"/>
                  <a:gd name="T3" fmla="*/ 11 h 17"/>
                  <a:gd name="T4" fmla="*/ 9 w 12"/>
                  <a:gd name="T5" fmla="*/ 0 h 17"/>
                  <a:gd name="T6" fmla="*/ 12 w 12"/>
                  <a:gd name="T7" fmla="*/ 7 h 17"/>
                  <a:gd name="T8" fmla="*/ 10 w 12"/>
                  <a:gd name="T9" fmla="*/ 9 h 17"/>
                  <a:gd name="T10" fmla="*/ 6 w 12"/>
                  <a:gd name="T11" fmla="*/ 17 h 17"/>
                  <a:gd name="T12" fmla="*/ 0 60000 65536"/>
                  <a:gd name="T13" fmla="*/ 0 60000 65536"/>
                  <a:gd name="T14" fmla="*/ 0 60000 65536"/>
                  <a:gd name="T15" fmla="*/ 0 60000 65536"/>
                  <a:gd name="T16" fmla="*/ 0 60000 65536"/>
                  <a:gd name="T17" fmla="*/ 0 60000 65536"/>
                  <a:gd name="T18" fmla="*/ 0 w 12"/>
                  <a:gd name="T19" fmla="*/ 0 h 17"/>
                  <a:gd name="T20" fmla="*/ 12 w 1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2" h="17">
                    <a:moveTo>
                      <a:pt x="0" y="16"/>
                    </a:moveTo>
                    <a:lnTo>
                      <a:pt x="3" y="11"/>
                    </a:lnTo>
                    <a:lnTo>
                      <a:pt x="9" y="0"/>
                    </a:lnTo>
                    <a:lnTo>
                      <a:pt x="12" y="7"/>
                    </a:lnTo>
                    <a:lnTo>
                      <a:pt x="10" y="9"/>
                    </a:lnTo>
                    <a:lnTo>
                      <a:pt x="6" y="17"/>
                    </a:lnTo>
                  </a:path>
                </a:pathLst>
              </a:custGeom>
              <a:noFill/>
              <a:ln w="3">
                <a:solidFill>
                  <a:srgbClr val="00BDFF"/>
                </a:solidFill>
                <a:prstDash val="solid"/>
                <a:round/>
                <a:headEnd/>
                <a:tailEnd/>
              </a:ln>
            </p:spPr>
            <p:txBody>
              <a:bodyPr/>
              <a:lstStyle/>
              <a:p>
                <a:endParaRPr lang="nb-NO" dirty="0"/>
              </a:p>
            </p:txBody>
          </p:sp>
          <p:sp>
            <p:nvSpPr>
              <p:cNvPr id="3251" name="Freeform 1605"/>
              <p:cNvSpPr>
                <a:spLocks/>
              </p:cNvSpPr>
              <p:nvPr/>
            </p:nvSpPr>
            <p:spPr bwMode="auto">
              <a:xfrm>
                <a:off x="3396" y="780"/>
                <a:ext cx="4" cy="3"/>
              </a:xfrm>
              <a:custGeom>
                <a:avLst/>
                <a:gdLst>
                  <a:gd name="T0" fmla="*/ 2 w 4"/>
                  <a:gd name="T1" fmla="*/ 0 h 3"/>
                  <a:gd name="T2" fmla="*/ 0 w 4"/>
                  <a:gd name="T3" fmla="*/ 3 h 3"/>
                  <a:gd name="T4" fmla="*/ 4 w 4"/>
                  <a:gd name="T5" fmla="*/ 2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lnTo>
                      <a:pt x="0" y="3"/>
                    </a:lnTo>
                    <a:lnTo>
                      <a:pt x="4" y="2"/>
                    </a:lnTo>
                  </a:path>
                </a:pathLst>
              </a:custGeom>
              <a:noFill/>
              <a:ln w="3">
                <a:solidFill>
                  <a:srgbClr val="00BDFF"/>
                </a:solidFill>
                <a:prstDash val="solid"/>
                <a:round/>
                <a:headEnd/>
                <a:tailEnd/>
              </a:ln>
            </p:spPr>
            <p:txBody>
              <a:bodyPr/>
              <a:lstStyle/>
              <a:p>
                <a:endParaRPr lang="nb-NO" dirty="0"/>
              </a:p>
            </p:txBody>
          </p:sp>
          <p:sp>
            <p:nvSpPr>
              <p:cNvPr id="3252" name="Freeform 1606"/>
              <p:cNvSpPr>
                <a:spLocks/>
              </p:cNvSpPr>
              <p:nvPr/>
            </p:nvSpPr>
            <p:spPr bwMode="auto">
              <a:xfrm>
                <a:off x="3497" y="770"/>
                <a:ext cx="2" cy="15"/>
              </a:xfrm>
              <a:custGeom>
                <a:avLst/>
                <a:gdLst>
                  <a:gd name="T0" fmla="*/ 2 w 2"/>
                  <a:gd name="T1" fmla="*/ 15 h 15"/>
                  <a:gd name="T2" fmla="*/ 1 w 2"/>
                  <a:gd name="T3" fmla="*/ 9 h 15"/>
                  <a:gd name="T4" fmla="*/ 0 w 2"/>
                  <a:gd name="T5" fmla="*/ 0 h 15"/>
                  <a:gd name="T6" fmla="*/ 0 60000 65536"/>
                  <a:gd name="T7" fmla="*/ 0 60000 65536"/>
                  <a:gd name="T8" fmla="*/ 0 60000 65536"/>
                  <a:gd name="T9" fmla="*/ 0 w 2"/>
                  <a:gd name="T10" fmla="*/ 0 h 15"/>
                  <a:gd name="T11" fmla="*/ 2 w 2"/>
                  <a:gd name="T12" fmla="*/ 15 h 15"/>
                </a:gdLst>
                <a:ahLst/>
                <a:cxnLst>
                  <a:cxn ang="T6">
                    <a:pos x="T0" y="T1"/>
                  </a:cxn>
                  <a:cxn ang="T7">
                    <a:pos x="T2" y="T3"/>
                  </a:cxn>
                  <a:cxn ang="T8">
                    <a:pos x="T4" y="T5"/>
                  </a:cxn>
                </a:cxnLst>
                <a:rect l="T9" t="T10" r="T11" b="T12"/>
                <a:pathLst>
                  <a:path w="2" h="15">
                    <a:moveTo>
                      <a:pt x="2" y="15"/>
                    </a:moveTo>
                    <a:lnTo>
                      <a:pt x="1" y="9"/>
                    </a:lnTo>
                    <a:lnTo>
                      <a:pt x="0" y="0"/>
                    </a:lnTo>
                  </a:path>
                </a:pathLst>
              </a:custGeom>
              <a:noFill/>
              <a:ln w="3">
                <a:solidFill>
                  <a:srgbClr val="00BDFF"/>
                </a:solidFill>
                <a:prstDash val="solid"/>
                <a:round/>
                <a:headEnd/>
                <a:tailEnd/>
              </a:ln>
            </p:spPr>
            <p:txBody>
              <a:bodyPr/>
              <a:lstStyle/>
              <a:p>
                <a:endParaRPr lang="nb-NO" dirty="0"/>
              </a:p>
            </p:txBody>
          </p:sp>
          <p:sp>
            <p:nvSpPr>
              <p:cNvPr id="3253" name="Freeform 1607"/>
              <p:cNvSpPr>
                <a:spLocks/>
              </p:cNvSpPr>
              <p:nvPr/>
            </p:nvSpPr>
            <p:spPr bwMode="auto">
              <a:xfrm>
                <a:off x="3268" y="779"/>
                <a:ext cx="11" cy="6"/>
              </a:xfrm>
              <a:custGeom>
                <a:avLst/>
                <a:gdLst>
                  <a:gd name="T0" fmla="*/ 11 w 11"/>
                  <a:gd name="T1" fmla="*/ 6 h 6"/>
                  <a:gd name="T2" fmla="*/ 7 w 11"/>
                  <a:gd name="T3" fmla="*/ 5 h 6"/>
                  <a:gd name="T4" fmla="*/ 1 w 11"/>
                  <a:gd name="T5" fmla="*/ 6 h 6"/>
                  <a:gd name="T6" fmla="*/ 0 w 11"/>
                  <a:gd name="T7" fmla="*/ 0 h 6"/>
                  <a:gd name="T8" fmla="*/ 0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11" y="6"/>
                    </a:moveTo>
                    <a:lnTo>
                      <a:pt x="7" y="5"/>
                    </a:lnTo>
                    <a:lnTo>
                      <a:pt x="1" y="6"/>
                    </a:lnTo>
                    <a:lnTo>
                      <a:pt x="0" y="0"/>
                    </a:lnTo>
                  </a:path>
                </a:pathLst>
              </a:custGeom>
              <a:noFill/>
              <a:ln w="3">
                <a:solidFill>
                  <a:srgbClr val="00BDFF"/>
                </a:solidFill>
                <a:prstDash val="solid"/>
                <a:round/>
                <a:headEnd/>
                <a:tailEnd/>
              </a:ln>
            </p:spPr>
            <p:txBody>
              <a:bodyPr/>
              <a:lstStyle/>
              <a:p>
                <a:endParaRPr lang="nb-NO" dirty="0"/>
              </a:p>
            </p:txBody>
          </p:sp>
          <p:sp>
            <p:nvSpPr>
              <p:cNvPr id="3254" name="Freeform 1608"/>
              <p:cNvSpPr>
                <a:spLocks/>
              </p:cNvSpPr>
              <p:nvPr/>
            </p:nvSpPr>
            <p:spPr bwMode="auto">
              <a:xfrm>
                <a:off x="3484" y="771"/>
                <a:ext cx="15" cy="14"/>
              </a:xfrm>
              <a:custGeom>
                <a:avLst/>
                <a:gdLst>
                  <a:gd name="T0" fmla="*/ 1 w 15"/>
                  <a:gd name="T1" fmla="*/ 12 h 14"/>
                  <a:gd name="T2" fmla="*/ 4 w 15"/>
                  <a:gd name="T3" fmla="*/ 9 h 14"/>
                  <a:gd name="T4" fmla="*/ 0 w 15"/>
                  <a:gd name="T5" fmla="*/ 3 h 14"/>
                  <a:gd name="T6" fmla="*/ 6 w 15"/>
                  <a:gd name="T7" fmla="*/ 0 h 14"/>
                  <a:gd name="T8" fmla="*/ 9 w 15"/>
                  <a:gd name="T9" fmla="*/ 11 h 14"/>
                  <a:gd name="T10" fmla="*/ 15 w 15"/>
                  <a:gd name="T11" fmla="*/ 14 h 14"/>
                  <a:gd name="T12" fmla="*/ 15 w 15"/>
                  <a:gd name="T13" fmla="*/ 14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1" y="12"/>
                    </a:moveTo>
                    <a:lnTo>
                      <a:pt x="4" y="9"/>
                    </a:lnTo>
                    <a:lnTo>
                      <a:pt x="0" y="3"/>
                    </a:lnTo>
                    <a:lnTo>
                      <a:pt x="6" y="0"/>
                    </a:lnTo>
                    <a:lnTo>
                      <a:pt x="9" y="11"/>
                    </a:lnTo>
                    <a:lnTo>
                      <a:pt x="15" y="14"/>
                    </a:lnTo>
                  </a:path>
                </a:pathLst>
              </a:custGeom>
              <a:noFill/>
              <a:ln w="3">
                <a:solidFill>
                  <a:srgbClr val="00BDFF"/>
                </a:solidFill>
                <a:prstDash val="solid"/>
                <a:round/>
                <a:headEnd/>
                <a:tailEnd/>
              </a:ln>
            </p:spPr>
            <p:txBody>
              <a:bodyPr/>
              <a:lstStyle/>
              <a:p>
                <a:endParaRPr lang="nb-NO" dirty="0"/>
              </a:p>
            </p:txBody>
          </p:sp>
          <p:sp>
            <p:nvSpPr>
              <p:cNvPr id="3255" name="Freeform 1609"/>
              <p:cNvSpPr>
                <a:spLocks/>
              </p:cNvSpPr>
              <p:nvPr/>
            </p:nvSpPr>
            <p:spPr bwMode="auto">
              <a:xfrm>
                <a:off x="3224" y="775"/>
                <a:ext cx="6" cy="13"/>
              </a:xfrm>
              <a:custGeom>
                <a:avLst/>
                <a:gdLst>
                  <a:gd name="T0" fmla="*/ 3 w 6"/>
                  <a:gd name="T1" fmla="*/ 0 h 13"/>
                  <a:gd name="T2" fmla="*/ 0 w 6"/>
                  <a:gd name="T3" fmla="*/ 1 h 13"/>
                  <a:gd name="T4" fmla="*/ 2 w 6"/>
                  <a:gd name="T5" fmla="*/ 4 h 13"/>
                  <a:gd name="T6" fmla="*/ 6 w 6"/>
                  <a:gd name="T7" fmla="*/ 13 h 13"/>
                  <a:gd name="T8" fmla="*/ 2 w 6"/>
                  <a:gd name="T9" fmla="*/ 13 h 13"/>
                  <a:gd name="T10" fmla="*/ 0 60000 65536"/>
                  <a:gd name="T11" fmla="*/ 0 60000 65536"/>
                  <a:gd name="T12" fmla="*/ 0 60000 65536"/>
                  <a:gd name="T13" fmla="*/ 0 60000 65536"/>
                  <a:gd name="T14" fmla="*/ 0 60000 65536"/>
                  <a:gd name="T15" fmla="*/ 0 w 6"/>
                  <a:gd name="T16" fmla="*/ 0 h 13"/>
                  <a:gd name="T17" fmla="*/ 6 w 6"/>
                  <a:gd name="T18" fmla="*/ 13 h 13"/>
                </a:gdLst>
                <a:ahLst/>
                <a:cxnLst>
                  <a:cxn ang="T10">
                    <a:pos x="T0" y="T1"/>
                  </a:cxn>
                  <a:cxn ang="T11">
                    <a:pos x="T2" y="T3"/>
                  </a:cxn>
                  <a:cxn ang="T12">
                    <a:pos x="T4" y="T5"/>
                  </a:cxn>
                  <a:cxn ang="T13">
                    <a:pos x="T6" y="T7"/>
                  </a:cxn>
                  <a:cxn ang="T14">
                    <a:pos x="T8" y="T9"/>
                  </a:cxn>
                </a:cxnLst>
                <a:rect l="T15" t="T16" r="T17" b="T18"/>
                <a:pathLst>
                  <a:path w="6" h="13">
                    <a:moveTo>
                      <a:pt x="3" y="0"/>
                    </a:moveTo>
                    <a:lnTo>
                      <a:pt x="0" y="1"/>
                    </a:lnTo>
                    <a:lnTo>
                      <a:pt x="2" y="4"/>
                    </a:lnTo>
                    <a:lnTo>
                      <a:pt x="6" y="13"/>
                    </a:lnTo>
                    <a:lnTo>
                      <a:pt x="2" y="13"/>
                    </a:lnTo>
                  </a:path>
                </a:pathLst>
              </a:custGeom>
              <a:noFill/>
              <a:ln w="3">
                <a:solidFill>
                  <a:srgbClr val="00BDFF"/>
                </a:solidFill>
                <a:prstDash val="solid"/>
                <a:round/>
                <a:headEnd/>
                <a:tailEnd/>
              </a:ln>
            </p:spPr>
            <p:txBody>
              <a:bodyPr/>
              <a:lstStyle/>
              <a:p>
                <a:endParaRPr lang="nb-NO" dirty="0"/>
              </a:p>
            </p:txBody>
          </p:sp>
          <p:sp>
            <p:nvSpPr>
              <p:cNvPr id="3256" name="Freeform 1610"/>
              <p:cNvSpPr>
                <a:spLocks/>
              </p:cNvSpPr>
              <p:nvPr/>
            </p:nvSpPr>
            <p:spPr bwMode="auto">
              <a:xfrm>
                <a:off x="3299" y="782"/>
                <a:ext cx="12" cy="7"/>
              </a:xfrm>
              <a:custGeom>
                <a:avLst/>
                <a:gdLst>
                  <a:gd name="T0" fmla="*/ 7 w 12"/>
                  <a:gd name="T1" fmla="*/ 7 h 7"/>
                  <a:gd name="T2" fmla="*/ 0 w 12"/>
                  <a:gd name="T3" fmla="*/ 3 h 7"/>
                  <a:gd name="T4" fmla="*/ 0 w 12"/>
                  <a:gd name="T5" fmla="*/ 1 h 7"/>
                  <a:gd name="T6" fmla="*/ 3 w 12"/>
                  <a:gd name="T7" fmla="*/ 0 h 7"/>
                  <a:gd name="T8" fmla="*/ 5 w 12"/>
                  <a:gd name="T9" fmla="*/ 1 h 7"/>
                  <a:gd name="T10" fmla="*/ 5 w 12"/>
                  <a:gd name="T11" fmla="*/ 2 h 7"/>
                  <a:gd name="T12" fmla="*/ 9 w 12"/>
                  <a:gd name="T13" fmla="*/ 3 h 7"/>
                  <a:gd name="T14" fmla="*/ 10 w 12"/>
                  <a:gd name="T15" fmla="*/ 2 h 7"/>
                  <a:gd name="T16" fmla="*/ 12 w 12"/>
                  <a:gd name="T17" fmla="*/ 3 h 7"/>
                  <a:gd name="T18" fmla="*/ 10 w 12"/>
                  <a:gd name="T19" fmla="*/ 6 h 7"/>
                  <a:gd name="T20" fmla="*/ 8 w 12"/>
                  <a:gd name="T21" fmla="*/ 6 h 7"/>
                  <a:gd name="T22" fmla="*/ 7 w 12"/>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7"/>
                  <a:gd name="T38" fmla="*/ 12 w 12"/>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7">
                    <a:moveTo>
                      <a:pt x="7" y="7"/>
                    </a:moveTo>
                    <a:lnTo>
                      <a:pt x="0" y="3"/>
                    </a:lnTo>
                    <a:lnTo>
                      <a:pt x="0" y="1"/>
                    </a:lnTo>
                    <a:lnTo>
                      <a:pt x="3" y="0"/>
                    </a:lnTo>
                    <a:lnTo>
                      <a:pt x="5" y="1"/>
                    </a:lnTo>
                    <a:lnTo>
                      <a:pt x="5" y="2"/>
                    </a:lnTo>
                    <a:lnTo>
                      <a:pt x="9" y="3"/>
                    </a:lnTo>
                    <a:lnTo>
                      <a:pt x="10" y="2"/>
                    </a:lnTo>
                    <a:lnTo>
                      <a:pt x="12" y="3"/>
                    </a:lnTo>
                    <a:lnTo>
                      <a:pt x="10" y="6"/>
                    </a:lnTo>
                    <a:lnTo>
                      <a:pt x="8" y="6"/>
                    </a:lnTo>
                    <a:lnTo>
                      <a:pt x="7" y="7"/>
                    </a:lnTo>
                  </a:path>
                </a:pathLst>
              </a:custGeom>
              <a:noFill/>
              <a:ln w="3">
                <a:solidFill>
                  <a:srgbClr val="00BDFF"/>
                </a:solidFill>
                <a:prstDash val="solid"/>
                <a:round/>
                <a:headEnd/>
                <a:tailEnd/>
              </a:ln>
            </p:spPr>
            <p:txBody>
              <a:bodyPr/>
              <a:lstStyle/>
              <a:p>
                <a:endParaRPr lang="nb-NO" dirty="0"/>
              </a:p>
            </p:txBody>
          </p:sp>
          <p:sp>
            <p:nvSpPr>
              <p:cNvPr id="3257" name="Freeform 1611"/>
              <p:cNvSpPr>
                <a:spLocks/>
              </p:cNvSpPr>
              <p:nvPr/>
            </p:nvSpPr>
            <p:spPr bwMode="auto">
              <a:xfrm>
                <a:off x="3227" y="768"/>
                <a:ext cx="25" cy="21"/>
              </a:xfrm>
              <a:custGeom>
                <a:avLst/>
                <a:gdLst>
                  <a:gd name="T0" fmla="*/ 25 w 25"/>
                  <a:gd name="T1" fmla="*/ 21 h 21"/>
                  <a:gd name="T2" fmla="*/ 17 w 25"/>
                  <a:gd name="T3" fmla="*/ 16 h 21"/>
                  <a:gd name="T4" fmla="*/ 17 w 25"/>
                  <a:gd name="T5" fmla="*/ 4 h 21"/>
                  <a:gd name="T6" fmla="*/ 7 w 25"/>
                  <a:gd name="T7" fmla="*/ 0 h 21"/>
                  <a:gd name="T8" fmla="*/ 0 w 25"/>
                  <a:gd name="T9" fmla="*/ 7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5" y="21"/>
                    </a:moveTo>
                    <a:lnTo>
                      <a:pt x="17" y="16"/>
                    </a:lnTo>
                    <a:lnTo>
                      <a:pt x="17" y="4"/>
                    </a:lnTo>
                    <a:lnTo>
                      <a:pt x="7" y="0"/>
                    </a:lnTo>
                    <a:lnTo>
                      <a:pt x="0" y="7"/>
                    </a:lnTo>
                  </a:path>
                </a:pathLst>
              </a:custGeom>
              <a:noFill/>
              <a:ln w="3">
                <a:solidFill>
                  <a:srgbClr val="00BDFF"/>
                </a:solidFill>
                <a:prstDash val="solid"/>
                <a:round/>
                <a:headEnd/>
                <a:tailEnd/>
              </a:ln>
            </p:spPr>
            <p:txBody>
              <a:bodyPr/>
              <a:lstStyle/>
              <a:p>
                <a:endParaRPr lang="nb-NO" dirty="0"/>
              </a:p>
            </p:txBody>
          </p:sp>
          <p:sp>
            <p:nvSpPr>
              <p:cNvPr id="3258" name="Freeform 1612"/>
              <p:cNvSpPr>
                <a:spLocks/>
              </p:cNvSpPr>
              <p:nvPr/>
            </p:nvSpPr>
            <p:spPr bwMode="auto">
              <a:xfrm>
                <a:off x="3252" y="779"/>
                <a:ext cx="16" cy="13"/>
              </a:xfrm>
              <a:custGeom>
                <a:avLst/>
                <a:gdLst>
                  <a:gd name="T0" fmla="*/ 16 w 16"/>
                  <a:gd name="T1" fmla="*/ 0 h 13"/>
                  <a:gd name="T2" fmla="*/ 8 w 16"/>
                  <a:gd name="T3" fmla="*/ 1 h 13"/>
                  <a:gd name="T4" fmla="*/ 4 w 16"/>
                  <a:gd name="T5" fmla="*/ 13 h 13"/>
                  <a:gd name="T6" fmla="*/ 0 w 16"/>
                  <a:gd name="T7" fmla="*/ 10 h 13"/>
                  <a:gd name="T8" fmla="*/ 0 60000 65536"/>
                  <a:gd name="T9" fmla="*/ 0 60000 65536"/>
                  <a:gd name="T10" fmla="*/ 0 60000 65536"/>
                  <a:gd name="T11" fmla="*/ 0 60000 65536"/>
                  <a:gd name="T12" fmla="*/ 0 w 16"/>
                  <a:gd name="T13" fmla="*/ 0 h 13"/>
                  <a:gd name="T14" fmla="*/ 16 w 16"/>
                  <a:gd name="T15" fmla="*/ 13 h 13"/>
                </a:gdLst>
                <a:ahLst/>
                <a:cxnLst>
                  <a:cxn ang="T8">
                    <a:pos x="T0" y="T1"/>
                  </a:cxn>
                  <a:cxn ang="T9">
                    <a:pos x="T2" y="T3"/>
                  </a:cxn>
                  <a:cxn ang="T10">
                    <a:pos x="T4" y="T5"/>
                  </a:cxn>
                  <a:cxn ang="T11">
                    <a:pos x="T6" y="T7"/>
                  </a:cxn>
                </a:cxnLst>
                <a:rect l="T12" t="T13" r="T14" b="T15"/>
                <a:pathLst>
                  <a:path w="16" h="13">
                    <a:moveTo>
                      <a:pt x="16" y="0"/>
                    </a:moveTo>
                    <a:lnTo>
                      <a:pt x="8" y="1"/>
                    </a:lnTo>
                    <a:lnTo>
                      <a:pt x="4" y="13"/>
                    </a:lnTo>
                    <a:lnTo>
                      <a:pt x="0" y="10"/>
                    </a:lnTo>
                  </a:path>
                </a:pathLst>
              </a:custGeom>
              <a:noFill/>
              <a:ln w="3">
                <a:solidFill>
                  <a:srgbClr val="00BDFF"/>
                </a:solidFill>
                <a:prstDash val="solid"/>
                <a:round/>
                <a:headEnd/>
                <a:tailEnd/>
              </a:ln>
            </p:spPr>
            <p:txBody>
              <a:bodyPr/>
              <a:lstStyle/>
              <a:p>
                <a:endParaRPr lang="nb-NO" dirty="0"/>
              </a:p>
            </p:txBody>
          </p:sp>
          <p:sp>
            <p:nvSpPr>
              <p:cNvPr id="3259" name="Freeform 1613"/>
              <p:cNvSpPr>
                <a:spLocks/>
              </p:cNvSpPr>
              <p:nvPr/>
            </p:nvSpPr>
            <p:spPr bwMode="auto">
              <a:xfrm>
                <a:off x="3389" y="780"/>
                <a:ext cx="16" cy="16"/>
              </a:xfrm>
              <a:custGeom>
                <a:avLst/>
                <a:gdLst>
                  <a:gd name="T0" fmla="*/ 11 w 16"/>
                  <a:gd name="T1" fmla="*/ 2 h 16"/>
                  <a:gd name="T2" fmla="*/ 13 w 16"/>
                  <a:gd name="T3" fmla="*/ 0 h 16"/>
                  <a:gd name="T4" fmla="*/ 16 w 16"/>
                  <a:gd name="T5" fmla="*/ 5 h 16"/>
                  <a:gd name="T6" fmla="*/ 8 w 16"/>
                  <a:gd name="T7" fmla="*/ 11 h 16"/>
                  <a:gd name="T8" fmla="*/ 9 w 16"/>
                  <a:gd name="T9" fmla="*/ 12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1" y="2"/>
                    </a:moveTo>
                    <a:lnTo>
                      <a:pt x="13" y="0"/>
                    </a:lnTo>
                    <a:lnTo>
                      <a:pt x="16" y="5"/>
                    </a:lnTo>
                    <a:lnTo>
                      <a:pt x="8" y="11"/>
                    </a:lnTo>
                    <a:lnTo>
                      <a:pt x="9" y="12"/>
                    </a:lnTo>
                    <a:lnTo>
                      <a:pt x="0" y="16"/>
                    </a:lnTo>
                  </a:path>
                </a:pathLst>
              </a:custGeom>
              <a:noFill/>
              <a:ln w="3">
                <a:solidFill>
                  <a:srgbClr val="00BDFF"/>
                </a:solidFill>
                <a:prstDash val="solid"/>
                <a:round/>
                <a:headEnd/>
                <a:tailEnd/>
              </a:ln>
            </p:spPr>
            <p:txBody>
              <a:bodyPr/>
              <a:lstStyle/>
              <a:p>
                <a:endParaRPr lang="nb-NO" dirty="0"/>
              </a:p>
            </p:txBody>
          </p:sp>
          <p:sp>
            <p:nvSpPr>
              <p:cNvPr id="3260" name="Freeform 1614"/>
              <p:cNvSpPr>
                <a:spLocks/>
              </p:cNvSpPr>
              <p:nvPr/>
            </p:nvSpPr>
            <p:spPr bwMode="auto">
              <a:xfrm>
                <a:off x="3186" y="767"/>
                <a:ext cx="31" cy="32"/>
              </a:xfrm>
              <a:custGeom>
                <a:avLst/>
                <a:gdLst>
                  <a:gd name="T0" fmla="*/ 7 w 31"/>
                  <a:gd name="T1" fmla="*/ 32 h 32"/>
                  <a:gd name="T2" fmla="*/ 12 w 31"/>
                  <a:gd name="T3" fmla="*/ 24 h 32"/>
                  <a:gd name="T4" fmla="*/ 17 w 31"/>
                  <a:gd name="T5" fmla="*/ 20 h 32"/>
                  <a:gd name="T6" fmla="*/ 31 w 31"/>
                  <a:gd name="T7" fmla="*/ 11 h 32"/>
                  <a:gd name="T8" fmla="*/ 27 w 31"/>
                  <a:gd name="T9" fmla="*/ 0 h 32"/>
                  <a:gd name="T10" fmla="*/ 24 w 31"/>
                  <a:gd name="T11" fmla="*/ 0 h 32"/>
                  <a:gd name="T12" fmla="*/ 17 w 31"/>
                  <a:gd name="T13" fmla="*/ 11 h 32"/>
                  <a:gd name="T14" fmla="*/ 14 w 31"/>
                  <a:gd name="T15" fmla="*/ 11 h 32"/>
                  <a:gd name="T16" fmla="*/ 12 w 31"/>
                  <a:gd name="T17" fmla="*/ 1 h 32"/>
                  <a:gd name="T18" fmla="*/ 8 w 31"/>
                  <a:gd name="T19" fmla="*/ 0 h 32"/>
                  <a:gd name="T20" fmla="*/ 6 w 31"/>
                  <a:gd name="T21" fmla="*/ 8 h 32"/>
                  <a:gd name="T22" fmla="*/ 0 w 31"/>
                  <a:gd name="T23" fmla="*/ 25 h 32"/>
                  <a:gd name="T24" fmla="*/ 2 w 31"/>
                  <a:gd name="T25" fmla="*/ 25 h 32"/>
                  <a:gd name="T26" fmla="*/ 2 w 31"/>
                  <a:gd name="T27" fmla="*/ 25 h 32"/>
                  <a:gd name="T28" fmla="*/ 3 w 31"/>
                  <a:gd name="T29" fmla="*/ 26 h 32"/>
                  <a:gd name="T30" fmla="*/ 7 w 31"/>
                  <a:gd name="T31" fmla="*/ 32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2"/>
                  <a:gd name="T50" fmla="*/ 31 w 31"/>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2">
                    <a:moveTo>
                      <a:pt x="7" y="32"/>
                    </a:moveTo>
                    <a:lnTo>
                      <a:pt x="12" y="24"/>
                    </a:lnTo>
                    <a:lnTo>
                      <a:pt x="17" y="20"/>
                    </a:lnTo>
                    <a:lnTo>
                      <a:pt x="31" y="11"/>
                    </a:lnTo>
                    <a:lnTo>
                      <a:pt x="27" y="0"/>
                    </a:lnTo>
                    <a:lnTo>
                      <a:pt x="24" y="0"/>
                    </a:lnTo>
                    <a:lnTo>
                      <a:pt x="17" y="11"/>
                    </a:lnTo>
                    <a:lnTo>
                      <a:pt x="14" y="11"/>
                    </a:lnTo>
                    <a:lnTo>
                      <a:pt x="12" y="1"/>
                    </a:lnTo>
                    <a:lnTo>
                      <a:pt x="8" y="0"/>
                    </a:lnTo>
                    <a:lnTo>
                      <a:pt x="6" y="8"/>
                    </a:lnTo>
                    <a:lnTo>
                      <a:pt x="0" y="25"/>
                    </a:lnTo>
                    <a:lnTo>
                      <a:pt x="2" y="25"/>
                    </a:lnTo>
                    <a:lnTo>
                      <a:pt x="3" y="26"/>
                    </a:lnTo>
                    <a:lnTo>
                      <a:pt x="7" y="32"/>
                    </a:lnTo>
                  </a:path>
                </a:pathLst>
              </a:custGeom>
              <a:noFill/>
              <a:ln w="3">
                <a:solidFill>
                  <a:srgbClr val="00BDFF"/>
                </a:solidFill>
                <a:prstDash val="solid"/>
                <a:round/>
                <a:headEnd/>
                <a:tailEnd/>
              </a:ln>
            </p:spPr>
            <p:txBody>
              <a:bodyPr/>
              <a:lstStyle/>
              <a:p>
                <a:endParaRPr lang="nb-NO" dirty="0"/>
              </a:p>
            </p:txBody>
          </p:sp>
          <p:sp>
            <p:nvSpPr>
              <p:cNvPr id="3261" name="Freeform 1615"/>
              <p:cNvSpPr>
                <a:spLocks/>
              </p:cNvSpPr>
              <p:nvPr/>
            </p:nvSpPr>
            <p:spPr bwMode="auto">
              <a:xfrm>
                <a:off x="3375" y="771"/>
                <a:ext cx="17" cy="29"/>
              </a:xfrm>
              <a:custGeom>
                <a:avLst/>
                <a:gdLst>
                  <a:gd name="T0" fmla="*/ 14 w 17"/>
                  <a:gd name="T1" fmla="*/ 25 h 29"/>
                  <a:gd name="T2" fmla="*/ 9 w 17"/>
                  <a:gd name="T3" fmla="*/ 29 h 29"/>
                  <a:gd name="T4" fmla="*/ 4 w 17"/>
                  <a:gd name="T5" fmla="*/ 21 h 29"/>
                  <a:gd name="T6" fmla="*/ 0 w 17"/>
                  <a:gd name="T7" fmla="*/ 8 h 29"/>
                  <a:gd name="T8" fmla="*/ 10 w 17"/>
                  <a:gd name="T9" fmla="*/ 0 h 29"/>
                  <a:gd name="T10" fmla="*/ 17 w 17"/>
                  <a:gd name="T11" fmla="*/ 9 h 29"/>
                  <a:gd name="T12" fmla="*/ 17 w 17"/>
                  <a:gd name="T13" fmla="*/ 8 h 29"/>
                  <a:gd name="T14" fmla="*/ 0 60000 65536"/>
                  <a:gd name="T15" fmla="*/ 0 60000 65536"/>
                  <a:gd name="T16" fmla="*/ 0 60000 65536"/>
                  <a:gd name="T17" fmla="*/ 0 60000 65536"/>
                  <a:gd name="T18" fmla="*/ 0 60000 65536"/>
                  <a:gd name="T19" fmla="*/ 0 60000 65536"/>
                  <a:gd name="T20" fmla="*/ 0 60000 65536"/>
                  <a:gd name="T21" fmla="*/ 0 w 17"/>
                  <a:gd name="T22" fmla="*/ 0 h 29"/>
                  <a:gd name="T23" fmla="*/ 17 w 1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9">
                    <a:moveTo>
                      <a:pt x="14" y="25"/>
                    </a:moveTo>
                    <a:lnTo>
                      <a:pt x="9" y="29"/>
                    </a:lnTo>
                    <a:lnTo>
                      <a:pt x="4" y="21"/>
                    </a:lnTo>
                    <a:lnTo>
                      <a:pt x="0" y="8"/>
                    </a:lnTo>
                    <a:lnTo>
                      <a:pt x="10" y="0"/>
                    </a:lnTo>
                    <a:lnTo>
                      <a:pt x="17" y="9"/>
                    </a:lnTo>
                    <a:lnTo>
                      <a:pt x="17" y="8"/>
                    </a:lnTo>
                  </a:path>
                </a:pathLst>
              </a:custGeom>
              <a:noFill/>
              <a:ln w="3">
                <a:solidFill>
                  <a:srgbClr val="00BDFF"/>
                </a:solidFill>
                <a:prstDash val="solid"/>
                <a:round/>
                <a:headEnd/>
                <a:tailEnd/>
              </a:ln>
            </p:spPr>
            <p:txBody>
              <a:bodyPr/>
              <a:lstStyle/>
              <a:p>
                <a:endParaRPr lang="nb-NO" dirty="0"/>
              </a:p>
            </p:txBody>
          </p:sp>
          <p:sp>
            <p:nvSpPr>
              <p:cNvPr id="3262" name="Freeform 1616"/>
              <p:cNvSpPr>
                <a:spLocks/>
              </p:cNvSpPr>
              <p:nvPr/>
            </p:nvSpPr>
            <p:spPr bwMode="auto">
              <a:xfrm>
                <a:off x="3452" y="784"/>
                <a:ext cx="16" cy="17"/>
              </a:xfrm>
              <a:custGeom>
                <a:avLst/>
                <a:gdLst>
                  <a:gd name="T0" fmla="*/ 0 w 16"/>
                  <a:gd name="T1" fmla="*/ 0 h 17"/>
                  <a:gd name="T2" fmla="*/ 0 w 16"/>
                  <a:gd name="T3" fmla="*/ 1 h 17"/>
                  <a:gd name="T4" fmla="*/ 4 w 16"/>
                  <a:gd name="T5" fmla="*/ 8 h 17"/>
                  <a:gd name="T6" fmla="*/ 9 w 16"/>
                  <a:gd name="T7" fmla="*/ 16 h 17"/>
                  <a:gd name="T8" fmla="*/ 16 w 16"/>
                  <a:gd name="T9" fmla="*/ 17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0"/>
                    </a:moveTo>
                    <a:lnTo>
                      <a:pt x="0" y="1"/>
                    </a:lnTo>
                    <a:lnTo>
                      <a:pt x="4" y="8"/>
                    </a:lnTo>
                    <a:lnTo>
                      <a:pt x="9" y="16"/>
                    </a:lnTo>
                    <a:lnTo>
                      <a:pt x="16" y="17"/>
                    </a:lnTo>
                  </a:path>
                </a:pathLst>
              </a:custGeom>
              <a:noFill/>
              <a:ln w="3">
                <a:solidFill>
                  <a:srgbClr val="00BDFF"/>
                </a:solidFill>
                <a:prstDash val="solid"/>
                <a:round/>
                <a:headEnd/>
                <a:tailEnd/>
              </a:ln>
            </p:spPr>
            <p:txBody>
              <a:bodyPr/>
              <a:lstStyle/>
              <a:p>
                <a:endParaRPr lang="nb-NO" dirty="0"/>
              </a:p>
            </p:txBody>
          </p:sp>
          <p:sp>
            <p:nvSpPr>
              <p:cNvPr id="3263" name="Freeform 1617"/>
              <p:cNvSpPr>
                <a:spLocks/>
              </p:cNvSpPr>
              <p:nvPr/>
            </p:nvSpPr>
            <p:spPr bwMode="auto">
              <a:xfrm>
                <a:off x="3484" y="783"/>
                <a:ext cx="17" cy="25"/>
              </a:xfrm>
              <a:custGeom>
                <a:avLst/>
                <a:gdLst>
                  <a:gd name="T0" fmla="*/ 15 w 17"/>
                  <a:gd name="T1" fmla="*/ 25 h 25"/>
                  <a:gd name="T2" fmla="*/ 17 w 17"/>
                  <a:gd name="T3" fmla="*/ 25 h 25"/>
                  <a:gd name="T4" fmla="*/ 5 w 17"/>
                  <a:gd name="T5" fmla="*/ 21 h 25"/>
                  <a:gd name="T6" fmla="*/ 2 w 17"/>
                  <a:gd name="T7" fmla="*/ 12 h 25"/>
                  <a:gd name="T8" fmla="*/ 0 w 17"/>
                  <a:gd name="T9" fmla="*/ 0 h 25"/>
                  <a:gd name="T10" fmla="*/ 1 w 17"/>
                  <a:gd name="T11" fmla="*/ 0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15" y="25"/>
                    </a:moveTo>
                    <a:lnTo>
                      <a:pt x="17" y="25"/>
                    </a:lnTo>
                    <a:lnTo>
                      <a:pt x="5" y="21"/>
                    </a:lnTo>
                    <a:lnTo>
                      <a:pt x="2" y="12"/>
                    </a:lnTo>
                    <a:lnTo>
                      <a:pt x="0" y="0"/>
                    </a:lnTo>
                    <a:lnTo>
                      <a:pt x="1" y="0"/>
                    </a:lnTo>
                  </a:path>
                </a:pathLst>
              </a:custGeom>
              <a:noFill/>
              <a:ln w="3">
                <a:solidFill>
                  <a:srgbClr val="00BDFF"/>
                </a:solidFill>
                <a:prstDash val="solid"/>
                <a:round/>
                <a:headEnd/>
                <a:tailEnd/>
              </a:ln>
            </p:spPr>
            <p:txBody>
              <a:bodyPr/>
              <a:lstStyle/>
              <a:p>
                <a:endParaRPr lang="nb-NO" dirty="0"/>
              </a:p>
            </p:txBody>
          </p:sp>
          <p:sp>
            <p:nvSpPr>
              <p:cNvPr id="3264" name="Freeform 1618"/>
              <p:cNvSpPr>
                <a:spLocks/>
              </p:cNvSpPr>
              <p:nvPr/>
            </p:nvSpPr>
            <p:spPr bwMode="auto">
              <a:xfrm>
                <a:off x="3422" y="770"/>
                <a:ext cx="30" cy="40"/>
              </a:xfrm>
              <a:custGeom>
                <a:avLst/>
                <a:gdLst>
                  <a:gd name="T0" fmla="*/ 5 w 30"/>
                  <a:gd name="T1" fmla="*/ 40 h 40"/>
                  <a:gd name="T2" fmla="*/ 1 w 30"/>
                  <a:gd name="T3" fmla="*/ 35 h 40"/>
                  <a:gd name="T4" fmla="*/ 1 w 30"/>
                  <a:gd name="T5" fmla="*/ 31 h 40"/>
                  <a:gd name="T6" fmla="*/ 11 w 30"/>
                  <a:gd name="T7" fmla="*/ 32 h 40"/>
                  <a:gd name="T8" fmla="*/ 12 w 30"/>
                  <a:gd name="T9" fmla="*/ 27 h 40"/>
                  <a:gd name="T10" fmla="*/ 0 w 30"/>
                  <a:gd name="T11" fmla="*/ 23 h 40"/>
                  <a:gd name="T12" fmla="*/ 1 w 30"/>
                  <a:gd name="T13" fmla="*/ 12 h 40"/>
                  <a:gd name="T14" fmla="*/ 3 w 30"/>
                  <a:gd name="T15" fmla="*/ 2 h 40"/>
                  <a:gd name="T16" fmla="*/ 9 w 30"/>
                  <a:gd name="T17" fmla="*/ 1 h 40"/>
                  <a:gd name="T18" fmla="*/ 16 w 30"/>
                  <a:gd name="T19" fmla="*/ 0 h 40"/>
                  <a:gd name="T20" fmla="*/ 21 w 30"/>
                  <a:gd name="T21" fmla="*/ 2 h 40"/>
                  <a:gd name="T22" fmla="*/ 28 w 30"/>
                  <a:gd name="T23" fmla="*/ 9 h 40"/>
                  <a:gd name="T24" fmla="*/ 30 w 30"/>
                  <a:gd name="T25" fmla="*/ 14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0"/>
                  <a:gd name="T41" fmla="*/ 30 w 3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0">
                    <a:moveTo>
                      <a:pt x="5" y="40"/>
                    </a:moveTo>
                    <a:lnTo>
                      <a:pt x="1" y="35"/>
                    </a:lnTo>
                    <a:lnTo>
                      <a:pt x="1" y="31"/>
                    </a:lnTo>
                    <a:lnTo>
                      <a:pt x="11" y="32"/>
                    </a:lnTo>
                    <a:lnTo>
                      <a:pt x="12" y="27"/>
                    </a:lnTo>
                    <a:lnTo>
                      <a:pt x="0" y="23"/>
                    </a:lnTo>
                    <a:lnTo>
                      <a:pt x="1" y="12"/>
                    </a:lnTo>
                    <a:lnTo>
                      <a:pt x="3" y="2"/>
                    </a:lnTo>
                    <a:lnTo>
                      <a:pt x="9" y="1"/>
                    </a:lnTo>
                    <a:lnTo>
                      <a:pt x="16" y="0"/>
                    </a:lnTo>
                    <a:lnTo>
                      <a:pt x="21" y="2"/>
                    </a:lnTo>
                    <a:lnTo>
                      <a:pt x="28" y="9"/>
                    </a:lnTo>
                    <a:lnTo>
                      <a:pt x="30" y="14"/>
                    </a:lnTo>
                  </a:path>
                </a:pathLst>
              </a:custGeom>
              <a:noFill/>
              <a:ln w="3">
                <a:solidFill>
                  <a:srgbClr val="00BDFF"/>
                </a:solidFill>
                <a:prstDash val="solid"/>
                <a:round/>
                <a:headEnd/>
                <a:tailEnd/>
              </a:ln>
            </p:spPr>
            <p:txBody>
              <a:bodyPr/>
              <a:lstStyle/>
              <a:p>
                <a:endParaRPr lang="nb-NO" dirty="0"/>
              </a:p>
            </p:txBody>
          </p:sp>
          <p:sp>
            <p:nvSpPr>
              <p:cNvPr id="3265" name="Freeform 1619"/>
              <p:cNvSpPr>
                <a:spLocks/>
              </p:cNvSpPr>
              <p:nvPr/>
            </p:nvSpPr>
            <p:spPr bwMode="auto">
              <a:xfrm>
                <a:off x="3270" y="789"/>
                <a:ext cx="28" cy="28"/>
              </a:xfrm>
              <a:custGeom>
                <a:avLst/>
                <a:gdLst>
                  <a:gd name="T0" fmla="*/ 0 w 28"/>
                  <a:gd name="T1" fmla="*/ 28 h 28"/>
                  <a:gd name="T2" fmla="*/ 3 w 28"/>
                  <a:gd name="T3" fmla="*/ 23 h 28"/>
                  <a:gd name="T4" fmla="*/ 9 w 28"/>
                  <a:gd name="T5" fmla="*/ 20 h 28"/>
                  <a:gd name="T6" fmla="*/ 21 w 28"/>
                  <a:gd name="T7" fmla="*/ 0 h 28"/>
                  <a:gd name="T8" fmla="*/ 28 w 28"/>
                  <a:gd name="T9" fmla="*/ 7 h 28"/>
                  <a:gd name="T10" fmla="*/ 20 w 28"/>
                  <a:gd name="T11" fmla="*/ 23 h 28"/>
                  <a:gd name="T12" fmla="*/ 0 60000 65536"/>
                  <a:gd name="T13" fmla="*/ 0 60000 65536"/>
                  <a:gd name="T14" fmla="*/ 0 60000 65536"/>
                  <a:gd name="T15" fmla="*/ 0 60000 65536"/>
                  <a:gd name="T16" fmla="*/ 0 60000 65536"/>
                  <a:gd name="T17" fmla="*/ 0 60000 65536"/>
                  <a:gd name="T18" fmla="*/ 0 w 28"/>
                  <a:gd name="T19" fmla="*/ 0 h 28"/>
                  <a:gd name="T20" fmla="*/ 28 w 2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8" h="28">
                    <a:moveTo>
                      <a:pt x="0" y="28"/>
                    </a:moveTo>
                    <a:lnTo>
                      <a:pt x="3" y="23"/>
                    </a:lnTo>
                    <a:lnTo>
                      <a:pt x="9" y="20"/>
                    </a:lnTo>
                    <a:lnTo>
                      <a:pt x="21" y="0"/>
                    </a:lnTo>
                    <a:lnTo>
                      <a:pt x="28" y="7"/>
                    </a:lnTo>
                    <a:lnTo>
                      <a:pt x="20" y="23"/>
                    </a:lnTo>
                  </a:path>
                </a:pathLst>
              </a:custGeom>
              <a:noFill/>
              <a:ln w="3">
                <a:solidFill>
                  <a:srgbClr val="00BDFF"/>
                </a:solidFill>
                <a:prstDash val="solid"/>
                <a:round/>
                <a:headEnd/>
                <a:tailEnd/>
              </a:ln>
            </p:spPr>
            <p:txBody>
              <a:bodyPr/>
              <a:lstStyle/>
              <a:p>
                <a:endParaRPr lang="nb-NO" dirty="0"/>
              </a:p>
            </p:txBody>
          </p:sp>
          <p:sp>
            <p:nvSpPr>
              <p:cNvPr id="3266" name="Freeform 1620"/>
              <p:cNvSpPr>
                <a:spLocks/>
              </p:cNvSpPr>
              <p:nvPr/>
            </p:nvSpPr>
            <p:spPr bwMode="auto">
              <a:xfrm>
                <a:off x="3260" y="785"/>
                <a:ext cx="23" cy="33"/>
              </a:xfrm>
              <a:custGeom>
                <a:avLst/>
                <a:gdLst>
                  <a:gd name="T0" fmla="*/ 0 w 23"/>
                  <a:gd name="T1" fmla="*/ 33 h 33"/>
                  <a:gd name="T2" fmla="*/ 8 w 23"/>
                  <a:gd name="T3" fmla="*/ 20 h 33"/>
                  <a:gd name="T4" fmla="*/ 18 w 23"/>
                  <a:gd name="T5" fmla="*/ 16 h 33"/>
                  <a:gd name="T6" fmla="*/ 23 w 23"/>
                  <a:gd name="T7" fmla="*/ 12 h 33"/>
                  <a:gd name="T8" fmla="*/ 22 w 23"/>
                  <a:gd name="T9" fmla="*/ 4 h 33"/>
                  <a:gd name="T10" fmla="*/ 19 w 23"/>
                  <a:gd name="T11" fmla="*/ 0 h 33"/>
                  <a:gd name="T12" fmla="*/ 0 60000 65536"/>
                  <a:gd name="T13" fmla="*/ 0 60000 65536"/>
                  <a:gd name="T14" fmla="*/ 0 60000 65536"/>
                  <a:gd name="T15" fmla="*/ 0 60000 65536"/>
                  <a:gd name="T16" fmla="*/ 0 60000 65536"/>
                  <a:gd name="T17" fmla="*/ 0 60000 65536"/>
                  <a:gd name="T18" fmla="*/ 0 w 23"/>
                  <a:gd name="T19" fmla="*/ 0 h 33"/>
                  <a:gd name="T20" fmla="*/ 23 w 23"/>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3" h="33">
                    <a:moveTo>
                      <a:pt x="0" y="33"/>
                    </a:moveTo>
                    <a:lnTo>
                      <a:pt x="8" y="20"/>
                    </a:lnTo>
                    <a:lnTo>
                      <a:pt x="18" y="16"/>
                    </a:lnTo>
                    <a:lnTo>
                      <a:pt x="23" y="12"/>
                    </a:lnTo>
                    <a:lnTo>
                      <a:pt x="22" y="4"/>
                    </a:lnTo>
                    <a:lnTo>
                      <a:pt x="19" y="0"/>
                    </a:lnTo>
                  </a:path>
                </a:pathLst>
              </a:custGeom>
              <a:noFill/>
              <a:ln w="3">
                <a:solidFill>
                  <a:srgbClr val="00BDFF"/>
                </a:solidFill>
                <a:prstDash val="solid"/>
                <a:round/>
                <a:headEnd/>
                <a:tailEnd/>
              </a:ln>
            </p:spPr>
            <p:txBody>
              <a:bodyPr/>
              <a:lstStyle/>
              <a:p>
                <a:endParaRPr lang="nb-NO" dirty="0"/>
              </a:p>
            </p:txBody>
          </p:sp>
          <p:sp>
            <p:nvSpPr>
              <p:cNvPr id="3267" name="Freeform 1621"/>
              <p:cNvSpPr>
                <a:spLocks/>
              </p:cNvSpPr>
              <p:nvPr/>
            </p:nvSpPr>
            <p:spPr bwMode="auto">
              <a:xfrm>
                <a:off x="3388" y="802"/>
                <a:ext cx="7" cy="21"/>
              </a:xfrm>
              <a:custGeom>
                <a:avLst/>
                <a:gdLst>
                  <a:gd name="T0" fmla="*/ 0 w 7"/>
                  <a:gd name="T1" fmla="*/ 21 h 21"/>
                  <a:gd name="T2" fmla="*/ 0 w 7"/>
                  <a:gd name="T3" fmla="*/ 12 h 21"/>
                  <a:gd name="T4" fmla="*/ 1 w 7"/>
                  <a:gd name="T5" fmla="*/ 7 h 21"/>
                  <a:gd name="T6" fmla="*/ 4 w 7"/>
                  <a:gd name="T7" fmla="*/ 2 h 21"/>
                  <a:gd name="T8" fmla="*/ 7 w 7"/>
                  <a:gd name="T9" fmla="*/ 0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21"/>
                    </a:moveTo>
                    <a:lnTo>
                      <a:pt x="0" y="12"/>
                    </a:lnTo>
                    <a:lnTo>
                      <a:pt x="1" y="7"/>
                    </a:lnTo>
                    <a:lnTo>
                      <a:pt x="4" y="2"/>
                    </a:lnTo>
                    <a:lnTo>
                      <a:pt x="7" y="0"/>
                    </a:lnTo>
                  </a:path>
                </a:pathLst>
              </a:custGeom>
              <a:noFill/>
              <a:ln w="3">
                <a:solidFill>
                  <a:srgbClr val="00BDFF"/>
                </a:solidFill>
                <a:prstDash val="solid"/>
                <a:round/>
                <a:headEnd/>
                <a:tailEnd/>
              </a:ln>
            </p:spPr>
            <p:txBody>
              <a:bodyPr/>
              <a:lstStyle/>
              <a:p>
                <a:endParaRPr lang="nb-NO" dirty="0"/>
              </a:p>
            </p:txBody>
          </p:sp>
          <p:sp>
            <p:nvSpPr>
              <p:cNvPr id="3268" name="Line 1622"/>
              <p:cNvSpPr>
                <a:spLocks noChangeShapeType="1"/>
              </p:cNvSpPr>
              <p:nvPr/>
            </p:nvSpPr>
            <p:spPr bwMode="auto">
              <a:xfrm flipV="1">
                <a:off x="3388" y="823"/>
                <a:ext cx="1" cy="2"/>
              </a:xfrm>
              <a:prstGeom prst="line">
                <a:avLst/>
              </a:prstGeom>
              <a:noFill/>
              <a:ln w="3">
                <a:solidFill>
                  <a:srgbClr val="00BDFF"/>
                </a:solidFill>
                <a:round/>
                <a:headEnd/>
                <a:tailEnd/>
              </a:ln>
            </p:spPr>
            <p:txBody>
              <a:bodyPr/>
              <a:lstStyle/>
              <a:p>
                <a:endParaRPr lang="nb-NO" dirty="0"/>
              </a:p>
            </p:txBody>
          </p:sp>
          <p:sp>
            <p:nvSpPr>
              <p:cNvPr id="3269" name="Freeform 1623"/>
              <p:cNvSpPr>
                <a:spLocks/>
              </p:cNvSpPr>
              <p:nvPr/>
            </p:nvSpPr>
            <p:spPr bwMode="auto">
              <a:xfrm>
                <a:off x="3423" y="810"/>
                <a:ext cx="4" cy="15"/>
              </a:xfrm>
              <a:custGeom>
                <a:avLst/>
                <a:gdLst>
                  <a:gd name="T0" fmla="*/ 0 w 4"/>
                  <a:gd name="T1" fmla="*/ 15 h 15"/>
                  <a:gd name="T2" fmla="*/ 2 w 4"/>
                  <a:gd name="T3" fmla="*/ 15 h 15"/>
                  <a:gd name="T4" fmla="*/ 3 w 4"/>
                  <a:gd name="T5" fmla="*/ 6 h 15"/>
                  <a:gd name="T6" fmla="*/ 4 w 4"/>
                  <a:gd name="T7" fmla="*/ 0 h 15"/>
                  <a:gd name="T8" fmla="*/ 0 60000 65536"/>
                  <a:gd name="T9" fmla="*/ 0 60000 65536"/>
                  <a:gd name="T10" fmla="*/ 0 60000 65536"/>
                  <a:gd name="T11" fmla="*/ 0 60000 65536"/>
                  <a:gd name="T12" fmla="*/ 0 w 4"/>
                  <a:gd name="T13" fmla="*/ 0 h 15"/>
                  <a:gd name="T14" fmla="*/ 4 w 4"/>
                  <a:gd name="T15" fmla="*/ 15 h 15"/>
                </a:gdLst>
                <a:ahLst/>
                <a:cxnLst>
                  <a:cxn ang="T8">
                    <a:pos x="T0" y="T1"/>
                  </a:cxn>
                  <a:cxn ang="T9">
                    <a:pos x="T2" y="T3"/>
                  </a:cxn>
                  <a:cxn ang="T10">
                    <a:pos x="T4" y="T5"/>
                  </a:cxn>
                  <a:cxn ang="T11">
                    <a:pos x="T6" y="T7"/>
                  </a:cxn>
                </a:cxnLst>
                <a:rect l="T12" t="T13" r="T14" b="T15"/>
                <a:pathLst>
                  <a:path w="4" h="15">
                    <a:moveTo>
                      <a:pt x="0" y="15"/>
                    </a:moveTo>
                    <a:lnTo>
                      <a:pt x="2" y="15"/>
                    </a:lnTo>
                    <a:lnTo>
                      <a:pt x="3" y="6"/>
                    </a:lnTo>
                    <a:lnTo>
                      <a:pt x="4" y="0"/>
                    </a:lnTo>
                  </a:path>
                </a:pathLst>
              </a:custGeom>
              <a:noFill/>
              <a:ln w="3">
                <a:solidFill>
                  <a:srgbClr val="00BDFF"/>
                </a:solidFill>
                <a:prstDash val="solid"/>
                <a:round/>
                <a:headEnd/>
                <a:tailEnd/>
              </a:ln>
            </p:spPr>
            <p:txBody>
              <a:bodyPr/>
              <a:lstStyle/>
              <a:p>
                <a:endParaRPr lang="nb-NO" dirty="0"/>
              </a:p>
            </p:txBody>
          </p:sp>
          <p:sp>
            <p:nvSpPr>
              <p:cNvPr id="3270" name="Freeform 1624"/>
              <p:cNvSpPr>
                <a:spLocks/>
              </p:cNvSpPr>
              <p:nvPr/>
            </p:nvSpPr>
            <p:spPr bwMode="auto">
              <a:xfrm>
                <a:off x="3488" y="808"/>
                <a:ext cx="19" cy="18"/>
              </a:xfrm>
              <a:custGeom>
                <a:avLst/>
                <a:gdLst>
                  <a:gd name="T0" fmla="*/ 19 w 19"/>
                  <a:gd name="T1" fmla="*/ 18 h 18"/>
                  <a:gd name="T2" fmla="*/ 6 w 19"/>
                  <a:gd name="T3" fmla="*/ 8 h 18"/>
                  <a:gd name="T4" fmla="*/ 1 w 19"/>
                  <a:gd name="T5" fmla="*/ 4 h 18"/>
                  <a:gd name="T6" fmla="*/ 1 w 19"/>
                  <a:gd name="T7" fmla="*/ 4 h 18"/>
                  <a:gd name="T8" fmla="*/ 0 w 19"/>
                  <a:gd name="T9" fmla="*/ 4 h 18"/>
                  <a:gd name="T10" fmla="*/ 1 w 19"/>
                  <a:gd name="T11" fmla="*/ 2 h 18"/>
                  <a:gd name="T12" fmla="*/ 7 w 19"/>
                  <a:gd name="T13" fmla="*/ 2 h 18"/>
                  <a:gd name="T14" fmla="*/ 11 w 1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8"/>
                  <a:gd name="T26" fmla="*/ 19 w 1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8">
                    <a:moveTo>
                      <a:pt x="19" y="18"/>
                    </a:moveTo>
                    <a:lnTo>
                      <a:pt x="6" y="8"/>
                    </a:lnTo>
                    <a:lnTo>
                      <a:pt x="1" y="4"/>
                    </a:lnTo>
                    <a:lnTo>
                      <a:pt x="0" y="4"/>
                    </a:lnTo>
                    <a:lnTo>
                      <a:pt x="1" y="2"/>
                    </a:lnTo>
                    <a:lnTo>
                      <a:pt x="7" y="2"/>
                    </a:lnTo>
                    <a:lnTo>
                      <a:pt x="11" y="0"/>
                    </a:lnTo>
                  </a:path>
                </a:pathLst>
              </a:custGeom>
              <a:noFill/>
              <a:ln w="3">
                <a:solidFill>
                  <a:srgbClr val="00BDFF"/>
                </a:solidFill>
                <a:prstDash val="solid"/>
                <a:round/>
                <a:headEnd/>
                <a:tailEnd/>
              </a:ln>
            </p:spPr>
            <p:txBody>
              <a:bodyPr/>
              <a:lstStyle/>
              <a:p>
                <a:endParaRPr lang="nb-NO" dirty="0"/>
              </a:p>
            </p:txBody>
          </p:sp>
          <p:sp>
            <p:nvSpPr>
              <p:cNvPr id="3271" name="Freeform 1625"/>
              <p:cNvSpPr>
                <a:spLocks/>
              </p:cNvSpPr>
              <p:nvPr/>
            </p:nvSpPr>
            <p:spPr bwMode="auto">
              <a:xfrm>
                <a:off x="3393" y="791"/>
                <a:ext cx="17" cy="35"/>
              </a:xfrm>
              <a:custGeom>
                <a:avLst/>
                <a:gdLst>
                  <a:gd name="T0" fmla="*/ 2 w 17"/>
                  <a:gd name="T1" fmla="*/ 11 h 35"/>
                  <a:gd name="T2" fmla="*/ 5 w 17"/>
                  <a:gd name="T3" fmla="*/ 8 h 35"/>
                  <a:gd name="T4" fmla="*/ 13 w 17"/>
                  <a:gd name="T5" fmla="*/ 1 h 35"/>
                  <a:gd name="T6" fmla="*/ 17 w 17"/>
                  <a:gd name="T7" fmla="*/ 0 h 35"/>
                  <a:gd name="T8" fmla="*/ 16 w 17"/>
                  <a:gd name="T9" fmla="*/ 5 h 35"/>
                  <a:gd name="T10" fmla="*/ 12 w 17"/>
                  <a:gd name="T11" fmla="*/ 11 h 35"/>
                  <a:gd name="T12" fmla="*/ 11 w 17"/>
                  <a:gd name="T13" fmla="*/ 13 h 35"/>
                  <a:gd name="T14" fmla="*/ 7 w 17"/>
                  <a:gd name="T15" fmla="*/ 18 h 35"/>
                  <a:gd name="T16" fmla="*/ 0 w 17"/>
                  <a:gd name="T17" fmla="*/ 26 h 35"/>
                  <a:gd name="T18" fmla="*/ 3 w 17"/>
                  <a:gd name="T19" fmla="*/ 28 h 35"/>
                  <a:gd name="T20" fmla="*/ 9 w 17"/>
                  <a:gd name="T21" fmla="*/ 28 h 35"/>
                  <a:gd name="T22" fmla="*/ 7 w 17"/>
                  <a:gd name="T23" fmla="*/ 34 h 35"/>
                  <a:gd name="T24" fmla="*/ 7 w 17"/>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35"/>
                  <a:gd name="T41" fmla="*/ 17 w 1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35">
                    <a:moveTo>
                      <a:pt x="2" y="11"/>
                    </a:moveTo>
                    <a:lnTo>
                      <a:pt x="5" y="8"/>
                    </a:lnTo>
                    <a:lnTo>
                      <a:pt x="13" y="1"/>
                    </a:lnTo>
                    <a:lnTo>
                      <a:pt x="17" y="0"/>
                    </a:lnTo>
                    <a:lnTo>
                      <a:pt x="16" y="5"/>
                    </a:lnTo>
                    <a:lnTo>
                      <a:pt x="12" y="11"/>
                    </a:lnTo>
                    <a:lnTo>
                      <a:pt x="11" y="13"/>
                    </a:lnTo>
                    <a:lnTo>
                      <a:pt x="7" y="18"/>
                    </a:lnTo>
                    <a:lnTo>
                      <a:pt x="0" y="26"/>
                    </a:lnTo>
                    <a:lnTo>
                      <a:pt x="3" y="28"/>
                    </a:lnTo>
                    <a:lnTo>
                      <a:pt x="9" y="28"/>
                    </a:lnTo>
                    <a:lnTo>
                      <a:pt x="7" y="34"/>
                    </a:lnTo>
                    <a:lnTo>
                      <a:pt x="7" y="35"/>
                    </a:lnTo>
                  </a:path>
                </a:pathLst>
              </a:custGeom>
              <a:noFill/>
              <a:ln w="3">
                <a:solidFill>
                  <a:srgbClr val="00BDFF"/>
                </a:solidFill>
                <a:prstDash val="solid"/>
                <a:round/>
                <a:headEnd/>
                <a:tailEnd/>
              </a:ln>
            </p:spPr>
            <p:txBody>
              <a:bodyPr/>
              <a:lstStyle/>
              <a:p>
                <a:endParaRPr lang="nb-NO" dirty="0"/>
              </a:p>
            </p:txBody>
          </p:sp>
          <p:sp>
            <p:nvSpPr>
              <p:cNvPr id="3272" name="Freeform 1626"/>
              <p:cNvSpPr>
                <a:spLocks/>
              </p:cNvSpPr>
              <p:nvPr/>
            </p:nvSpPr>
            <p:spPr bwMode="auto">
              <a:xfrm>
                <a:off x="3319" y="802"/>
                <a:ext cx="9" cy="29"/>
              </a:xfrm>
              <a:custGeom>
                <a:avLst/>
                <a:gdLst>
                  <a:gd name="T0" fmla="*/ 0 w 9"/>
                  <a:gd name="T1" fmla="*/ 29 h 29"/>
                  <a:gd name="T2" fmla="*/ 4 w 9"/>
                  <a:gd name="T3" fmla="*/ 16 h 29"/>
                  <a:gd name="T4" fmla="*/ 5 w 9"/>
                  <a:gd name="T5" fmla="*/ 7 h 29"/>
                  <a:gd name="T6" fmla="*/ 7 w 9"/>
                  <a:gd name="T7" fmla="*/ 2 h 29"/>
                  <a:gd name="T8" fmla="*/ 7 w 9"/>
                  <a:gd name="T9" fmla="*/ 0 h 29"/>
                  <a:gd name="T10" fmla="*/ 9 w 9"/>
                  <a:gd name="T11" fmla="*/ 4 h 29"/>
                  <a:gd name="T12" fmla="*/ 0 60000 65536"/>
                  <a:gd name="T13" fmla="*/ 0 60000 65536"/>
                  <a:gd name="T14" fmla="*/ 0 60000 65536"/>
                  <a:gd name="T15" fmla="*/ 0 60000 65536"/>
                  <a:gd name="T16" fmla="*/ 0 60000 65536"/>
                  <a:gd name="T17" fmla="*/ 0 60000 65536"/>
                  <a:gd name="T18" fmla="*/ 0 w 9"/>
                  <a:gd name="T19" fmla="*/ 0 h 29"/>
                  <a:gd name="T20" fmla="*/ 9 w 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9" h="29">
                    <a:moveTo>
                      <a:pt x="0" y="29"/>
                    </a:moveTo>
                    <a:lnTo>
                      <a:pt x="4" y="16"/>
                    </a:lnTo>
                    <a:lnTo>
                      <a:pt x="5" y="7"/>
                    </a:lnTo>
                    <a:lnTo>
                      <a:pt x="7" y="2"/>
                    </a:lnTo>
                    <a:lnTo>
                      <a:pt x="7" y="0"/>
                    </a:lnTo>
                    <a:lnTo>
                      <a:pt x="9" y="4"/>
                    </a:lnTo>
                  </a:path>
                </a:pathLst>
              </a:custGeom>
              <a:noFill/>
              <a:ln w="3">
                <a:solidFill>
                  <a:srgbClr val="00BDFF"/>
                </a:solidFill>
                <a:prstDash val="solid"/>
                <a:round/>
                <a:headEnd/>
                <a:tailEnd/>
              </a:ln>
            </p:spPr>
            <p:txBody>
              <a:bodyPr/>
              <a:lstStyle/>
              <a:p>
                <a:endParaRPr lang="nb-NO" dirty="0"/>
              </a:p>
            </p:txBody>
          </p:sp>
          <p:sp>
            <p:nvSpPr>
              <p:cNvPr id="3273" name="Freeform 1627"/>
              <p:cNvSpPr>
                <a:spLocks/>
              </p:cNvSpPr>
              <p:nvPr/>
            </p:nvSpPr>
            <p:spPr bwMode="auto">
              <a:xfrm>
                <a:off x="3505" y="826"/>
                <a:ext cx="7" cy="7"/>
              </a:xfrm>
              <a:custGeom>
                <a:avLst/>
                <a:gdLst>
                  <a:gd name="T0" fmla="*/ 7 w 7"/>
                  <a:gd name="T1" fmla="*/ 7 h 7"/>
                  <a:gd name="T2" fmla="*/ 7 w 7"/>
                  <a:gd name="T3" fmla="*/ 7 h 7"/>
                  <a:gd name="T4" fmla="*/ 0 w 7"/>
                  <a:gd name="T5" fmla="*/ 3 h 7"/>
                  <a:gd name="T6" fmla="*/ 3 w 7"/>
                  <a:gd name="T7" fmla="*/ 0 h 7"/>
                  <a:gd name="T8" fmla="*/ 2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7" y="7"/>
                    </a:lnTo>
                    <a:lnTo>
                      <a:pt x="0" y="3"/>
                    </a:lnTo>
                    <a:lnTo>
                      <a:pt x="3" y="0"/>
                    </a:lnTo>
                    <a:lnTo>
                      <a:pt x="2" y="0"/>
                    </a:lnTo>
                  </a:path>
                </a:pathLst>
              </a:custGeom>
              <a:noFill/>
              <a:ln w="3">
                <a:solidFill>
                  <a:srgbClr val="00BDFF"/>
                </a:solidFill>
                <a:prstDash val="solid"/>
                <a:round/>
                <a:headEnd/>
                <a:tailEnd/>
              </a:ln>
            </p:spPr>
            <p:txBody>
              <a:bodyPr/>
              <a:lstStyle/>
              <a:p>
                <a:endParaRPr lang="nb-NO" dirty="0"/>
              </a:p>
            </p:txBody>
          </p:sp>
          <p:sp>
            <p:nvSpPr>
              <p:cNvPr id="3274" name="Freeform 1628"/>
              <p:cNvSpPr>
                <a:spLocks/>
              </p:cNvSpPr>
              <p:nvPr/>
            </p:nvSpPr>
            <p:spPr bwMode="auto">
              <a:xfrm>
                <a:off x="3194" y="788"/>
                <a:ext cx="32" cy="46"/>
              </a:xfrm>
              <a:custGeom>
                <a:avLst/>
                <a:gdLst>
                  <a:gd name="T0" fmla="*/ 32 w 32"/>
                  <a:gd name="T1" fmla="*/ 0 h 46"/>
                  <a:gd name="T2" fmla="*/ 17 w 32"/>
                  <a:gd name="T3" fmla="*/ 0 h 46"/>
                  <a:gd name="T4" fmla="*/ 12 w 32"/>
                  <a:gd name="T5" fmla="*/ 8 h 46"/>
                  <a:gd name="T6" fmla="*/ 11 w 32"/>
                  <a:gd name="T7" fmla="*/ 11 h 46"/>
                  <a:gd name="T8" fmla="*/ 19 w 32"/>
                  <a:gd name="T9" fmla="*/ 14 h 46"/>
                  <a:gd name="T10" fmla="*/ 13 w 32"/>
                  <a:gd name="T11" fmla="*/ 22 h 46"/>
                  <a:gd name="T12" fmla="*/ 3 w 32"/>
                  <a:gd name="T13" fmla="*/ 20 h 46"/>
                  <a:gd name="T14" fmla="*/ 0 w 32"/>
                  <a:gd name="T15" fmla="*/ 29 h 46"/>
                  <a:gd name="T16" fmla="*/ 13 w 32"/>
                  <a:gd name="T17" fmla="*/ 31 h 46"/>
                  <a:gd name="T18" fmla="*/ 29 w 32"/>
                  <a:gd name="T19" fmla="*/ 4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46"/>
                  <a:gd name="T32" fmla="*/ 32 w 32"/>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46">
                    <a:moveTo>
                      <a:pt x="32" y="0"/>
                    </a:moveTo>
                    <a:lnTo>
                      <a:pt x="17" y="0"/>
                    </a:lnTo>
                    <a:lnTo>
                      <a:pt x="12" y="8"/>
                    </a:lnTo>
                    <a:lnTo>
                      <a:pt x="11" y="11"/>
                    </a:lnTo>
                    <a:lnTo>
                      <a:pt x="19" y="14"/>
                    </a:lnTo>
                    <a:lnTo>
                      <a:pt x="13" y="22"/>
                    </a:lnTo>
                    <a:lnTo>
                      <a:pt x="3" y="20"/>
                    </a:lnTo>
                    <a:lnTo>
                      <a:pt x="0" y="29"/>
                    </a:lnTo>
                    <a:lnTo>
                      <a:pt x="13" y="31"/>
                    </a:lnTo>
                    <a:lnTo>
                      <a:pt x="29" y="46"/>
                    </a:lnTo>
                  </a:path>
                </a:pathLst>
              </a:custGeom>
              <a:noFill/>
              <a:ln w="3">
                <a:solidFill>
                  <a:srgbClr val="00BDFF"/>
                </a:solidFill>
                <a:prstDash val="solid"/>
                <a:round/>
                <a:headEnd/>
                <a:tailEnd/>
              </a:ln>
            </p:spPr>
            <p:txBody>
              <a:bodyPr/>
              <a:lstStyle/>
              <a:p>
                <a:endParaRPr lang="nb-NO" dirty="0"/>
              </a:p>
            </p:txBody>
          </p:sp>
          <p:sp>
            <p:nvSpPr>
              <p:cNvPr id="3275" name="Freeform 1629"/>
              <p:cNvSpPr>
                <a:spLocks/>
              </p:cNvSpPr>
              <p:nvPr/>
            </p:nvSpPr>
            <p:spPr bwMode="auto">
              <a:xfrm>
                <a:off x="3265" y="812"/>
                <a:ext cx="25" cy="23"/>
              </a:xfrm>
              <a:custGeom>
                <a:avLst/>
                <a:gdLst>
                  <a:gd name="T0" fmla="*/ 25 w 25"/>
                  <a:gd name="T1" fmla="*/ 0 h 23"/>
                  <a:gd name="T2" fmla="*/ 24 w 25"/>
                  <a:gd name="T3" fmla="*/ 1 h 23"/>
                  <a:gd name="T4" fmla="*/ 24 w 25"/>
                  <a:gd name="T5" fmla="*/ 7 h 23"/>
                  <a:gd name="T6" fmla="*/ 24 w 25"/>
                  <a:gd name="T7" fmla="*/ 14 h 23"/>
                  <a:gd name="T8" fmla="*/ 0 w 25"/>
                  <a:gd name="T9" fmla="*/ 23 h 23"/>
                  <a:gd name="T10" fmla="*/ 0 w 25"/>
                  <a:gd name="T11" fmla="*/ 19 h 23"/>
                  <a:gd name="T12" fmla="*/ 3 w 25"/>
                  <a:gd name="T13" fmla="*/ 11 h 23"/>
                  <a:gd name="T14" fmla="*/ 5 w 25"/>
                  <a:gd name="T15" fmla="*/ 5 h 23"/>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3"/>
                  <a:gd name="T26" fmla="*/ 25 w 25"/>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3">
                    <a:moveTo>
                      <a:pt x="25" y="0"/>
                    </a:moveTo>
                    <a:lnTo>
                      <a:pt x="24" y="1"/>
                    </a:lnTo>
                    <a:lnTo>
                      <a:pt x="24" y="7"/>
                    </a:lnTo>
                    <a:lnTo>
                      <a:pt x="24" y="14"/>
                    </a:lnTo>
                    <a:lnTo>
                      <a:pt x="0" y="23"/>
                    </a:lnTo>
                    <a:lnTo>
                      <a:pt x="0" y="19"/>
                    </a:lnTo>
                    <a:lnTo>
                      <a:pt x="3" y="11"/>
                    </a:lnTo>
                    <a:lnTo>
                      <a:pt x="5" y="5"/>
                    </a:lnTo>
                  </a:path>
                </a:pathLst>
              </a:custGeom>
              <a:noFill/>
              <a:ln w="3">
                <a:solidFill>
                  <a:srgbClr val="00BDFF"/>
                </a:solidFill>
                <a:prstDash val="solid"/>
                <a:round/>
                <a:headEnd/>
                <a:tailEnd/>
              </a:ln>
            </p:spPr>
            <p:txBody>
              <a:bodyPr/>
              <a:lstStyle/>
              <a:p>
                <a:endParaRPr lang="nb-NO" dirty="0"/>
              </a:p>
            </p:txBody>
          </p:sp>
          <p:sp>
            <p:nvSpPr>
              <p:cNvPr id="3276" name="Freeform 1630"/>
              <p:cNvSpPr>
                <a:spLocks/>
              </p:cNvSpPr>
              <p:nvPr/>
            </p:nvSpPr>
            <p:spPr bwMode="auto">
              <a:xfrm>
                <a:off x="3381" y="825"/>
                <a:ext cx="7" cy="10"/>
              </a:xfrm>
              <a:custGeom>
                <a:avLst/>
                <a:gdLst>
                  <a:gd name="T0" fmla="*/ 0 w 7"/>
                  <a:gd name="T1" fmla="*/ 10 h 10"/>
                  <a:gd name="T2" fmla="*/ 4 w 7"/>
                  <a:gd name="T3" fmla="*/ 6 h 10"/>
                  <a:gd name="T4" fmla="*/ 7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lnTo>
                      <a:pt x="4" y="6"/>
                    </a:lnTo>
                    <a:lnTo>
                      <a:pt x="7" y="0"/>
                    </a:lnTo>
                  </a:path>
                </a:pathLst>
              </a:custGeom>
              <a:noFill/>
              <a:ln w="3">
                <a:solidFill>
                  <a:srgbClr val="00BDFF"/>
                </a:solidFill>
                <a:prstDash val="solid"/>
                <a:round/>
                <a:headEnd/>
                <a:tailEnd/>
              </a:ln>
            </p:spPr>
            <p:txBody>
              <a:bodyPr/>
              <a:lstStyle/>
              <a:p>
                <a:endParaRPr lang="nb-NO" dirty="0"/>
              </a:p>
            </p:txBody>
          </p:sp>
          <p:sp>
            <p:nvSpPr>
              <p:cNvPr id="3277" name="Freeform 1631"/>
              <p:cNvSpPr>
                <a:spLocks/>
              </p:cNvSpPr>
              <p:nvPr/>
            </p:nvSpPr>
            <p:spPr bwMode="auto">
              <a:xfrm>
                <a:off x="3362" y="806"/>
                <a:ext cx="18" cy="31"/>
              </a:xfrm>
              <a:custGeom>
                <a:avLst/>
                <a:gdLst>
                  <a:gd name="T0" fmla="*/ 1 w 18"/>
                  <a:gd name="T1" fmla="*/ 31 h 31"/>
                  <a:gd name="T2" fmla="*/ 0 w 18"/>
                  <a:gd name="T3" fmla="*/ 21 h 31"/>
                  <a:gd name="T4" fmla="*/ 2 w 18"/>
                  <a:gd name="T5" fmla="*/ 12 h 31"/>
                  <a:gd name="T6" fmla="*/ 4 w 18"/>
                  <a:gd name="T7" fmla="*/ 3 h 31"/>
                  <a:gd name="T8" fmla="*/ 16 w 18"/>
                  <a:gd name="T9" fmla="*/ 0 h 31"/>
                  <a:gd name="T10" fmla="*/ 18 w 18"/>
                  <a:gd name="T11" fmla="*/ 3 h 31"/>
                  <a:gd name="T12" fmla="*/ 13 w 18"/>
                  <a:gd name="T13" fmla="*/ 11 h 31"/>
                  <a:gd name="T14" fmla="*/ 17 w 18"/>
                  <a:gd name="T15" fmla="*/ 20 h 31"/>
                  <a:gd name="T16" fmla="*/ 18 w 18"/>
                  <a:gd name="T17" fmla="*/ 23 h 31"/>
                  <a:gd name="T18" fmla="*/ 1 w 18"/>
                  <a:gd name="T19" fmla="*/ 31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1"/>
                  <a:gd name="T32" fmla="*/ 18 w 18"/>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1">
                    <a:moveTo>
                      <a:pt x="1" y="31"/>
                    </a:moveTo>
                    <a:lnTo>
                      <a:pt x="0" y="21"/>
                    </a:lnTo>
                    <a:lnTo>
                      <a:pt x="2" y="12"/>
                    </a:lnTo>
                    <a:lnTo>
                      <a:pt x="4" y="3"/>
                    </a:lnTo>
                    <a:lnTo>
                      <a:pt x="16" y="0"/>
                    </a:lnTo>
                    <a:lnTo>
                      <a:pt x="18" y="3"/>
                    </a:lnTo>
                    <a:lnTo>
                      <a:pt x="13" y="11"/>
                    </a:lnTo>
                    <a:lnTo>
                      <a:pt x="17" y="20"/>
                    </a:lnTo>
                    <a:lnTo>
                      <a:pt x="18" y="23"/>
                    </a:lnTo>
                    <a:lnTo>
                      <a:pt x="1" y="31"/>
                    </a:lnTo>
                  </a:path>
                </a:pathLst>
              </a:custGeom>
              <a:noFill/>
              <a:ln w="3">
                <a:solidFill>
                  <a:srgbClr val="00BDFF"/>
                </a:solidFill>
                <a:prstDash val="solid"/>
                <a:round/>
                <a:headEnd/>
                <a:tailEnd/>
              </a:ln>
            </p:spPr>
            <p:txBody>
              <a:bodyPr/>
              <a:lstStyle/>
              <a:p>
                <a:endParaRPr lang="nb-NO" dirty="0"/>
              </a:p>
            </p:txBody>
          </p:sp>
          <p:sp>
            <p:nvSpPr>
              <p:cNvPr id="3278" name="Freeform 1632"/>
              <p:cNvSpPr>
                <a:spLocks/>
              </p:cNvSpPr>
              <p:nvPr/>
            </p:nvSpPr>
            <p:spPr bwMode="auto">
              <a:xfrm>
                <a:off x="3400" y="826"/>
                <a:ext cx="6" cy="12"/>
              </a:xfrm>
              <a:custGeom>
                <a:avLst/>
                <a:gdLst>
                  <a:gd name="T0" fmla="*/ 0 w 6"/>
                  <a:gd name="T1" fmla="*/ 0 h 12"/>
                  <a:gd name="T2" fmla="*/ 2 w 6"/>
                  <a:gd name="T3" fmla="*/ 5 h 12"/>
                  <a:gd name="T4" fmla="*/ 6 w 6"/>
                  <a:gd name="T5" fmla="*/ 12 h 12"/>
                  <a:gd name="T6" fmla="*/ 0 60000 65536"/>
                  <a:gd name="T7" fmla="*/ 0 60000 65536"/>
                  <a:gd name="T8" fmla="*/ 0 60000 65536"/>
                  <a:gd name="T9" fmla="*/ 0 w 6"/>
                  <a:gd name="T10" fmla="*/ 0 h 12"/>
                  <a:gd name="T11" fmla="*/ 6 w 6"/>
                  <a:gd name="T12" fmla="*/ 12 h 12"/>
                </a:gdLst>
                <a:ahLst/>
                <a:cxnLst>
                  <a:cxn ang="T6">
                    <a:pos x="T0" y="T1"/>
                  </a:cxn>
                  <a:cxn ang="T7">
                    <a:pos x="T2" y="T3"/>
                  </a:cxn>
                  <a:cxn ang="T8">
                    <a:pos x="T4" y="T5"/>
                  </a:cxn>
                </a:cxnLst>
                <a:rect l="T9" t="T10" r="T11" b="T12"/>
                <a:pathLst>
                  <a:path w="6" h="12">
                    <a:moveTo>
                      <a:pt x="0" y="0"/>
                    </a:moveTo>
                    <a:lnTo>
                      <a:pt x="2" y="5"/>
                    </a:lnTo>
                    <a:lnTo>
                      <a:pt x="6" y="12"/>
                    </a:lnTo>
                  </a:path>
                </a:pathLst>
              </a:custGeom>
              <a:noFill/>
              <a:ln w="3">
                <a:solidFill>
                  <a:srgbClr val="00BDFF"/>
                </a:solidFill>
                <a:prstDash val="solid"/>
                <a:round/>
                <a:headEnd/>
                <a:tailEnd/>
              </a:ln>
            </p:spPr>
            <p:txBody>
              <a:bodyPr/>
              <a:lstStyle/>
              <a:p>
                <a:endParaRPr lang="nb-NO" dirty="0"/>
              </a:p>
            </p:txBody>
          </p:sp>
          <p:sp>
            <p:nvSpPr>
              <p:cNvPr id="3279" name="Freeform 1633"/>
              <p:cNvSpPr>
                <a:spLocks/>
              </p:cNvSpPr>
              <p:nvPr/>
            </p:nvSpPr>
            <p:spPr bwMode="auto">
              <a:xfrm>
                <a:off x="3406" y="809"/>
                <a:ext cx="17" cy="29"/>
              </a:xfrm>
              <a:custGeom>
                <a:avLst/>
                <a:gdLst>
                  <a:gd name="T0" fmla="*/ 0 w 17"/>
                  <a:gd name="T1" fmla="*/ 29 h 29"/>
                  <a:gd name="T2" fmla="*/ 0 w 17"/>
                  <a:gd name="T3" fmla="*/ 29 h 29"/>
                  <a:gd name="T4" fmla="*/ 3 w 17"/>
                  <a:gd name="T5" fmla="*/ 26 h 29"/>
                  <a:gd name="T6" fmla="*/ 7 w 17"/>
                  <a:gd name="T7" fmla="*/ 24 h 29"/>
                  <a:gd name="T8" fmla="*/ 2 w 17"/>
                  <a:gd name="T9" fmla="*/ 18 h 29"/>
                  <a:gd name="T10" fmla="*/ 6 w 17"/>
                  <a:gd name="T11" fmla="*/ 12 h 29"/>
                  <a:gd name="T12" fmla="*/ 4 w 17"/>
                  <a:gd name="T13" fmla="*/ 4 h 29"/>
                  <a:gd name="T14" fmla="*/ 8 w 17"/>
                  <a:gd name="T15" fmla="*/ 0 h 29"/>
                  <a:gd name="T16" fmla="*/ 17 w 17"/>
                  <a:gd name="T17" fmla="*/ 3 h 29"/>
                  <a:gd name="T18" fmla="*/ 13 w 17"/>
                  <a:gd name="T19" fmla="*/ 12 h 29"/>
                  <a:gd name="T20" fmla="*/ 13 w 17"/>
                  <a:gd name="T21" fmla="*/ 18 h 29"/>
                  <a:gd name="T22" fmla="*/ 17 w 17"/>
                  <a:gd name="T23" fmla="*/ 16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9"/>
                  <a:gd name="T38" fmla="*/ 17 w 17"/>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9">
                    <a:moveTo>
                      <a:pt x="0" y="29"/>
                    </a:moveTo>
                    <a:lnTo>
                      <a:pt x="0" y="29"/>
                    </a:lnTo>
                    <a:lnTo>
                      <a:pt x="3" y="26"/>
                    </a:lnTo>
                    <a:lnTo>
                      <a:pt x="7" y="24"/>
                    </a:lnTo>
                    <a:lnTo>
                      <a:pt x="2" y="18"/>
                    </a:lnTo>
                    <a:lnTo>
                      <a:pt x="6" y="12"/>
                    </a:lnTo>
                    <a:lnTo>
                      <a:pt x="4" y="4"/>
                    </a:lnTo>
                    <a:lnTo>
                      <a:pt x="8" y="0"/>
                    </a:lnTo>
                    <a:lnTo>
                      <a:pt x="17" y="3"/>
                    </a:lnTo>
                    <a:lnTo>
                      <a:pt x="13" y="12"/>
                    </a:lnTo>
                    <a:lnTo>
                      <a:pt x="13" y="18"/>
                    </a:lnTo>
                    <a:lnTo>
                      <a:pt x="17" y="16"/>
                    </a:lnTo>
                  </a:path>
                </a:pathLst>
              </a:custGeom>
              <a:noFill/>
              <a:ln w="3">
                <a:solidFill>
                  <a:srgbClr val="00BDFF"/>
                </a:solidFill>
                <a:prstDash val="solid"/>
                <a:round/>
                <a:headEnd/>
                <a:tailEnd/>
              </a:ln>
            </p:spPr>
            <p:txBody>
              <a:bodyPr/>
              <a:lstStyle/>
              <a:p>
                <a:endParaRPr lang="nb-NO" dirty="0"/>
              </a:p>
            </p:txBody>
          </p:sp>
          <p:sp>
            <p:nvSpPr>
              <p:cNvPr id="3280" name="Freeform 1634"/>
              <p:cNvSpPr>
                <a:spLocks/>
              </p:cNvSpPr>
              <p:nvPr/>
            </p:nvSpPr>
            <p:spPr bwMode="auto">
              <a:xfrm>
                <a:off x="3468" y="801"/>
                <a:ext cx="44" cy="38"/>
              </a:xfrm>
              <a:custGeom>
                <a:avLst/>
                <a:gdLst>
                  <a:gd name="T0" fmla="*/ 0 w 44"/>
                  <a:gd name="T1" fmla="*/ 0 h 38"/>
                  <a:gd name="T2" fmla="*/ 6 w 44"/>
                  <a:gd name="T3" fmla="*/ 1 h 38"/>
                  <a:gd name="T4" fmla="*/ 14 w 44"/>
                  <a:gd name="T5" fmla="*/ 11 h 38"/>
                  <a:gd name="T6" fmla="*/ 16 w 44"/>
                  <a:gd name="T7" fmla="*/ 12 h 38"/>
                  <a:gd name="T8" fmla="*/ 22 w 44"/>
                  <a:gd name="T9" fmla="*/ 21 h 38"/>
                  <a:gd name="T10" fmla="*/ 31 w 44"/>
                  <a:gd name="T11" fmla="*/ 33 h 38"/>
                  <a:gd name="T12" fmla="*/ 35 w 44"/>
                  <a:gd name="T13" fmla="*/ 36 h 38"/>
                  <a:gd name="T14" fmla="*/ 30 w 44"/>
                  <a:gd name="T15" fmla="*/ 37 h 38"/>
                  <a:gd name="T16" fmla="*/ 39 w 44"/>
                  <a:gd name="T17" fmla="*/ 38 h 38"/>
                  <a:gd name="T18" fmla="*/ 43 w 44"/>
                  <a:gd name="T19" fmla="*/ 37 h 38"/>
                  <a:gd name="T20" fmla="*/ 44 w 44"/>
                  <a:gd name="T21" fmla="*/ 32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38"/>
                  <a:gd name="T35" fmla="*/ 44 w 44"/>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38">
                    <a:moveTo>
                      <a:pt x="0" y="0"/>
                    </a:moveTo>
                    <a:lnTo>
                      <a:pt x="6" y="1"/>
                    </a:lnTo>
                    <a:lnTo>
                      <a:pt x="14" y="11"/>
                    </a:lnTo>
                    <a:lnTo>
                      <a:pt x="16" y="12"/>
                    </a:lnTo>
                    <a:lnTo>
                      <a:pt x="22" y="21"/>
                    </a:lnTo>
                    <a:lnTo>
                      <a:pt x="31" y="33"/>
                    </a:lnTo>
                    <a:lnTo>
                      <a:pt x="35" y="36"/>
                    </a:lnTo>
                    <a:lnTo>
                      <a:pt x="30" y="37"/>
                    </a:lnTo>
                    <a:lnTo>
                      <a:pt x="39" y="38"/>
                    </a:lnTo>
                    <a:lnTo>
                      <a:pt x="43" y="37"/>
                    </a:lnTo>
                    <a:lnTo>
                      <a:pt x="44" y="32"/>
                    </a:lnTo>
                  </a:path>
                </a:pathLst>
              </a:custGeom>
              <a:noFill/>
              <a:ln w="3">
                <a:solidFill>
                  <a:srgbClr val="00BDFF"/>
                </a:solidFill>
                <a:prstDash val="solid"/>
                <a:round/>
                <a:headEnd/>
                <a:tailEnd/>
              </a:ln>
            </p:spPr>
            <p:txBody>
              <a:bodyPr/>
              <a:lstStyle/>
              <a:p>
                <a:endParaRPr lang="nb-NO" dirty="0"/>
              </a:p>
            </p:txBody>
          </p:sp>
          <p:sp>
            <p:nvSpPr>
              <p:cNvPr id="3281" name="Freeform 1635"/>
              <p:cNvSpPr>
                <a:spLocks/>
              </p:cNvSpPr>
              <p:nvPr/>
            </p:nvSpPr>
            <p:spPr bwMode="auto">
              <a:xfrm>
                <a:off x="3223" y="834"/>
                <a:ext cx="29" cy="10"/>
              </a:xfrm>
              <a:custGeom>
                <a:avLst/>
                <a:gdLst>
                  <a:gd name="T0" fmla="*/ 0 w 29"/>
                  <a:gd name="T1" fmla="*/ 0 h 10"/>
                  <a:gd name="T2" fmla="*/ 11 w 29"/>
                  <a:gd name="T3" fmla="*/ 10 h 10"/>
                  <a:gd name="T4" fmla="*/ 28 w 29"/>
                  <a:gd name="T5" fmla="*/ 8 h 10"/>
                  <a:gd name="T6" fmla="*/ 29 w 29"/>
                  <a:gd name="T7" fmla="*/ 4 h 10"/>
                  <a:gd name="T8" fmla="*/ 0 60000 65536"/>
                  <a:gd name="T9" fmla="*/ 0 60000 65536"/>
                  <a:gd name="T10" fmla="*/ 0 60000 65536"/>
                  <a:gd name="T11" fmla="*/ 0 60000 65536"/>
                  <a:gd name="T12" fmla="*/ 0 w 29"/>
                  <a:gd name="T13" fmla="*/ 0 h 10"/>
                  <a:gd name="T14" fmla="*/ 29 w 29"/>
                  <a:gd name="T15" fmla="*/ 10 h 10"/>
                </a:gdLst>
                <a:ahLst/>
                <a:cxnLst>
                  <a:cxn ang="T8">
                    <a:pos x="T0" y="T1"/>
                  </a:cxn>
                  <a:cxn ang="T9">
                    <a:pos x="T2" y="T3"/>
                  </a:cxn>
                  <a:cxn ang="T10">
                    <a:pos x="T4" y="T5"/>
                  </a:cxn>
                  <a:cxn ang="T11">
                    <a:pos x="T6" y="T7"/>
                  </a:cxn>
                </a:cxnLst>
                <a:rect l="T12" t="T13" r="T14" b="T15"/>
                <a:pathLst>
                  <a:path w="29" h="10">
                    <a:moveTo>
                      <a:pt x="0" y="0"/>
                    </a:moveTo>
                    <a:lnTo>
                      <a:pt x="11" y="10"/>
                    </a:lnTo>
                    <a:lnTo>
                      <a:pt x="28" y="8"/>
                    </a:lnTo>
                    <a:lnTo>
                      <a:pt x="29" y="4"/>
                    </a:lnTo>
                  </a:path>
                </a:pathLst>
              </a:custGeom>
              <a:noFill/>
              <a:ln w="3">
                <a:solidFill>
                  <a:srgbClr val="00BDFF"/>
                </a:solidFill>
                <a:prstDash val="solid"/>
                <a:round/>
                <a:headEnd/>
                <a:tailEnd/>
              </a:ln>
            </p:spPr>
            <p:txBody>
              <a:bodyPr/>
              <a:lstStyle/>
              <a:p>
                <a:endParaRPr lang="nb-NO" dirty="0"/>
              </a:p>
            </p:txBody>
          </p:sp>
          <p:sp>
            <p:nvSpPr>
              <p:cNvPr id="3282" name="Freeform 1636"/>
              <p:cNvSpPr>
                <a:spLocks/>
              </p:cNvSpPr>
              <p:nvPr/>
            </p:nvSpPr>
            <p:spPr bwMode="auto">
              <a:xfrm>
                <a:off x="3316" y="831"/>
                <a:ext cx="3" cy="13"/>
              </a:xfrm>
              <a:custGeom>
                <a:avLst/>
                <a:gdLst>
                  <a:gd name="T0" fmla="*/ 0 w 3"/>
                  <a:gd name="T1" fmla="*/ 13 h 13"/>
                  <a:gd name="T2" fmla="*/ 1 w 3"/>
                  <a:gd name="T3" fmla="*/ 13 h 13"/>
                  <a:gd name="T4" fmla="*/ 3 w 3"/>
                  <a:gd name="T5" fmla="*/ 0 h 13"/>
                  <a:gd name="T6" fmla="*/ 3 w 3"/>
                  <a:gd name="T7" fmla="*/ 0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0" y="13"/>
                    </a:moveTo>
                    <a:lnTo>
                      <a:pt x="1" y="13"/>
                    </a:lnTo>
                    <a:lnTo>
                      <a:pt x="3" y="0"/>
                    </a:lnTo>
                  </a:path>
                </a:pathLst>
              </a:custGeom>
              <a:noFill/>
              <a:ln w="3">
                <a:solidFill>
                  <a:srgbClr val="00BDFF"/>
                </a:solidFill>
                <a:prstDash val="solid"/>
                <a:round/>
                <a:headEnd/>
                <a:tailEnd/>
              </a:ln>
            </p:spPr>
            <p:txBody>
              <a:bodyPr/>
              <a:lstStyle/>
              <a:p>
                <a:endParaRPr lang="nb-NO" dirty="0"/>
              </a:p>
            </p:txBody>
          </p:sp>
          <p:sp>
            <p:nvSpPr>
              <p:cNvPr id="3283" name="Freeform 1637"/>
              <p:cNvSpPr>
                <a:spLocks/>
              </p:cNvSpPr>
              <p:nvPr/>
            </p:nvSpPr>
            <p:spPr bwMode="auto">
              <a:xfrm>
                <a:off x="3206" y="840"/>
                <a:ext cx="18" cy="8"/>
              </a:xfrm>
              <a:custGeom>
                <a:avLst/>
                <a:gdLst>
                  <a:gd name="T0" fmla="*/ 18 w 18"/>
                  <a:gd name="T1" fmla="*/ 8 h 8"/>
                  <a:gd name="T2" fmla="*/ 16 w 18"/>
                  <a:gd name="T3" fmla="*/ 4 h 8"/>
                  <a:gd name="T4" fmla="*/ 0 w 18"/>
                  <a:gd name="T5" fmla="*/ 0 h 8"/>
                  <a:gd name="T6" fmla="*/ 0 60000 65536"/>
                  <a:gd name="T7" fmla="*/ 0 60000 65536"/>
                  <a:gd name="T8" fmla="*/ 0 60000 65536"/>
                  <a:gd name="T9" fmla="*/ 0 w 18"/>
                  <a:gd name="T10" fmla="*/ 0 h 8"/>
                  <a:gd name="T11" fmla="*/ 18 w 18"/>
                  <a:gd name="T12" fmla="*/ 8 h 8"/>
                </a:gdLst>
                <a:ahLst/>
                <a:cxnLst>
                  <a:cxn ang="T6">
                    <a:pos x="T0" y="T1"/>
                  </a:cxn>
                  <a:cxn ang="T7">
                    <a:pos x="T2" y="T3"/>
                  </a:cxn>
                  <a:cxn ang="T8">
                    <a:pos x="T4" y="T5"/>
                  </a:cxn>
                </a:cxnLst>
                <a:rect l="T9" t="T10" r="T11" b="T12"/>
                <a:pathLst>
                  <a:path w="18" h="8">
                    <a:moveTo>
                      <a:pt x="18" y="8"/>
                    </a:moveTo>
                    <a:lnTo>
                      <a:pt x="16" y="4"/>
                    </a:lnTo>
                    <a:lnTo>
                      <a:pt x="0" y="0"/>
                    </a:lnTo>
                  </a:path>
                </a:pathLst>
              </a:custGeom>
              <a:noFill/>
              <a:ln w="3">
                <a:solidFill>
                  <a:srgbClr val="00BDFF"/>
                </a:solidFill>
                <a:prstDash val="solid"/>
                <a:round/>
                <a:headEnd/>
                <a:tailEnd/>
              </a:ln>
            </p:spPr>
            <p:txBody>
              <a:bodyPr/>
              <a:lstStyle/>
              <a:p>
                <a:endParaRPr lang="nb-NO" dirty="0"/>
              </a:p>
            </p:txBody>
          </p:sp>
          <p:sp>
            <p:nvSpPr>
              <p:cNvPr id="3284" name="Freeform 1638"/>
              <p:cNvSpPr>
                <a:spLocks/>
              </p:cNvSpPr>
              <p:nvPr/>
            </p:nvSpPr>
            <p:spPr bwMode="auto">
              <a:xfrm>
                <a:off x="3283" y="838"/>
                <a:ext cx="9" cy="17"/>
              </a:xfrm>
              <a:custGeom>
                <a:avLst/>
                <a:gdLst>
                  <a:gd name="T0" fmla="*/ 0 w 9"/>
                  <a:gd name="T1" fmla="*/ 2 h 17"/>
                  <a:gd name="T2" fmla="*/ 4 w 9"/>
                  <a:gd name="T3" fmla="*/ 0 h 17"/>
                  <a:gd name="T4" fmla="*/ 9 w 9"/>
                  <a:gd name="T5" fmla="*/ 6 h 17"/>
                  <a:gd name="T6" fmla="*/ 7 w 9"/>
                  <a:gd name="T7" fmla="*/ 14 h 17"/>
                  <a:gd name="T8" fmla="*/ 7 w 9"/>
                  <a:gd name="T9" fmla="*/ 17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0" y="2"/>
                    </a:moveTo>
                    <a:lnTo>
                      <a:pt x="4" y="0"/>
                    </a:lnTo>
                    <a:lnTo>
                      <a:pt x="9" y="6"/>
                    </a:lnTo>
                    <a:lnTo>
                      <a:pt x="7" y="14"/>
                    </a:lnTo>
                    <a:lnTo>
                      <a:pt x="7" y="17"/>
                    </a:lnTo>
                  </a:path>
                </a:pathLst>
              </a:custGeom>
              <a:noFill/>
              <a:ln w="3">
                <a:solidFill>
                  <a:srgbClr val="00BDFF"/>
                </a:solidFill>
                <a:prstDash val="solid"/>
                <a:round/>
                <a:headEnd/>
                <a:tailEnd/>
              </a:ln>
            </p:spPr>
            <p:txBody>
              <a:bodyPr/>
              <a:lstStyle/>
              <a:p>
                <a:endParaRPr lang="nb-NO" dirty="0"/>
              </a:p>
            </p:txBody>
          </p:sp>
          <p:sp>
            <p:nvSpPr>
              <p:cNvPr id="3285" name="Freeform 1639"/>
              <p:cNvSpPr>
                <a:spLocks/>
              </p:cNvSpPr>
              <p:nvPr/>
            </p:nvSpPr>
            <p:spPr bwMode="auto">
              <a:xfrm>
                <a:off x="3192" y="829"/>
                <a:ext cx="14" cy="27"/>
              </a:xfrm>
              <a:custGeom>
                <a:avLst/>
                <a:gdLst>
                  <a:gd name="T0" fmla="*/ 14 w 14"/>
                  <a:gd name="T1" fmla="*/ 11 h 27"/>
                  <a:gd name="T2" fmla="*/ 14 w 14"/>
                  <a:gd name="T3" fmla="*/ 11 h 27"/>
                  <a:gd name="T4" fmla="*/ 11 w 14"/>
                  <a:gd name="T5" fmla="*/ 0 h 27"/>
                  <a:gd name="T6" fmla="*/ 0 w 14"/>
                  <a:gd name="T7" fmla="*/ 2 h 27"/>
                  <a:gd name="T8" fmla="*/ 0 w 14"/>
                  <a:gd name="T9" fmla="*/ 10 h 27"/>
                  <a:gd name="T10" fmla="*/ 8 w 14"/>
                  <a:gd name="T11" fmla="*/ 17 h 27"/>
                  <a:gd name="T12" fmla="*/ 6 w 14"/>
                  <a:gd name="T13" fmla="*/ 27 h 27"/>
                  <a:gd name="T14" fmla="*/ 0 60000 65536"/>
                  <a:gd name="T15" fmla="*/ 0 60000 65536"/>
                  <a:gd name="T16" fmla="*/ 0 60000 65536"/>
                  <a:gd name="T17" fmla="*/ 0 60000 65536"/>
                  <a:gd name="T18" fmla="*/ 0 60000 65536"/>
                  <a:gd name="T19" fmla="*/ 0 60000 65536"/>
                  <a:gd name="T20" fmla="*/ 0 60000 65536"/>
                  <a:gd name="T21" fmla="*/ 0 w 14"/>
                  <a:gd name="T22" fmla="*/ 0 h 27"/>
                  <a:gd name="T23" fmla="*/ 14 w 1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7">
                    <a:moveTo>
                      <a:pt x="14" y="11"/>
                    </a:moveTo>
                    <a:lnTo>
                      <a:pt x="14" y="11"/>
                    </a:lnTo>
                    <a:lnTo>
                      <a:pt x="11" y="0"/>
                    </a:lnTo>
                    <a:lnTo>
                      <a:pt x="0" y="2"/>
                    </a:lnTo>
                    <a:lnTo>
                      <a:pt x="0" y="10"/>
                    </a:lnTo>
                    <a:lnTo>
                      <a:pt x="8" y="17"/>
                    </a:lnTo>
                    <a:lnTo>
                      <a:pt x="6" y="27"/>
                    </a:lnTo>
                  </a:path>
                </a:pathLst>
              </a:custGeom>
              <a:noFill/>
              <a:ln w="3">
                <a:solidFill>
                  <a:srgbClr val="00BDFF"/>
                </a:solidFill>
                <a:prstDash val="solid"/>
                <a:round/>
                <a:headEnd/>
                <a:tailEnd/>
              </a:ln>
            </p:spPr>
            <p:txBody>
              <a:bodyPr/>
              <a:lstStyle/>
              <a:p>
                <a:endParaRPr lang="nb-NO" dirty="0"/>
              </a:p>
            </p:txBody>
          </p:sp>
          <p:sp>
            <p:nvSpPr>
              <p:cNvPr id="3286" name="Line 1640"/>
              <p:cNvSpPr>
                <a:spLocks noChangeShapeType="1"/>
              </p:cNvSpPr>
              <p:nvPr/>
            </p:nvSpPr>
            <p:spPr bwMode="auto">
              <a:xfrm flipH="1" flipV="1">
                <a:off x="3224" y="848"/>
                <a:ext cx="4" cy="8"/>
              </a:xfrm>
              <a:prstGeom prst="line">
                <a:avLst/>
              </a:prstGeom>
              <a:noFill/>
              <a:ln w="3">
                <a:solidFill>
                  <a:srgbClr val="00BDFF"/>
                </a:solidFill>
                <a:round/>
                <a:headEnd/>
                <a:tailEnd/>
              </a:ln>
            </p:spPr>
            <p:txBody>
              <a:bodyPr/>
              <a:lstStyle/>
              <a:p>
                <a:endParaRPr lang="nb-NO" dirty="0"/>
              </a:p>
            </p:txBody>
          </p:sp>
          <p:sp>
            <p:nvSpPr>
              <p:cNvPr id="3287" name="Freeform 1641"/>
              <p:cNvSpPr>
                <a:spLocks/>
              </p:cNvSpPr>
              <p:nvPr/>
            </p:nvSpPr>
            <p:spPr bwMode="auto">
              <a:xfrm>
                <a:off x="3289" y="855"/>
                <a:ext cx="1" cy="10"/>
              </a:xfrm>
              <a:custGeom>
                <a:avLst/>
                <a:gdLst>
                  <a:gd name="T0" fmla="*/ 1 w 1"/>
                  <a:gd name="T1" fmla="*/ 0 h 10"/>
                  <a:gd name="T2" fmla="*/ 1 w 1"/>
                  <a:gd name="T3" fmla="*/ 2 h 10"/>
                  <a:gd name="T4" fmla="*/ 0 w 1"/>
                  <a:gd name="T5" fmla="*/ 10 h 10"/>
                  <a:gd name="T6" fmla="*/ 0 60000 65536"/>
                  <a:gd name="T7" fmla="*/ 0 60000 65536"/>
                  <a:gd name="T8" fmla="*/ 0 60000 65536"/>
                  <a:gd name="T9" fmla="*/ 0 w 1"/>
                  <a:gd name="T10" fmla="*/ 0 h 10"/>
                  <a:gd name="T11" fmla="*/ 1 w 1"/>
                  <a:gd name="T12" fmla="*/ 10 h 10"/>
                </a:gdLst>
                <a:ahLst/>
                <a:cxnLst>
                  <a:cxn ang="T6">
                    <a:pos x="T0" y="T1"/>
                  </a:cxn>
                  <a:cxn ang="T7">
                    <a:pos x="T2" y="T3"/>
                  </a:cxn>
                  <a:cxn ang="T8">
                    <a:pos x="T4" y="T5"/>
                  </a:cxn>
                </a:cxnLst>
                <a:rect l="T9" t="T10" r="T11" b="T12"/>
                <a:pathLst>
                  <a:path w="1" h="10">
                    <a:moveTo>
                      <a:pt x="1" y="0"/>
                    </a:moveTo>
                    <a:lnTo>
                      <a:pt x="1" y="2"/>
                    </a:lnTo>
                    <a:lnTo>
                      <a:pt x="0" y="10"/>
                    </a:lnTo>
                  </a:path>
                </a:pathLst>
              </a:custGeom>
              <a:noFill/>
              <a:ln w="3">
                <a:solidFill>
                  <a:srgbClr val="00BDFF"/>
                </a:solidFill>
                <a:prstDash val="solid"/>
                <a:round/>
                <a:headEnd/>
                <a:tailEnd/>
              </a:ln>
            </p:spPr>
            <p:txBody>
              <a:bodyPr/>
              <a:lstStyle/>
              <a:p>
                <a:endParaRPr lang="nb-NO" dirty="0"/>
              </a:p>
            </p:txBody>
          </p:sp>
          <p:sp>
            <p:nvSpPr>
              <p:cNvPr id="3288" name="Freeform 1642"/>
              <p:cNvSpPr>
                <a:spLocks/>
              </p:cNvSpPr>
              <p:nvPr/>
            </p:nvSpPr>
            <p:spPr bwMode="auto">
              <a:xfrm>
                <a:off x="3328" y="792"/>
                <a:ext cx="23" cy="79"/>
              </a:xfrm>
              <a:custGeom>
                <a:avLst/>
                <a:gdLst>
                  <a:gd name="T0" fmla="*/ 0 w 23"/>
                  <a:gd name="T1" fmla="*/ 14 h 79"/>
                  <a:gd name="T2" fmla="*/ 4 w 23"/>
                  <a:gd name="T3" fmla="*/ 13 h 79"/>
                  <a:gd name="T4" fmla="*/ 8 w 23"/>
                  <a:gd name="T5" fmla="*/ 3 h 79"/>
                  <a:gd name="T6" fmla="*/ 10 w 23"/>
                  <a:gd name="T7" fmla="*/ 0 h 79"/>
                  <a:gd name="T8" fmla="*/ 16 w 23"/>
                  <a:gd name="T9" fmla="*/ 7 h 79"/>
                  <a:gd name="T10" fmla="*/ 21 w 23"/>
                  <a:gd name="T11" fmla="*/ 16 h 79"/>
                  <a:gd name="T12" fmla="*/ 23 w 23"/>
                  <a:gd name="T13" fmla="*/ 25 h 79"/>
                  <a:gd name="T14" fmla="*/ 19 w 23"/>
                  <a:gd name="T15" fmla="*/ 41 h 79"/>
                  <a:gd name="T16" fmla="*/ 18 w 23"/>
                  <a:gd name="T17" fmla="*/ 55 h 79"/>
                  <a:gd name="T18" fmla="*/ 18 w 23"/>
                  <a:gd name="T19" fmla="*/ 59 h 79"/>
                  <a:gd name="T20" fmla="*/ 17 w 23"/>
                  <a:gd name="T21" fmla="*/ 71 h 79"/>
                  <a:gd name="T22" fmla="*/ 16 w 23"/>
                  <a:gd name="T23" fmla="*/ 79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79"/>
                  <a:gd name="T38" fmla="*/ 23 w 23"/>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79">
                    <a:moveTo>
                      <a:pt x="0" y="14"/>
                    </a:moveTo>
                    <a:lnTo>
                      <a:pt x="4" y="13"/>
                    </a:lnTo>
                    <a:lnTo>
                      <a:pt x="8" y="3"/>
                    </a:lnTo>
                    <a:lnTo>
                      <a:pt x="10" y="0"/>
                    </a:lnTo>
                    <a:lnTo>
                      <a:pt x="16" y="7"/>
                    </a:lnTo>
                    <a:lnTo>
                      <a:pt x="21" y="16"/>
                    </a:lnTo>
                    <a:lnTo>
                      <a:pt x="23" y="25"/>
                    </a:lnTo>
                    <a:lnTo>
                      <a:pt x="19" y="41"/>
                    </a:lnTo>
                    <a:lnTo>
                      <a:pt x="18" y="55"/>
                    </a:lnTo>
                    <a:lnTo>
                      <a:pt x="18" y="59"/>
                    </a:lnTo>
                    <a:lnTo>
                      <a:pt x="17" y="71"/>
                    </a:lnTo>
                    <a:lnTo>
                      <a:pt x="16" y="79"/>
                    </a:lnTo>
                  </a:path>
                </a:pathLst>
              </a:custGeom>
              <a:noFill/>
              <a:ln w="3">
                <a:solidFill>
                  <a:srgbClr val="00BDFF"/>
                </a:solidFill>
                <a:prstDash val="solid"/>
                <a:round/>
                <a:headEnd/>
                <a:tailEnd/>
              </a:ln>
            </p:spPr>
            <p:txBody>
              <a:bodyPr/>
              <a:lstStyle/>
              <a:p>
                <a:endParaRPr lang="nb-NO" dirty="0"/>
              </a:p>
            </p:txBody>
          </p:sp>
          <p:sp>
            <p:nvSpPr>
              <p:cNvPr id="3289" name="Freeform 1643"/>
              <p:cNvSpPr>
                <a:spLocks/>
              </p:cNvSpPr>
              <p:nvPr/>
            </p:nvSpPr>
            <p:spPr bwMode="auto">
              <a:xfrm>
                <a:off x="3164" y="851"/>
                <a:ext cx="26" cy="20"/>
              </a:xfrm>
              <a:custGeom>
                <a:avLst/>
                <a:gdLst>
                  <a:gd name="T0" fmla="*/ 26 w 26"/>
                  <a:gd name="T1" fmla="*/ 3 h 20"/>
                  <a:gd name="T2" fmla="*/ 26 w 26"/>
                  <a:gd name="T3" fmla="*/ 0 h 20"/>
                  <a:gd name="T4" fmla="*/ 20 w 26"/>
                  <a:gd name="T5" fmla="*/ 0 h 20"/>
                  <a:gd name="T6" fmla="*/ 16 w 26"/>
                  <a:gd name="T7" fmla="*/ 5 h 20"/>
                  <a:gd name="T8" fmla="*/ 0 w 26"/>
                  <a:gd name="T9" fmla="*/ 4 h 20"/>
                  <a:gd name="T10" fmla="*/ 0 w 26"/>
                  <a:gd name="T11" fmla="*/ 18 h 20"/>
                  <a:gd name="T12" fmla="*/ 21 w 26"/>
                  <a:gd name="T13" fmla="*/ 18 h 20"/>
                  <a:gd name="T14" fmla="*/ 21 w 26"/>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0"/>
                  <a:gd name="T26" fmla="*/ 26 w 26"/>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0">
                    <a:moveTo>
                      <a:pt x="26" y="3"/>
                    </a:moveTo>
                    <a:lnTo>
                      <a:pt x="26" y="0"/>
                    </a:lnTo>
                    <a:lnTo>
                      <a:pt x="20" y="0"/>
                    </a:lnTo>
                    <a:lnTo>
                      <a:pt x="16" y="5"/>
                    </a:lnTo>
                    <a:lnTo>
                      <a:pt x="0" y="4"/>
                    </a:lnTo>
                    <a:lnTo>
                      <a:pt x="0" y="18"/>
                    </a:lnTo>
                    <a:lnTo>
                      <a:pt x="21" y="18"/>
                    </a:lnTo>
                    <a:lnTo>
                      <a:pt x="21" y="20"/>
                    </a:lnTo>
                  </a:path>
                </a:pathLst>
              </a:custGeom>
              <a:noFill/>
              <a:ln w="3">
                <a:solidFill>
                  <a:srgbClr val="00BDFF"/>
                </a:solidFill>
                <a:prstDash val="solid"/>
                <a:round/>
                <a:headEnd/>
                <a:tailEnd/>
              </a:ln>
            </p:spPr>
            <p:txBody>
              <a:bodyPr/>
              <a:lstStyle/>
              <a:p>
                <a:endParaRPr lang="nb-NO" dirty="0"/>
              </a:p>
            </p:txBody>
          </p:sp>
          <p:sp>
            <p:nvSpPr>
              <p:cNvPr id="3290" name="Freeform 1644"/>
              <p:cNvSpPr>
                <a:spLocks/>
              </p:cNvSpPr>
              <p:nvPr/>
            </p:nvSpPr>
            <p:spPr bwMode="auto">
              <a:xfrm>
                <a:off x="3361" y="835"/>
                <a:ext cx="20" cy="39"/>
              </a:xfrm>
              <a:custGeom>
                <a:avLst/>
                <a:gdLst>
                  <a:gd name="T0" fmla="*/ 3 w 20"/>
                  <a:gd name="T1" fmla="*/ 39 h 39"/>
                  <a:gd name="T2" fmla="*/ 3 w 20"/>
                  <a:gd name="T3" fmla="*/ 37 h 39"/>
                  <a:gd name="T4" fmla="*/ 3 w 20"/>
                  <a:gd name="T5" fmla="*/ 34 h 39"/>
                  <a:gd name="T6" fmla="*/ 3 w 20"/>
                  <a:gd name="T7" fmla="*/ 32 h 39"/>
                  <a:gd name="T8" fmla="*/ 5 w 20"/>
                  <a:gd name="T9" fmla="*/ 25 h 39"/>
                  <a:gd name="T10" fmla="*/ 3 w 20"/>
                  <a:gd name="T11" fmla="*/ 16 h 39"/>
                  <a:gd name="T12" fmla="*/ 0 w 20"/>
                  <a:gd name="T13" fmla="*/ 12 h 39"/>
                  <a:gd name="T14" fmla="*/ 0 w 20"/>
                  <a:gd name="T15" fmla="*/ 12 h 39"/>
                  <a:gd name="T16" fmla="*/ 0 w 20"/>
                  <a:gd name="T17" fmla="*/ 11 h 39"/>
                  <a:gd name="T18" fmla="*/ 2 w 20"/>
                  <a:gd name="T19" fmla="*/ 9 h 39"/>
                  <a:gd name="T20" fmla="*/ 6 w 20"/>
                  <a:gd name="T21" fmla="*/ 8 h 39"/>
                  <a:gd name="T22" fmla="*/ 17 w 20"/>
                  <a:gd name="T23" fmla="*/ 3 h 39"/>
                  <a:gd name="T24" fmla="*/ 20 w 20"/>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9"/>
                  <a:gd name="T41" fmla="*/ 20 w 20"/>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9">
                    <a:moveTo>
                      <a:pt x="3" y="39"/>
                    </a:moveTo>
                    <a:lnTo>
                      <a:pt x="3" y="37"/>
                    </a:lnTo>
                    <a:lnTo>
                      <a:pt x="3" y="34"/>
                    </a:lnTo>
                    <a:lnTo>
                      <a:pt x="3" y="32"/>
                    </a:lnTo>
                    <a:lnTo>
                      <a:pt x="5" y="25"/>
                    </a:lnTo>
                    <a:lnTo>
                      <a:pt x="3" y="16"/>
                    </a:lnTo>
                    <a:lnTo>
                      <a:pt x="0" y="12"/>
                    </a:lnTo>
                    <a:lnTo>
                      <a:pt x="0" y="11"/>
                    </a:lnTo>
                    <a:lnTo>
                      <a:pt x="2" y="9"/>
                    </a:lnTo>
                    <a:lnTo>
                      <a:pt x="6" y="8"/>
                    </a:lnTo>
                    <a:lnTo>
                      <a:pt x="17" y="3"/>
                    </a:lnTo>
                    <a:lnTo>
                      <a:pt x="20" y="0"/>
                    </a:lnTo>
                  </a:path>
                </a:pathLst>
              </a:custGeom>
              <a:noFill/>
              <a:ln w="3">
                <a:solidFill>
                  <a:srgbClr val="00BDFF"/>
                </a:solidFill>
                <a:prstDash val="solid"/>
                <a:round/>
                <a:headEnd/>
                <a:tailEnd/>
              </a:ln>
            </p:spPr>
            <p:txBody>
              <a:bodyPr/>
              <a:lstStyle/>
              <a:p>
                <a:endParaRPr lang="nb-NO" dirty="0"/>
              </a:p>
            </p:txBody>
          </p:sp>
          <p:sp>
            <p:nvSpPr>
              <p:cNvPr id="3291" name="Freeform 1645"/>
              <p:cNvSpPr>
                <a:spLocks/>
              </p:cNvSpPr>
              <p:nvPr/>
            </p:nvSpPr>
            <p:spPr bwMode="auto">
              <a:xfrm>
                <a:off x="3190" y="854"/>
                <a:ext cx="8" cy="22"/>
              </a:xfrm>
              <a:custGeom>
                <a:avLst/>
                <a:gdLst>
                  <a:gd name="T0" fmla="*/ 8 w 8"/>
                  <a:gd name="T1" fmla="*/ 2 h 22"/>
                  <a:gd name="T2" fmla="*/ 6 w 8"/>
                  <a:gd name="T3" fmla="*/ 22 h 22"/>
                  <a:gd name="T4" fmla="*/ 0 w 8"/>
                  <a:gd name="T5" fmla="*/ 0 h 22"/>
                  <a:gd name="T6" fmla="*/ 0 60000 65536"/>
                  <a:gd name="T7" fmla="*/ 0 60000 65536"/>
                  <a:gd name="T8" fmla="*/ 0 60000 65536"/>
                  <a:gd name="T9" fmla="*/ 0 w 8"/>
                  <a:gd name="T10" fmla="*/ 0 h 22"/>
                  <a:gd name="T11" fmla="*/ 8 w 8"/>
                  <a:gd name="T12" fmla="*/ 22 h 22"/>
                </a:gdLst>
                <a:ahLst/>
                <a:cxnLst>
                  <a:cxn ang="T6">
                    <a:pos x="T0" y="T1"/>
                  </a:cxn>
                  <a:cxn ang="T7">
                    <a:pos x="T2" y="T3"/>
                  </a:cxn>
                  <a:cxn ang="T8">
                    <a:pos x="T4" y="T5"/>
                  </a:cxn>
                </a:cxnLst>
                <a:rect l="T9" t="T10" r="T11" b="T12"/>
                <a:pathLst>
                  <a:path w="8" h="22">
                    <a:moveTo>
                      <a:pt x="8" y="2"/>
                    </a:moveTo>
                    <a:lnTo>
                      <a:pt x="6" y="22"/>
                    </a:lnTo>
                    <a:lnTo>
                      <a:pt x="0" y="0"/>
                    </a:lnTo>
                  </a:path>
                </a:pathLst>
              </a:custGeom>
              <a:noFill/>
              <a:ln w="3">
                <a:solidFill>
                  <a:srgbClr val="00BDFF"/>
                </a:solidFill>
                <a:prstDash val="solid"/>
                <a:round/>
                <a:headEnd/>
                <a:tailEnd/>
              </a:ln>
            </p:spPr>
            <p:txBody>
              <a:bodyPr/>
              <a:lstStyle/>
              <a:p>
                <a:endParaRPr lang="nb-NO" dirty="0"/>
              </a:p>
            </p:txBody>
          </p:sp>
          <p:sp>
            <p:nvSpPr>
              <p:cNvPr id="3292" name="Line 1646"/>
              <p:cNvSpPr>
                <a:spLocks noChangeShapeType="1"/>
              </p:cNvSpPr>
              <p:nvPr/>
            </p:nvSpPr>
            <p:spPr bwMode="auto">
              <a:xfrm flipH="1">
                <a:off x="3286" y="865"/>
                <a:ext cx="3" cy="12"/>
              </a:xfrm>
              <a:prstGeom prst="line">
                <a:avLst/>
              </a:prstGeom>
              <a:noFill/>
              <a:ln w="3">
                <a:solidFill>
                  <a:srgbClr val="00BDFF"/>
                </a:solidFill>
                <a:round/>
                <a:headEnd/>
                <a:tailEnd/>
              </a:ln>
            </p:spPr>
            <p:txBody>
              <a:bodyPr/>
              <a:lstStyle/>
              <a:p>
                <a:endParaRPr lang="nb-NO" dirty="0"/>
              </a:p>
            </p:txBody>
          </p:sp>
          <p:sp>
            <p:nvSpPr>
              <p:cNvPr id="3293" name="Line 1647"/>
              <p:cNvSpPr>
                <a:spLocks noChangeShapeType="1"/>
              </p:cNvSpPr>
              <p:nvPr/>
            </p:nvSpPr>
            <p:spPr bwMode="auto">
              <a:xfrm>
                <a:off x="3185" y="871"/>
                <a:ext cx="1" cy="6"/>
              </a:xfrm>
              <a:prstGeom prst="line">
                <a:avLst/>
              </a:prstGeom>
              <a:noFill/>
              <a:ln w="3">
                <a:solidFill>
                  <a:srgbClr val="00BDFF"/>
                </a:solidFill>
                <a:round/>
                <a:headEnd/>
                <a:tailEnd/>
              </a:ln>
            </p:spPr>
            <p:txBody>
              <a:bodyPr/>
              <a:lstStyle/>
              <a:p>
                <a:endParaRPr lang="nb-NO" dirty="0"/>
              </a:p>
            </p:txBody>
          </p:sp>
          <p:sp>
            <p:nvSpPr>
              <p:cNvPr id="3294" name="Freeform 1648"/>
              <p:cNvSpPr>
                <a:spLocks/>
              </p:cNvSpPr>
              <p:nvPr/>
            </p:nvSpPr>
            <p:spPr bwMode="auto">
              <a:xfrm>
                <a:off x="3364" y="874"/>
                <a:ext cx="6" cy="15"/>
              </a:xfrm>
              <a:custGeom>
                <a:avLst/>
                <a:gdLst>
                  <a:gd name="T0" fmla="*/ 6 w 6"/>
                  <a:gd name="T1" fmla="*/ 15 h 15"/>
                  <a:gd name="T2" fmla="*/ 4 w 6"/>
                  <a:gd name="T3" fmla="*/ 14 h 15"/>
                  <a:gd name="T4" fmla="*/ 0 w 6"/>
                  <a:gd name="T5" fmla="*/ 11 h 15"/>
                  <a:gd name="T6" fmla="*/ 0 w 6"/>
                  <a:gd name="T7" fmla="*/ 0 h 15"/>
                  <a:gd name="T8" fmla="*/ 0 60000 65536"/>
                  <a:gd name="T9" fmla="*/ 0 60000 65536"/>
                  <a:gd name="T10" fmla="*/ 0 60000 65536"/>
                  <a:gd name="T11" fmla="*/ 0 60000 65536"/>
                  <a:gd name="T12" fmla="*/ 0 w 6"/>
                  <a:gd name="T13" fmla="*/ 0 h 15"/>
                  <a:gd name="T14" fmla="*/ 6 w 6"/>
                  <a:gd name="T15" fmla="*/ 15 h 15"/>
                </a:gdLst>
                <a:ahLst/>
                <a:cxnLst>
                  <a:cxn ang="T8">
                    <a:pos x="T0" y="T1"/>
                  </a:cxn>
                  <a:cxn ang="T9">
                    <a:pos x="T2" y="T3"/>
                  </a:cxn>
                  <a:cxn ang="T10">
                    <a:pos x="T4" y="T5"/>
                  </a:cxn>
                  <a:cxn ang="T11">
                    <a:pos x="T6" y="T7"/>
                  </a:cxn>
                </a:cxnLst>
                <a:rect l="T12" t="T13" r="T14" b="T15"/>
                <a:pathLst>
                  <a:path w="6" h="15">
                    <a:moveTo>
                      <a:pt x="6" y="15"/>
                    </a:moveTo>
                    <a:lnTo>
                      <a:pt x="4" y="14"/>
                    </a:lnTo>
                    <a:lnTo>
                      <a:pt x="0" y="11"/>
                    </a:lnTo>
                    <a:lnTo>
                      <a:pt x="0" y="0"/>
                    </a:lnTo>
                  </a:path>
                </a:pathLst>
              </a:custGeom>
              <a:noFill/>
              <a:ln w="3">
                <a:solidFill>
                  <a:srgbClr val="00BDFF"/>
                </a:solidFill>
                <a:prstDash val="solid"/>
                <a:round/>
                <a:headEnd/>
                <a:tailEnd/>
              </a:ln>
            </p:spPr>
            <p:txBody>
              <a:bodyPr/>
              <a:lstStyle/>
              <a:p>
                <a:endParaRPr lang="nb-NO" dirty="0"/>
              </a:p>
            </p:txBody>
          </p:sp>
          <p:sp>
            <p:nvSpPr>
              <p:cNvPr id="3295" name="Freeform 1649"/>
              <p:cNvSpPr>
                <a:spLocks/>
              </p:cNvSpPr>
              <p:nvPr/>
            </p:nvSpPr>
            <p:spPr bwMode="auto">
              <a:xfrm>
                <a:off x="3299" y="830"/>
                <a:ext cx="17" cy="60"/>
              </a:xfrm>
              <a:custGeom>
                <a:avLst/>
                <a:gdLst>
                  <a:gd name="T0" fmla="*/ 13 w 17"/>
                  <a:gd name="T1" fmla="*/ 60 h 60"/>
                  <a:gd name="T2" fmla="*/ 7 w 17"/>
                  <a:gd name="T3" fmla="*/ 56 h 60"/>
                  <a:gd name="T4" fmla="*/ 4 w 17"/>
                  <a:gd name="T5" fmla="*/ 50 h 60"/>
                  <a:gd name="T6" fmla="*/ 3 w 17"/>
                  <a:gd name="T7" fmla="*/ 47 h 60"/>
                  <a:gd name="T8" fmla="*/ 0 w 17"/>
                  <a:gd name="T9" fmla="*/ 43 h 60"/>
                  <a:gd name="T10" fmla="*/ 1 w 17"/>
                  <a:gd name="T11" fmla="*/ 34 h 60"/>
                  <a:gd name="T12" fmla="*/ 5 w 17"/>
                  <a:gd name="T13" fmla="*/ 29 h 60"/>
                  <a:gd name="T14" fmla="*/ 5 w 17"/>
                  <a:gd name="T15" fmla="*/ 18 h 60"/>
                  <a:gd name="T16" fmla="*/ 13 w 17"/>
                  <a:gd name="T17" fmla="*/ 0 h 60"/>
                  <a:gd name="T18" fmla="*/ 16 w 17"/>
                  <a:gd name="T19" fmla="*/ 4 h 60"/>
                  <a:gd name="T20" fmla="*/ 14 w 17"/>
                  <a:gd name="T21" fmla="*/ 16 h 60"/>
                  <a:gd name="T22" fmla="*/ 17 w 17"/>
                  <a:gd name="T23" fmla="*/ 14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60"/>
                  <a:gd name="T38" fmla="*/ 17 w 17"/>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60">
                    <a:moveTo>
                      <a:pt x="13" y="60"/>
                    </a:moveTo>
                    <a:lnTo>
                      <a:pt x="7" y="56"/>
                    </a:lnTo>
                    <a:lnTo>
                      <a:pt x="4" y="50"/>
                    </a:lnTo>
                    <a:lnTo>
                      <a:pt x="3" y="47"/>
                    </a:lnTo>
                    <a:lnTo>
                      <a:pt x="0" y="43"/>
                    </a:lnTo>
                    <a:lnTo>
                      <a:pt x="1" y="34"/>
                    </a:lnTo>
                    <a:lnTo>
                      <a:pt x="5" y="29"/>
                    </a:lnTo>
                    <a:lnTo>
                      <a:pt x="5" y="18"/>
                    </a:lnTo>
                    <a:lnTo>
                      <a:pt x="13" y="0"/>
                    </a:lnTo>
                    <a:lnTo>
                      <a:pt x="16" y="4"/>
                    </a:lnTo>
                    <a:lnTo>
                      <a:pt x="14" y="16"/>
                    </a:lnTo>
                    <a:lnTo>
                      <a:pt x="17" y="14"/>
                    </a:lnTo>
                  </a:path>
                </a:pathLst>
              </a:custGeom>
              <a:noFill/>
              <a:ln w="3">
                <a:solidFill>
                  <a:srgbClr val="00BDFF"/>
                </a:solidFill>
                <a:prstDash val="solid"/>
                <a:round/>
                <a:headEnd/>
                <a:tailEnd/>
              </a:ln>
            </p:spPr>
            <p:txBody>
              <a:bodyPr/>
              <a:lstStyle/>
              <a:p>
                <a:endParaRPr lang="nb-NO" dirty="0"/>
              </a:p>
            </p:txBody>
          </p:sp>
          <p:sp>
            <p:nvSpPr>
              <p:cNvPr id="3296" name="Freeform 1650"/>
              <p:cNvSpPr>
                <a:spLocks/>
              </p:cNvSpPr>
              <p:nvPr/>
            </p:nvSpPr>
            <p:spPr bwMode="auto">
              <a:xfrm>
                <a:off x="3218" y="868"/>
                <a:ext cx="10" cy="23"/>
              </a:xfrm>
              <a:custGeom>
                <a:avLst/>
                <a:gdLst>
                  <a:gd name="T0" fmla="*/ 2 w 10"/>
                  <a:gd name="T1" fmla="*/ 23 h 23"/>
                  <a:gd name="T2" fmla="*/ 6 w 10"/>
                  <a:gd name="T3" fmla="*/ 18 h 23"/>
                  <a:gd name="T4" fmla="*/ 6 w 10"/>
                  <a:gd name="T5" fmla="*/ 18 h 23"/>
                  <a:gd name="T6" fmla="*/ 6 w 10"/>
                  <a:gd name="T7" fmla="*/ 18 h 23"/>
                  <a:gd name="T8" fmla="*/ 9 w 10"/>
                  <a:gd name="T9" fmla="*/ 9 h 23"/>
                  <a:gd name="T10" fmla="*/ 10 w 10"/>
                  <a:gd name="T11" fmla="*/ 5 h 23"/>
                  <a:gd name="T12" fmla="*/ 10 w 10"/>
                  <a:gd name="T13" fmla="*/ 0 h 23"/>
                  <a:gd name="T14" fmla="*/ 1 w 10"/>
                  <a:gd name="T15" fmla="*/ 8 h 23"/>
                  <a:gd name="T16" fmla="*/ 0 w 10"/>
                  <a:gd name="T17" fmla="*/ 9 h 23"/>
                  <a:gd name="T18" fmla="*/ 0 w 10"/>
                  <a:gd name="T19" fmla="*/ 12 h 23"/>
                  <a:gd name="T20" fmla="*/ 2 w 10"/>
                  <a:gd name="T21" fmla="*/ 23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3"/>
                  <a:gd name="T35" fmla="*/ 10 w 10"/>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3">
                    <a:moveTo>
                      <a:pt x="2" y="23"/>
                    </a:moveTo>
                    <a:lnTo>
                      <a:pt x="6" y="18"/>
                    </a:lnTo>
                    <a:lnTo>
                      <a:pt x="9" y="9"/>
                    </a:lnTo>
                    <a:lnTo>
                      <a:pt x="10" y="5"/>
                    </a:lnTo>
                    <a:lnTo>
                      <a:pt x="10" y="0"/>
                    </a:lnTo>
                    <a:lnTo>
                      <a:pt x="1" y="8"/>
                    </a:lnTo>
                    <a:lnTo>
                      <a:pt x="0" y="9"/>
                    </a:lnTo>
                    <a:lnTo>
                      <a:pt x="0" y="12"/>
                    </a:lnTo>
                    <a:lnTo>
                      <a:pt x="2" y="23"/>
                    </a:lnTo>
                  </a:path>
                </a:pathLst>
              </a:custGeom>
              <a:noFill/>
              <a:ln w="3">
                <a:solidFill>
                  <a:srgbClr val="00BDFF"/>
                </a:solidFill>
                <a:prstDash val="solid"/>
                <a:round/>
                <a:headEnd/>
                <a:tailEnd/>
              </a:ln>
            </p:spPr>
            <p:txBody>
              <a:bodyPr/>
              <a:lstStyle/>
              <a:p>
                <a:endParaRPr lang="nb-NO" dirty="0"/>
              </a:p>
            </p:txBody>
          </p:sp>
          <p:sp>
            <p:nvSpPr>
              <p:cNvPr id="3297" name="Freeform 1651"/>
              <p:cNvSpPr>
                <a:spLocks/>
              </p:cNvSpPr>
              <p:nvPr/>
            </p:nvSpPr>
            <p:spPr bwMode="auto">
              <a:xfrm>
                <a:off x="3312" y="890"/>
                <a:ext cx="18" cy="4"/>
              </a:xfrm>
              <a:custGeom>
                <a:avLst/>
                <a:gdLst>
                  <a:gd name="T0" fmla="*/ 18 w 18"/>
                  <a:gd name="T1" fmla="*/ 4 h 4"/>
                  <a:gd name="T2" fmla="*/ 18 w 18"/>
                  <a:gd name="T3" fmla="*/ 4 h 4"/>
                  <a:gd name="T4" fmla="*/ 8 w 18"/>
                  <a:gd name="T5" fmla="*/ 4 h 4"/>
                  <a:gd name="T6" fmla="*/ 0 w 18"/>
                  <a:gd name="T7" fmla="*/ 0 h 4"/>
                  <a:gd name="T8" fmla="*/ 0 w 18"/>
                  <a:gd name="T9" fmla="*/ 0 h 4"/>
                  <a:gd name="T10" fmla="*/ 0 60000 65536"/>
                  <a:gd name="T11" fmla="*/ 0 60000 65536"/>
                  <a:gd name="T12" fmla="*/ 0 60000 65536"/>
                  <a:gd name="T13" fmla="*/ 0 60000 65536"/>
                  <a:gd name="T14" fmla="*/ 0 60000 65536"/>
                  <a:gd name="T15" fmla="*/ 0 w 18"/>
                  <a:gd name="T16" fmla="*/ 0 h 4"/>
                  <a:gd name="T17" fmla="*/ 18 w 18"/>
                  <a:gd name="T18" fmla="*/ 4 h 4"/>
                </a:gdLst>
                <a:ahLst/>
                <a:cxnLst>
                  <a:cxn ang="T10">
                    <a:pos x="T0" y="T1"/>
                  </a:cxn>
                  <a:cxn ang="T11">
                    <a:pos x="T2" y="T3"/>
                  </a:cxn>
                  <a:cxn ang="T12">
                    <a:pos x="T4" y="T5"/>
                  </a:cxn>
                  <a:cxn ang="T13">
                    <a:pos x="T6" y="T7"/>
                  </a:cxn>
                  <a:cxn ang="T14">
                    <a:pos x="T8" y="T9"/>
                  </a:cxn>
                </a:cxnLst>
                <a:rect l="T15" t="T16" r="T17" b="T18"/>
                <a:pathLst>
                  <a:path w="18" h="4">
                    <a:moveTo>
                      <a:pt x="18" y="4"/>
                    </a:moveTo>
                    <a:lnTo>
                      <a:pt x="18" y="4"/>
                    </a:lnTo>
                    <a:lnTo>
                      <a:pt x="8" y="4"/>
                    </a:lnTo>
                    <a:lnTo>
                      <a:pt x="0" y="0"/>
                    </a:lnTo>
                  </a:path>
                </a:pathLst>
              </a:custGeom>
              <a:noFill/>
              <a:ln w="3">
                <a:solidFill>
                  <a:srgbClr val="00BDFF"/>
                </a:solidFill>
                <a:prstDash val="solid"/>
                <a:round/>
                <a:headEnd/>
                <a:tailEnd/>
              </a:ln>
            </p:spPr>
            <p:txBody>
              <a:bodyPr/>
              <a:lstStyle/>
              <a:p>
                <a:endParaRPr lang="nb-NO" dirty="0"/>
              </a:p>
            </p:txBody>
          </p:sp>
          <p:sp>
            <p:nvSpPr>
              <p:cNvPr id="3298" name="Freeform 1652"/>
              <p:cNvSpPr>
                <a:spLocks/>
              </p:cNvSpPr>
              <p:nvPr/>
            </p:nvSpPr>
            <p:spPr bwMode="auto">
              <a:xfrm>
                <a:off x="3154" y="877"/>
                <a:ext cx="31" cy="17"/>
              </a:xfrm>
              <a:custGeom>
                <a:avLst/>
                <a:gdLst>
                  <a:gd name="T0" fmla="*/ 31 w 31"/>
                  <a:gd name="T1" fmla="*/ 0 h 17"/>
                  <a:gd name="T2" fmla="*/ 31 w 31"/>
                  <a:gd name="T3" fmla="*/ 0 h 17"/>
                  <a:gd name="T4" fmla="*/ 0 w 31"/>
                  <a:gd name="T5" fmla="*/ 1 h 17"/>
                  <a:gd name="T6" fmla="*/ 0 w 31"/>
                  <a:gd name="T7" fmla="*/ 12 h 17"/>
                  <a:gd name="T8" fmla="*/ 11 w 31"/>
                  <a:gd name="T9" fmla="*/ 17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31" y="0"/>
                    </a:moveTo>
                    <a:lnTo>
                      <a:pt x="31" y="0"/>
                    </a:lnTo>
                    <a:lnTo>
                      <a:pt x="0" y="1"/>
                    </a:lnTo>
                    <a:lnTo>
                      <a:pt x="0" y="12"/>
                    </a:lnTo>
                    <a:lnTo>
                      <a:pt x="11" y="17"/>
                    </a:lnTo>
                  </a:path>
                </a:pathLst>
              </a:custGeom>
              <a:noFill/>
              <a:ln w="3">
                <a:solidFill>
                  <a:srgbClr val="00BDFF"/>
                </a:solidFill>
                <a:prstDash val="solid"/>
                <a:round/>
                <a:headEnd/>
                <a:tailEnd/>
              </a:ln>
            </p:spPr>
            <p:txBody>
              <a:bodyPr/>
              <a:lstStyle/>
              <a:p>
                <a:endParaRPr lang="nb-NO" dirty="0"/>
              </a:p>
            </p:txBody>
          </p:sp>
          <p:sp>
            <p:nvSpPr>
              <p:cNvPr id="3299" name="Freeform 1653"/>
              <p:cNvSpPr>
                <a:spLocks/>
              </p:cNvSpPr>
              <p:nvPr/>
            </p:nvSpPr>
            <p:spPr bwMode="auto">
              <a:xfrm>
                <a:off x="3286" y="877"/>
                <a:ext cx="6" cy="25"/>
              </a:xfrm>
              <a:custGeom>
                <a:avLst/>
                <a:gdLst>
                  <a:gd name="T0" fmla="*/ 0 w 6"/>
                  <a:gd name="T1" fmla="*/ 0 h 25"/>
                  <a:gd name="T2" fmla="*/ 0 w 6"/>
                  <a:gd name="T3" fmla="*/ 0 h 25"/>
                  <a:gd name="T4" fmla="*/ 0 w 6"/>
                  <a:gd name="T5" fmla="*/ 1 h 25"/>
                  <a:gd name="T6" fmla="*/ 5 w 6"/>
                  <a:gd name="T7" fmla="*/ 3 h 25"/>
                  <a:gd name="T8" fmla="*/ 6 w 6"/>
                  <a:gd name="T9" fmla="*/ 12 h 25"/>
                  <a:gd name="T10" fmla="*/ 5 w 6"/>
                  <a:gd name="T11" fmla="*/ 20 h 25"/>
                  <a:gd name="T12" fmla="*/ 5 w 6"/>
                  <a:gd name="T13" fmla="*/ 25 h 25"/>
                  <a:gd name="T14" fmla="*/ 0 60000 65536"/>
                  <a:gd name="T15" fmla="*/ 0 60000 65536"/>
                  <a:gd name="T16" fmla="*/ 0 60000 65536"/>
                  <a:gd name="T17" fmla="*/ 0 60000 65536"/>
                  <a:gd name="T18" fmla="*/ 0 60000 65536"/>
                  <a:gd name="T19" fmla="*/ 0 60000 65536"/>
                  <a:gd name="T20" fmla="*/ 0 60000 65536"/>
                  <a:gd name="T21" fmla="*/ 0 w 6"/>
                  <a:gd name="T22" fmla="*/ 0 h 25"/>
                  <a:gd name="T23" fmla="*/ 6 w 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5">
                    <a:moveTo>
                      <a:pt x="0" y="0"/>
                    </a:moveTo>
                    <a:lnTo>
                      <a:pt x="0" y="0"/>
                    </a:lnTo>
                    <a:lnTo>
                      <a:pt x="0" y="1"/>
                    </a:lnTo>
                    <a:lnTo>
                      <a:pt x="5" y="3"/>
                    </a:lnTo>
                    <a:lnTo>
                      <a:pt x="6" y="12"/>
                    </a:lnTo>
                    <a:lnTo>
                      <a:pt x="5" y="20"/>
                    </a:lnTo>
                    <a:lnTo>
                      <a:pt x="5" y="25"/>
                    </a:lnTo>
                  </a:path>
                </a:pathLst>
              </a:custGeom>
              <a:noFill/>
              <a:ln w="3">
                <a:solidFill>
                  <a:srgbClr val="00BDFF"/>
                </a:solidFill>
                <a:prstDash val="solid"/>
                <a:round/>
                <a:headEnd/>
                <a:tailEnd/>
              </a:ln>
            </p:spPr>
            <p:txBody>
              <a:bodyPr/>
              <a:lstStyle/>
              <a:p>
                <a:endParaRPr lang="nb-NO" dirty="0"/>
              </a:p>
            </p:txBody>
          </p:sp>
          <p:sp>
            <p:nvSpPr>
              <p:cNvPr id="3300" name="Freeform 1654"/>
              <p:cNvSpPr>
                <a:spLocks/>
              </p:cNvSpPr>
              <p:nvPr/>
            </p:nvSpPr>
            <p:spPr bwMode="auto">
              <a:xfrm>
                <a:off x="3146" y="897"/>
                <a:ext cx="14" cy="6"/>
              </a:xfrm>
              <a:custGeom>
                <a:avLst/>
                <a:gdLst>
                  <a:gd name="T0" fmla="*/ 14 w 14"/>
                  <a:gd name="T1" fmla="*/ 6 h 6"/>
                  <a:gd name="T2" fmla="*/ 9 w 14"/>
                  <a:gd name="T3" fmla="*/ 4 h 6"/>
                  <a:gd name="T4" fmla="*/ 2 w 14"/>
                  <a:gd name="T5" fmla="*/ 0 h 6"/>
                  <a:gd name="T6" fmla="*/ 0 w 14"/>
                  <a:gd name="T7" fmla="*/ 1 h 6"/>
                  <a:gd name="T8" fmla="*/ 0 60000 65536"/>
                  <a:gd name="T9" fmla="*/ 0 60000 65536"/>
                  <a:gd name="T10" fmla="*/ 0 60000 65536"/>
                  <a:gd name="T11" fmla="*/ 0 60000 65536"/>
                  <a:gd name="T12" fmla="*/ 0 w 14"/>
                  <a:gd name="T13" fmla="*/ 0 h 6"/>
                  <a:gd name="T14" fmla="*/ 14 w 14"/>
                  <a:gd name="T15" fmla="*/ 6 h 6"/>
                </a:gdLst>
                <a:ahLst/>
                <a:cxnLst>
                  <a:cxn ang="T8">
                    <a:pos x="T0" y="T1"/>
                  </a:cxn>
                  <a:cxn ang="T9">
                    <a:pos x="T2" y="T3"/>
                  </a:cxn>
                  <a:cxn ang="T10">
                    <a:pos x="T4" y="T5"/>
                  </a:cxn>
                  <a:cxn ang="T11">
                    <a:pos x="T6" y="T7"/>
                  </a:cxn>
                </a:cxnLst>
                <a:rect l="T12" t="T13" r="T14" b="T15"/>
                <a:pathLst>
                  <a:path w="14" h="6">
                    <a:moveTo>
                      <a:pt x="14" y="6"/>
                    </a:moveTo>
                    <a:lnTo>
                      <a:pt x="9" y="4"/>
                    </a:lnTo>
                    <a:lnTo>
                      <a:pt x="2" y="0"/>
                    </a:lnTo>
                    <a:lnTo>
                      <a:pt x="0" y="1"/>
                    </a:lnTo>
                  </a:path>
                </a:pathLst>
              </a:custGeom>
              <a:noFill/>
              <a:ln w="3">
                <a:solidFill>
                  <a:srgbClr val="00BDFF"/>
                </a:solidFill>
                <a:prstDash val="solid"/>
                <a:round/>
                <a:headEnd/>
                <a:tailEnd/>
              </a:ln>
            </p:spPr>
            <p:txBody>
              <a:bodyPr/>
              <a:lstStyle/>
              <a:p>
                <a:endParaRPr lang="nb-NO" dirty="0"/>
              </a:p>
            </p:txBody>
          </p:sp>
          <p:sp>
            <p:nvSpPr>
              <p:cNvPr id="3301" name="Freeform 1655"/>
              <p:cNvSpPr>
                <a:spLocks/>
              </p:cNvSpPr>
              <p:nvPr/>
            </p:nvSpPr>
            <p:spPr bwMode="auto">
              <a:xfrm>
                <a:off x="3370" y="889"/>
                <a:ext cx="14" cy="14"/>
              </a:xfrm>
              <a:custGeom>
                <a:avLst/>
                <a:gdLst>
                  <a:gd name="T0" fmla="*/ 14 w 14"/>
                  <a:gd name="T1" fmla="*/ 14 h 14"/>
                  <a:gd name="T2" fmla="*/ 10 w 14"/>
                  <a:gd name="T3" fmla="*/ 13 h 14"/>
                  <a:gd name="T4" fmla="*/ 5 w 14"/>
                  <a:gd name="T5" fmla="*/ 4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14" y="14"/>
                    </a:moveTo>
                    <a:lnTo>
                      <a:pt x="10" y="13"/>
                    </a:lnTo>
                    <a:lnTo>
                      <a:pt x="5" y="4"/>
                    </a:lnTo>
                    <a:lnTo>
                      <a:pt x="0" y="0"/>
                    </a:lnTo>
                  </a:path>
                </a:pathLst>
              </a:custGeom>
              <a:noFill/>
              <a:ln w="3">
                <a:solidFill>
                  <a:srgbClr val="00BDFF"/>
                </a:solidFill>
                <a:prstDash val="solid"/>
                <a:round/>
                <a:headEnd/>
                <a:tailEnd/>
              </a:ln>
            </p:spPr>
            <p:txBody>
              <a:bodyPr/>
              <a:lstStyle/>
              <a:p>
                <a:endParaRPr lang="nb-NO" dirty="0"/>
              </a:p>
            </p:txBody>
          </p:sp>
          <p:sp>
            <p:nvSpPr>
              <p:cNvPr id="3302" name="Freeform 1656"/>
              <p:cNvSpPr>
                <a:spLocks/>
              </p:cNvSpPr>
              <p:nvPr/>
            </p:nvSpPr>
            <p:spPr bwMode="auto">
              <a:xfrm>
                <a:off x="3160" y="894"/>
                <a:ext cx="8" cy="11"/>
              </a:xfrm>
              <a:custGeom>
                <a:avLst/>
                <a:gdLst>
                  <a:gd name="T0" fmla="*/ 5 w 8"/>
                  <a:gd name="T1" fmla="*/ 0 h 11"/>
                  <a:gd name="T2" fmla="*/ 8 w 8"/>
                  <a:gd name="T3" fmla="*/ 1 h 11"/>
                  <a:gd name="T4" fmla="*/ 3 w 8"/>
                  <a:gd name="T5" fmla="*/ 11 h 11"/>
                  <a:gd name="T6" fmla="*/ 0 w 8"/>
                  <a:gd name="T7" fmla="*/ 9 h 11"/>
                  <a:gd name="T8" fmla="*/ 0 60000 65536"/>
                  <a:gd name="T9" fmla="*/ 0 60000 65536"/>
                  <a:gd name="T10" fmla="*/ 0 60000 65536"/>
                  <a:gd name="T11" fmla="*/ 0 60000 65536"/>
                  <a:gd name="T12" fmla="*/ 0 w 8"/>
                  <a:gd name="T13" fmla="*/ 0 h 11"/>
                  <a:gd name="T14" fmla="*/ 8 w 8"/>
                  <a:gd name="T15" fmla="*/ 11 h 11"/>
                </a:gdLst>
                <a:ahLst/>
                <a:cxnLst>
                  <a:cxn ang="T8">
                    <a:pos x="T0" y="T1"/>
                  </a:cxn>
                  <a:cxn ang="T9">
                    <a:pos x="T2" y="T3"/>
                  </a:cxn>
                  <a:cxn ang="T10">
                    <a:pos x="T4" y="T5"/>
                  </a:cxn>
                  <a:cxn ang="T11">
                    <a:pos x="T6" y="T7"/>
                  </a:cxn>
                </a:cxnLst>
                <a:rect l="T12" t="T13" r="T14" b="T15"/>
                <a:pathLst>
                  <a:path w="8" h="11">
                    <a:moveTo>
                      <a:pt x="5" y="0"/>
                    </a:moveTo>
                    <a:lnTo>
                      <a:pt x="8" y="1"/>
                    </a:lnTo>
                    <a:lnTo>
                      <a:pt x="3" y="11"/>
                    </a:lnTo>
                    <a:lnTo>
                      <a:pt x="0" y="9"/>
                    </a:lnTo>
                  </a:path>
                </a:pathLst>
              </a:custGeom>
              <a:noFill/>
              <a:ln w="3">
                <a:solidFill>
                  <a:srgbClr val="00BDFF"/>
                </a:solidFill>
                <a:prstDash val="solid"/>
                <a:round/>
                <a:headEnd/>
                <a:tailEnd/>
              </a:ln>
            </p:spPr>
            <p:txBody>
              <a:bodyPr/>
              <a:lstStyle/>
              <a:p>
                <a:endParaRPr lang="nb-NO" dirty="0"/>
              </a:p>
            </p:txBody>
          </p:sp>
          <p:sp>
            <p:nvSpPr>
              <p:cNvPr id="3303" name="Freeform 1657"/>
              <p:cNvSpPr>
                <a:spLocks/>
              </p:cNvSpPr>
              <p:nvPr/>
            </p:nvSpPr>
            <p:spPr bwMode="auto">
              <a:xfrm>
                <a:off x="3370" y="902"/>
                <a:ext cx="14" cy="9"/>
              </a:xfrm>
              <a:custGeom>
                <a:avLst/>
                <a:gdLst>
                  <a:gd name="T0" fmla="*/ 0 w 14"/>
                  <a:gd name="T1" fmla="*/ 0 h 9"/>
                  <a:gd name="T2" fmla="*/ 1 w 14"/>
                  <a:gd name="T3" fmla="*/ 1 h 9"/>
                  <a:gd name="T4" fmla="*/ 1 w 14"/>
                  <a:gd name="T5" fmla="*/ 1 h 9"/>
                  <a:gd name="T6" fmla="*/ 5 w 14"/>
                  <a:gd name="T7" fmla="*/ 0 h 9"/>
                  <a:gd name="T8" fmla="*/ 10 w 14"/>
                  <a:gd name="T9" fmla="*/ 7 h 9"/>
                  <a:gd name="T10" fmla="*/ 14 w 14"/>
                  <a:gd name="T11" fmla="*/ 9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0" y="0"/>
                    </a:moveTo>
                    <a:lnTo>
                      <a:pt x="1" y="1"/>
                    </a:lnTo>
                    <a:lnTo>
                      <a:pt x="5" y="0"/>
                    </a:lnTo>
                    <a:lnTo>
                      <a:pt x="10" y="7"/>
                    </a:lnTo>
                    <a:lnTo>
                      <a:pt x="14" y="9"/>
                    </a:lnTo>
                  </a:path>
                </a:pathLst>
              </a:custGeom>
              <a:noFill/>
              <a:ln w="3">
                <a:solidFill>
                  <a:srgbClr val="00BDFF"/>
                </a:solidFill>
                <a:prstDash val="solid"/>
                <a:round/>
                <a:headEnd/>
                <a:tailEnd/>
              </a:ln>
            </p:spPr>
            <p:txBody>
              <a:bodyPr/>
              <a:lstStyle/>
              <a:p>
                <a:endParaRPr lang="nb-NO" dirty="0"/>
              </a:p>
            </p:txBody>
          </p:sp>
          <p:sp>
            <p:nvSpPr>
              <p:cNvPr id="3304" name="Freeform 1658"/>
              <p:cNvSpPr>
                <a:spLocks/>
              </p:cNvSpPr>
              <p:nvPr/>
            </p:nvSpPr>
            <p:spPr bwMode="auto">
              <a:xfrm>
                <a:off x="3384" y="903"/>
                <a:ext cx="16" cy="12"/>
              </a:xfrm>
              <a:custGeom>
                <a:avLst/>
                <a:gdLst>
                  <a:gd name="T0" fmla="*/ 0 w 16"/>
                  <a:gd name="T1" fmla="*/ 8 h 12"/>
                  <a:gd name="T2" fmla="*/ 5 w 16"/>
                  <a:gd name="T3" fmla="*/ 9 h 12"/>
                  <a:gd name="T4" fmla="*/ 14 w 16"/>
                  <a:gd name="T5" fmla="*/ 12 h 12"/>
                  <a:gd name="T6" fmla="*/ 16 w 16"/>
                  <a:gd name="T7" fmla="*/ 9 h 12"/>
                  <a:gd name="T8" fmla="*/ 12 w 16"/>
                  <a:gd name="T9" fmla="*/ 2 h 12"/>
                  <a:gd name="T10" fmla="*/ 4 w 16"/>
                  <a:gd name="T11" fmla="*/ 3 h 12"/>
                  <a:gd name="T12" fmla="*/ 0 w 16"/>
                  <a:gd name="T13" fmla="*/ 0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8"/>
                    </a:moveTo>
                    <a:lnTo>
                      <a:pt x="5" y="9"/>
                    </a:lnTo>
                    <a:lnTo>
                      <a:pt x="14" y="12"/>
                    </a:lnTo>
                    <a:lnTo>
                      <a:pt x="16" y="9"/>
                    </a:lnTo>
                    <a:lnTo>
                      <a:pt x="12" y="2"/>
                    </a:lnTo>
                    <a:lnTo>
                      <a:pt x="4" y="3"/>
                    </a:lnTo>
                    <a:lnTo>
                      <a:pt x="0" y="0"/>
                    </a:lnTo>
                  </a:path>
                </a:pathLst>
              </a:custGeom>
              <a:noFill/>
              <a:ln w="3">
                <a:solidFill>
                  <a:srgbClr val="00BDFF"/>
                </a:solidFill>
                <a:prstDash val="solid"/>
                <a:round/>
                <a:headEnd/>
                <a:tailEnd/>
              </a:ln>
            </p:spPr>
            <p:txBody>
              <a:bodyPr/>
              <a:lstStyle/>
              <a:p>
                <a:endParaRPr lang="nb-NO" dirty="0"/>
              </a:p>
            </p:txBody>
          </p:sp>
          <p:sp>
            <p:nvSpPr>
              <p:cNvPr id="3305" name="Freeform 1659"/>
              <p:cNvSpPr>
                <a:spLocks/>
              </p:cNvSpPr>
              <p:nvPr/>
            </p:nvSpPr>
            <p:spPr bwMode="auto">
              <a:xfrm>
                <a:off x="3182" y="856"/>
                <a:ext cx="48" cy="59"/>
              </a:xfrm>
              <a:custGeom>
                <a:avLst/>
                <a:gdLst>
                  <a:gd name="T0" fmla="*/ 0 w 48"/>
                  <a:gd name="T1" fmla="*/ 59 h 59"/>
                  <a:gd name="T2" fmla="*/ 21 w 48"/>
                  <a:gd name="T3" fmla="*/ 53 h 59"/>
                  <a:gd name="T4" fmla="*/ 23 w 48"/>
                  <a:gd name="T5" fmla="*/ 50 h 59"/>
                  <a:gd name="T6" fmla="*/ 24 w 48"/>
                  <a:gd name="T7" fmla="*/ 49 h 59"/>
                  <a:gd name="T8" fmla="*/ 27 w 48"/>
                  <a:gd name="T9" fmla="*/ 42 h 59"/>
                  <a:gd name="T10" fmla="*/ 27 w 48"/>
                  <a:gd name="T11" fmla="*/ 41 h 59"/>
                  <a:gd name="T12" fmla="*/ 20 w 48"/>
                  <a:gd name="T13" fmla="*/ 34 h 59"/>
                  <a:gd name="T14" fmla="*/ 24 w 48"/>
                  <a:gd name="T15" fmla="*/ 26 h 59"/>
                  <a:gd name="T16" fmla="*/ 32 w 48"/>
                  <a:gd name="T17" fmla="*/ 16 h 59"/>
                  <a:gd name="T18" fmla="*/ 48 w 48"/>
                  <a:gd name="T19" fmla="*/ 0 h 59"/>
                  <a:gd name="T20" fmla="*/ 46 w 48"/>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59"/>
                  <a:gd name="T35" fmla="*/ 48 w 4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59">
                    <a:moveTo>
                      <a:pt x="0" y="59"/>
                    </a:moveTo>
                    <a:lnTo>
                      <a:pt x="21" y="53"/>
                    </a:lnTo>
                    <a:lnTo>
                      <a:pt x="23" y="50"/>
                    </a:lnTo>
                    <a:lnTo>
                      <a:pt x="24" y="49"/>
                    </a:lnTo>
                    <a:lnTo>
                      <a:pt x="27" y="42"/>
                    </a:lnTo>
                    <a:lnTo>
                      <a:pt x="27" y="41"/>
                    </a:lnTo>
                    <a:lnTo>
                      <a:pt x="20" y="34"/>
                    </a:lnTo>
                    <a:lnTo>
                      <a:pt x="24" y="26"/>
                    </a:lnTo>
                    <a:lnTo>
                      <a:pt x="32" y="16"/>
                    </a:lnTo>
                    <a:lnTo>
                      <a:pt x="48" y="0"/>
                    </a:lnTo>
                    <a:lnTo>
                      <a:pt x="46" y="0"/>
                    </a:lnTo>
                  </a:path>
                </a:pathLst>
              </a:custGeom>
              <a:noFill/>
              <a:ln w="3">
                <a:solidFill>
                  <a:srgbClr val="00BDFF"/>
                </a:solidFill>
                <a:prstDash val="solid"/>
                <a:round/>
                <a:headEnd/>
                <a:tailEnd/>
              </a:ln>
            </p:spPr>
            <p:txBody>
              <a:bodyPr/>
              <a:lstStyle/>
              <a:p>
                <a:endParaRPr lang="nb-NO" dirty="0"/>
              </a:p>
            </p:txBody>
          </p:sp>
          <p:sp>
            <p:nvSpPr>
              <p:cNvPr id="3306" name="Freeform 1660"/>
              <p:cNvSpPr>
                <a:spLocks/>
              </p:cNvSpPr>
              <p:nvPr/>
            </p:nvSpPr>
            <p:spPr bwMode="auto">
              <a:xfrm>
                <a:off x="3223" y="840"/>
                <a:ext cx="60" cy="79"/>
              </a:xfrm>
              <a:custGeom>
                <a:avLst/>
                <a:gdLst>
                  <a:gd name="T0" fmla="*/ 31 w 60"/>
                  <a:gd name="T1" fmla="*/ 79 h 79"/>
                  <a:gd name="T2" fmla="*/ 26 w 60"/>
                  <a:gd name="T3" fmla="*/ 72 h 79"/>
                  <a:gd name="T4" fmla="*/ 22 w 60"/>
                  <a:gd name="T5" fmla="*/ 67 h 79"/>
                  <a:gd name="T6" fmla="*/ 22 w 60"/>
                  <a:gd name="T7" fmla="*/ 65 h 79"/>
                  <a:gd name="T8" fmla="*/ 17 w 60"/>
                  <a:gd name="T9" fmla="*/ 67 h 79"/>
                  <a:gd name="T10" fmla="*/ 14 w 60"/>
                  <a:gd name="T11" fmla="*/ 69 h 79"/>
                  <a:gd name="T12" fmla="*/ 9 w 60"/>
                  <a:gd name="T13" fmla="*/ 72 h 79"/>
                  <a:gd name="T14" fmla="*/ 9 w 60"/>
                  <a:gd name="T15" fmla="*/ 74 h 79"/>
                  <a:gd name="T16" fmla="*/ 9 w 60"/>
                  <a:gd name="T17" fmla="*/ 76 h 79"/>
                  <a:gd name="T18" fmla="*/ 9 w 60"/>
                  <a:gd name="T19" fmla="*/ 78 h 79"/>
                  <a:gd name="T20" fmla="*/ 9 w 60"/>
                  <a:gd name="T21" fmla="*/ 78 h 79"/>
                  <a:gd name="T22" fmla="*/ 7 w 60"/>
                  <a:gd name="T23" fmla="*/ 79 h 79"/>
                  <a:gd name="T24" fmla="*/ 4 w 60"/>
                  <a:gd name="T25" fmla="*/ 76 h 79"/>
                  <a:gd name="T26" fmla="*/ 3 w 60"/>
                  <a:gd name="T27" fmla="*/ 71 h 79"/>
                  <a:gd name="T28" fmla="*/ 0 w 60"/>
                  <a:gd name="T29" fmla="*/ 65 h 79"/>
                  <a:gd name="T30" fmla="*/ 0 w 60"/>
                  <a:gd name="T31" fmla="*/ 59 h 79"/>
                  <a:gd name="T32" fmla="*/ 1 w 60"/>
                  <a:gd name="T33" fmla="*/ 55 h 79"/>
                  <a:gd name="T34" fmla="*/ 4 w 60"/>
                  <a:gd name="T35" fmla="*/ 49 h 79"/>
                  <a:gd name="T36" fmla="*/ 8 w 60"/>
                  <a:gd name="T37" fmla="*/ 44 h 79"/>
                  <a:gd name="T38" fmla="*/ 9 w 60"/>
                  <a:gd name="T39" fmla="*/ 41 h 79"/>
                  <a:gd name="T40" fmla="*/ 13 w 60"/>
                  <a:gd name="T41" fmla="*/ 33 h 79"/>
                  <a:gd name="T42" fmla="*/ 13 w 60"/>
                  <a:gd name="T43" fmla="*/ 21 h 79"/>
                  <a:gd name="T44" fmla="*/ 13 w 60"/>
                  <a:gd name="T45" fmla="*/ 21 h 79"/>
                  <a:gd name="T46" fmla="*/ 16 w 60"/>
                  <a:gd name="T47" fmla="*/ 20 h 79"/>
                  <a:gd name="T48" fmla="*/ 18 w 60"/>
                  <a:gd name="T49" fmla="*/ 19 h 79"/>
                  <a:gd name="T50" fmla="*/ 28 w 60"/>
                  <a:gd name="T51" fmla="*/ 12 h 79"/>
                  <a:gd name="T52" fmla="*/ 41 w 60"/>
                  <a:gd name="T53" fmla="*/ 8 h 79"/>
                  <a:gd name="T54" fmla="*/ 54 w 60"/>
                  <a:gd name="T55" fmla="*/ 3 h 79"/>
                  <a:gd name="T56" fmla="*/ 60 w 60"/>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79"/>
                  <a:gd name="T89" fmla="*/ 60 w 60"/>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79">
                    <a:moveTo>
                      <a:pt x="31" y="79"/>
                    </a:moveTo>
                    <a:lnTo>
                      <a:pt x="26" y="72"/>
                    </a:lnTo>
                    <a:lnTo>
                      <a:pt x="22" y="67"/>
                    </a:lnTo>
                    <a:lnTo>
                      <a:pt x="22" y="65"/>
                    </a:lnTo>
                    <a:lnTo>
                      <a:pt x="17" y="67"/>
                    </a:lnTo>
                    <a:lnTo>
                      <a:pt x="14" y="69"/>
                    </a:lnTo>
                    <a:lnTo>
                      <a:pt x="9" y="72"/>
                    </a:lnTo>
                    <a:lnTo>
                      <a:pt x="9" y="74"/>
                    </a:lnTo>
                    <a:lnTo>
                      <a:pt x="9" y="76"/>
                    </a:lnTo>
                    <a:lnTo>
                      <a:pt x="9" y="78"/>
                    </a:lnTo>
                    <a:lnTo>
                      <a:pt x="7" y="79"/>
                    </a:lnTo>
                    <a:lnTo>
                      <a:pt x="4" y="76"/>
                    </a:lnTo>
                    <a:lnTo>
                      <a:pt x="3" y="71"/>
                    </a:lnTo>
                    <a:lnTo>
                      <a:pt x="0" y="65"/>
                    </a:lnTo>
                    <a:lnTo>
                      <a:pt x="0" y="59"/>
                    </a:lnTo>
                    <a:lnTo>
                      <a:pt x="1" y="55"/>
                    </a:lnTo>
                    <a:lnTo>
                      <a:pt x="4" y="49"/>
                    </a:lnTo>
                    <a:lnTo>
                      <a:pt x="8" y="44"/>
                    </a:lnTo>
                    <a:lnTo>
                      <a:pt x="9" y="41"/>
                    </a:lnTo>
                    <a:lnTo>
                      <a:pt x="13" y="33"/>
                    </a:lnTo>
                    <a:lnTo>
                      <a:pt x="13" y="21"/>
                    </a:lnTo>
                    <a:lnTo>
                      <a:pt x="16" y="20"/>
                    </a:lnTo>
                    <a:lnTo>
                      <a:pt x="18" y="19"/>
                    </a:lnTo>
                    <a:lnTo>
                      <a:pt x="28" y="12"/>
                    </a:lnTo>
                    <a:lnTo>
                      <a:pt x="41" y="8"/>
                    </a:lnTo>
                    <a:lnTo>
                      <a:pt x="54" y="3"/>
                    </a:lnTo>
                    <a:lnTo>
                      <a:pt x="60" y="0"/>
                    </a:lnTo>
                  </a:path>
                </a:pathLst>
              </a:custGeom>
              <a:noFill/>
              <a:ln w="3">
                <a:solidFill>
                  <a:srgbClr val="00BDFF"/>
                </a:solidFill>
                <a:prstDash val="solid"/>
                <a:round/>
                <a:headEnd/>
                <a:tailEnd/>
              </a:ln>
            </p:spPr>
            <p:txBody>
              <a:bodyPr/>
              <a:lstStyle/>
              <a:p>
                <a:endParaRPr lang="nb-NO" dirty="0"/>
              </a:p>
            </p:txBody>
          </p:sp>
          <p:sp>
            <p:nvSpPr>
              <p:cNvPr id="3307" name="Freeform 1661"/>
              <p:cNvSpPr>
                <a:spLocks/>
              </p:cNvSpPr>
              <p:nvPr/>
            </p:nvSpPr>
            <p:spPr bwMode="auto">
              <a:xfrm>
                <a:off x="3254" y="919"/>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3">
                <a:solidFill>
                  <a:srgbClr val="00BDFF"/>
                </a:solidFill>
                <a:prstDash val="solid"/>
                <a:round/>
                <a:headEnd/>
                <a:tailEnd/>
              </a:ln>
            </p:spPr>
            <p:txBody>
              <a:bodyPr/>
              <a:lstStyle/>
              <a:p>
                <a:endParaRPr lang="nb-NO" dirty="0"/>
              </a:p>
            </p:txBody>
          </p:sp>
          <p:sp>
            <p:nvSpPr>
              <p:cNvPr id="3308" name="Line 1662"/>
              <p:cNvSpPr>
                <a:spLocks noChangeShapeType="1"/>
              </p:cNvSpPr>
              <p:nvPr/>
            </p:nvSpPr>
            <p:spPr bwMode="auto">
              <a:xfrm flipV="1">
                <a:off x="3171" y="915"/>
                <a:ext cx="11" cy="4"/>
              </a:xfrm>
              <a:prstGeom prst="line">
                <a:avLst/>
              </a:prstGeom>
              <a:noFill/>
              <a:ln w="3">
                <a:solidFill>
                  <a:srgbClr val="00BDFF"/>
                </a:solidFill>
                <a:round/>
                <a:headEnd/>
                <a:tailEnd/>
              </a:ln>
            </p:spPr>
            <p:txBody>
              <a:bodyPr/>
              <a:lstStyle/>
              <a:p>
                <a:endParaRPr lang="nb-NO" dirty="0"/>
              </a:p>
            </p:txBody>
          </p:sp>
          <p:sp>
            <p:nvSpPr>
              <p:cNvPr id="3309" name="Freeform 1663"/>
              <p:cNvSpPr>
                <a:spLocks/>
              </p:cNvSpPr>
              <p:nvPr/>
            </p:nvSpPr>
            <p:spPr bwMode="auto">
              <a:xfrm>
                <a:off x="3289" y="902"/>
                <a:ext cx="2" cy="20"/>
              </a:xfrm>
              <a:custGeom>
                <a:avLst/>
                <a:gdLst>
                  <a:gd name="T0" fmla="*/ 2 w 2"/>
                  <a:gd name="T1" fmla="*/ 0 h 20"/>
                  <a:gd name="T2" fmla="*/ 1 w 2"/>
                  <a:gd name="T3" fmla="*/ 4 h 20"/>
                  <a:gd name="T4" fmla="*/ 0 w 2"/>
                  <a:gd name="T5" fmla="*/ 12 h 20"/>
                  <a:gd name="T6" fmla="*/ 1 w 2"/>
                  <a:gd name="T7" fmla="*/ 20 h 20"/>
                  <a:gd name="T8" fmla="*/ 0 60000 65536"/>
                  <a:gd name="T9" fmla="*/ 0 60000 65536"/>
                  <a:gd name="T10" fmla="*/ 0 60000 65536"/>
                  <a:gd name="T11" fmla="*/ 0 60000 65536"/>
                  <a:gd name="T12" fmla="*/ 0 w 2"/>
                  <a:gd name="T13" fmla="*/ 0 h 20"/>
                  <a:gd name="T14" fmla="*/ 2 w 2"/>
                  <a:gd name="T15" fmla="*/ 20 h 20"/>
                </a:gdLst>
                <a:ahLst/>
                <a:cxnLst>
                  <a:cxn ang="T8">
                    <a:pos x="T0" y="T1"/>
                  </a:cxn>
                  <a:cxn ang="T9">
                    <a:pos x="T2" y="T3"/>
                  </a:cxn>
                  <a:cxn ang="T10">
                    <a:pos x="T4" y="T5"/>
                  </a:cxn>
                  <a:cxn ang="T11">
                    <a:pos x="T6" y="T7"/>
                  </a:cxn>
                </a:cxnLst>
                <a:rect l="T12" t="T13" r="T14" b="T15"/>
                <a:pathLst>
                  <a:path w="2" h="20">
                    <a:moveTo>
                      <a:pt x="2" y="0"/>
                    </a:moveTo>
                    <a:lnTo>
                      <a:pt x="1" y="4"/>
                    </a:lnTo>
                    <a:lnTo>
                      <a:pt x="0" y="12"/>
                    </a:lnTo>
                    <a:lnTo>
                      <a:pt x="1" y="20"/>
                    </a:lnTo>
                  </a:path>
                </a:pathLst>
              </a:custGeom>
              <a:noFill/>
              <a:ln w="3">
                <a:solidFill>
                  <a:srgbClr val="00BDFF"/>
                </a:solidFill>
                <a:prstDash val="solid"/>
                <a:round/>
                <a:headEnd/>
                <a:tailEnd/>
              </a:ln>
            </p:spPr>
            <p:txBody>
              <a:bodyPr/>
              <a:lstStyle/>
              <a:p>
                <a:endParaRPr lang="nb-NO" dirty="0"/>
              </a:p>
            </p:txBody>
          </p:sp>
          <p:sp>
            <p:nvSpPr>
              <p:cNvPr id="3310" name="Line 1664"/>
              <p:cNvSpPr>
                <a:spLocks noChangeShapeType="1"/>
              </p:cNvSpPr>
              <p:nvPr/>
            </p:nvSpPr>
            <p:spPr bwMode="auto">
              <a:xfrm flipV="1">
                <a:off x="3252" y="919"/>
                <a:ext cx="2" cy="3"/>
              </a:xfrm>
              <a:prstGeom prst="line">
                <a:avLst/>
              </a:prstGeom>
              <a:noFill/>
              <a:ln w="3">
                <a:solidFill>
                  <a:srgbClr val="00BDFF"/>
                </a:solidFill>
                <a:round/>
                <a:headEnd/>
                <a:tailEnd/>
              </a:ln>
            </p:spPr>
            <p:txBody>
              <a:bodyPr/>
              <a:lstStyle/>
              <a:p>
                <a:endParaRPr lang="nb-NO" dirty="0"/>
              </a:p>
            </p:txBody>
          </p:sp>
          <p:sp>
            <p:nvSpPr>
              <p:cNvPr id="3311" name="Freeform 1665"/>
              <p:cNvSpPr>
                <a:spLocks/>
              </p:cNvSpPr>
              <p:nvPr/>
            </p:nvSpPr>
            <p:spPr bwMode="auto">
              <a:xfrm>
                <a:off x="3247" y="916"/>
                <a:ext cx="5" cy="7"/>
              </a:xfrm>
              <a:custGeom>
                <a:avLst/>
                <a:gdLst>
                  <a:gd name="T0" fmla="*/ 0 w 5"/>
                  <a:gd name="T1" fmla="*/ 0 h 7"/>
                  <a:gd name="T2" fmla="*/ 4 w 5"/>
                  <a:gd name="T3" fmla="*/ 7 h 7"/>
                  <a:gd name="T4" fmla="*/ 5 w 5"/>
                  <a:gd name="T5" fmla="*/ 6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0" y="0"/>
                    </a:moveTo>
                    <a:lnTo>
                      <a:pt x="4" y="7"/>
                    </a:lnTo>
                    <a:lnTo>
                      <a:pt x="5" y="6"/>
                    </a:lnTo>
                  </a:path>
                </a:pathLst>
              </a:custGeom>
              <a:noFill/>
              <a:ln w="3">
                <a:solidFill>
                  <a:srgbClr val="00BDFF"/>
                </a:solidFill>
                <a:prstDash val="solid"/>
                <a:round/>
                <a:headEnd/>
                <a:tailEnd/>
              </a:ln>
            </p:spPr>
            <p:txBody>
              <a:bodyPr/>
              <a:lstStyle/>
              <a:p>
                <a:endParaRPr lang="nb-NO" dirty="0"/>
              </a:p>
            </p:txBody>
          </p:sp>
          <p:sp>
            <p:nvSpPr>
              <p:cNvPr id="3312" name="Freeform 1666"/>
              <p:cNvSpPr>
                <a:spLocks/>
              </p:cNvSpPr>
              <p:nvPr/>
            </p:nvSpPr>
            <p:spPr bwMode="auto">
              <a:xfrm>
                <a:off x="3137" y="898"/>
                <a:ext cx="34" cy="28"/>
              </a:xfrm>
              <a:custGeom>
                <a:avLst/>
                <a:gdLst>
                  <a:gd name="T0" fmla="*/ 9 w 34"/>
                  <a:gd name="T1" fmla="*/ 0 h 28"/>
                  <a:gd name="T2" fmla="*/ 4 w 34"/>
                  <a:gd name="T3" fmla="*/ 0 h 28"/>
                  <a:gd name="T4" fmla="*/ 1 w 34"/>
                  <a:gd name="T5" fmla="*/ 3 h 28"/>
                  <a:gd name="T6" fmla="*/ 0 w 34"/>
                  <a:gd name="T7" fmla="*/ 4 h 28"/>
                  <a:gd name="T8" fmla="*/ 1 w 34"/>
                  <a:gd name="T9" fmla="*/ 14 h 28"/>
                  <a:gd name="T10" fmla="*/ 6 w 34"/>
                  <a:gd name="T11" fmla="*/ 17 h 28"/>
                  <a:gd name="T12" fmla="*/ 10 w 34"/>
                  <a:gd name="T13" fmla="*/ 18 h 28"/>
                  <a:gd name="T14" fmla="*/ 14 w 34"/>
                  <a:gd name="T15" fmla="*/ 28 h 28"/>
                  <a:gd name="T16" fmla="*/ 25 w 34"/>
                  <a:gd name="T17" fmla="*/ 24 h 28"/>
                  <a:gd name="T18" fmla="*/ 34 w 34"/>
                  <a:gd name="T19" fmla="*/ 21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8"/>
                  <a:gd name="T32" fmla="*/ 34 w 3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8">
                    <a:moveTo>
                      <a:pt x="9" y="0"/>
                    </a:moveTo>
                    <a:lnTo>
                      <a:pt x="4" y="0"/>
                    </a:lnTo>
                    <a:lnTo>
                      <a:pt x="1" y="3"/>
                    </a:lnTo>
                    <a:lnTo>
                      <a:pt x="0" y="4"/>
                    </a:lnTo>
                    <a:lnTo>
                      <a:pt x="1" y="14"/>
                    </a:lnTo>
                    <a:lnTo>
                      <a:pt x="6" y="17"/>
                    </a:lnTo>
                    <a:lnTo>
                      <a:pt x="10" y="18"/>
                    </a:lnTo>
                    <a:lnTo>
                      <a:pt x="14" y="28"/>
                    </a:lnTo>
                    <a:lnTo>
                      <a:pt x="25" y="24"/>
                    </a:lnTo>
                    <a:lnTo>
                      <a:pt x="34" y="21"/>
                    </a:lnTo>
                  </a:path>
                </a:pathLst>
              </a:custGeom>
              <a:noFill/>
              <a:ln w="3">
                <a:solidFill>
                  <a:srgbClr val="00BDFF"/>
                </a:solidFill>
                <a:prstDash val="solid"/>
                <a:round/>
                <a:headEnd/>
                <a:tailEnd/>
              </a:ln>
            </p:spPr>
            <p:txBody>
              <a:bodyPr/>
              <a:lstStyle/>
              <a:p>
                <a:endParaRPr lang="nb-NO" dirty="0"/>
              </a:p>
            </p:txBody>
          </p:sp>
          <p:sp>
            <p:nvSpPr>
              <p:cNvPr id="3313" name="Freeform 1667"/>
              <p:cNvSpPr>
                <a:spLocks/>
              </p:cNvSpPr>
              <p:nvPr/>
            </p:nvSpPr>
            <p:spPr bwMode="auto">
              <a:xfrm>
                <a:off x="3097" y="907"/>
                <a:ext cx="28" cy="24"/>
              </a:xfrm>
              <a:custGeom>
                <a:avLst/>
                <a:gdLst>
                  <a:gd name="T0" fmla="*/ 28 w 28"/>
                  <a:gd name="T1" fmla="*/ 11 h 24"/>
                  <a:gd name="T2" fmla="*/ 23 w 28"/>
                  <a:gd name="T3" fmla="*/ 11 h 24"/>
                  <a:gd name="T4" fmla="*/ 7 w 28"/>
                  <a:gd name="T5" fmla="*/ 0 h 24"/>
                  <a:gd name="T6" fmla="*/ 8 w 28"/>
                  <a:gd name="T7" fmla="*/ 24 h 24"/>
                  <a:gd name="T8" fmla="*/ 4 w 28"/>
                  <a:gd name="T9" fmla="*/ 20 h 24"/>
                  <a:gd name="T10" fmla="*/ 2 w 28"/>
                  <a:gd name="T11" fmla="*/ 9 h 24"/>
                  <a:gd name="T12" fmla="*/ 0 w 28"/>
                  <a:gd name="T13" fmla="*/ 8 h 24"/>
                  <a:gd name="T14" fmla="*/ 0 60000 65536"/>
                  <a:gd name="T15" fmla="*/ 0 60000 65536"/>
                  <a:gd name="T16" fmla="*/ 0 60000 65536"/>
                  <a:gd name="T17" fmla="*/ 0 60000 65536"/>
                  <a:gd name="T18" fmla="*/ 0 60000 65536"/>
                  <a:gd name="T19" fmla="*/ 0 60000 65536"/>
                  <a:gd name="T20" fmla="*/ 0 60000 65536"/>
                  <a:gd name="T21" fmla="*/ 0 w 28"/>
                  <a:gd name="T22" fmla="*/ 0 h 24"/>
                  <a:gd name="T23" fmla="*/ 28 w 2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4">
                    <a:moveTo>
                      <a:pt x="28" y="11"/>
                    </a:moveTo>
                    <a:lnTo>
                      <a:pt x="23" y="11"/>
                    </a:lnTo>
                    <a:lnTo>
                      <a:pt x="7" y="0"/>
                    </a:lnTo>
                    <a:lnTo>
                      <a:pt x="8" y="24"/>
                    </a:lnTo>
                    <a:lnTo>
                      <a:pt x="4" y="20"/>
                    </a:lnTo>
                    <a:lnTo>
                      <a:pt x="2" y="9"/>
                    </a:lnTo>
                    <a:lnTo>
                      <a:pt x="0" y="8"/>
                    </a:lnTo>
                  </a:path>
                </a:pathLst>
              </a:custGeom>
              <a:noFill/>
              <a:ln w="3">
                <a:solidFill>
                  <a:srgbClr val="00BDFF"/>
                </a:solidFill>
                <a:prstDash val="solid"/>
                <a:round/>
                <a:headEnd/>
                <a:tailEnd/>
              </a:ln>
            </p:spPr>
            <p:txBody>
              <a:bodyPr/>
              <a:lstStyle/>
              <a:p>
                <a:endParaRPr lang="nb-NO" dirty="0"/>
              </a:p>
            </p:txBody>
          </p:sp>
          <p:sp>
            <p:nvSpPr>
              <p:cNvPr id="3314" name="Freeform 1668"/>
              <p:cNvSpPr>
                <a:spLocks/>
              </p:cNvSpPr>
              <p:nvPr/>
            </p:nvSpPr>
            <p:spPr bwMode="auto">
              <a:xfrm>
                <a:off x="3084" y="911"/>
                <a:ext cx="13" cy="25"/>
              </a:xfrm>
              <a:custGeom>
                <a:avLst/>
                <a:gdLst>
                  <a:gd name="T0" fmla="*/ 13 w 13"/>
                  <a:gd name="T1" fmla="*/ 4 h 25"/>
                  <a:gd name="T2" fmla="*/ 7 w 13"/>
                  <a:gd name="T3" fmla="*/ 0 h 25"/>
                  <a:gd name="T4" fmla="*/ 6 w 13"/>
                  <a:gd name="T5" fmla="*/ 0 h 25"/>
                  <a:gd name="T6" fmla="*/ 0 w 13"/>
                  <a:gd name="T7" fmla="*/ 8 h 25"/>
                  <a:gd name="T8" fmla="*/ 13 w 13"/>
                  <a:gd name="T9" fmla="*/ 25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13" y="4"/>
                    </a:moveTo>
                    <a:lnTo>
                      <a:pt x="7" y="0"/>
                    </a:lnTo>
                    <a:lnTo>
                      <a:pt x="6" y="0"/>
                    </a:lnTo>
                    <a:lnTo>
                      <a:pt x="0" y="8"/>
                    </a:lnTo>
                    <a:lnTo>
                      <a:pt x="13" y="25"/>
                    </a:lnTo>
                  </a:path>
                </a:pathLst>
              </a:custGeom>
              <a:noFill/>
              <a:ln w="3">
                <a:solidFill>
                  <a:srgbClr val="00BDFF"/>
                </a:solidFill>
                <a:prstDash val="solid"/>
                <a:round/>
                <a:headEnd/>
                <a:tailEnd/>
              </a:ln>
            </p:spPr>
            <p:txBody>
              <a:bodyPr/>
              <a:lstStyle/>
              <a:p>
                <a:endParaRPr lang="nb-NO" dirty="0"/>
              </a:p>
            </p:txBody>
          </p:sp>
          <p:sp>
            <p:nvSpPr>
              <p:cNvPr id="3315" name="Freeform 1669"/>
              <p:cNvSpPr>
                <a:spLocks/>
              </p:cNvSpPr>
              <p:nvPr/>
            </p:nvSpPr>
            <p:spPr bwMode="auto">
              <a:xfrm>
                <a:off x="3097" y="936"/>
                <a:ext cx="2" cy="1"/>
              </a:xfrm>
              <a:custGeom>
                <a:avLst/>
                <a:gdLst>
                  <a:gd name="T0" fmla="*/ 0 w 2"/>
                  <a:gd name="T1" fmla="*/ 0 h 1"/>
                  <a:gd name="T2" fmla="*/ 2 w 2"/>
                  <a:gd name="T3" fmla="*/ 1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1"/>
                    </a:lnTo>
                    <a:lnTo>
                      <a:pt x="0" y="1"/>
                    </a:lnTo>
                  </a:path>
                </a:pathLst>
              </a:custGeom>
              <a:noFill/>
              <a:ln w="3">
                <a:solidFill>
                  <a:srgbClr val="00BDFF"/>
                </a:solidFill>
                <a:prstDash val="solid"/>
                <a:round/>
                <a:headEnd/>
                <a:tailEnd/>
              </a:ln>
            </p:spPr>
            <p:txBody>
              <a:bodyPr/>
              <a:lstStyle/>
              <a:p>
                <a:endParaRPr lang="nb-NO" dirty="0"/>
              </a:p>
            </p:txBody>
          </p:sp>
          <p:sp>
            <p:nvSpPr>
              <p:cNvPr id="3316" name="Freeform 1670"/>
              <p:cNvSpPr>
                <a:spLocks/>
              </p:cNvSpPr>
              <p:nvPr/>
            </p:nvSpPr>
            <p:spPr bwMode="auto">
              <a:xfrm>
                <a:off x="3067" y="923"/>
                <a:ext cx="30" cy="18"/>
              </a:xfrm>
              <a:custGeom>
                <a:avLst/>
                <a:gdLst>
                  <a:gd name="T0" fmla="*/ 30 w 30"/>
                  <a:gd name="T1" fmla="*/ 14 h 18"/>
                  <a:gd name="T2" fmla="*/ 26 w 30"/>
                  <a:gd name="T3" fmla="*/ 14 h 18"/>
                  <a:gd name="T4" fmla="*/ 24 w 30"/>
                  <a:gd name="T5" fmla="*/ 9 h 18"/>
                  <a:gd name="T6" fmla="*/ 17 w 30"/>
                  <a:gd name="T7" fmla="*/ 4 h 18"/>
                  <a:gd name="T8" fmla="*/ 9 w 30"/>
                  <a:gd name="T9" fmla="*/ 0 h 18"/>
                  <a:gd name="T10" fmla="*/ 8 w 30"/>
                  <a:gd name="T11" fmla="*/ 4 h 18"/>
                  <a:gd name="T12" fmla="*/ 12 w 30"/>
                  <a:gd name="T13" fmla="*/ 14 h 18"/>
                  <a:gd name="T14" fmla="*/ 8 w 30"/>
                  <a:gd name="T15" fmla="*/ 18 h 18"/>
                  <a:gd name="T16" fmla="*/ 0 w 30"/>
                  <a:gd name="T17" fmla="*/ 13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30" y="14"/>
                    </a:moveTo>
                    <a:lnTo>
                      <a:pt x="26" y="14"/>
                    </a:lnTo>
                    <a:lnTo>
                      <a:pt x="24" y="9"/>
                    </a:lnTo>
                    <a:lnTo>
                      <a:pt x="17" y="4"/>
                    </a:lnTo>
                    <a:lnTo>
                      <a:pt x="9" y="0"/>
                    </a:lnTo>
                    <a:lnTo>
                      <a:pt x="8" y="4"/>
                    </a:lnTo>
                    <a:lnTo>
                      <a:pt x="12" y="14"/>
                    </a:lnTo>
                    <a:lnTo>
                      <a:pt x="8" y="18"/>
                    </a:lnTo>
                    <a:lnTo>
                      <a:pt x="0" y="13"/>
                    </a:lnTo>
                  </a:path>
                </a:pathLst>
              </a:custGeom>
              <a:noFill/>
              <a:ln w="3">
                <a:solidFill>
                  <a:srgbClr val="00BDFF"/>
                </a:solidFill>
                <a:prstDash val="solid"/>
                <a:round/>
                <a:headEnd/>
                <a:tailEnd/>
              </a:ln>
            </p:spPr>
            <p:txBody>
              <a:bodyPr/>
              <a:lstStyle/>
              <a:p>
                <a:endParaRPr lang="nb-NO" dirty="0"/>
              </a:p>
            </p:txBody>
          </p:sp>
          <p:sp>
            <p:nvSpPr>
              <p:cNvPr id="3317" name="Freeform 1671"/>
              <p:cNvSpPr>
                <a:spLocks/>
              </p:cNvSpPr>
              <p:nvPr/>
            </p:nvSpPr>
            <p:spPr bwMode="auto">
              <a:xfrm>
                <a:off x="3350" y="893"/>
                <a:ext cx="20" cy="50"/>
              </a:xfrm>
              <a:custGeom>
                <a:avLst/>
                <a:gdLst>
                  <a:gd name="T0" fmla="*/ 0 w 20"/>
                  <a:gd name="T1" fmla="*/ 50 h 50"/>
                  <a:gd name="T2" fmla="*/ 3 w 20"/>
                  <a:gd name="T3" fmla="*/ 39 h 50"/>
                  <a:gd name="T4" fmla="*/ 4 w 20"/>
                  <a:gd name="T5" fmla="*/ 34 h 50"/>
                  <a:gd name="T6" fmla="*/ 9 w 20"/>
                  <a:gd name="T7" fmla="*/ 4 h 50"/>
                  <a:gd name="T8" fmla="*/ 13 w 20"/>
                  <a:gd name="T9" fmla="*/ 0 h 50"/>
                  <a:gd name="T10" fmla="*/ 16 w 20"/>
                  <a:gd name="T11" fmla="*/ 4 h 50"/>
                  <a:gd name="T12" fmla="*/ 17 w 20"/>
                  <a:gd name="T13" fmla="*/ 5 h 50"/>
                  <a:gd name="T14" fmla="*/ 20 w 20"/>
                  <a:gd name="T15" fmla="*/ 9 h 5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50"/>
                  <a:gd name="T26" fmla="*/ 20 w 2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50">
                    <a:moveTo>
                      <a:pt x="0" y="50"/>
                    </a:moveTo>
                    <a:lnTo>
                      <a:pt x="3" y="39"/>
                    </a:lnTo>
                    <a:lnTo>
                      <a:pt x="4" y="34"/>
                    </a:lnTo>
                    <a:lnTo>
                      <a:pt x="9" y="4"/>
                    </a:lnTo>
                    <a:lnTo>
                      <a:pt x="13" y="0"/>
                    </a:lnTo>
                    <a:lnTo>
                      <a:pt x="16" y="4"/>
                    </a:lnTo>
                    <a:lnTo>
                      <a:pt x="17" y="5"/>
                    </a:lnTo>
                    <a:lnTo>
                      <a:pt x="20" y="9"/>
                    </a:lnTo>
                  </a:path>
                </a:pathLst>
              </a:custGeom>
              <a:noFill/>
              <a:ln w="3">
                <a:solidFill>
                  <a:srgbClr val="00BDFF"/>
                </a:solidFill>
                <a:prstDash val="solid"/>
                <a:round/>
                <a:headEnd/>
                <a:tailEnd/>
              </a:ln>
            </p:spPr>
            <p:txBody>
              <a:bodyPr/>
              <a:lstStyle/>
              <a:p>
                <a:endParaRPr lang="nb-NO" dirty="0"/>
              </a:p>
            </p:txBody>
          </p:sp>
          <p:sp>
            <p:nvSpPr>
              <p:cNvPr id="3318" name="Freeform 1672"/>
              <p:cNvSpPr>
                <a:spLocks/>
              </p:cNvSpPr>
              <p:nvPr/>
            </p:nvSpPr>
            <p:spPr bwMode="auto">
              <a:xfrm>
                <a:off x="3347" y="943"/>
                <a:ext cx="3" cy="2"/>
              </a:xfrm>
              <a:custGeom>
                <a:avLst/>
                <a:gdLst>
                  <a:gd name="T0" fmla="*/ 0 w 3"/>
                  <a:gd name="T1" fmla="*/ 2 h 2"/>
                  <a:gd name="T2" fmla="*/ 3 w 3"/>
                  <a:gd name="T3" fmla="*/ 1 h 2"/>
                  <a:gd name="T4" fmla="*/ 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1"/>
                    </a:lnTo>
                    <a:lnTo>
                      <a:pt x="3" y="0"/>
                    </a:lnTo>
                  </a:path>
                </a:pathLst>
              </a:custGeom>
              <a:noFill/>
              <a:ln w="3">
                <a:solidFill>
                  <a:srgbClr val="00BDFF"/>
                </a:solidFill>
                <a:prstDash val="solid"/>
                <a:round/>
                <a:headEnd/>
                <a:tailEnd/>
              </a:ln>
            </p:spPr>
            <p:txBody>
              <a:bodyPr/>
              <a:lstStyle/>
              <a:p>
                <a:endParaRPr lang="nb-NO" dirty="0"/>
              </a:p>
            </p:txBody>
          </p:sp>
          <p:sp>
            <p:nvSpPr>
              <p:cNvPr id="3319" name="Freeform 1673"/>
              <p:cNvSpPr>
                <a:spLocks/>
              </p:cNvSpPr>
              <p:nvPr/>
            </p:nvSpPr>
            <p:spPr bwMode="auto">
              <a:xfrm>
                <a:off x="3065" y="933"/>
                <a:ext cx="22" cy="17"/>
              </a:xfrm>
              <a:custGeom>
                <a:avLst/>
                <a:gdLst>
                  <a:gd name="T0" fmla="*/ 2 w 22"/>
                  <a:gd name="T1" fmla="*/ 3 h 17"/>
                  <a:gd name="T2" fmla="*/ 2 w 22"/>
                  <a:gd name="T3" fmla="*/ 3 h 17"/>
                  <a:gd name="T4" fmla="*/ 0 w 22"/>
                  <a:gd name="T5" fmla="*/ 0 h 17"/>
                  <a:gd name="T6" fmla="*/ 1 w 22"/>
                  <a:gd name="T7" fmla="*/ 7 h 17"/>
                  <a:gd name="T8" fmla="*/ 4 w 22"/>
                  <a:gd name="T9" fmla="*/ 13 h 17"/>
                  <a:gd name="T10" fmla="*/ 6 w 22"/>
                  <a:gd name="T11" fmla="*/ 16 h 17"/>
                  <a:gd name="T12" fmla="*/ 13 w 22"/>
                  <a:gd name="T13" fmla="*/ 17 h 17"/>
                  <a:gd name="T14" fmla="*/ 17 w 22"/>
                  <a:gd name="T15" fmla="*/ 17 h 17"/>
                  <a:gd name="T16" fmla="*/ 21 w 22"/>
                  <a:gd name="T17" fmla="*/ 15 h 17"/>
                  <a:gd name="T18" fmla="*/ 22 w 22"/>
                  <a:gd name="T19" fmla="*/ 15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7"/>
                  <a:gd name="T32" fmla="*/ 22 w 2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7">
                    <a:moveTo>
                      <a:pt x="2" y="3"/>
                    </a:moveTo>
                    <a:lnTo>
                      <a:pt x="2" y="3"/>
                    </a:lnTo>
                    <a:lnTo>
                      <a:pt x="0" y="0"/>
                    </a:lnTo>
                    <a:lnTo>
                      <a:pt x="1" y="7"/>
                    </a:lnTo>
                    <a:lnTo>
                      <a:pt x="4" y="13"/>
                    </a:lnTo>
                    <a:lnTo>
                      <a:pt x="6" y="16"/>
                    </a:lnTo>
                    <a:lnTo>
                      <a:pt x="13" y="17"/>
                    </a:lnTo>
                    <a:lnTo>
                      <a:pt x="17" y="17"/>
                    </a:lnTo>
                    <a:lnTo>
                      <a:pt x="21" y="15"/>
                    </a:lnTo>
                    <a:lnTo>
                      <a:pt x="22" y="15"/>
                    </a:lnTo>
                  </a:path>
                </a:pathLst>
              </a:custGeom>
              <a:noFill/>
              <a:ln w="3">
                <a:solidFill>
                  <a:srgbClr val="00BDFF"/>
                </a:solidFill>
                <a:prstDash val="solid"/>
                <a:round/>
                <a:headEnd/>
                <a:tailEnd/>
              </a:ln>
            </p:spPr>
            <p:txBody>
              <a:bodyPr/>
              <a:lstStyle/>
              <a:p>
                <a:endParaRPr lang="nb-NO" dirty="0"/>
              </a:p>
            </p:txBody>
          </p:sp>
          <p:sp>
            <p:nvSpPr>
              <p:cNvPr id="3320" name="Freeform 1674"/>
              <p:cNvSpPr>
                <a:spLocks/>
              </p:cNvSpPr>
              <p:nvPr/>
            </p:nvSpPr>
            <p:spPr bwMode="auto">
              <a:xfrm>
                <a:off x="3275" y="891"/>
                <a:ext cx="58" cy="61"/>
              </a:xfrm>
              <a:custGeom>
                <a:avLst/>
                <a:gdLst>
                  <a:gd name="T0" fmla="*/ 15 w 58"/>
                  <a:gd name="T1" fmla="*/ 31 h 61"/>
                  <a:gd name="T2" fmla="*/ 16 w 58"/>
                  <a:gd name="T3" fmla="*/ 33 h 61"/>
                  <a:gd name="T4" fmla="*/ 14 w 58"/>
                  <a:gd name="T5" fmla="*/ 40 h 61"/>
                  <a:gd name="T6" fmla="*/ 8 w 58"/>
                  <a:gd name="T7" fmla="*/ 46 h 61"/>
                  <a:gd name="T8" fmla="*/ 3 w 58"/>
                  <a:gd name="T9" fmla="*/ 54 h 61"/>
                  <a:gd name="T10" fmla="*/ 0 w 58"/>
                  <a:gd name="T11" fmla="*/ 61 h 61"/>
                  <a:gd name="T12" fmla="*/ 7 w 58"/>
                  <a:gd name="T13" fmla="*/ 58 h 61"/>
                  <a:gd name="T14" fmla="*/ 12 w 58"/>
                  <a:gd name="T15" fmla="*/ 50 h 61"/>
                  <a:gd name="T16" fmla="*/ 17 w 58"/>
                  <a:gd name="T17" fmla="*/ 52 h 61"/>
                  <a:gd name="T18" fmla="*/ 20 w 58"/>
                  <a:gd name="T19" fmla="*/ 46 h 61"/>
                  <a:gd name="T20" fmla="*/ 19 w 58"/>
                  <a:gd name="T21" fmla="*/ 42 h 61"/>
                  <a:gd name="T22" fmla="*/ 23 w 58"/>
                  <a:gd name="T23" fmla="*/ 33 h 61"/>
                  <a:gd name="T24" fmla="*/ 21 w 58"/>
                  <a:gd name="T25" fmla="*/ 27 h 61"/>
                  <a:gd name="T26" fmla="*/ 24 w 58"/>
                  <a:gd name="T27" fmla="*/ 20 h 61"/>
                  <a:gd name="T28" fmla="*/ 23 w 58"/>
                  <a:gd name="T29" fmla="*/ 11 h 61"/>
                  <a:gd name="T30" fmla="*/ 23 w 58"/>
                  <a:gd name="T31" fmla="*/ 2 h 61"/>
                  <a:gd name="T32" fmla="*/ 24 w 58"/>
                  <a:gd name="T33" fmla="*/ 0 h 61"/>
                  <a:gd name="T34" fmla="*/ 27 w 58"/>
                  <a:gd name="T35" fmla="*/ 2 h 61"/>
                  <a:gd name="T36" fmla="*/ 33 w 58"/>
                  <a:gd name="T37" fmla="*/ 3 h 61"/>
                  <a:gd name="T38" fmla="*/ 45 w 58"/>
                  <a:gd name="T39" fmla="*/ 7 h 61"/>
                  <a:gd name="T40" fmla="*/ 50 w 58"/>
                  <a:gd name="T41" fmla="*/ 7 h 61"/>
                  <a:gd name="T42" fmla="*/ 58 w 58"/>
                  <a:gd name="T43" fmla="*/ 6 h 61"/>
                  <a:gd name="T44" fmla="*/ 55 w 58"/>
                  <a:gd name="T45" fmla="*/ 3 h 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
                  <a:gd name="T70" fmla="*/ 0 h 61"/>
                  <a:gd name="T71" fmla="*/ 58 w 58"/>
                  <a:gd name="T72" fmla="*/ 61 h 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 h="61">
                    <a:moveTo>
                      <a:pt x="15" y="31"/>
                    </a:moveTo>
                    <a:lnTo>
                      <a:pt x="16" y="33"/>
                    </a:lnTo>
                    <a:lnTo>
                      <a:pt x="14" y="40"/>
                    </a:lnTo>
                    <a:lnTo>
                      <a:pt x="8" y="46"/>
                    </a:lnTo>
                    <a:lnTo>
                      <a:pt x="3" y="54"/>
                    </a:lnTo>
                    <a:lnTo>
                      <a:pt x="0" y="61"/>
                    </a:lnTo>
                    <a:lnTo>
                      <a:pt x="7" y="58"/>
                    </a:lnTo>
                    <a:lnTo>
                      <a:pt x="12" y="50"/>
                    </a:lnTo>
                    <a:lnTo>
                      <a:pt x="17" y="52"/>
                    </a:lnTo>
                    <a:lnTo>
                      <a:pt x="20" y="46"/>
                    </a:lnTo>
                    <a:lnTo>
                      <a:pt x="19" y="42"/>
                    </a:lnTo>
                    <a:lnTo>
                      <a:pt x="23" y="33"/>
                    </a:lnTo>
                    <a:lnTo>
                      <a:pt x="21" y="27"/>
                    </a:lnTo>
                    <a:lnTo>
                      <a:pt x="24" y="20"/>
                    </a:lnTo>
                    <a:lnTo>
                      <a:pt x="23" y="11"/>
                    </a:lnTo>
                    <a:lnTo>
                      <a:pt x="23" y="2"/>
                    </a:lnTo>
                    <a:lnTo>
                      <a:pt x="24" y="0"/>
                    </a:lnTo>
                    <a:lnTo>
                      <a:pt x="27" y="2"/>
                    </a:lnTo>
                    <a:lnTo>
                      <a:pt x="33" y="3"/>
                    </a:lnTo>
                    <a:lnTo>
                      <a:pt x="45" y="7"/>
                    </a:lnTo>
                    <a:lnTo>
                      <a:pt x="50" y="7"/>
                    </a:lnTo>
                    <a:lnTo>
                      <a:pt x="58" y="6"/>
                    </a:lnTo>
                    <a:lnTo>
                      <a:pt x="55" y="3"/>
                    </a:lnTo>
                  </a:path>
                </a:pathLst>
              </a:custGeom>
              <a:noFill/>
              <a:ln w="3">
                <a:solidFill>
                  <a:srgbClr val="00BDFF"/>
                </a:solidFill>
                <a:prstDash val="solid"/>
                <a:round/>
                <a:headEnd/>
                <a:tailEnd/>
              </a:ln>
            </p:spPr>
            <p:txBody>
              <a:bodyPr/>
              <a:lstStyle/>
              <a:p>
                <a:endParaRPr lang="nb-NO" dirty="0"/>
              </a:p>
            </p:txBody>
          </p:sp>
          <p:sp>
            <p:nvSpPr>
              <p:cNvPr id="3321" name="Freeform 1675"/>
              <p:cNvSpPr>
                <a:spLocks/>
              </p:cNvSpPr>
              <p:nvPr/>
            </p:nvSpPr>
            <p:spPr bwMode="auto">
              <a:xfrm>
                <a:off x="3087" y="948"/>
                <a:ext cx="5" cy="6"/>
              </a:xfrm>
              <a:custGeom>
                <a:avLst/>
                <a:gdLst>
                  <a:gd name="T0" fmla="*/ 0 w 5"/>
                  <a:gd name="T1" fmla="*/ 0 h 6"/>
                  <a:gd name="T2" fmla="*/ 1 w 5"/>
                  <a:gd name="T3" fmla="*/ 0 h 6"/>
                  <a:gd name="T4" fmla="*/ 5 w 5"/>
                  <a:gd name="T5" fmla="*/ 2 h 6"/>
                  <a:gd name="T6" fmla="*/ 5 w 5"/>
                  <a:gd name="T7" fmla="*/ 6 h 6"/>
                  <a:gd name="T8" fmla="*/ 3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0"/>
                    </a:moveTo>
                    <a:lnTo>
                      <a:pt x="1" y="0"/>
                    </a:lnTo>
                    <a:lnTo>
                      <a:pt x="5" y="2"/>
                    </a:lnTo>
                    <a:lnTo>
                      <a:pt x="5" y="6"/>
                    </a:lnTo>
                    <a:lnTo>
                      <a:pt x="3" y="5"/>
                    </a:lnTo>
                  </a:path>
                </a:pathLst>
              </a:custGeom>
              <a:noFill/>
              <a:ln w="3">
                <a:solidFill>
                  <a:srgbClr val="00BDFF"/>
                </a:solidFill>
                <a:prstDash val="solid"/>
                <a:round/>
                <a:headEnd/>
                <a:tailEnd/>
              </a:ln>
            </p:spPr>
            <p:txBody>
              <a:bodyPr/>
              <a:lstStyle/>
              <a:p>
                <a:endParaRPr lang="nb-NO" dirty="0"/>
              </a:p>
            </p:txBody>
          </p:sp>
          <p:sp>
            <p:nvSpPr>
              <p:cNvPr id="3322" name="Freeform 1676"/>
              <p:cNvSpPr>
                <a:spLocks/>
              </p:cNvSpPr>
              <p:nvPr/>
            </p:nvSpPr>
            <p:spPr bwMode="auto">
              <a:xfrm>
                <a:off x="3230" y="912"/>
                <a:ext cx="38" cy="49"/>
              </a:xfrm>
              <a:custGeom>
                <a:avLst/>
                <a:gdLst>
                  <a:gd name="T0" fmla="*/ 38 w 38"/>
                  <a:gd name="T1" fmla="*/ 49 h 49"/>
                  <a:gd name="T2" fmla="*/ 36 w 38"/>
                  <a:gd name="T3" fmla="*/ 46 h 49"/>
                  <a:gd name="T4" fmla="*/ 36 w 38"/>
                  <a:gd name="T5" fmla="*/ 46 h 49"/>
                  <a:gd name="T6" fmla="*/ 31 w 38"/>
                  <a:gd name="T7" fmla="*/ 44 h 49"/>
                  <a:gd name="T8" fmla="*/ 23 w 38"/>
                  <a:gd name="T9" fmla="*/ 42 h 49"/>
                  <a:gd name="T10" fmla="*/ 13 w 38"/>
                  <a:gd name="T11" fmla="*/ 45 h 49"/>
                  <a:gd name="T12" fmla="*/ 7 w 38"/>
                  <a:gd name="T13" fmla="*/ 38 h 49"/>
                  <a:gd name="T14" fmla="*/ 6 w 38"/>
                  <a:gd name="T15" fmla="*/ 31 h 49"/>
                  <a:gd name="T16" fmla="*/ 0 w 38"/>
                  <a:gd name="T17" fmla="*/ 25 h 49"/>
                  <a:gd name="T18" fmla="*/ 0 w 38"/>
                  <a:gd name="T19" fmla="*/ 17 h 49"/>
                  <a:gd name="T20" fmla="*/ 1 w 38"/>
                  <a:gd name="T21" fmla="*/ 15 h 49"/>
                  <a:gd name="T22" fmla="*/ 1 w 38"/>
                  <a:gd name="T23" fmla="*/ 10 h 49"/>
                  <a:gd name="T24" fmla="*/ 4 w 38"/>
                  <a:gd name="T25" fmla="*/ 8 h 49"/>
                  <a:gd name="T26" fmla="*/ 7 w 38"/>
                  <a:gd name="T27" fmla="*/ 3 h 49"/>
                  <a:gd name="T28" fmla="*/ 9 w 38"/>
                  <a:gd name="T29" fmla="*/ 2 h 49"/>
                  <a:gd name="T30" fmla="*/ 14 w 38"/>
                  <a:gd name="T31" fmla="*/ 0 h 49"/>
                  <a:gd name="T32" fmla="*/ 17 w 38"/>
                  <a:gd name="T33" fmla="*/ 4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9"/>
                  <a:gd name="T53" fmla="*/ 38 w 3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9">
                    <a:moveTo>
                      <a:pt x="38" y="49"/>
                    </a:moveTo>
                    <a:lnTo>
                      <a:pt x="36" y="46"/>
                    </a:lnTo>
                    <a:lnTo>
                      <a:pt x="31" y="44"/>
                    </a:lnTo>
                    <a:lnTo>
                      <a:pt x="23" y="42"/>
                    </a:lnTo>
                    <a:lnTo>
                      <a:pt x="13" y="45"/>
                    </a:lnTo>
                    <a:lnTo>
                      <a:pt x="7" y="38"/>
                    </a:lnTo>
                    <a:lnTo>
                      <a:pt x="6" y="31"/>
                    </a:lnTo>
                    <a:lnTo>
                      <a:pt x="0" y="25"/>
                    </a:lnTo>
                    <a:lnTo>
                      <a:pt x="0" y="17"/>
                    </a:lnTo>
                    <a:lnTo>
                      <a:pt x="1" y="15"/>
                    </a:lnTo>
                    <a:lnTo>
                      <a:pt x="1" y="10"/>
                    </a:lnTo>
                    <a:lnTo>
                      <a:pt x="4" y="8"/>
                    </a:lnTo>
                    <a:lnTo>
                      <a:pt x="7" y="3"/>
                    </a:lnTo>
                    <a:lnTo>
                      <a:pt x="9" y="2"/>
                    </a:lnTo>
                    <a:lnTo>
                      <a:pt x="14" y="0"/>
                    </a:lnTo>
                    <a:lnTo>
                      <a:pt x="17" y="4"/>
                    </a:lnTo>
                  </a:path>
                </a:pathLst>
              </a:custGeom>
              <a:noFill/>
              <a:ln w="3">
                <a:solidFill>
                  <a:srgbClr val="00BDFF"/>
                </a:solidFill>
                <a:prstDash val="solid"/>
                <a:round/>
                <a:headEnd/>
                <a:tailEnd/>
              </a:ln>
            </p:spPr>
            <p:txBody>
              <a:bodyPr/>
              <a:lstStyle/>
              <a:p>
                <a:endParaRPr lang="nb-NO" dirty="0"/>
              </a:p>
            </p:txBody>
          </p:sp>
          <p:sp>
            <p:nvSpPr>
              <p:cNvPr id="3323" name="Freeform 1677"/>
              <p:cNvSpPr>
                <a:spLocks/>
              </p:cNvSpPr>
              <p:nvPr/>
            </p:nvSpPr>
            <p:spPr bwMode="auto">
              <a:xfrm>
                <a:off x="3057" y="956"/>
                <a:ext cx="17" cy="6"/>
              </a:xfrm>
              <a:custGeom>
                <a:avLst/>
                <a:gdLst>
                  <a:gd name="T0" fmla="*/ 17 w 17"/>
                  <a:gd name="T1" fmla="*/ 6 h 6"/>
                  <a:gd name="T2" fmla="*/ 14 w 17"/>
                  <a:gd name="T3" fmla="*/ 5 h 6"/>
                  <a:gd name="T4" fmla="*/ 14 w 17"/>
                  <a:gd name="T5" fmla="*/ 2 h 6"/>
                  <a:gd name="T6" fmla="*/ 14 w 17"/>
                  <a:gd name="T7" fmla="*/ 1 h 6"/>
                  <a:gd name="T8" fmla="*/ 9 w 17"/>
                  <a:gd name="T9" fmla="*/ 0 h 6"/>
                  <a:gd name="T10" fmla="*/ 2 w 17"/>
                  <a:gd name="T11" fmla="*/ 1 h 6"/>
                  <a:gd name="T12" fmla="*/ 0 w 17"/>
                  <a:gd name="T13" fmla="*/ 5 h 6"/>
                  <a:gd name="T14" fmla="*/ 0 w 17"/>
                  <a:gd name="T15" fmla="*/ 5 h 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6"/>
                  <a:gd name="T26" fmla="*/ 17 w 1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6">
                    <a:moveTo>
                      <a:pt x="17" y="6"/>
                    </a:moveTo>
                    <a:lnTo>
                      <a:pt x="14" y="5"/>
                    </a:lnTo>
                    <a:lnTo>
                      <a:pt x="14" y="2"/>
                    </a:lnTo>
                    <a:lnTo>
                      <a:pt x="14" y="1"/>
                    </a:lnTo>
                    <a:lnTo>
                      <a:pt x="9" y="0"/>
                    </a:lnTo>
                    <a:lnTo>
                      <a:pt x="2" y="1"/>
                    </a:lnTo>
                    <a:lnTo>
                      <a:pt x="0" y="5"/>
                    </a:lnTo>
                  </a:path>
                </a:pathLst>
              </a:custGeom>
              <a:noFill/>
              <a:ln w="3">
                <a:solidFill>
                  <a:srgbClr val="00BDFF"/>
                </a:solidFill>
                <a:prstDash val="solid"/>
                <a:round/>
                <a:headEnd/>
                <a:tailEnd/>
              </a:ln>
            </p:spPr>
            <p:txBody>
              <a:bodyPr/>
              <a:lstStyle/>
              <a:p>
                <a:endParaRPr lang="nb-NO" dirty="0"/>
              </a:p>
            </p:txBody>
          </p:sp>
          <p:sp>
            <p:nvSpPr>
              <p:cNvPr id="3324" name="Freeform 1678"/>
              <p:cNvSpPr>
                <a:spLocks/>
              </p:cNvSpPr>
              <p:nvPr/>
            </p:nvSpPr>
            <p:spPr bwMode="auto">
              <a:xfrm>
                <a:off x="3045" y="961"/>
                <a:ext cx="12" cy="2"/>
              </a:xfrm>
              <a:custGeom>
                <a:avLst/>
                <a:gdLst>
                  <a:gd name="T0" fmla="*/ 12 w 12"/>
                  <a:gd name="T1" fmla="*/ 0 h 2"/>
                  <a:gd name="T2" fmla="*/ 9 w 12"/>
                  <a:gd name="T3" fmla="*/ 2 h 2"/>
                  <a:gd name="T4" fmla="*/ 0 w 12"/>
                  <a:gd name="T5" fmla="*/ 1 h 2"/>
                  <a:gd name="T6" fmla="*/ 0 60000 65536"/>
                  <a:gd name="T7" fmla="*/ 0 60000 65536"/>
                  <a:gd name="T8" fmla="*/ 0 60000 65536"/>
                  <a:gd name="T9" fmla="*/ 0 w 12"/>
                  <a:gd name="T10" fmla="*/ 0 h 2"/>
                  <a:gd name="T11" fmla="*/ 12 w 12"/>
                  <a:gd name="T12" fmla="*/ 2 h 2"/>
                </a:gdLst>
                <a:ahLst/>
                <a:cxnLst>
                  <a:cxn ang="T6">
                    <a:pos x="T0" y="T1"/>
                  </a:cxn>
                  <a:cxn ang="T7">
                    <a:pos x="T2" y="T3"/>
                  </a:cxn>
                  <a:cxn ang="T8">
                    <a:pos x="T4" y="T5"/>
                  </a:cxn>
                </a:cxnLst>
                <a:rect l="T9" t="T10" r="T11" b="T12"/>
                <a:pathLst>
                  <a:path w="12" h="2">
                    <a:moveTo>
                      <a:pt x="12" y="0"/>
                    </a:moveTo>
                    <a:lnTo>
                      <a:pt x="9" y="2"/>
                    </a:lnTo>
                    <a:lnTo>
                      <a:pt x="0" y="1"/>
                    </a:lnTo>
                  </a:path>
                </a:pathLst>
              </a:custGeom>
              <a:noFill/>
              <a:ln w="3">
                <a:solidFill>
                  <a:srgbClr val="00BDFF"/>
                </a:solidFill>
                <a:prstDash val="solid"/>
                <a:round/>
                <a:headEnd/>
                <a:tailEnd/>
              </a:ln>
            </p:spPr>
            <p:txBody>
              <a:bodyPr/>
              <a:lstStyle/>
              <a:p>
                <a:endParaRPr lang="nb-NO" dirty="0"/>
              </a:p>
            </p:txBody>
          </p:sp>
          <p:sp>
            <p:nvSpPr>
              <p:cNvPr id="3325" name="Freeform 1679"/>
              <p:cNvSpPr>
                <a:spLocks/>
              </p:cNvSpPr>
              <p:nvPr/>
            </p:nvSpPr>
            <p:spPr bwMode="auto">
              <a:xfrm>
                <a:off x="3074" y="953"/>
                <a:ext cx="16" cy="17"/>
              </a:xfrm>
              <a:custGeom>
                <a:avLst/>
                <a:gdLst>
                  <a:gd name="T0" fmla="*/ 16 w 16"/>
                  <a:gd name="T1" fmla="*/ 0 h 17"/>
                  <a:gd name="T2" fmla="*/ 14 w 16"/>
                  <a:gd name="T3" fmla="*/ 0 h 17"/>
                  <a:gd name="T4" fmla="*/ 4 w 16"/>
                  <a:gd name="T5" fmla="*/ 3 h 17"/>
                  <a:gd name="T6" fmla="*/ 0 w 16"/>
                  <a:gd name="T7" fmla="*/ 5 h 17"/>
                  <a:gd name="T8" fmla="*/ 0 w 16"/>
                  <a:gd name="T9" fmla="*/ 7 h 17"/>
                  <a:gd name="T10" fmla="*/ 10 w 16"/>
                  <a:gd name="T11" fmla="*/ 9 h 17"/>
                  <a:gd name="T12" fmla="*/ 9 w 16"/>
                  <a:gd name="T13" fmla="*/ 17 h 17"/>
                  <a:gd name="T14" fmla="*/ 1 w 16"/>
                  <a:gd name="T15" fmla="*/ 10 h 17"/>
                  <a:gd name="T16" fmla="*/ 0 w 16"/>
                  <a:gd name="T17" fmla="*/ 9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7"/>
                  <a:gd name="T29" fmla="*/ 16 w 16"/>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7">
                    <a:moveTo>
                      <a:pt x="16" y="0"/>
                    </a:moveTo>
                    <a:lnTo>
                      <a:pt x="14" y="0"/>
                    </a:lnTo>
                    <a:lnTo>
                      <a:pt x="4" y="3"/>
                    </a:lnTo>
                    <a:lnTo>
                      <a:pt x="0" y="5"/>
                    </a:lnTo>
                    <a:lnTo>
                      <a:pt x="0" y="7"/>
                    </a:lnTo>
                    <a:lnTo>
                      <a:pt x="10" y="9"/>
                    </a:lnTo>
                    <a:lnTo>
                      <a:pt x="9" y="17"/>
                    </a:lnTo>
                    <a:lnTo>
                      <a:pt x="1" y="10"/>
                    </a:lnTo>
                    <a:lnTo>
                      <a:pt x="0" y="9"/>
                    </a:lnTo>
                  </a:path>
                </a:pathLst>
              </a:custGeom>
              <a:noFill/>
              <a:ln w="3">
                <a:solidFill>
                  <a:srgbClr val="00BDFF"/>
                </a:solidFill>
                <a:prstDash val="solid"/>
                <a:round/>
                <a:headEnd/>
                <a:tailEnd/>
              </a:ln>
            </p:spPr>
            <p:txBody>
              <a:bodyPr/>
              <a:lstStyle/>
              <a:p>
                <a:endParaRPr lang="nb-NO" dirty="0"/>
              </a:p>
            </p:txBody>
          </p:sp>
          <p:sp>
            <p:nvSpPr>
              <p:cNvPr id="3326" name="Freeform 1680"/>
              <p:cNvSpPr>
                <a:spLocks/>
              </p:cNvSpPr>
              <p:nvPr/>
            </p:nvSpPr>
            <p:spPr bwMode="auto">
              <a:xfrm>
                <a:off x="3328" y="945"/>
                <a:ext cx="19" cy="25"/>
              </a:xfrm>
              <a:custGeom>
                <a:avLst/>
                <a:gdLst>
                  <a:gd name="T0" fmla="*/ 0 w 19"/>
                  <a:gd name="T1" fmla="*/ 25 h 25"/>
                  <a:gd name="T2" fmla="*/ 9 w 19"/>
                  <a:gd name="T3" fmla="*/ 8 h 25"/>
                  <a:gd name="T4" fmla="*/ 17 w 19"/>
                  <a:gd name="T5" fmla="*/ 1 h 25"/>
                  <a:gd name="T6" fmla="*/ 19 w 19"/>
                  <a:gd name="T7" fmla="*/ 0 h 25"/>
                  <a:gd name="T8" fmla="*/ 0 60000 65536"/>
                  <a:gd name="T9" fmla="*/ 0 60000 65536"/>
                  <a:gd name="T10" fmla="*/ 0 60000 65536"/>
                  <a:gd name="T11" fmla="*/ 0 60000 65536"/>
                  <a:gd name="T12" fmla="*/ 0 w 19"/>
                  <a:gd name="T13" fmla="*/ 0 h 25"/>
                  <a:gd name="T14" fmla="*/ 19 w 19"/>
                  <a:gd name="T15" fmla="*/ 25 h 25"/>
                </a:gdLst>
                <a:ahLst/>
                <a:cxnLst>
                  <a:cxn ang="T8">
                    <a:pos x="T0" y="T1"/>
                  </a:cxn>
                  <a:cxn ang="T9">
                    <a:pos x="T2" y="T3"/>
                  </a:cxn>
                  <a:cxn ang="T10">
                    <a:pos x="T4" y="T5"/>
                  </a:cxn>
                  <a:cxn ang="T11">
                    <a:pos x="T6" y="T7"/>
                  </a:cxn>
                </a:cxnLst>
                <a:rect l="T12" t="T13" r="T14" b="T15"/>
                <a:pathLst>
                  <a:path w="19" h="25">
                    <a:moveTo>
                      <a:pt x="0" y="25"/>
                    </a:moveTo>
                    <a:lnTo>
                      <a:pt x="9" y="8"/>
                    </a:lnTo>
                    <a:lnTo>
                      <a:pt x="17" y="1"/>
                    </a:lnTo>
                    <a:lnTo>
                      <a:pt x="19" y="0"/>
                    </a:lnTo>
                  </a:path>
                </a:pathLst>
              </a:custGeom>
              <a:noFill/>
              <a:ln w="3">
                <a:solidFill>
                  <a:srgbClr val="00BDFF"/>
                </a:solidFill>
                <a:prstDash val="solid"/>
                <a:round/>
                <a:headEnd/>
                <a:tailEnd/>
              </a:ln>
            </p:spPr>
            <p:txBody>
              <a:bodyPr/>
              <a:lstStyle/>
              <a:p>
                <a:endParaRPr lang="nb-NO" dirty="0"/>
              </a:p>
            </p:txBody>
          </p:sp>
          <p:sp>
            <p:nvSpPr>
              <p:cNvPr id="3327" name="Freeform 1681"/>
              <p:cNvSpPr>
                <a:spLocks/>
              </p:cNvSpPr>
              <p:nvPr/>
            </p:nvSpPr>
            <p:spPr bwMode="auto">
              <a:xfrm>
                <a:off x="3033" y="961"/>
                <a:ext cx="12" cy="12"/>
              </a:xfrm>
              <a:custGeom>
                <a:avLst/>
                <a:gdLst>
                  <a:gd name="T0" fmla="*/ 12 w 12"/>
                  <a:gd name="T1" fmla="*/ 1 h 12"/>
                  <a:gd name="T2" fmla="*/ 7 w 12"/>
                  <a:gd name="T3" fmla="*/ 0 h 12"/>
                  <a:gd name="T4" fmla="*/ 0 w 12"/>
                  <a:gd name="T5" fmla="*/ 12 h 12"/>
                  <a:gd name="T6" fmla="*/ 9 w 12"/>
                  <a:gd name="T7" fmla="*/ 1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1"/>
                    </a:moveTo>
                    <a:lnTo>
                      <a:pt x="7" y="0"/>
                    </a:lnTo>
                    <a:lnTo>
                      <a:pt x="0" y="12"/>
                    </a:lnTo>
                    <a:lnTo>
                      <a:pt x="9" y="10"/>
                    </a:lnTo>
                  </a:path>
                </a:pathLst>
              </a:custGeom>
              <a:noFill/>
              <a:ln w="3">
                <a:solidFill>
                  <a:srgbClr val="00BDFF"/>
                </a:solidFill>
                <a:prstDash val="solid"/>
                <a:round/>
                <a:headEnd/>
                <a:tailEnd/>
              </a:ln>
            </p:spPr>
            <p:txBody>
              <a:bodyPr/>
              <a:lstStyle/>
              <a:p>
                <a:endParaRPr lang="nb-NO" dirty="0"/>
              </a:p>
            </p:txBody>
          </p:sp>
          <p:sp>
            <p:nvSpPr>
              <p:cNvPr id="3328" name="Freeform 1682"/>
              <p:cNvSpPr>
                <a:spLocks/>
              </p:cNvSpPr>
              <p:nvPr/>
            </p:nvSpPr>
            <p:spPr bwMode="auto">
              <a:xfrm>
                <a:off x="3324" y="970"/>
                <a:ext cx="4" cy="4"/>
              </a:xfrm>
              <a:custGeom>
                <a:avLst/>
                <a:gdLst>
                  <a:gd name="T0" fmla="*/ 0 w 4"/>
                  <a:gd name="T1" fmla="*/ 4 h 4"/>
                  <a:gd name="T2" fmla="*/ 2 w 4"/>
                  <a:gd name="T3" fmla="*/ 3 h 4"/>
                  <a:gd name="T4" fmla="*/ 4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2" y="3"/>
                    </a:lnTo>
                    <a:lnTo>
                      <a:pt x="4" y="0"/>
                    </a:lnTo>
                  </a:path>
                </a:pathLst>
              </a:custGeom>
              <a:noFill/>
              <a:ln w="3">
                <a:solidFill>
                  <a:srgbClr val="00BDFF"/>
                </a:solidFill>
                <a:prstDash val="solid"/>
                <a:round/>
                <a:headEnd/>
                <a:tailEnd/>
              </a:ln>
            </p:spPr>
            <p:txBody>
              <a:bodyPr/>
              <a:lstStyle/>
              <a:p>
                <a:endParaRPr lang="nb-NO" dirty="0"/>
              </a:p>
            </p:txBody>
          </p:sp>
          <p:sp>
            <p:nvSpPr>
              <p:cNvPr id="3329" name="Freeform 1683"/>
              <p:cNvSpPr>
                <a:spLocks/>
              </p:cNvSpPr>
              <p:nvPr/>
            </p:nvSpPr>
            <p:spPr bwMode="auto">
              <a:xfrm>
                <a:off x="3224" y="970"/>
                <a:ext cx="8" cy="8"/>
              </a:xfrm>
              <a:custGeom>
                <a:avLst/>
                <a:gdLst>
                  <a:gd name="T0" fmla="*/ 8 w 8"/>
                  <a:gd name="T1" fmla="*/ 8 h 8"/>
                  <a:gd name="T2" fmla="*/ 7 w 8"/>
                  <a:gd name="T3" fmla="*/ 7 h 8"/>
                  <a:gd name="T4" fmla="*/ 4 w 8"/>
                  <a:gd name="T5" fmla="*/ 1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7" y="7"/>
                    </a:lnTo>
                    <a:lnTo>
                      <a:pt x="4" y="1"/>
                    </a:lnTo>
                    <a:lnTo>
                      <a:pt x="0" y="0"/>
                    </a:lnTo>
                  </a:path>
                </a:pathLst>
              </a:custGeom>
              <a:noFill/>
              <a:ln w="3">
                <a:solidFill>
                  <a:srgbClr val="00BDFF"/>
                </a:solidFill>
                <a:prstDash val="solid"/>
                <a:round/>
                <a:headEnd/>
                <a:tailEnd/>
              </a:ln>
            </p:spPr>
            <p:txBody>
              <a:bodyPr/>
              <a:lstStyle/>
              <a:p>
                <a:endParaRPr lang="nb-NO" dirty="0"/>
              </a:p>
            </p:txBody>
          </p:sp>
          <p:sp>
            <p:nvSpPr>
              <p:cNvPr id="3330" name="Line 1684"/>
              <p:cNvSpPr>
                <a:spLocks noChangeShapeType="1"/>
              </p:cNvSpPr>
              <p:nvPr/>
            </p:nvSpPr>
            <p:spPr bwMode="auto">
              <a:xfrm flipV="1">
                <a:off x="3319" y="974"/>
                <a:ext cx="5" cy="5"/>
              </a:xfrm>
              <a:prstGeom prst="line">
                <a:avLst/>
              </a:prstGeom>
              <a:noFill/>
              <a:ln w="3">
                <a:solidFill>
                  <a:srgbClr val="00BDFF"/>
                </a:solidFill>
                <a:round/>
                <a:headEnd/>
                <a:tailEnd/>
              </a:ln>
            </p:spPr>
            <p:txBody>
              <a:bodyPr/>
              <a:lstStyle/>
              <a:p>
                <a:endParaRPr lang="nb-NO" dirty="0"/>
              </a:p>
            </p:txBody>
          </p:sp>
          <p:sp>
            <p:nvSpPr>
              <p:cNvPr id="3331" name="Freeform 1685"/>
              <p:cNvSpPr>
                <a:spLocks/>
              </p:cNvSpPr>
              <p:nvPr/>
            </p:nvSpPr>
            <p:spPr bwMode="auto">
              <a:xfrm>
                <a:off x="3319" y="871"/>
                <a:ext cx="32" cy="108"/>
              </a:xfrm>
              <a:custGeom>
                <a:avLst/>
                <a:gdLst>
                  <a:gd name="T0" fmla="*/ 25 w 32"/>
                  <a:gd name="T1" fmla="*/ 0 h 108"/>
                  <a:gd name="T2" fmla="*/ 30 w 32"/>
                  <a:gd name="T3" fmla="*/ 6 h 108"/>
                  <a:gd name="T4" fmla="*/ 32 w 32"/>
                  <a:gd name="T5" fmla="*/ 15 h 108"/>
                  <a:gd name="T6" fmla="*/ 30 w 32"/>
                  <a:gd name="T7" fmla="*/ 23 h 108"/>
                  <a:gd name="T8" fmla="*/ 25 w 32"/>
                  <a:gd name="T9" fmla="*/ 26 h 108"/>
                  <a:gd name="T10" fmla="*/ 25 w 32"/>
                  <a:gd name="T11" fmla="*/ 26 h 108"/>
                  <a:gd name="T12" fmla="*/ 23 w 32"/>
                  <a:gd name="T13" fmla="*/ 34 h 108"/>
                  <a:gd name="T14" fmla="*/ 26 w 32"/>
                  <a:gd name="T15" fmla="*/ 43 h 108"/>
                  <a:gd name="T16" fmla="*/ 27 w 32"/>
                  <a:gd name="T17" fmla="*/ 51 h 108"/>
                  <a:gd name="T18" fmla="*/ 22 w 32"/>
                  <a:gd name="T19" fmla="*/ 56 h 108"/>
                  <a:gd name="T20" fmla="*/ 21 w 32"/>
                  <a:gd name="T21" fmla="*/ 66 h 108"/>
                  <a:gd name="T22" fmla="*/ 19 w 32"/>
                  <a:gd name="T23" fmla="*/ 70 h 108"/>
                  <a:gd name="T24" fmla="*/ 17 w 32"/>
                  <a:gd name="T25" fmla="*/ 78 h 108"/>
                  <a:gd name="T26" fmla="*/ 6 w 32"/>
                  <a:gd name="T27" fmla="*/ 85 h 108"/>
                  <a:gd name="T28" fmla="*/ 5 w 32"/>
                  <a:gd name="T29" fmla="*/ 91 h 108"/>
                  <a:gd name="T30" fmla="*/ 0 w 32"/>
                  <a:gd name="T31" fmla="*/ 108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108"/>
                  <a:gd name="T50" fmla="*/ 32 w 32"/>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108">
                    <a:moveTo>
                      <a:pt x="25" y="0"/>
                    </a:moveTo>
                    <a:lnTo>
                      <a:pt x="30" y="6"/>
                    </a:lnTo>
                    <a:lnTo>
                      <a:pt x="32" y="15"/>
                    </a:lnTo>
                    <a:lnTo>
                      <a:pt x="30" y="23"/>
                    </a:lnTo>
                    <a:lnTo>
                      <a:pt x="25" y="26"/>
                    </a:lnTo>
                    <a:lnTo>
                      <a:pt x="23" y="34"/>
                    </a:lnTo>
                    <a:lnTo>
                      <a:pt x="26" y="43"/>
                    </a:lnTo>
                    <a:lnTo>
                      <a:pt x="27" y="51"/>
                    </a:lnTo>
                    <a:lnTo>
                      <a:pt x="22" y="56"/>
                    </a:lnTo>
                    <a:lnTo>
                      <a:pt x="21" y="66"/>
                    </a:lnTo>
                    <a:lnTo>
                      <a:pt x="19" y="70"/>
                    </a:lnTo>
                    <a:lnTo>
                      <a:pt x="17" y="78"/>
                    </a:lnTo>
                    <a:lnTo>
                      <a:pt x="6" y="85"/>
                    </a:lnTo>
                    <a:lnTo>
                      <a:pt x="5" y="91"/>
                    </a:lnTo>
                    <a:lnTo>
                      <a:pt x="0" y="108"/>
                    </a:lnTo>
                  </a:path>
                </a:pathLst>
              </a:custGeom>
              <a:noFill/>
              <a:ln w="3">
                <a:solidFill>
                  <a:srgbClr val="00BDFF"/>
                </a:solidFill>
                <a:prstDash val="solid"/>
                <a:round/>
                <a:headEnd/>
                <a:tailEnd/>
              </a:ln>
            </p:spPr>
            <p:txBody>
              <a:bodyPr/>
              <a:lstStyle/>
              <a:p>
                <a:endParaRPr lang="nb-NO" dirty="0"/>
              </a:p>
            </p:txBody>
          </p:sp>
          <p:sp>
            <p:nvSpPr>
              <p:cNvPr id="3332" name="Freeform 1686"/>
              <p:cNvSpPr>
                <a:spLocks/>
              </p:cNvSpPr>
              <p:nvPr/>
            </p:nvSpPr>
            <p:spPr bwMode="auto">
              <a:xfrm>
                <a:off x="3268" y="961"/>
                <a:ext cx="5" cy="20"/>
              </a:xfrm>
              <a:custGeom>
                <a:avLst/>
                <a:gdLst>
                  <a:gd name="T0" fmla="*/ 5 w 5"/>
                  <a:gd name="T1" fmla="*/ 20 h 20"/>
                  <a:gd name="T2" fmla="*/ 4 w 5"/>
                  <a:gd name="T3" fmla="*/ 13 h 20"/>
                  <a:gd name="T4" fmla="*/ 2 w 5"/>
                  <a:gd name="T5" fmla="*/ 4 h 20"/>
                  <a:gd name="T6" fmla="*/ 0 w 5"/>
                  <a:gd name="T7" fmla="*/ 0 h 20"/>
                  <a:gd name="T8" fmla="*/ 0 60000 65536"/>
                  <a:gd name="T9" fmla="*/ 0 60000 65536"/>
                  <a:gd name="T10" fmla="*/ 0 60000 65536"/>
                  <a:gd name="T11" fmla="*/ 0 60000 65536"/>
                  <a:gd name="T12" fmla="*/ 0 w 5"/>
                  <a:gd name="T13" fmla="*/ 0 h 20"/>
                  <a:gd name="T14" fmla="*/ 5 w 5"/>
                  <a:gd name="T15" fmla="*/ 20 h 20"/>
                </a:gdLst>
                <a:ahLst/>
                <a:cxnLst>
                  <a:cxn ang="T8">
                    <a:pos x="T0" y="T1"/>
                  </a:cxn>
                  <a:cxn ang="T9">
                    <a:pos x="T2" y="T3"/>
                  </a:cxn>
                  <a:cxn ang="T10">
                    <a:pos x="T4" y="T5"/>
                  </a:cxn>
                  <a:cxn ang="T11">
                    <a:pos x="T6" y="T7"/>
                  </a:cxn>
                </a:cxnLst>
                <a:rect l="T12" t="T13" r="T14" b="T15"/>
                <a:pathLst>
                  <a:path w="5" h="20">
                    <a:moveTo>
                      <a:pt x="5" y="20"/>
                    </a:moveTo>
                    <a:lnTo>
                      <a:pt x="4" y="13"/>
                    </a:lnTo>
                    <a:lnTo>
                      <a:pt x="2" y="4"/>
                    </a:lnTo>
                    <a:lnTo>
                      <a:pt x="0" y="0"/>
                    </a:lnTo>
                  </a:path>
                </a:pathLst>
              </a:custGeom>
              <a:noFill/>
              <a:ln w="3">
                <a:solidFill>
                  <a:srgbClr val="00BDFF"/>
                </a:solidFill>
                <a:prstDash val="solid"/>
                <a:round/>
                <a:headEnd/>
                <a:tailEnd/>
              </a:ln>
            </p:spPr>
            <p:txBody>
              <a:bodyPr/>
              <a:lstStyle/>
              <a:p>
                <a:endParaRPr lang="nb-NO" dirty="0"/>
              </a:p>
            </p:txBody>
          </p:sp>
          <p:sp>
            <p:nvSpPr>
              <p:cNvPr id="3333" name="Freeform 1687"/>
              <p:cNvSpPr>
                <a:spLocks/>
              </p:cNvSpPr>
              <p:nvPr/>
            </p:nvSpPr>
            <p:spPr bwMode="auto">
              <a:xfrm>
                <a:off x="3042" y="967"/>
                <a:ext cx="17" cy="17"/>
              </a:xfrm>
              <a:custGeom>
                <a:avLst/>
                <a:gdLst>
                  <a:gd name="T0" fmla="*/ 0 w 17"/>
                  <a:gd name="T1" fmla="*/ 4 h 17"/>
                  <a:gd name="T2" fmla="*/ 3 w 17"/>
                  <a:gd name="T3" fmla="*/ 4 h 17"/>
                  <a:gd name="T4" fmla="*/ 7 w 17"/>
                  <a:gd name="T5" fmla="*/ 0 h 17"/>
                  <a:gd name="T6" fmla="*/ 12 w 17"/>
                  <a:gd name="T7" fmla="*/ 2 h 17"/>
                  <a:gd name="T8" fmla="*/ 17 w 17"/>
                  <a:gd name="T9" fmla="*/ 3 h 17"/>
                  <a:gd name="T10" fmla="*/ 16 w 17"/>
                  <a:gd name="T11" fmla="*/ 6 h 17"/>
                  <a:gd name="T12" fmla="*/ 14 w 17"/>
                  <a:gd name="T13" fmla="*/ 6 h 17"/>
                  <a:gd name="T14" fmla="*/ 10 w 17"/>
                  <a:gd name="T15" fmla="*/ 6 h 17"/>
                  <a:gd name="T16" fmla="*/ 8 w 17"/>
                  <a:gd name="T17" fmla="*/ 6 h 17"/>
                  <a:gd name="T18" fmla="*/ 8 w 17"/>
                  <a:gd name="T19" fmla="*/ 7 h 17"/>
                  <a:gd name="T20" fmla="*/ 8 w 17"/>
                  <a:gd name="T21" fmla="*/ 7 h 17"/>
                  <a:gd name="T22" fmla="*/ 12 w 17"/>
                  <a:gd name="T23" fmla="*/ 10 h 17"/>
                  <a:gd name="T24" fmla="*/ 14 w 17"/>
                  <a:gd name="T25" fmla="*/ 11 h 17"/>
                  <a:gd name="T26" fmla="*/ 16 w 17"/>
                  <a:gd name="T27" fmla="*/ 14 h 17"/>
                  <a:gd name="T28" fmla="*/ 16 w 17"/>
                  <a:gd name="T29" fmla="*/ 17 h 17"/>
                  <a:gd name="T30" fmla="*/ 10 w 17"/>
                  <a:gd name="T31" fmla="*/ 14 h 17"/>
                  <a:gd name="T32" fmla="*/ 6 w 17"/>
                  <a:gd name="T33" fmla="*/ 14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7"/>
                  <a:gd name="T53" fmla="*/ 17 w 1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7">
                    <a:moveTo>
                      <a:pt x="0" y="4"/>
                    </a:moveTo>
                    <a:lnTo>
                      <a:pt x="3" y="4"/>
                    </a:lnTo>
                    <a:lnTo>
                      <a:pt x="7" y="0"/>
                    </a:lnTo>
                    <a:lnTo>
                      <a:pt x="12" y="2"/>
                    </a:lnTo>
                    <a:lnTo>
                      <a:pt x="17" y="3"/>
                    </a:lnTo>
                    <a:lnTo>
                      <a:pt x="16" y="6"/>
                    </a:lnTo>
                    <a:lnTo>
                      <a:pt x="14" y="6"/>
                    </a:lnTo>
                    <a:lnTo>
                      <a:pt x="10" y="6"/>
                    </a:lnTo>
                    <a:lnTo>
                      <a:pt x="8" y="6"/>
                    </a:lnTo>
                    <a:lnTo>
                      <a:pt x="8" y="7"/>
                    </a:lnTo>
                    <a:lnTo>
                      <a:pt x="12" y="10"/>
                    </a:lnTo>
                    <a:lnTo>
                      <a:pt x="14" y="11"/>
                    </a:lnTo>
                    <a:lnTo>
                      <a:pt x="16" y="14"/>
                    </a:lnTo>
                    <a:lnTo>
                      <a:pt x="16" y="17"/>
                    </a:lnTo>
                    <a:lnTo>
                      <a:pt x="10" y="14"/>
                    </a:lnTo>
                    <a:lnTo>
                      <a:pt x="6" y="14"/>
                    </a:lnTo>
                  </a:path>
                </a:pathLst>
              </a:custGeom>
              <a:noFill/>
              <a:ln w="3">
                <a:solidFill>
                  <a:srgbClr val="00BDFF"/>
                </a:solidFill>
                <a:prstDash val="solid"/>
                <a:round/>
                <a:headEnd/>
                <a:tailEnd/>
              </a:ln>
            </p:spPr>
            <p:txBody>
              <a:bodyPr/>
              <a:lstStyle/>
              <a:p>
                <a:endParaRPr lang="nb-NO" dirty="0"/>
              </a:p>
            </p:txBody>
          </p:sp>
          <p:sp>
            <p:nvSpPr>
              <p:cNvPr id="3334" name="Freeform 1688"/>
              <p:cNvSpPr>
                <a:spLocks/>
              </p:cNvSpPr>
              <p:nvPr/>
            </p:nvSpPr>
            <p:spPr bwMode="auto">
              <a:xfrm>
                <a:off x="3162" y="971"/>
                <a:ext cx="2" cy="13"/>
              </a:xfrm>
              <a:custGeom>
                <a:avLst/>
                <a:gdLst>
                  <a:gd name="T0" fmla="*/ 1 w 2"/>
                  <a:gd name="T1" fmla="*/ 0 h 13"/>
                  <a:gd name="T2" fmla="*/ 0 w 2"/>
                  <a:gd name="T3" fmla="*/ 10 h 13"/>
                  <a:gd name="T4" fmla="*/ 2 w 2"/>
                  <a:gd name="T5" fmla="*/ 13 h 13"/>
                  <a:gd name="T6" fmla="*/ 0 60000 65536"/>
                  <a:gd name="T7" fmla="*/ 0 60000 65536"/>
                  <a:gd name="T8" fmla="*/ 0 60000 65536"/>
                  <a:gd name="T9" fmla="*/ 0 w 2"/>
                  <a:gd name="T10" fmla="*/ 0 h 13"/>
                  <a:gd name="T11" fmla="*/ 2 w 2"/>
                  <a:gd name="T12" fmla="*/ 13 h 13"/>
                </a:gdLst>
                <a:ahLst/>
                <a:cxnLst>
                  <a:cxn ang="T6">
                    <a:pos x="T0" y="T1"/>
                  </a:cxn>
                  <a:cxn ang="T7">
                    <a:pos x="T2" y="T3"/>
                  </a:cxn>
                  <a:cxn ang="T8">
                    <a:pos x="T4" y="T5"/>
                  </a:cxn>
                </a:cxnLst>
                <a:rect l="T9" t="T10" r="T11" b="T12"/>
                <a:pathLst>
                  <a:path w="2" h="13">
                    <a:moveTo>
                      <a:pt x="1" y="0"/>
                    </a:moveTo>
                    <a:lnTo>
                      <a:pt x="0" y="10"/>
                    </a:lnTo>
                    <a:lnTo>
                      <a:pt x="2" y="13"/>
                    </a:lnTo>
                  </a:path>
                </a:pathLst>
              </a:custGeom>
              <a:noFill/>
              <a:ln w="3">
                <a:solidFill>
                  <a:srgbClr val="00BDFF"/>
                </a:solidFill>
                <a:prstDash val="solid"/>
                <a:round/>
                <a:headEnd/>
                <a:tailEnd/>
              </a:ln>
            </p:spPr>
            <p:txBody>
              <a:bodyPr/>
              <a:lstStyle/>
              <a:p>
                <a:endParaRPr lang="nb-NO" dirty="0"/>
              </a:p>
            </p:txBody>
          </p:sp>
          <p:sp>
            <p:nvSpPr>
              <p:cNvPr id="3335" name="Freeform 1689"/>
              <p:cNvSpPr>
                <a:spLocks/>
              </p:cNvSpPr>
              <p:nvPr/>
            </p:nvSpPr>
            <p:spPr bwMode="auto">
              <a:xfrm>
                <a:off x="3164" y="960"/>
                <a:ext cx="16" cy="26"/>
              </a:xfrm>
              <a:custGeom>
                <a:avLst/>
                <a:gdLst>
                  <a:gd name="T0" fmla="*/ 0 w 16"/>
                  <a:gd name="T1" fmla="*/ 24 h 26"/>
                  <a:gd name="T2" fmla="*/ 0 w 16"/>
                  <a:gd name="T3" fmla="*/ 26 h 26"/>
                  <a:gd name="T4" fmla="*/ 4 w 16"/>
                  <a:gd name="T5" fmla="*/ 17 h 26"/>
                  <a:gd name="T6" fmla="*/ 7 w 16"/>
                  <a:gd name="T7" fmla="*/ 9 h 26"/>
                  <a:gd name="T8" fmla="*/ 11 w 16"/>
                  <a:gd name="T9" fmla="*/ 0 h 26"/>
                  <a:gd name="T10" fmla="*/ 16 w 16"/>
                  <a:gd name="T11" fmla="*/ 1 h 26"/>
                  <a:gd name="T12" fmla="*/ 16 w 16"/>
                  <a:gd name="T13" fmla="*/ 1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0" y="24"/>
                    </a:moveTo>
                    <a:lnTo>
                      <a:pt x="0" y="26"/>
                    </a:lnTo>
                    <a:lnTo>
                      <a:pt x="4" y="17"/>
                    </a:lnTo>
                    <a:lnTo>
                      <a:pt x="7" y="9"/>
                    </a:lnTo>
                    <a:lnTo>
                      <a:pt x="11" y="0"/>
                    </a:lnTo>
                    <a:lnTo>
                      <a:pt x="16" y="1"/>
                    </a:lnTo>
                  </a:path>
                </a:pathLst>
              </a:custGeom>
              <a:noFill/>
              <a:ln w="3">
                <a:solidFill>
                  <a:srgbClr val="00BDFF"/>
                </a:solidFill>
                <a:prstDash val="solid"/>
                <a:round/>
                <a:headEnd/>
                <a:tailEnd/>
              </a:ln>
            </p:spPr>
            <p:txBody>
              <a:bodyPr/>
              <a:lstStyle/>
              <a:p>
                <a:endParaRPr lang="nb-NO" dirty="0"/>
              </a:p>
            </p:txBody>
          </p:sp>
          <p:sp>
            <p:nvSpPr>
              <p:cNvPr id="3336" name="Freeform 1690"/>
              <p:cNvSpPr>
                <a:spLocks/>
              </p:cNvSpPr>
              <p:nvPr/>
            </p:nvSpPr>
            <p:spPr bwMode="auto">
              <a:xfrm>
                <a:off x="3180" y="961"/>
                <a:ext cx="5" cy="27"/>
              </a:xfrm>
              <a:custGeom>
                <a:avLst/>
                <a:gdLst>
                  <a:gd name="T0" fmla="*/ 0 w 5"/>
                  <a:gd name="T1" fmla="*/ 0 h 27"/>
                  <a:gd name="T2" fmla="*/ 2 w 5"/>
                  <a:gd name="T3" fmla="*/ 1 h 27"/>
                  <a:gd name="T4" fmla="*/ 4 w 5"/>
                  <a:gd name="T5" fmla="*/ 10 h 27"/>
                  <a:gd name="T6" fmla="*/ 5 w 5"/>
                  <a:gd name="T7" fmla="*/ 16 h 27"/>
                  <a:gd name="T8" fmla="*/ 5 w 5"/>
                  <a:gd name="T9" fmla="*/ 21 h 27"/>
                  <a:gd name="T10" fmla="*/ 5 w 5"/>
                  <a:gd name="T11" fmla="*/ 25 h 27"/>
                  <a:gd name="T12" fmla="*/ 5 w 5"/>
                  <a:gd name="T13" fmla="*/ 27 h 27"/>
                  <a:gd name="T14" fmla="*/ 0 60000 65536"/>
                  <a:gd name="T15" fmla="*/ 0 60000 65536"/>
                  <a:gd name="T16" fmla="*/ 0 60000 65536"/>
                  <a:gd name="T17" fmla="*/ 0 60000 65536"/>
                  <a:gd name="T18" fmla="*/ 0 60000 65536"/>
                  <a:gd name="T19" fmla="*/ 0 60000 65536"/>
                  <a:gd name="T20" fmla="*/ 0 60000 65536"/>
                  <a:gd name="T21" fmla="*/ 0 w 5"/>
                  <a:gd name="T22" fmla="*/ 0 h 27"/>
                  <a:gd name="T23" fmla="*/ 5 w 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7">
                    <a:moveTo>
                      <a:pt x="0" y="0"/>
                    </a:moveTo>
                    <a:lnTo>
                      <a:pt x="2" y="1"/>
                    </a:lnTo>
                    <a:lnTo>
                      <a:pt x="4" y="10"/>
                    </a:lnTo>
                    <a:lnTo>
                      <a:pt x="5" y="16"/>
                    </a:lnTo>
                    <a:lnTo>
                      <a:pt x="5" y="21"/>
                    </a:lnTo>
                    <a:lnTo>
                      <a:pt x="5" y="25"/>
                    </a:lnTo>
                    <a:lnTo>
                      <a:pt x="5" y="27"/>
                    </a:lnTo>
                  </a:path>
                </a:pathLst>
              </a:custGeom>
              <a:noFill/>
              <a:ln w="3">
                <a:solidFill>
                  <a:srgbClr val="00BDFF"/>
                </a:solidFill>
                <a:prstDash val="solid"/>
                <a:round/>
                <a:headEnd/>
                <a:tailEnd/>
              </a:ln>
            </p:spPr>
            <p:txBody>
              <a:bodyPr/>
              <a:lstStyle/>
              <a:p>
                <a:endParaRPr lang="nb-NO" dirty="0"/>
              </a:p>
            </p:txBody>
          </p:sp>
          <p:sp>
            <p:nvSpPr>
              <p:cNvPr id="3337" name="Freeform 1691"/>
              <p:cNvSpPr>
                <a:spLocks/>
              </p:cNvSpPr>
              <p:nvPr/>
            </p:nvSpPr>
            <p:spPr bwMode="auto">
              <a:xfrm>
                <a:off x="3273" y="981"/>
                <a:ext cx="6" cy="9"/>
              </a:xfrm>
              <a:custGeom>
                <a:avLst/>
                <a:gdLst>
                  <a:gd name="T0" fmla="*/ 6 w 6"/>
                  <a:gd name="T1" fmla="*/ 9 h 9"/>
                  <a:gd name="T2" fmla="*/ 5 w 6"/>
                  <a:gd name="T3" fmla="*/ 7 h 9"/>
                  <a:gd name="T4" fmla="*/ 0 w 6"/>
                  <a:gd name="T5" fmla="*/ 2 h 9"/>
                  <a:gd name="T6" fmla="*/ 0 w 6"/>
                  <a:gd name="T7" fmla="*/ 0 h 9"/>
                  <a:gd name="T8" fmla="*/ 0 60000 65536"/>
                  <a:gd name="T9" fmla="*/ 0 60000 65536"/>
                  <a:gd name="T10" fmla="*/ 0 60000 65536"/>
                  <a:gd name="T11" fmla="*/ 0 60000 65536"/>
                  <a:gd name="T12" fmla="*/ 0 w 6"/>
                  <a:gd name="T13" fmla="*/ 0 h 9"/>
                  <a:gd name="T14" fmla="*/ 6 w 6"/>
                  <a:gd name="T15" fmla="*/ 9 h 9"/>
                </a:gdLst>
                <a:ahLst/>
                <a:cxnLst>
                  <a:cxn ang="T8">
                    <a:pos x="T0" y="T1"/>
                  </a:cxn>
                  <a:cxn ang="T9">
                    <a:pos x="T2" y="T3"/>
                  </a:cxn>
                  <a:cxn ang="T10">
                    <a:pos x="T4" y="T5"/>
                  </a:cxn>
                  <a:cxn ang="T11">
                    <a:pos x="T6" y="T7"/>
                  </a:cxn>
                </a:cxnLst>
                <a:rect l="T12" t="T13" r="T14" b="T15"/>
                <a:pathLst>
                  <a:path w="6" h="9">
                    <a:moveTo>
                      <a:pt x="6" y="9"/>
                    </a:moveTo>
                    <a:lnTo>
                      <a:pt x="5" y="7"/>
                    </a:lnTo>
                    <a:lnTo>
                      <a:pt x="0" y="2"/>
                    </a:lnTo>
                    <a:lnTo>
                      <a:pt x="0" y="0"/>
                    </a:lnTo>
                  </a:path>
                </a:pathLst>
              </a:custGeom>
              <a:noFill/>
              <a:ln w="3">
                <a:solidFill>
                  <a:srgbClr val="00BDFF"/>
                </a:solidFill>
                <a:prstDash val="solid"/>
                <a:round/>
                <a:headEnd/>
                <a:tailEnd/>
              </a:ln>
            </p:spPr>
            <p:txBody>
              <a:bodyPr/>
              <a:lstStyle/>
              <a:p>
                <a:endParaRPr lang="nb-NO" dirty="0"/>
              </a:p>
            </p:txBody>
          </p:sp>
          <p:sp>
            <p:nvSpPr>
              <p:cNvPr id="3338" name="Freeform 1692"/>
              <p:cNvSpPr>
                <a:spLocks/>
              </p:cNvSpPr>
              <p:nvPr/>
            </p:nvSpPr>
            <p:spPr bwMode="auto">
              <a:xfrm>
                <a:off x="3200" y="986"/>
                <a:ext cx="6" cy="8"/>
              </a:xfrm>
              <a:custGeom>
                <a:avLst/>
                <a:gdLst>
                  <a:gd name="T0" fmla="*/ 0 w 6"/>
                  <a:gd name="T1" fmla="*/ 0 h 8"/>
                  <a:gd name="T2" fmla="*/ 3 w 6"/>
                  <a:gd name="T3" fmla="*/ 6 h 8"/>
                  <a:gd name="T4" fmla="*/ 6 w 6"/>
                  <a:gd name="T5" fmla="*/ 8 h 8"/>
                  <a:gd name="T6" fmla="*/ 0 60000 65536"/>
                  <a:gd name="T7" fmla="*/ 0 60000 65536"/>
                  <a:gd name="T8" fmla="*/ 0 60000 65536"/>
                  <a:gd name="T9" fmla="*/ 0 w 6"/>
                  <a:gd name="T10" fmla="*/ 0 h 8"/>
                  <a:gd name="T11" fmla="*/ 6 w 6"/>
                  <a:gd name="T12" fmla="*/ 8 h 8"/>
                </a:gdLst>
                <a:ahLst/>
                <a:cxnLst>
                  <a:cxn ang="T6">
                    <a:pos x="T0" y="T1"/>
                  </a:cxn>
                  <a:cxn ang="T7">
                    <a:pos x="T2" y="T3"/>
                  </a:cxn>
                  <a:cxn ang="T8">
                    <a:pos x="T4" y="T5"/>
                  </a:cxn>
                </a:cxnLst>
                <a:rect l="T9" t="T10" r="T11" b="T12"/>
                <a:pathLst>
                  <a:path w="6" h="8">
                    <a:moveTo>
                      <a:pt x="0" y="0"/>
                    </a:moveTo>
                    <a:lnTo>
                      <a:pt x="3" y="6"/>
                    </a:lnTo>
                    <a:lnTo>
                      <a:pt x="6" y="8"/>
                    </a:lnTo>
                  </a:path>
                </a:pathLst>
              </a:custGeom>
              <a:noFill/>
              <a:ln w="3">
                <a:solidFill>
                  <a:srgbClr val="00BDFF"/>
                </a:solidFill>
                <a:prstDash val="solid"/>
                <a:round/>
                <a:headEnd/>
                <a:tailEnd/>
              </a:ln>
            </p:spPr>
            <p:txBody>
              <a:bodyPr/>
              <a:lstStyle/>
              <a:p>
                <a:endParaRPr lang="nb-NO" dirty="0"/>
              </a:p>
            </p:txBody>
          </p:sp>
          <p:sp>
            <p:nvSpPr>
              <p:cNvPr id="3339" name="Freeform 1693"/>
              <p:cNvSpPr>
                <a:spLocks/>
              </p:cNvSpPr>
              <p:nvPr/>
            </p:nvSpPr>
            <p:spPr bwMode="auto">
              <a:xfrm>
                <a:off x="3202" y="974"/>
                <a:ext cx="33" cy="20"/>
              </a:xfrm>
              <a:custGeom>
                <a:avLst/>
                <a:gdLst>
                  <a:gd name="T0" fmla="*/ 4 w 33"/>
                  <a:gd name="T1" fmla="*/ 20 h 20"/>
                  <a:gd name="T2" fmla="*/ 4 w 33"/>
                  <a:gd name="T3" fmla="*/ 20 h 20"/>
                  <a:gd name="T4" fmla="*/ 4 w 33"/>
                  <a:gd name="T5" fmla="*/ 20 h 20"/>
                  <a:gd name="T6" fmla="*/ 7 w 33"/>
                  <a:gd name="T7" fmla="*/ 17 h 20"/>
                  <a:gd name="T8" fmla="*/ 7 w 33"/>
                  <a:gd name="T9" fmla="*/ 17 h 20"/>
                  <a:gd name="T10" fmla="*/ 7 w 33"/>
                  <a:gd name="T11" fmla="*/ 13 h 20"/>
                  <a:gd name="T12" fmla="*/ 7 w 33"/>
                  <a:gd name="T13" fmla="*/ 12 h 20"/>
                  <a:gd name="T14" fmla="*/ 3 w 33"/>
                  <a:gd name="T15" fmla="*/ 7 h 20"/>
                  <a:gd name="T16" fmla="*/ 0 w 33"/>
                  <a:gd name="T17" fmla="*/ 3 h 20"/>
                  <a:gd name="T18" fmla="*/ 1 w 33"/>
                  <a:gd name="T19" fmla="*/ 0 h 20"/>
                  <a:gd name="T20" fmla="*/ 7 w 33"/>
                  <a:gd name="T21" fmla="*/ 0 h 20"/>
                  <a:gd name="T22" fmla="*/ 17 w 33"/>
                  <a:gd name="T23" fmla="*/ 0 h 20"/>
                  <a:gd name="T24" fmla="*/ 20 w 33"/>
                  <a:gd name="T25" fmla="*/ 1 h 20"/>
                  <a:gd name="T26" fmla="*/ 20 w 33"/>
                  <a:gd name="T27" fmla="*/ 4 h 20"/>
                  <a:gd name="T28" fmla="*/ 22 w 33"/>
                  <a:gd name="T29" fmla="*/ 8 h 20"/>
                  <a:gd name="T30" fmla="*/ 29 w 33"/>
                  <a:gd name="T31" fmla="*/ 9 h 20"/>
                  <a:gd name="T32" fmla="*/ 33 w 33"/>
                  <a:gd name="T33" fmla="*/ 8 h 20"/>
                  <a:gd name="T34" fmla="*/ 30 w 33"/>
                  <a:gd name="T35" fmla="*/ 4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20"/>
                  <a:gd name="T56" fmla="*/ 33 w 3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20">
                    <a:moveTo>
                      <a:pt x="4" y="20"/>
                    </a:moveTo>
                    <a:lnTo>
                      <a:pt x="4" y="20"/>
                    </a:lnTo>
                    <a:lnTo>
                      <a:pt x="7" y="17"/>
                    </a:lnTo>
                    <a:lnTo>
                      <a:pt x="7" y="13"/>
                    </a:lnTo>
                    <a:lnTo>
                      <a:pt x="7" y="12"/>
                    </a:lnTo>
                    <a:lnTo>
                      <a:pt x="3" y="7"/>
                    </a:lnTo>
                    <a:lnTo>
                      <a:pt x="0" y="3"/>
                    </a:lnTo>
                    <a:lnTo>
                      <a:pt x="1" y="0"/>
                    </a:lnTo>
                    <a:lnTo>
                      <a:pt x="7" y="0"/>
                    </a:lnTo>
                    <a:lnTo>
                      <a:pt x="17" y="0"/>
                    </a:lnTo>
                    <a:lnTo>
                      <a:pt x="20" y="1"/>
                    </a:lnTo>
                    <a:lnTo>
                      <a:pt x="20" y="4"/>
                    </a:lnTo>
                    <a:lnTo>
                      <a:pt x="22" y="8"/>
                    </a:lnTo>
                    <a:lnTo>
                      <a:pt x="29" y="9"/>
                    </a:lnTo>
                    <a:lnTo>
                      <a:pt x="33" y="8"/>
                    </a:lnTo>
                    <a:lnTo>
                      <a:pt x="30" y="4"/>
                    </a:lnTo>
                  </a:path>
                </a:pathLst>
              </a:custGeom>
              <a:noFill/>
              <a:ln w="3">
                <a:solidFill>
                  <a:srgbClr val="00BDFF"/>
                </a:solidFill>
                <a:prstDash val="solid"/>
                <a:round/>
                <a:headEnd/>
                <a:tailEnd/>
              </a:ln>
            </p:spPr>
            <p:txBody>
              <a:bodyPr/>
              <a:lstStyle/>
              <a:p>
                <a:endParaRPr lang="nb-NO" dirty="0"/>
              </a:p>
            </p:txBody>
          </p:sp>
          <p:sp>
            <p:nvSpPr>
              <p:cNvPr id="3340" name="Freeform 1694"/>
              <p:cNvSpPr>
                <a:spLocks/>
              </p:cNvSpPr>
              <p:nvPr/>
            </p:nvSpPr>
            <p:spPr bwMode="auto">
              <a:xfrm>
                <a:off x="3037" y="981"/>
                <a:ext cx="11" cy="14"/>
              </a:xfrm>
              <a:custGeom>
                <a:avLst/>
                <a:gdLst>
                  <a:gd name="T0" fmla="*/ 11 w 11"/>
                  <a:gd name="T1" fmla="*/ 0 h 14"/>
                  <a:gd name="T2" fmla="*/ 0 w 11"/>
                  <a:gd name="T3" fmla="*/ 3 h 14"/>
                  <a:gd name="T4" fmla="*/ 7 w 11"/>
                  <a:gd name="T5" fmla="*/ 13 h 14"/>
                  <a:gd name="T6" fmla="*/ 9 w 11"/>
                  <a:gd name="T7" fmla="*/ 14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11" y="0"/>
                    </a:moveTo>
                    <a:lnTo>
                      <a:pt x="0" y="3"/>
                    </a:lnTo>
                    <a:lnTo>
                      <a:pt x="7" y="13"/>
                    </a:lnTo>
                    <a:lnTo>
                      <a:pt x="9" y="14"/>
                    </a:lnTo>
                  </a:path>
                </a:pathLst>
              </a:custGeom>
              <a:noFill/>
              <a:ln w="3">
                <a:solidFill>
                  <a:srgbClr val="00BDFF"/>
                </a:solidFill>
                <a:prstDash val="solid"/>
                <a:round/>
                <a:headEnd/>
                <a:tailEnd/>
              </a:ln>
            </p:spPr>
            <p:txBody>
              <a:bodyPr/>
              <a:lstStyle/>
              <a:p>
                <a:endParaRPr lang="nb-NO" dirty="0"/>
              </a:p>
            </p:txBody>
          </p:sp>
          <p:sp>
            <p:nvSpPr>
              <p:cNvPr id="3341" name="Freeform 1695"/>
              <p:cNvSpPr>
                <a:spLocks/>
              </p:cNvSpPr>
              <p:nvPr/>
            </p:nvSpPr>
            <p:spPr bwMode="auto">
              <a:xfrm>
                <a:off x="3189" y="970"/>
                <a:ext cx="11" cy="26"/>
              </a:xfrm>
              <a:custGeom>
                <a:avLst/>
                <a:gdLst>
                  <a:gd name="T0" fmla="*/ 0 w 11"/>
                  <a:gd name="T1" fmla="*/ 26 h 26"/>
                  <a:gd name="T2" fmla="*/ 0 w 11"/>
                  <a:gd name="T3" fmla="*/ 26 h 26"/>
                  <a:gd name="T4" fmla="*/ 1 w 11"/>
                  <a:gd name="T5" fmla="*/ 17 h 26"/>
                  <a:gd name="T6" fmla="*/ 3 w 11"/>
                  <a:gd name="T7" fmla="*/ 8 h 26"/>
                  <a:gd name="T8" fmla="*/ 3 w 11"/>
                  <a:gd name="T9" fmla="*/ 7 h 26"/>
                  <a:gd name="T10" fmla="*/ 3 w 11"/>
                  <a:gd name="T11" fmla="*/ 5 h 26"/>
                  <a:gd name="T12" fmla="*/ 3 w 11"/>
                  <a:gd name="T13" fmla="*/ 0 h 26"/>
                  <a:gd name="T14" fmla="*/ 3 w 11"/>
                  <a:gd name="T15" fmla="*/ 0 h 26"/>
                  <a:gd name="T16" fmla="*/ 7 w 11"/>
                  <a:gd name="T17" fmla="*/ 8 h 26"/>
                  <a:gd name="T18" fmla="*/ 8 w 11"/>
                  <a:gd name="T19" fmla="*/ 9 h 26"/>
                  <a:gd name="T20" fmla="*/ 11 w 11"/>
                  <a:gd name="T21" fmla="*/ 16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26"/>
                  <a:gd name="T35" fmla="*/ 11 w 11"/>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26">
                    <a:moveTo>
                      <a:pt x="0" y="26"/>
                    </a:moveTo>
                    <a:lnTo>
                      <a:pt x="0" y="26"/>
                    </a:lnTo>
                    <a:lnTo>
                      <a:pt x="1" y="17"/>
                    </a:lnTo>
                    <a:lnTo>
                      <a:pt x="3" y="8"/>
                    </a:lnTo>
                    <a:lnTo>
                      <a:pt x="3" y="7"/>
                    </a:lnTo>
                    <a:lnTo>
                      <a:pt x="3" y="5"/>
                    </a:lnTo>
                    <a:lnTo>
                      <a:pt x="3" y="0"/>
                    </a:lnTo>
                    <a:lnTo>
                      <a:pt x="7" y="8"/>
                    </a:lnTo>
                    <a:lnTo>
                      <a:pt x="8" y="9"/>
                    </a:lnTo>
                    <a:lnTo>
                      <a:pt x="11" y="16"/>
                    </a:lnTo>
                  </a:path>
                </a:pathLst>
              </a:custGeom>
              <a:noFill/>
              <a:ln w="3">
                <a:solidFill>
                  <a:srgbClr val="00BDFF"/>
                </a:solidFill>
                <a:prstDash val="solid"/>
                <a:round/>
                <a:headEnd/>
                <a:tailEnd/>
              </a:ln>
            </p:spPr>
            <p:txBody>
              <a:bodyPr/>
              <a:lstStyle/>
              <a:p>
                <a:endParaRPr lang="nb-NO" dirty="0"/>
              </a:p>
            </p:txBody>
          </p:sp>
          <p:sp>
            <p:nvSpPr>
              <p:cNvPr id="3342" name="Freeform 1696"/>
              <p:cNvSpPr>
                <a:spLocks/>
              </p:cNvSpPr>
              <p:nvPr/>
            </p:nvSpPr>
            <p:spPr bwMode="auto">
              <a:xfrm>
                <a:off x="3268" y="990"/>
                <a:ext cx="17" cy="8"/>
              </a:xfrm>
              <a:custGeom>
                <a:avLst/>
                <a:gdLst>
                  <a:gd name="T0" fmla="*/ 0 w 17"/>
                  <a:gd name="T1" fmla="*/ 2 h 8"/>
                  <a:gd name="T2" fmla="*/ 7 w 17"/>
                  <a:gd name="T3" fmla="*/ 5 h 8"/>
                  <a:gd name="T4" fmla="*/ 11 w 17"/>
                  <a:gd name="T5" fmla="*/ 5 h 8"/>
                  <a:gd name="T6" fmla="*/ 17 w 17"/>
                  <a:gd name="T7" fmla="*/ 8 h 8"/>
                  <a:gd name="T8" fmla="*/ 17 w 17"/>
                  <a:gd name="T9" fmla="*/ 5 h 8"/>
                  <a:gd name="T10" fmla="*/ 17 w 17"/>
                  <a:gd name="T11" fmla="*/ 2 h 8"/>
                  <a:gd name="T12" fmla="*/ 11 w 17"/>
                  <a:gd name="T13" fmla="*/ 0 h 8"/>
                  <a:gd name="T14" fmla="*/ 0 60000 65536"/>
                  <a:gd name="T15" fmla="*/ 0 60000 65536"/>
                  <a:gd name="T16" fmla="*/ 0 60000 65536"/>
                  <a:gd name="T17" fmla="*/ 0 60000 65536"/>
                  <a:gd name="T18" fmla="*/ 0 60000 65536"/>
                  <a:gd name="T19" fmla="*/ 0 60000 65536"/>
                  <a:gd name="T20" fmla="*/ 0 60000 65536"/>
                  <a:gd name="T21" fmla="*/ 0 w 17"/>
                  <a:gd name="T22" fmla="*/ 0 h 8"/>
                  <a:gd name="T23" fmla="*/ 17 w 1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
                    <a:moveTo>
                      <a:pt x="0" y="2"/>
                    </a:moveTo>
                    <a:lnTo>
                      <a:pt x="7" y="5"/>
                    </a:lnTo>
                    <a:lnTo>
                      <a:pt x="11" y="5"/>
                    </a:lnTo>
                    <a:lnTo>
                      <a:pt x="17" y="8"/>
                    </a:lnTo>
                    <a:lnTo>
                      <a:pt x="17" y="5"/>
                    </a:lnTo>
                    <a:lnTo>
                      <a:pt x="17" y="2"/>
                    </a:lnTo>
                    <a:lnTo>
                      <a:pt x="11" y="0"/>
                    </a:lnTo>
                  </a:path>
                </a:pathLst>
              </a:custGeom>
              <a:noFill/>
              <a:ln w="3">
                <a:solidFill>
                  <a:srgbClr val="00BDFF"/>
                </a:solidFill>
                <a:prstDash val="solid"/>
                <a:round/>
                <a:headEnd/>
                <a:tailEnd/>
              </a:ln>
            </p:spPr>
            <p:txBody>
              <a:bodyPr/>
              <a:lstStyle/>
              <a:p>
                <a:endParaRPr lang="nb-NO" dirty="0"/>
              </a:p>
            </p:txBody>
          </p:sp>
          <p:sp>
            <p:nvSpPr>
              <p:cNvPr id="3343" name="Freeform 1697"/>
              <p:cNvSpPr>
                <a:spLocks/>
              </p:cNvSpPr>
              <p:nvPr/>
            </p:nvSpPr>
            <p:spPr bwMode="auto">
              <a:xfrm>
                <a:off x="3185" y="996"/>
                <a:ext cx="4" cy="5"/>
              </a:xfrm>
              <a:custGeom>
                <a:avLst/>
                <a:gdLst>
                  <a:gd name="T0" fmla="*/ 4 w 4"/>
                  <a:gd name="T1" fmla="*/ 0 h 5"/>
                  <a:gd name="T2" fmla="*/ 1 w 4"/>
                  <a:gd name="T3" fmla="*/ 4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1" y="4"/>
                    </a:lnTo>
                    <a:lnTo>
                      <a:pt x="0" y="5"/>
                    </a:lnTo>
                  </a:path>
                </a:pathLst>
              </a:custGeom>
              <a:noFill/>
              <a:ln w="3">
                <a:solidFill>
                  <a:srgbClr val="00BDFF"/>
                </a:solidFill>
                <a:prstDash val="solid"/>
                <a:round/>
                <a:headEnd/>
                <a:tailEnd/>
              </a:ln>
            </p:spPr>
            <p:txBody>
              <a:bodyPr/>
              <a:lstStyle/>
              <a:p>
                <a:endParaRPr lang="nb-NO" dirty="0"/>
              </a:p>
            </p:txBody>
          </p:sp>
          <p:sp>
            <p:nvSpPr>
              <p:cNvPr id="3344" name="Freeform 1698"/>
              <p:cNvSpPr>
                <a:spLocks/>
              </p:cNvSpPr>
              <p:nvPr/>
            </p:nvSpPr>
            <p:spPr bwMode="auto">
              <a:xfrm>
                <a:off x="3185" y="988"/>
                <a:ext cx="1" cy="13"/>
              </a:xfrm>
              <a:custGeom>
                <a:avLst/>
                <a:gdLst>
                  <a:gd name="T0" fmla="*/ 0 w 1"/>
                  <a:gd name="T1" fmla="*/ 0 h 13"/>
                  <a:gd name="T2" fmla="*/ 0 w 1"/>
                  <a:gd name="T3" fmla="*/ 4 h 13"/>
                  <a:gd name="T4" fmla="*/ 0 w 1"/>
                  <a:gd name="T5" fmla="*/ 13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4"/>
                    </a:lnTo>
                    <a:lnTo>
                      <a:pt x="0" y="13"/>
                    </a:lnTo>
                  </a:path>
                </a:pathLst>
              </a:custGeom>
              <a:noFill/>
              <a:ln w="3">
                <a:solidFill>
                  <a:srgbClr val="00BDFF"/>
                </a:solidFill>
                <a:prstDash val="solid"/>
                <a:round/>
                <a:headEnd/>
                <a:tailEnd/>
              </a:ln>
            </p:spPr>
            <p:txBody>
              <a:bodyPr/>
              <a:lstStyle/>
              <a:p>
                <a:endParaRPr lang="nb-NO" dirty="0"/>
              </a:p>
            </p:txBody>
          </p:sp>
          <p:sp>
            <p:nvSpPr>
              <p:cNvPr id="3345" name="Freeform 1699"/>
              <p:cNvSpPr>
                <a:spLocks/>
              </p:cNvSpPr>
              <p:nvPr/>
            </p:nvSpPr>
            <p:spPr bwMode="auto">
              <a:xfrm>
                <a:off x="3046" y="990"/>
                <a:ext cx="19" cy="15"/>
              </a:xfrm>
              <a:custGeom>
                <a:avLst/>
                <a:gdLst>
                  <a:gd name="T0" fmla="*/ 0 w 19"/>
                  <a:gd name="T1" fmla="*/ 5 h 15"/>
                  <a:gd name="T2" fmla="*/ 4 w 19"/>
                  <a:gd name="T3" fmla="*/ 6 h 15"/>
                  <a:gd name="T4" fmla="*/ 7 w 19"/>
                  <a:gd name="T5" fmla="*/ 8 h 15"/>
                  <a:gd name="T6" fmla="*/ 10 w 19"/>
                  <a:gd name="T7" fmla="*/ 2 h 15"/>
                  <a:gd name="T8" fmla="*/ 11 w 19"/>
                  <a:gd name="T9" fmla="*/ 1 h 15"/>
                  <a:gd name="T10" fmla="*/ 16 w 19"/>
                  <a:gd name="T11" fmla="*/ 0 h 15"/>
                  <a:gd name="T12" fmla="*/ 19 w 19"/>
                  <a:gd name="T13" fmla="*/ 2 h 15"/>
                  <a:gd name="T14" fmla="*/ 12 w 19"/>
                  <a:gd name="T15" fmla="*/ 9 h 15"/>
                  <a:gd name="T16" fmla="*/ 13 w 19"/>
                  <a:gd name="T17" fmla="*/ 14 h 15"/>
                  <a:gd name="T18" fmla="*/ 13 w 19"/>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5"/>
                  <a:gd name="T32" fmla="*/ 19 w 1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5">
                    <a:moveTo>
                      <a:pt x="0" y="5"/>
                    </a:moveTo>
                    <a:lnTo>
                      <a:pt x="4" y="6"/>
                    </a:lnTo>
                    <a:lnTo>
                      <a:pt x="7" y="8"/>
                    </a:lnTo>
                    <a:lnTo>
                      <a:pt x="10" y="2"/>
                    </a:lnTo>
                    <a:lnTo>
                      <a:pt x="11" y="1"/>
                    </a:lnTo>
                    <a:lnTo>
                      <a:pt x="16" y="0"/>
                    </a:lnTo>
                    <a:lnTo>
                      <a:pt x="19" y="2"/>
                    </a:lnTo>
                    <a:lnTo>
                      <a:pt x="12" y="9"/>
                    </a:lnTo>
                    <a:lnTo>
                      <a:pt x="13" y="14"/>
                    </a:lnTo>
                    <a:lnTo>
                      <a:pt x="13" y="15"/>
                    </a:lnTo>
                  </a:path>
                </a:pathLst>
              </a:custGeom>
              <a:noFill/>
              <a:ln w="3">
                <a:solidFill>
                  <a:srgbClr val="00BDFF"/>
                </a:solidFill>
                <a:prstDash val="solid"/>
                <a:round/>
                <a:headEnd/>
                <a:tailEnd/>
              </a:ln>
            </p:spPr>
            <p:txBody>
              <a:bodyPr/>
              <a:lstStyle/>
              <a:p>
                <a:endParaRPr lang="nb-NO" dirty="0"/>
              </a:p>
            </p:txBody>
          </p:sp>
          <p:sp>
            <p:nvSpPr>
              <p:cNvPr id="3346" name="Freeform 1700"/>
              <p:cNvSpPr>
                <a:spLocks/>
              </p:cNvSpPr>
              <p:nvPr/>
            </p:nvSpPr>
            <p:spPr bwMode="auto">
              <a:xfrm>
                <a:off x="3059" y="1005"/>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
                <a:solidFill>
                  <a:srgbClr val="00BDFF"/>
                </a:solidFill>
                <a:prstDash val="solid"/>
                <a:round/>
                <a:headEnd/>
                <a:tailEnd/>
              </a:ln>
            </p:spPr>
            <p:txBody>
              <a:bodyPr/>
              <a:lstStyle/>
              <a:p>
                <a:endParaRPr lang="nb-NO" dirty="0"/>
              </a:p>
            </p:txBody>
          </p:sp>
          <p:sp>
            <p:nvSpPr>
              <p:cNvPr id="3347" name="Freeform 1701"/>
              <p:cNvSpPr>
                <a:spLocks/>
              </p:cNvSpPr>
              <p:nvPr/>
            </p:nvSpPr>
            <p:spPr bwMode="auto">
              <a:xfrm>
                <a:off x="3097" y="1011"/>
                <a:ext cx="1" cy="4"/>
              </a:xfrm>
              <a:custGeom>
                <a:avLst/>
                <a:gdLst>
                  <a:gd name="T0" fmla="*/ 0 w 1"/>
                  <a:gd name="T1" fmla="*/ 0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0"/>
                    </a:lnTo>
                    <a:lnTo>
                      <a:pt x="0" y="4"/>
                    </a:lnTo>
                  </a:path>
                </a:pathLst>
              </a:custGeom>
              <a:noFill/>
              <a:ln w="3">
                <a:solidFill>
                  <a:srgbClr val="00BDFF"/>
                </a:solidFill>
                <a:prstDash val="solid"/>
                <a:round/>
                <a:headEnd/>
                <a:tailEnd/>
              </a:ln>
            </p:spPr>
            <p:txBody>
              <a:bodyPr/>
              <a:lstStyle/>
              <a:p>
                <a:endParaRPr lang="nb-NO" dirty="0"/>
              </a:p>
            </p:txBody>
          </p:sp>
          <p:sp>
            <p:nvSpPr>
              <p:cNvPr id="3348" name="Freeform 1702"/>
              <p:cNvSpPr>
                <a:spLocks/>
              </p:cNvSpPr>
              <p:nvPr/>
            </p:nvSpPr>
            <p:spPr bwMode="auto">
              <a:xfrm>
                <a:off x="3097" y="918"/>
                <a:ext cx="50" cy="107"/>
              </a:xfrm>
              <a:custGeom>
                <a:avLst/>
                <a:gdLst>
                  <a:gd name="T0" fmla="*/ 0 w 50"/>
                  <a:gd name="T1" fmla="*/ 107 h 107"/>
                  <a:gd name="T2" fmla="*/ 19 w 50"/>
                  <a:gd name="T3" fmla="*/ 103 h 107"/>
                  <a:gd name="T4" fmla="*/ 27 w 50"/>
                  <a:gd name="T5" fmla="*/ 106 h 107"/>
                  <a:gd name="T6" fmla="*/ 31 w 50"/>
                  <a:gd name="T7" fmla="*/ 104 h 107"/>
                  <a:gd name="T8" fmla="*/ 44 w 50"/>
                  <a:gd name="T9" fmla="*/ 95 h 107"/>
                  <a:gd name="T10" fmla="*/ 32 w 50"/>
                  <a:gd name="T11" fmla="*/ 87 h 107"/>
                  <a:gd name="T12" fmla="*/ 38 w 50"/>
                  <a:gd name="T13" fmla="*/ 81 h 107"/>
                  <a:gd name="T14" fmla="*/ 38 w 50"/>
                  <a:gd name="T15" fmla="*/ 81 h 107"/>
                  <a:gd name="T16" fmla="*/ 37 w 50"/>
                  <a:gd name="T17" fmla="*/ 74 h 107"/>
                  <a:gd name="T18" fmla="*/ 32 w 50"/>
                  <a:gd name="T19" fmla="*/ 64 h 107"/>
                  <a:gd name="T20" fmla="*/ 31 w 50"/>
                  <a:gd name="T21" fmla="*/ 61 h 107"/>
                  <a:gd name="T22" fmla="*/ 37 w 50"/>
                  <a:gd name="T23" fmla="*/ 56 h 107"/>
                  <a:gd name="T24" fmla="*/ 45 w 50"/>
                  <a:gd name="T25" fmla="*/ 53 h 107"/>
                  <a:gd name="T26" fmla="*/ 49 w 50"/>
                  <a:gd name="T27" fmla="*/ 51 h 107"/>
                  <a:gd name="T28" fmla="*/ 50 w 50"/>
                  <a:gd name="T29" fmla="*/ 49 h 107"/>
                  <a:gd name="T30" fmla="*/ 49 w 50"/>
                  <a:gd name="T31" fmla="*/ 48 h 107"/>
                  <a:gd name="T32" fmla="*/ 48 w 50"/>
                  <a:gd name="T33" fmla="*/ 45 h 107"/>
                  <a:gd name="T34" fmla="*/ 46 w 50"/>
                  <a:gd name="T35" fmla="*/ 32 h 107"/>
                  <a:gd name="T36" fmla="*/ 44 w 50"/>
                  <a:gd name="T37" fmla="*/ 28 h 107"/>
                  <a:gd name="T38" fmla="*/ 38 w 50"/>
                  <a:gd name="T39" fmla="*/ 36 h 107"/>
                  <a:gd name="T40" fmla="*/ 34 w 50"/>
                  <a:gd name="T41" fmla="*/ 34 h 107"/>
                  <a:gd name="T42" fmla="*/ 40 w 50"/>
                  <a:gd name="T43" fmla="*/ 25 h 107"/>
                  <a:gd name="T44" fmla="*/ 41 w 50"/>
                  <a:gd name="T45" fmla="*/ 23 h 107"/>
                  <a:gd name="T46" fmla="*/ 44 w 50"/>
                  <a:gd name="T47" fmla="*/ 18 h 107"/>
                  <a:gd name="T48" fmla="*/ 37 w 50"/>
                  <a:gd name="T49" fmla="*/ 13 h 107"/>
                  <a:gd name="T50" fmla="*/ 28 w 50"/>
                  <a:gd name="T51" fmla="*/ 26 h 107"/>
                  <a:gd name="T52" fmla="*/ 23 w 50"/>
                  <a:gd name="T53" fmla="*/ 25 h 107"/>
                  <a:gd name="T54" fmla="*/ 27 w 50"/>
                  <a:gd name="T55" fmla="*/ 13 h 107"/>
                  <a:gd name="T56" fmla="*/ 27 w 50"/>
                  <a:gd name="T57" fmla="*/ 13 h 107"/>
                  <a:gd name="T58" fmla="*/ 31 w 50"/>
                  <a:gd name="T59" fmla="*/ 1 h 107"/>
                  <a:gd name="T60" fmla="*/ 28 w 50"/>
                  <a:gd name="T61" fmla="*/ 0 h 1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07"/>
                  <a:gd name="T95" fmla="*/ 50 w 50"/>
                  <a:gd name="T96" fmla="*/ 107 h 1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07">
                    <a:moveTo>
                      <a:pt x="0" y="107"/>
                    </a:moveTo>
                    <a:lnTo>
                      <a:pt x="19" y="103"/>
                    </a:lnTo>
                    <a:lnTo>
                      <a:pt x="27" y="106"/>
                    </a:lnTo>
                    <a:lnTo>
                      <a:pt x="31" y="104"/>
                    </a:lnTo>
                    <a:lnTo>
                      <a:pt x="44" y="95"/>
                    </a:lnTo>
                    <a:lnTo>
                      <a:pt x="32" y="87"/>
                    </a:lnTo>
                    <a:lnTo>
                      <a:pt x="38" y="81"/>
                    </a:lnTo>
                    <a:lnTo>
                      <a:pt x="37" y="74"/>
                    </a:lnTo>
                    <a:lnTo>
                      <a:pt x="32" y="64"/>
                    </a:lnTo>
                    <a:lnTo>
                      <a:pt x="31" y="61"/>
                    </a:lnTo>
                    <a:lnTo>
                      <a:pt x="37" y="56"/>
                    </a:lnTo>
                    <a:lnTo>
                      <a:pt x="45" y="53"/>
                    </a:lnTo>
                    <a:lnTo>
                      <a:pt x="49" y="51"/>
                    </a:lnTo>
                    <a:lnTo>
                      <a:pt x="50" y="49"/>
                    </a:lnTo>
                    <a:lnTo>
                      <a:pt x="49" y="48"/>
                    </a:lnTo>
                    <a:lnTo>
                      <a:pt x="48" y="45"/>
                    </a:lnTo>
                    <a:lnTo>
                      <a:pt x="46" y="32"/>
                    </a:lnTo>
                    <a:lnTo>
                      <a:pt x="44" y="28"/>
                    </a:lnTo>
                    <a:lnTo>
                      <a:pt x="38" y="36"/>
                    </a:lnTo>
                    <a:lnTo>
                      <a:pt x="34" y="34"/>
                    </a:lnTo>
                    <a:lnTo>
                      <a:pt x="40" y="25"/>
                    </a:lnTo>
                    <a:lnTo>
                      <a:pt x="41" y="23"/>
                    </a:lnTo>
                    <a:lnTo>
                      <a:pt x="44" y="18"/>
                    </a:lnTo>
                    <a:lnTo>
                      <a:pt x="37" y="13"/>
                    </a:lnTo>
                    <a:lnTo>
                      <a:pt x="28" y="26"/>
                    </a:lnTo>
                    <a:lnTo>
                      <a:pt x="23" y="25"/>
                    </a:lnTo>
                    <a:lnTo>
                      <a:pt x="27" y="13"/>
                    </a:lnTo>
                    <a:lnTo>
                      <a:pt x="31" y="1"/>
                    </a:lnTo>
                    <a:lnTo>
                      <a:pt x="28" y="0"/>
                    </a:lnTo>
                  </a:path>
                </a:pathLst>
              </a:custGeom>
              <a:noFill/>
              <a:ln w="3">
                <a:solidFill>
                  <a:srgbClr val="00BDFF"/>
                </a:solidFill>
                <a:prstDash val="solid"/>
                <a:round/>
                <a:headEnd/>
                <a:tailEnd/>
              </a:ln>
            </p:spPr>
            <p:txBody>
              <a:bodyPr/>
              <a:lstStyle/>
              <a:p>
                <a:endParaRPr lang="nb-NO" dirty="0"/>
              </a:p>
            </p:txBody>
          </p:sp>
          <p:sp>
            <p:nvSpPr>
              <p:cNvPr id="3349" name="Freeform 1703"/>
              <p:cNvSpPr>
                <a:spLocks/>
              </p:cNvSpPr>
              <p:nvPr/>
            </p:nvSpPr>
            <p:spPr bwMode="auto">
              <a:xfrm>
                <a:off x="3093" y="1015"/>
                <a:ext cx="4" cy="11"/>
              </a:xfrm>
              <a:custGeom>
                <a:avLst/>
                <a:gdLst>
                  <a:gd name="T0" fmla="*/ 4 w 4"/>
                  <a:gd name="T1" fmla="*/ 0 h 11"/>
                  <a:gd name="T2" fmla="*/ 0 w 4"/>
                  <a:gd name="T3" fmla="*/ 11 h 11"/>
                  <a:gd name="T4" fmla="*/ 4 w 4"/>
                  <a:gd name="T5" fmla="*/ 10 h 11"/>
                  <a:gd name="T6" fmla="*/ 0 60000 65536"/>
                  <a:gd name="T7" fmla="*/ 0 60000 65536"/>
                  <a:gd name="T8" fmla="*/ 0 60000 65536"/>
                  <a:gd name="T9" fmla="*/ 0 w 4"/>
                  <a:gd name="T10" fmla="*/ 0 h 11"/>
                  <a:gd name="T11" fmla="*/ 4 w 4"/>
                  <a:gd name="T12" fmla="*/ 11 h 11"/>
                </a:gdLst>
                <a:ahLst/>
                <a:cxnLst>
                  <a:cxn ang="T6">
                    <a:pos x="T0" y="T1"/>
                  </a:cxn>
                  <a:cxn ang="T7">
                    <a:pos x="T2" y="T3"/>
                  </a:cxn>
                  <a:cxn ang="T8">
                    <a:pos x="T4" y="T5"/>
                  </a:cxn>
                </a:cxnLst>
                <a:rect l="T9" t="T10" r="T11" b="T12"/>
                <a:pathLst>
                  <a:path w="4" h="11">
                    <a:moveTo>
                      <a:pt x="4" y="0"/>
                    </a:moveTo>
                    <a:lnTo>
                      <a:pt x="0" y="11"/>
                    </a:lnTo>
                    <a:lnTo>
                      <a:pt x="4" y="10"/>
                    </a:lnTo>
                  </a:path>
                </a:pathLst>
              </a:custGeom>
              <a:noFill/>
              <a:ln w="3">
                <a:solidFill>
                  <a:srgbClr val="00BDFF"/>
                </a:solidFill>
                <a:prstDash val="solid"/>
                <a:round/>
                <a:headEnd/>
                <a:tailEnd/>
              </a:ln>
            </p:spPr>
            <p:txBody>
              <a:bodyPr/>
              <a:lstStyle/>
              <a:p>
                <a:endParaRPr lang="nb-NO" dirty="0"/>
              </a:p>
            </p:txBody>
          </p:sp>
          <p:sp>
            <p:nvSpPr>
              <p:cNvPr id="3350" name="Freeform 1704"/>
              <p:cNvSpPr>
                <a:spLocks/>
              </p:cNvSpPr>
              <p:nvPr/>
            </p:nvSpPr>
            <p:spPr bwMode="auto">
              <a:xfrm>
                <a:off x="3037" y="1004"/>
                <a:ext cx="22" cy="26"/>
              </a:xfrm>
              <a:custGeom>
                <a:avLst/>
                <a:gdLst>
                  <a:gd name="T0" fmla="*/ 22 w 22"/>
                  <a:gd name="T1" fmla="*/ 1 h 26"/>
                  <a:gd name="T2" fmla="*/ 20 w 22"/>
                  <a:gd name="T3" fmla="*/ 3 h 26"/>
                  <a:gd name="T4" fmla="*/ 19 w 22"/>
                  <a:gd name="T5" fmla="*/ 4 h 26"/>
                  <a:gd name="T6" fmla="*/ 11 w 22"/>
                  <a:gd name="T7" fmla="*/ 0 h 26"/>
                  <a:gd name="T8" fmla="*/ 0 w 22"/>
                  <a:gd name="T9" fmla="*/ 3 h 26"/>
                  <a:gd name="T10" fmla="*/ 0 w 22"/>
                  <a:gd name="T11" fmla="*/ 7 h 26"/>
                  <a:gd name="T12" fmla="*/ 0 w 22"/>
                  <a:gd name="T13" fmla="*/ 8 h 26"/>
                  <a:gd name="T14" fmla="*/ 5 w 22"/>
                  <a:gd name="T15" fmla="*/ 11 h 26"/>
                  <a:gd name="T16" fmla="*/ 16 w 22"/>
                  <a:gd name="T17" fmla="*/ 13 h 26"/>
                  <a:gd name="T18" fmla="*/ 16 w 22"/>
                  <a:gd name="T19" fmla="*/ 17 h 26"/>
                  <a:gd name="T20" fmla="*/ 16 w 22"/>
                  <a:gd name="T21" fmla="*/ 24 h 26"/>
                  <a:gd name="T22" fmla="*/ 11 w 22"/>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6"/>
                  <a:gd name="T38" fmla="*/ 22 w 22"/>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6">
                    <a:moveTo>
                      <a:pt x="22" y="1"/>
                    </a:moveTo>
                    <a:lnTo>
                      <a:pt x="20" y="3"/>
                    </a:lnTo>
                    <a:lnTo>
                      <a:pt x="19" y="4"/>
                    </a:lnTo>
                    <a:lnTo>
                      <a:pt x="11" y="0"/>
                    </a:lnTo>
                    <a:lnTo>
                      <a:pt x="0" y="3"/>
                    </a:lnTo>
                    <a:lnTo>
                      <a:pt x="0" y="7"/>
                    </a:lnTo>
                    <a:lnTo>
                      <a:pt x="0" y="8"/>
                    </a:lnTo>
                    <a:lnTo>
                      <a:pt x="5" y="11"/>
                    </a:lnTo>
                    <a:lnTo>
                      <a:pt x="16" y="13"/>
                    </a:lnTo>
                    <a:lnTo>
                      <a:pt x="16" y="17"/>
                    </a:lnTo>
                    <a:lnTo>
                      <a:pt x="16" y="24"/>
                    </a:lnTo>
                    <a:lnTo>
                      <a:pt x="11" y="26"/>
                    </a:lnTo>
                  </a:path>
                </a:pathLst>
              </a:custGeom>
              <a:noFill/>
              <a:ln w="3">
                <a:solidFill>
                  <a:srgbClr val="00BDFF"/>
                </a:solidFill>
                <a:prstDash val="solid"/>
                <a:round/>
                <a:headEnd/>
                <a:tailEnd/>
              </a:ln>
            </p:spPr>
            <p:txBody>
              <a:bodyPr/>
              <a:lstStyle/>
              <a:p>
                <a:endParaRPr lang="nb-NO" dirty="0"/>
              </a:p>
            </p:txBody>
          </p:sp>
          <p:sp>
            <p:nvSpPr>
              <p:cNvPr id="3351" name="Line 1705"/>
              <p:cNvSpPr>
                <a:spLocks noChangeShapeType="1"/>
              </p:cNvSpPr>
              <p:nvPr/>
            </p:nvSpPr>
            <p:spPr bwMode="auto">
              <a:xfrm flipH="1">
                <a:off x="3028" y="1030"/>
                <a:ext cx="20" cy="5"/>
              </a:xfrm>
              <a:prstGeom prst="line">
                <a:avLst/>
              </a:prstGeom>
              <a:noFill/>
              <a:ln w="3">
                <a:solidFill>
                  <a:srgbClr val="00BDFF"/>
                </a:solidFill>
                <a:round/>
                <a:headEnd/>
                <a:tailEnd/>
              </a:ln>
            </p:spPr>
            <p:txBody>
              <a:bodyPr/>
              <a:lstStyle/>
              <a:p>
                <a:endParaRPr lang="nb-NO" dirty="0"/>
              </a:p>
            </p:txBody>
          </p:sp>
          <p:sp>
            <p:nvSpPr>
              <p:cNvPr id="3352" name="Line 1706"/>
              <p:cNvSpPr>
                <a:spLocks noChangeShapeType="1"/>
              </p:cNvSpPr>
              <p:nvPr/>
            </p:nvSpPr>
            <p:spPr bwMode="auto">
              <a:xfrm flipH="1">
                <a:off x="2914" y="1039"/>
                <a:ext cx="1" cy="2"/>
              </a:xfrm>
              <a:prstGeom prst="line">
                <a:avLst/>
              </a:prstGeom>
              <a:noFill/>
              <a:ln w="3">
                <a:solidFill>
                  <a:srgbClr val="00BDFF"/>
                </a:solidFill>
                <a:round/>
                <a:headEnd/>
                <a:tailEnd/>
              </a:ln>
            </p:spPr>
            <p:txBody>
              <a:bodyPr/>
              <a:lstStyle/>
              <a:p>
                <a:endParaRPr lang="nb-NO" dirty="0"/>
              </a:p>
            </p:txBody>
          </p:sp>
          <p:sp>
            <p:nvSpPr>
              <p:cNvPr id="3353" name="Freeform 1707"/>
              <p:cNvSpPr>
                <a:spLocks/>
              </p:cNvSpPr>
              <p:nvPr/>
            </p:nvSpPr>
            <p:spPr bwMode="auto">
              <a:xfrm>
                <a:off x="2910" y="1041"/>
                <a:ext cx="4" cy="10"/>
              </a:xfrm>
              <a:custGeom>
                <a:avLst/>
                <a:gdLst>
                  <a:gd name="T0" fmla="*/ 4 w 4"/>
                  <a:gd name="T1" fmla="*/ 0 h 10"/>
                  <a:gd name="T2" fmla="*/ 2 w 4"/>
                  <a:gd name="T3" fmla="*/ 4 h 10"/>
                  <a:gd name="T4" fmla="*/ 0 w 4"/>
                  <a:gd name="T5" fmla="*/ 1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4" y="0"/>
                    </a:moveTo>
                    <a:lnTo>
                      <a:pt x="2" y="4"/>
                    </a:lnTo>
                    <a:lnTo>
                      <a:pt x="0" y="10"/>
                    </a:lnTo>
                  </a:path>
                </a:pathLst>
              </a:custGeom>
              <a:noFill/>
              <a:ln w="3">
                <a:solidFill>
                  <a:srgbClr val="00BDFF"/>
                </a:solidFill>
                <a:prstDash val="solid"/>
                <a:round/>
                <a:headEnd/>
                <a:tailEnd/>
              </a:ln>
            </p:spPr>
            <p:txBody>
              <a:bodyPr/>
              <a:lstStyle/>
              <a:p>
                <a:endParaRPr lang="nb-NO" dirty="0"/>
              </a:p>
            </p:txBody>
          </p:sp>
          <p:sp>
            <p:nvSpPr>
              <p:cNvPr id="3354" name="Freeform 1708"/>
              <p:cNvSpPr>
                <a:spLocks/>
              </p:cNvSpPr>
              <p:nvPr/>
            </p:nvSpPr>
            <p:spPr bwMode="auto">
              <a:xfrm>
                <a:off x="3097" y="1041"/>
                <a:ext cx="4" cy="10"/>
              </a:xfrm>
              <a:custGeom>
                <a:avLst/>
                <a:gdLst>
                  <a:gd name="T0" fmla="*/ 0 w 4"/>
                  <a:gd name="T1" fmla="*/ 10 h 10"/>
                  <a:gd name="T2" fmla="*/ 4 w 4"/>
                  <a:gd name="T3" fmla="*/ 2 h 10"/>
                  <a:gd name="T4" fmla="*/ 0 w 4"/>
                  <a:gd name="T5" fmla="*/ 0 h 10"/>
                  <a:gd name="T6" fmla="*/ 0 w 4"/>
                  <a:gd name="T7" fmla="*/ 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0" y="10"/>
                    </a:moveTo>
                    <a:lnTo>
                      <a:pt x="4" y="2"/>
                    </a:lnTo>
                    <a:lnTo>
                      <a:pt x="0" y="0"/>
                    </a:lnTo>
                  </a:path>
                </a:pathLst>
              </a:custGeom>
              <a:noFill/>
              <a:ln w="3">
                <a:solidFill>
                  <a:srgbClr val="00BDFF"/>
                </a:solidFill>
                <a:prstDash val="solid"/>
                <a:round/>
                <a:headEnd/>
                <a:tailEnd/>
              </a:ln>
            </p:spPr>
            <p:txBody>
              <a:bodyPr/>
              <a:lstStyle/>
              <a:p>
                <a:endParaRPr lang="nb-NO" dirty="0"/>
              </a:p>
            </p:txBody>
          </p:sp>
          <p:sp>
            <p:nvSpPr>
              <p:cNvPr id="3355" name="Line 1709"/>
              <p:cNvSpPr>
                <a:spLocks noChangeShapeType="1"/>
              </p:cNvSpPr>
              <p:nvPr/>
            </p:nvSpPr>
            <p:spPr bwMode="auto">
              <a:xfrm flipH="1">
                <a:off x="2909" y="1051"/>
                <a:ext cx="1" cy="4"/>
              </a:xfrm>
              <a:prstGeom prst="line">
                <a:avLst/>
              </a:prstGeom>
              <a:noFill/>
              <a:ln w="3">
                <a:solidFill>
                  <a:srgbClr val="00BDFF"/>
                </a:solidFill>
                <a:round/>
                <a:headEnd/>
                <a:tailEnd/>
              </a:ln>
            </p:spPr>
            <p:txBody>
              <a:bodyPr/>
              <a:lstStyle/>
              <a:p>
                <a:endParaRPr lang="nb-NO" dirty="0"/>
              </a:p>
            </p:txBody>
          </p:sp>
          <p:sp>
            <p:nvSpPr>
              <p:cNvPr id="3356" name="Freeform 1710"/>
              <p:cNvSpPr>
                <a:spLocks/>
              </p:cNvSpPr>
              <p:nvPr/>
            </p:nvSpPr>
            <p:spPr bwMode="auto">
              <a:xfrm>
                <a:off x="3097" y="935"/>
                <a:ext cx="75" cy="128"/>
              </a:xfrm>
              <a:custGeom>
                <a:avLst/>
                <a:gdLst>
                  <a:gd name="T0" fmla="*/ 0 w 75"/>
                  <a:gd name="T1" fmla="*/ 128 h 128"/>
                  <a:gd name="T2" fmla="*/ 3 w 75"/>
                  <a:gd name="T3" fmla="*/ 123 h 128"/>
                  <a:gd name="T4" fmla="*/ 8 w 75"/>
                  <a:gd name="T5" fmla="*/ 118 h 128"/>
                  <a:gd name="T6" fmla="*/ 10 w 75"/>
                  <a:gd name="T7" fmla="*/ 118 h 128"/>
                  <a:gd name="T8" fmla="*/ 10 w 75"/>
                  <a:gd name="T9" fmla="*/ 118 h 128"/>
                  <a:gd name="T10" fmla="*/ 12 w 75"/>
                  <a:gd name="T11" fmla="*/ 114 h 128"/>
                  <a:gd name="T12" fmla="*/ 16 w 75"/>
                  <a:gd name="T13" fmla="*/ 106 h 128"/>
                  <a:gd name="T14" fmla="*/ 12 w 75"/>
                  <a:gd name="T15" fmla="*/ 106 h 128"/>
                  <a:gd name="T16" fmla="*/ 10 w 75"/>
                  <a:gd name="T17" fmla="*/ 106 h 128"/>
                  <a:gd name="T18" fmla="*/ 11 w 75"/>
                  <a:gd name="T19" fmla="*/ 104 h 128"/>
                  <a:gd name="T20" fmla="*/ 16 w 75"/>
                  <a:gd name="T21" fmla="*/ 99 h 128"/>
                  <a:gd name="T22" fmla="*/ 17 w 75"/>
                  <a:gd name="T23" fmla="*/ 99 h 128"/>
                  <a:gd name="T24" fmla="*/ 24 w 75"/>
                  <a:gd name="T25" fmla="*/ 98 h 128"/>
                  <a:gd name="T26" fmla="*/ 28 w 75"/>
                  <a:gd name="T27" fmla="*/ 97 h 128"/>
                  <a:gd name="T28" fmla="*/ 34 w 75"/>
                  <a:gd name="T29" fmla="*/ 93 h 128"/>
                  <a:gd name="T30" fmla="*/ 36 w 75"/>
                  <a:gd name="T31" fmla="*/ 93 h 128"/>
                  <a:gd name="T32" fmla="*/ 42 w 75"/>
                  <a:gd name="T33" fmla="*/ 89 h 128"/>
                  <a:gd name="T34" fmla="*/ 44 w 75"/>
                  <a:gd name="T35" fmla="*/ 89 h 128"/>
                  <a:gd name="T36" fmla="*/ 50 w 75"/>
                  <a:gd name="T37" fmla="*/ 89 h 128"/>
                  <a:gd name="T38" fmla="*/ 58 w 75"/>
                  <a:gd name="T39" fmla="*/ 89 h 128"/>
                  <a:gd name="T40" fmla="*/ 58 w 75"/>
                  <a:gd name="T41" fmla="*/ 90 h 128"/>
                  <a:gd name="T42" fmla="*/ 62 w 75"/>
                  <a:gd name="T43" fmla="*/ 95 h 128"/>
                  <a:gd name="T44" fmla="*/ 63 w 75"/>
                  <a:gd name="T45" fmla="*/ 95 h 128"/>
                  <a:gd name="T46" fmla="*/ 63 w 75"/>
                  <a:gd name="T47" fmla="*/ 94 h 128"/>
                  <a:gd name="T48" fmla="*/ 65 w 75"/>
                  <a:gd name="T49" fmla="*/ 94 h 128"/>
                  <a:gd name="T50" fmla="*/ 65 w 75"/>
                  <a:gd name="T51" fmla="*/ 93 h 128"/>
                  <a:gd name="T52" fmla="*/ 65 w 75"/>
                  <a:gd name="T53" fmla="*/ 93 h 128"/>
                  <a:gd name="T54" fmla="*/ 59 w 75"/>
                  <a:gd name="T55" fmla="*/ 89 h 128"/>
                  <a:gd name="T56" fmla="*/ 59 w 75"/>
                  <a:gd name="T57" fmla="*/ 87 h 128"/>
                  <a:gd name="T58" fmla="*/ 59 w 75"/>
                  <a:gd name="T59" fmla="*/ 86 h 128"/>
                  <a:gd name="T60" fmla="*/ 50 w 75"/>
                  <a:gd name="T61" fmla="*/ 81 h 128"/>
                  <a:gd name="T62" fmla="*/ 51 w 75"/>
                  <a:gd name="T63" fmla="*/ 73 h 128"/>
                  <a:gd name="T64" fmla="*/ 53 w 75"/>
                  <a:gd name="T65" fmla="*/ 66 h 128"/>
                  <a:gd name="T66" fmla="*/ 45 w 75"/>
                  <a:gd name="T67" fmla="*/ 66 h 128"/>
                  <a:gd name="T68" fmla="*/ 42 w 75"/>
                  <a:gd name="T69" fmla="*/ 69 h 128"/>
                  <a:gd name="T70" fmla="*/ 41 w 75"/>
                  <a:gd name="T71" fmla="*/ 66 h 128"/>
                  <a:gd name="T72" fmla="*/ 41 w 75"/>
                  <a:gd name="T73" fmla="*/ 64 h 128"/>
                  <a:gd name="T74" fmla="*/ 45 w 75"/>
                  <a:gd name="T75" fmla="*/ 49 h 128"/>
                  <a:gd name="T76" fmla="*/ 51 w 75"/>
                  <a:gd name="T77" fmla="*/ 35 h 128"/>
                  <a:gd name="T78" fmla="*/ 55 w 75"/>
                  <a:gd name="T79" fmla="*/ 26 h 128"/>
                  <a:gd name="T80" fmla="*/ 59 w 75"/>
                  <a:gd name="T81" fmla="*/ 25 h 128"/>
                  <a:gd name="T82" fmla="*/ 55 w 75"/>
                  <a:gd name="T83" fmla="*/ 17 h 128"/>
                  <a:gd name="T84" fmla="*/ 54 w 75"/>
                  <a:gd name="T85" fmla="*/ 6 h 128"/>
                  <a:gd name="T86" fmla="*/ 61 w 75"/>
                  <a:gd name="T87" fmla="*/ 5 h 128"/>
                  <a:gd name="T88" fmla="*/ 68 w 75"/>
                  <a:gd name="T89" fmla="*/ 0 h 128"/>
                  <a:gd name="T90" fmla="*/ 75 w 75"/>
                  <a:gd name="T91" fmla="*/ 5 h 128"/>
                  <a:gd name="T92" fmla="*/ 75 w 75"/>
                  <a:gd name="T93" fmla="*/ 17 h 128"/>
                  <a:gd name="T94" fmla="*/ 70 w 75"/>
                  <a:gd name="T95" fmla="*/ 23 h 128"/>
                  <a:gd name="T96" fmla="*/ 67 w 75"/>
                  <a:gd name="T97" fmla="*/ 31 h 128"/>
                  <a:gd name="T98" fmla="*/ 66 w 75"/>
                  <a:gd name="T99" fmla="*/ 36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5"/>
                  <a:gd name="T151" fmla="*/ 0 h 128"/>
                  <a:gd name="T152" fmla="*/ 75 w 75"/>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5" h="128">
                    <a:moveTo>
                      <a:pt x="0" y="128"/>
                    </a:moveTo>
                    <a:lnTo>
                      <a:pt x="3" y="123"/>
                    </a:lnTo>
                    <a:lnTo>
                      <a:pt x="8" y="118"/>
                    </a:lnTo>
                    <a:lnTo>
                      <a:pt x="10" y="118"/>
                    </a:lnTo>
                    <a:lnTo>
                      <a:pt x="12" y="114"/>
                    </a:lnTo>
                    <a:lnTo>
                      <a:pt x="16" y="106"/>
                    </a:lnTo>
                    <a:lnTo>
                      <a:pt x="12" y="106"/>
                    </a:lnTo>
                    <a:lnTo>
                      <a:pt x="10" y="106"/>
                    </a:lnTo>
                    <a:lnTo>
                      <a:pt x="11" y="104"/>
                    </a:lnTo>
                    <a:lnTo>
                      <a:pt x="16" y="99"/>
                    </a:lnTo>
                    <a:lnTo>
                      <a:pt x="17" y="99"/>
                    </a:lnTo>
                    <a:lnTo>
                      <a:pt x="24" y="98"/>
                    </a:lnTo>
                    <a:lnTo>
                      <a:pt x="28" y="97"/>
                    </a:lnTo>
                    <a:lnTo>
                      <a:pt x="34" y="93"/>
                    </a:lnTo>
                    <a:lnTo>
                      <a:pt x="36" y="93"/>
                    </a:lnTo>
                    <a:lnTo>
                      <a:pt x="42" y="89"/>
                    </a:lnTo>
                    <a:lnTo>
                      <a:pt x="44" y="89"/>
                    </a:lnTo>
                    <a:lnTo>
                      <a:pt x="50" y="89"/>
                    </a:lnTo>
                    <a:lnTo>
                      <a:pt x="58" y="89"/>
                    </a:lnTo>
                    <a:lnTo>
                      <a:pt x="58" y="90"/>
                    </a:lnTo>
                    <a:lnTo>
                      <a:pt x="62" y="95"/>
                    </a:lnTo>
                    <a:lnTo>
                      <a:pt x="63" y="95"/>
                    </a:lnTo>
                    <a:lnTo>
                      <a:pt x="63" y="94"/>
                    </a:lnTo>
                    <a:lnTo>
                      <a:pt x="65" y="94"/>
                    </a:lnTo>
                    <a:lnTo>
                      <a:pt x="65" y="93"/>
                    </a:lnTo>
                    <a:lnTo>
                      <a:pt x="59" y="89"/>
                    </a:lnTo>
                    <a:lnTo>
                      <a:pt x="59" y="87"/>
                    </a:lnTo>
                    <a:lnTo>
                      <a:pt x="59" y="86"/>
                    </a:lnTo>
                    <a:lnTo>
                      <a:pt x="50" y="81"/>
                    </a:lnTo>
                    <a:lnTo>
                      <a:pt x="51" y="73"/>
                    </a:lnTo>
                    <a:lnTo>
                      <a:pt x="53" y="66"/>
                    </a:lnTo>
                    <a:lnTo>
                      <a:pt x="45" y="66"/>
                    </a:lnTo>
                    <a:lnTo>
                      <a:pt x="42" y="69"/>
                    </a:lnTo>
                    <a:lnTo>
                      <a:pt x="41" y="66"/>
                    </a:lnTo>
                    <a:lnTo>
                      <a:pt x="41" y="64"/>
                    </a:lnTo>
                    <a:lnTo>
                      <a:pt x="45" y="49"/>
                    </a:lnTo>
                    <a:lnTo>
                      <a:pt x="51" y="35"/>
                    </a:lnTo>
                    <a:lnTo>
                      <a:pt x="55" y="26"/>
                    </a:lnTo>
                    <a:lnTo>
                      <a:pt x="59" y="25"/>
                    </a:lnTo>
                    <a:lnTo>
                      <a:pt x="55" y="17"/>
                    </a:lnTo>
                    <a:lnTo>
                      <a:pt x="54" y="6"/>
                    </a:lnTo>
                    <a:lnTo>
                      <a:pt x="61" y="5"/>
                    </a:lnTo>
                    <a:lnTo>
                      <a:pt x="68" y="0"/>
                    </a:lnTo>
                    <a:lnTo>
                      <a:pt x="75" y="5"/>
                    </a:lnTo>
                    <a:lnTo>
                      <a:pt x="75" y="17"/>
                    </a:lnTo>
                    <a:lnTo>
                      <a:pt x="70" y="23"/>
                    </a:lnTo>
                    <a:lnTo>
                      <a:pt x="67" y="31"/>
                    </a:lnTo>
                    <a:lnTo>
                      <a:pt x="66" y="36"/>
                    </a:lnTo>
                  </a:path>
                </a:pathLst>
              </a:custGeom>
              <a:noFill/>
              <a:ln w="3">
                <a:solidFill>
                  <a:srgbClr val="00BDFF"/>
                </a:solidFill>
                <a:prstDash val="solid"/>
                <a:round/>
                <a:headEnd/>
                <a:tailEnd/>
              </a:ln>
            </p:spPr>
            <p:txBody>
              <a:bodyPr/>
              <a:lstStyle/>
              <a:p>
                <a:endParaRPr lang="nb-NO" dirty="0"/>
              </a:p>
            </p:txBody>
          </p:sp>
          <p:sp>
            <p:nvSpPr>
              <p:cNvPr id="3357" name="Freeform 1711"/>
              <p:cNvSpPr>
                <a:spLocks/>
              </p:cNvSpPr>
              <p:nvPr/>
            </p:nvSpPr>
            <p:spPr bwMode="auto">
              <a:xfrm>
                <a:off x="3028" y="1011"/>
                <a:ext cx="69" cy="55"/>
              </a:xfrm>
              <a:custGeom>
                <a:avLst/>
                <a:gdLst>
                  <a:gd name="T0" fmla="*/ 0 w 69"/>
                  <a:gd name="T1" fmla="*/ 24 h 55"/>
                  <a:gd name="T2" fmla="*/ 0 w 69"/>
                  <a:gd name="T3" fmla="*/ 24 h 55"/>
                  <a:gd name="T4" fmla="*/ 1 w 69"/>
                  <a:gd name="T5" fmla="*/ 40 h 55"/>
                  <a:gd name="T6" fmla="*/ 1 w 69"/>
                  <a:gd name="T7" fmla="*/ 40 h 55"/>
                  <a:gd name="T8" fmla="*/ 14 w 69"/>
                  <a:gd name="T9" fmla="*/ 38 h 55"/>
                  <a:gd name="T10" fmla="*/ 25 w 69"/>
                  <a:gd name="T11" fmla="*/ 35 h 55"/>
                  <a:gd name="T12" fmla="*/ 25 w 69"/>
                  <a:gd name="T13" fmla="*/ 55 h 55"/>
                  <a:gd name="T14" fmla="*/ 35 w 69"/>
                  <a:gd name="T15" fmla="*/ 51 h 55"/>
                  <a:gd name="T16" fmla="*/ 42 w 69"/>
                  <a:gd name="T17" fmla="*/ 48 h 55"/>
                  <a:gd name="T18" fmla="*/ 38 w 69"/>
                  <a:gd name="T19" fmla="*/ 34 h 55"/>
                  <a:gd name="T20" fmla="*/ 38 w 69"/>
                  <a:gd name="T21" fmla="*/ 32 h 55"/>
                  <a:gd name="T22" fmla="*/ 58 w 69"/>
                  <a:gd name="T23" fmla="*/ 13 h 55"/>
                  <a:gd name="T24" fmla="*/ 59 w 69"/>
                  <a:gd name="T25" fmla="*/ 7 h 55"/>
                  <a:gd name="T26" fmla="*/ 59 w 69"/>
                  <a:gd name="T27" fmla="*/ 4 h 55"/>
                  <a:gd name="T28" fmla="*/ 59 w 69"/>
                  <a:gd name="T29" fmla="*/ 2 h 55"/>
                  <a:gd name="T30" fmla="*/ 69 w 69"/>
                  <a:gd name="T31" fmla="*/ 0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
                  <a:gd name="T49" fmla="*/ 0 h 55"/>
                  <a:gd name="T50" fmla="*/ 69 w 69"/>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 h="55">
                    <a:moveTo>
                      <a:pt x="0" y="24"/>
                    </a:moveTo>
                    <a:lnTo>
                      <a:pt x="0" y="24"/>
                    </a:lnTo>
                    <a:lnTo>
                      <a:pt x="1" y="40"/>
                    </a:lnTo>
                    <a:lnTo>
                      <a:pt x="14" y="38"/>
                    </a:lnTo>
                    <a:lnTo>
                      <a:pt x="25" y="35"/>
                    </a:lnTo>
                    <a:lnTo>
                      <a:pt x="25" y="55"/>
                    </a:lnTo>
                    <a:lnTo>
                      <a:pt x="35" y="51"/>
                    </a:lnTo>
                    <a:lnTo>
                      <a:pt x="42" y="48"/>
                    </a:lnTo>
                    <a:lnTo>
                      <a:pt x="38" y="34"/>
                    </a:lnTo>
                    <a:lnTo>
                      <a:pt x="38" y="32"/>
                    </a:lnTo>
                    <a:lnTo>
                      <a:pt x="58" y="13"/>
                    </a:lnTo>
                    <a:lnTo>
                      <a:pt x="59" y="7"/>
                    </a:lnTo>
                    <a:lnTo>
                      <a:pt x="59" y="4"/>
                    </a:lnTo>
                    <a:lnTo>
                      <a:pt x="59" y="2"/>
                    </a:lnTo>
                    <a:lnTo>
                      <a:pt x="69" y="0"/>
                    </a:lnTo>
                  </a:path>
                </a:pathLst>
              </a:custGeom>
              <a:noFill/>
              <a:ln w="3">
                <a:solidFill>
                  <a:srgbClr val="00BDFF"/>
                </a:solidFill>
                <a:prstDash val="solid"/>
                <a:round/>
                <a:headEnd/>
                <a:tailEnd/>
              </a:ln>
            </p:spPr>
            <p:txBody>
              <a:bodyPr/>
              <a:lstStyle/>
              <a:p>
                <a:endParaRPr lang="nb-NO" dirty="0"/>
              </a:p>
            </p:txBody>
          </p:sp>
          <p:sp>
            <p:nvSpPr>
              <p:cNvPr id="3358" name="Freeform 1712"/>
              <p:cNvSpPr>
                <a:spLocks/>
              </p:cNvSpPr>
              <p:nvPr/>
            </p:nvSpPr>
            <p:spPr bwMode="auto">
              <a:xfrm>
                <a:off x="3082" y="1041"/>
                <a:ext cx="15" cy="29"/>
              </a:xfrm>
              <a:custGeom>
                <a:avLst/>
                <a:gdLst>
                  <a:gd name="T0" fmla="*/ 15 w 15"/>
                  <a:gd name="T1" fmla="*/ 0 h 29"/>
                  <a:gd name="T2" fmla="*/ 1 w 15"/>
                  <a:gd name="T3" fmla="*/ 6 h 29"/>
                  <a:gd name="T4" fmla="*/ 0 w 15"/>
                  <a:gd name="T5" fmla="*/ 27 h 29"/>
                  <a:gd name="T6" fmla="*/ 4 w 15"/>
                  <a:gd name="T7" fmla="*/ 29 h 29"/>
                  <a:gd name="T8" fmla="*/ 5 w 15"/>
                  <a:gd name="T9" fmla="*/ 29 h 29"/>
                  <a:gd name="T10" fmla="*/ 15 w 15"/>
                  <a:gd name="T11" fmla="*/ 10 h 29"/>
                  <a:gd name="T12" fmla="*/ 0 60000 65536"/>
                  <a:gd name="T13" fmla="*/ 0 60000 65536"/>
                  <a:gd name="T14" fmla="*/ 0 60000 65536"/>
                  <a:gd name="T15" fmla="*/ 0 60000 65536"/>
                  <a:gd name="T16" fmla="*/ 0 60000 65536"/>
                  <a:gd name="T17" fmla="*/ 0 60000 65536"/>
                  <a:gd name="T18" fmla="*/ 0 w 15"/>
                  <a:gd name="T19" fmla="*/ 0 h 29"/>
                  <a:gd name="T20" fmla="*/ 15 w 15"/>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5" h="29">
                    <a:moveTo>
                      <a:pt x="15" y="0"/>
                    </a:moveTo>
                    <a:lnTo>
                      <a:pt x="1" y="6"/>
                    </a:lnTo>
                    <a:lnTo>
                      <a:pt x="0" y="27"/>
                    </a:lnTo>
                    <a:lnTo>
                      <a:pt x="4" y="29"/>
                    </a:lnTo>
                    <a:lnTo>
                      <a:pt x="5" y="29"/>
                    </a:lnTo>
                    <a:lnTo>
                      <a:pt x="15" y="10"/>
                    </a:lnTo>
                  </a:path>
                </a:pathLst>
              </a:custGeom>
              <a:noFill/>
              <a:ln w="3">
                <a:solidFill>
                  <a:srgbClr val="00BDFF"/>
                </a:solidFill>
                <a:prstDash val="solid"/>
                <a:round/>
                <a:headEnd/>
                <a:tailEnd/>
              </a:ln>
            </p:spPr>
            <p:txBody>
              <a:bodyPr/>
              <a:lstStyle/>
              <a:p>
                <a:endParaRPr lang="nb-NO" dirty="0"/>
              </a:p>
            </p:txBody>
          </p:sp>
          <p:sp>
            <p:nvSpPr>
              <p:cNvPr id="3359" name="Freeform 1713"/>
              <p:cNvSpPr>
                <a:spLocks/>
              </p:cNvSpPr>
              <p:nvPr/>
            </p:nvSpPr>
            <p:spPr bwMode="auto">
              <a:xfrm>
                <a:off x="3095" y="1063"/>
                <a:ext cx="2" cy="8"/>
              </a:xfrm>
              <a:custGeom>
                <a:avLst/>
                <a:gdLst>
                  <a:gd name="T0" fmla="*/ 2 w 2"/>
                  <a:gd name="T1" fmla="*/ 7 h 8"/>
                  <a:gd name="T2" fmla="*/ 0 w 2"/>
                  <a:gd name="T3" fmla="*/ 8 h 8"/>
                  <a:gd name="T4" fmla="*/ 1 w 2"/>
                  <a:gd name="T5" fmla="*/ 3 h 8"/>
                  <a:gd name="T6" fmla="*/ 1 w 2"/>
                  <a:gd name="T7" fmla="*/ 1 h 8"/>
                  <a:gd name="T8" fmla="*/ 2 w 2"/>
                  <a:gd name="T9" fmla="*/ 0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7"/>
                    </a:moveTo>
                    <a:lnTo>
                      <a:pt x="0" y="8"/>
                    </a:lnTo>
                    <a:lnTo>
                      <a:pt x="1" y="3"/>
                    </a:lnTo>
                    <a:lnTo>
                      <a:pt x="1" y="1"/>
                    </a:lnTo>
                    <a:lnTo>
                      <a:pt x="2" y="0"/>
                    </a:lnTo>
                  </a:path>
                </a:pathLst>
              </a:custGeom>
              <a:noFill/>
              <a:ln w="3">
                <a:solidFill>
                  <a:srgbClr val="00BDFF"/>
                </a:solidFill>
                <a:prstDash val="solid"/>
                <a:round/>
                <a:headEnd/>
                <a:tailEnd/>
              </a:ln>
            </p:spPr>
            <p:txBody>
              <a:bodyPr/>
              <a:lstStyle/>
              <a:p>
                <a:endParaRPr lang="nb-NO" dirty="0"/>
              </a:p>
            </p:txBody>
          </p:sp>
          <p:sp>
            <p:nvSpPr>
              <p:cNvPr id="3360" name="Freeform 1714"/>
              <p:cNvSpPr>
                <a:spLocks/>
              </p:cNvSpPr>
              <p:nvPr/>
            </p:nvSpPr>
            <p:spPr bwMode="auto">
              <a:xfrm>
                <a:off x="2868" y="1068"/>
                <a:ext cx="6" cy="4"/>
              </a:xfrm>
              <a:custGeom>
                <a:avLst/>
                <a:gdLst>
                  <a:gd name="T0" fmla="*/ 6 w 6"/>
                  <a:gd name="T1" fmla="*/ 4 h 4"/>
                  <a:gd name="T2" fmla="*/ 6 w 6"/>
                  <a:gd name="T3" fmla="*/ 0 h 4"/>
                  <a:gd name="T4" fmla="*/ 0 w 6"/>
                  <a:gd name="T5" fmla="*/ 3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6" y="4"/>
                    </a:moveTo>
                    <a:lnTo>
                      <a:pt x="6" y="0"/>
                    </a:lnTo>
                    <a:lnTo>
                      <a:pt x="0" y="3"/>
                    </a:lnTo>
                  </a:path>
                </a:pathLst>
              </a:custGeom>
              <a:noFill/>
              <a:ln w="3">
                <a:solidFill>
                  <a:srgbClr val="00BDFF"/>
                </a:solidFill>
                <a:prstDash val="solid"/>
                <a:round/>
                <a:headEnd/>
                <a:tailEnd/>
              </a:ln>
            </p:spPr>
            <p:txBody>
              <a:bodyPr/>
              <a:lstStyle/>
              <a:p>
                <a:endParaRPr lang="nb-NO" dirty="0"/>
              </a:p>
            </p:txBody>
          </p:sp>
          <p:sp>
            <p:nvSpPr>
              <p:cNvPr id="3361" name="Freeform 1715"/>
              <p:cNvSpPr>
                <a:spLocks/>
              </p:cNvSpPr>
              <p:nvPr/>
            </p:nvSpPr>
            <p:spPr bwMode="auto">
              <a:xfrm>
                <a:off x="2995" y="1058"/>
                <a:ext cx="15" cy="14"/>
              </a:xfrm>
              <a:custGeom>
                <a:avLst/>
                <a:gdLst>
                  <a:gd name="T0" fmla="*/ 15 w 15"/>
                  <a:gd name="T1" fmla="*/ 14 h 14"/>
                  <a:gd name="T2" fmla="*/ 15 w 15"/>
                  <a:gd name="T3" fmla="*/ 14 h 14"/>
                  <a:gd name="T4" fmla="*/ 13 w 15"/>
                  <a:gd name="T5" fmla="*/ 13 h 14"/>
                  <a:gd name="T6" fmla="*/ 13 w 15"/>
                  <a:gd name="T7" fmla="*/ 10 h 14"/>
                  <a:gd name="T8" fmla="*/ 13 w 15"/>
                  <a:gd name="T9" fmla="*/ 10 h 14"/>
                  <a:gd name="T10" fmla="*/ 11 w 15"/>
                  <a:gd name="T11" fmla="*/ 9 h 14"/>
                  <a:gd name="T12" fmla="*/ 11 w 15"/>
                  <a:gd name="T13" fmla="*/ 8 h 14"/>
                  <a:gd name="T14" fmla="*/ 12 w 15"/>
                  <a:gd name="T15" fmla="*/ 4 h 14"/>
                  <a:gd name="T16" fmla="*/ 12 w 15"/>
                  <a:gd name="T17" fmla="*/ 0 h 14"/>
                  <a:gd name="T18" fmla="*/ 4 w 15"/>
                  <a:gd name="T19" fmla="*/ 5 h 14"/>
                  <a:gd name="T20" fmla="*/ 0 w 15"/>
                  <a:gd name="T21" fmla="*/ 13 h 14"/>
                  <a:gd name="T22" fmla="*/ 2 w 15"/>
                  <a:gd name="T23" fmla="*/ 13 h 14"/>
                  <a:gd name="T24" fmla="*/ 13 w 15"/>
                  <a:gd name="T25" fmla="*/ 14 h 14"/>
                  <a:gd name="T26" fmla="*/ 15 w 15"/>
                  <a:gd name="T27" fmla="*/ 14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4"/>
                  <a:gd name="T44" fmla="*/ 15 w 15"/>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4">
                    <a:moveTo>
                      <a:pt x="15" y="14"/>
                    </a:moveTo>
                    <a:lnTo>
                      <a:pt x="15" y="14"/>
                    </a:lnTo>
                    <a:lnTo>
                      <a:pt x="13" y="13"/>
                    </a:lnTo>
                    <a:lnTo>
                      <a:pt x="13" y="10"/>
                    </a:lnTo>
                    <a:lnTo>
                      <a:pt x="11" y="9"/>
                    </a:lnTo>
                    <a:lnTo>
                      <a:pt x="11" y="8"/>
                    </a:lnTo>
                    <a:lnTo>
                      <a:pt x="12" y="4"/>
                    </a:lnTo>
                    <a:lnTo>
                      <a:pt x="12" y="0"/>
                    </a:lnTo>
                    <a:lnTo>
                      <a:pt x="4" y="5"/>
                    </a:lnTo>
                    <a:lnTo>
                      <a:pt x="0" y="13"/>
                    </a:lnTo>
                    <a:lnTo>
                      <a:pt x="2" y="13"/>
                    </a:lnTo>
                    <a:lnTo>
                      <a:pt x="13" y="14"/>
                    </a:lnTo>
                    <a:lnTo>
                      <a:pt x="15" y="14"/>
                    </a:lnTo>
                  </a:path>
                </a:pathLst>
              </a:custGeom>
              <a:noFill/>
              <a:ln w="3">
                <a:solidFill>
                  <a:srgbClr val="00BDFF"/>
                </a:solidFill>
                <a:prstDash val="solid"/>
                <a:round/>
                <a:headEnd/>
                <a:tailEnd/>
              </a:ln>
            </p:spPr>
            <p:txBody>
              <a:bodyPr/>
              <a:lstStyle/>
              <a:p>
                <a:endParaRPr lang="nb-NO" dirty="0"/>
              </a:p>
            </p:txBody>
          </p:sp>
          <p:sp>
            <p:nvSpPr>
              <p:cNvPr id="3362" name="Freeform 1716"/>
              <p:cNvSpPr>
                <a:spLocks/>
              </p:cNvSpPr>
              <p:nvPr/>
            </p:nvSpPr>
            <p:spPr bwMode="auto">
              <a:xfrm>
                <a:off x="3097" y="1070"/>
                <a:ext cx="7" cy="7"/>
              </a:xfrm>
              <a:custGeom>
                <a:avLst/>
                <a:gdLst>
                  <a:gd name="T0" fmla="*/ 0 w 7"/>
                  <a:gd name="T1" fmla="*/ 7 h 7"/>
                  <a:gd name="T2" fmla="*/ 2 w 7"/>
                  <a:gd name="T3" fmla="*/ 6 h 7"/>
                  <a:gd name="T4" fmla="*/ 7 w 7"/>
                  <a:gd name="T5" fmla="*/ 5 h 7"/>
                  <a:gd name="T6" fmla="*/ 3 w 7"/>
                  <a:gd name="T7" fmla="*/ 0 h 7"/>
                  <a:gd name="T8" fmla="*/ 0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7"/>
                    </a:moveTo>
                    <a:lnTo>
                      <a:pt x="2" y="6"/>
                    </a:lnTo>
                    <a:lnTo>
                      <a:pt x="7" y="5"/>
                    </a:lnTo>
                    <a:lnTo>
                      <a:pt x="3" y="0"/>
                    </a:lnTo>
                    <a:lnTo>
                      <a:pt x="0" y="0"/>
                    </a:lnTo>
                  </a:path>
                </a:pathLst>
              </a:custGeom>
              <a:noFill/>
              <a:ln w="3">
                <a:solidFill>
                  <a:srgbClr val="00BDFF"/>
                </a:solidFill>
                <a:prstDash val="solid"/>
                <a:round/>
                <a:headEnd/>
                <a:tailEnd/>
              </a:ln>
            </p:spPr>
            <p:txBody>
              <a:bodyPr/>
              <a:lstStyle/>
              <a:p>
                <a:endParaRPr lang="nb-NO" dirty="0"/>
              </a:p>
            </p:txBody>
          </p:sp>
          <p:sp>
            <p:nvSpPr>
              <p:cNvPr id="3363" name="Freeform 1717"/>
              <p:cNvSpPr>
                <a:spLocks/>
              </p:cNvSpPr>
              <p:nvPr/>
            </p:nvSpPr>
            <p:spPr bwMode="auto">
              <a:xfrm>
                <a:off x="2900" y="1055"/>
                <a:ext cx="9" cy="26"/>
              </a:xfrm>
              <a:custGeom>
                <a:avLst/>
                <a:gdLst>
                  <a:gd name="T0" fmla="*/ 9 w 9"/>
                  <a:gd name="T1" fmla="*/ 0 h 26"/>
                  <a:gd name="T2" fmla="*/ 8 w 9"/>
                  <a:gd name="T3" fmla="*/ 3 h 26"/>
                  <a:gd name="T4" fmla="*/ 4 w 9"/>
                  <a:gd name="T5" fmla="*/ 11 h 26"/>
                  <a:gd name="T6" fmla="*/ 0 w 9"/>
                  <a:gd name="T7" fmla="*/ 21 h 26"/>
                  <a:gd name="T8" fmla="*/ 0 w 9"/>
                  <a:gd name="T9" fmla="*/ 26 h 26"/>
                  <a:gd name="T10" fmla="*/ 0 60000 65536"/>
                  <a:gd name="T11" fmla="*/ 0 60000 65536"/>
                  <a:gd name="T12" fmla="*/ 0 60000 65536"/>
                  <a:gd name="T13" fmla="*/ 0 60000 65536"/>
                  <a:gd name="T14" fmla="*/ 0 60000 65536"/>
                  <a:gd name="T15" fmla="*/ 0 w 9"/>
                  <a:gd name="T16" fmla="*/ 0 h 26"/>
                  <a:gd name="T17" fmla="*/ 9 w 9"/>
                  <a:gd name="T18" fmla="*/ 26 h 26"/>
                </a:gdLst>
                <a:ahLst/>
                <a:cxnLst>
                  <a:cxn ang="T10">
                    <a:pos x="T0" y="T1"/>
                  </a:cxn>
                  <a:cxn ang="T11">
                    <a:pos x="T2" y="T3"/>
                  </a:cxn>
                  <a:cxn ang="T12">
                    <a:pos x="T4" y="T5"/>
                  </a:cxn>
                  <a:cxn ang="T13">
                    <a:pos x="T6" y="T7"/>
                  </a:cxn>
                  <a:cxn ang="T14">
                    <a:pos x="T8" y="T9"/>
                  </a:cxn>
                </a:cxnLst>
                <a:rect l="T15" t="T16" r="T17" b="T18"/>
                <a:pathLst>
                  <a:path w="9" h="26">
                    <a:moveTo>
                      <a:pt x="9" y="0"/>
                    </a:moveTo>
                    <a:lnTo>
                      <a:pt x="8" y="3"/>
                    </a:lnTo>
                    <a:lnTo>
                      <a:pt x="4" y="11"/>
                    </a:lnTo>
                    <a:lnTo>
                      <a:pt x="0" y="21"/>
                    </a:lnTo>
                    <a:lnTo>
                      <a:pt x="0" y="26"/>
                    </a:lnTo>
                  </a:path>
                </a:pathLst>
              </a:custGeom>
              <a:noFill/>
              <a:ln w="3">
                <a:solidFill>
                  <a:srgbClr val="00BDFF"/>
                </a:solidFill>
                <a:prstDash val="solid"/>
                <a:round/>
                <a:headEnd/>
                <a:tailEnd/>
              </a:ln>
            </p:spPr>
            <p:txBody>
              <a:bodyPr/>
              <a:lstStyle/>
              <a:p>
                <a:endParaRPr lang="nb-NO" dirty="0"/>
              </a:p>
            </p:txBody>
          </p:sp>
          <p:sp>
            <p:nvSpPr>
              <p:cNvPr id="3364" name="Freeform 1718"/>
              <p:cNvSpPr>
                <a:spLocks/>
              </p:cNvSpPr>
              <p:nvPr/>
            </p:nvSpPr>
            <p:spPr bwMode="auto">
              <a:xfrm>
                <a:off x="3116" y="1084"/>
                <a:ext cx="6" cy="3"/>
              </a:xfrm>
              <a:custGeom>
                <a:avLst/>
                <a:gdLst>
                  <a:gd name="T0" fmla="*/ 6 w 6"/>
                  <a:gd name="T1" fmla="*/ 3 h 3"/>
                  <a:gd name="T2" fmla="*/ 2 w 6"/>
                  <a:gd name="T3" fmla="*/ 0 h 3"/>
                  <a:gd name="T4" fmla="*/ 0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6" y="3"/>
                    </a:moveTo>
                    <a:lnTo>
                      <a:pt x="2" y="0"/>
                    </a:lnTo>
                    <a:lnTo>
                      <a:pt x="0" y="0"/>
                    </a:lnTo>
                  </a:path>
                </a:pathLst>
              </a:custGeom>
              <a:noFill/>
              <a:ln w="3">
                <a:solidFill>
                  <a:srgbClr val="00BDFF"/>
                </a:solidFill>
                <a:prstDash val="solid"/>
                <a:round/>
                <a:headEnd/>
                <a:tailEnd/>
              </a:ln>
            </p:spPr>
            <p:txBody>
              <a:bodyPr/>
              <a:lstStyle/>
              <a:p>
                <a:endParaRPr lang="nb-NO" dirty="0"/>
              </a:p>
            </p:txBody>
          </p:sp>
          <p:sp>
            <p:nvSpPr>
              <p:cNvPr id="3365" name="Freeform 1719"/>
              <p:cNvSpPr>
                <a:spLocks/>
              </p:cNvSpPr>
              <p:nvPr/>
            </p:nvSpPr>
            <p:spPr bwMode="auto">
              <a:xfrm>
                <a:off x="3016" y="1076"/>
                <a:ext cx="11" cy="12"/>
              </a:xfrm>
              <a:custGeom>
                <a:avLst/>
                <a:gdLst>
                  <a:gd name="T0" fmla="*/ 4 w 11"/>
                  <a:gd name="T1" fmla="*/ 12 h 12"/>
                  <a:gd name="T2" fmla="*/ 11 w 11"/>
                  <a:gd name="T3" fmla="*/ 7 h 12"/>
                  <a:gd name="T4" fmla="*/ 8 w 11"/>
                  <a:gd name="T5" fmla="*/ 0 h 12"/>
                  <a:gd name="T6" fmla="*/ 0 w 11"/>
                  <a:gd name="T7" fmla="*/ 4 h 12"/>
                  <a:gd name="T8" fmla="*/ 4 w 11"/>
                  <a:gd name="T9" fmla="*/ 12 h 12"/>
                  <a:gd name="T10" fmla="*/ 4 w 11"/>
                  <a:gd name="T11" fmla="*/ 12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4" y="12"/>
                    </a:moveTo>
                    <a:lnTo>
                      <a:pt x="11" y="7"/>
                    </a:lnTo>
                    <a:lnTo>
                      <a:pt x="8" y="0"/>
                    </a:lnTo>
                    <a:lnTo>
                      <a:pt x="0" y="4"/>
                    </a:lnTo>
                    <a:lnTo>
                      <a:pt x="4" y="12"/>
                    </a:lnTo>
                  </a:path>
                </a:pathLst>
              </a:custGeom>
              <a:noFill/>
              <a:ln w="3">
                <a:solidFill>
                  <a:srgbClr val="00BDFF"/>
                </a:solidFill>
                <a:prstDash val="solid"/>
                <a:round/>
                <a:headEnd/>
                <a:tailEnd/>
              </a:ln>
            </p:spPr>
            <p:txBody>
              <a:bodyPr/>
              <a:lstStyle/>
              <a:p>
                <a:endParaRPr lang="nb-NO" dirty="0"/>
              </a:p>
            </p:txBody>
          </p:sp>
          <p:sp>
            <p:nvSpPr>
              <p:cNvPr id="3366" name="Freeform 1720"/>
              <p:cNvSpPr>
                <a:spLocks/>
              </p:cNvSpPr>
              <p:nvPr/>
            </p:nvSpPr>
            <p:spPr bwMode="auto">
              <a:xfrm>
                <a:off x="3101" y="1084"/>
                <a:ext cx="15" cy="5"/>
              </a:xfrm>
              <a:custGeom>
                <a:avLst/>
                <a:gdLst>
                  <a:gd name="T0" fmla="*/ 15 w 15"/>
                  <a:gd name="T1" fmla="*/ 0 h 5"/>
                  <a:gd name="T2" fmla="*/ 9 w 15"/>
                  <a:gd name="T3" fmla="*/ 1 h 5"/>
                  <a:gd name="T4" fmla="*/ 4 w 15"/>
                  <a:gd name="T5" fmla="*/ 3 h 5"/>
                  <a:gd name="T6" fmla="*/ 2 w 15"/>
                  <a:gd name="T7" fmla="*/ 4 h 5"/>
                  <a:gd name="T8" fmla="*/ 0 w 15"/>
                  <a:gd name="T9" fmla="*/ 5 h 5"/>
                  <a:gd name="T10" fmla="*/ 0 60000 65536"/>
                  <a:gd name="T11" fmla="*/ 0 60000 65536"/>
                  <a:gd name="T12" fmla="*/ 0 60000 65536"/>
                  <a:gd name="T13" fmla="*/ 0 60000 65536"/>
                  <a:gd name="T14" fmla="*/ 0 60000 65536"/>
                  <a:gd name="T15" fmla="*/ 0 w 15"/>
                  <a:gd name="T16" fmla="*/ 0 h 5"/>
                  <a:gd name="T17" fmla="*/ 15 w 15"/>
                  <a:gd name="T18" fmla="*/ 5 h 5"/>
                </a:gdLst>
                <a:ahLst/>
                <a:cxnLst>
                  <a:cxn ang="T10">
                    <a:pos x="T0" y="T1"/>
                  </a:cxn>
                  <a:cxn ang="T11">
                    <a:pos x="T2" y="T3"/>
                  </a:cxn>
                  <a:cxn ang="T12">
                    <a:pos x="T4" y="T5"/>
                  </a:cxn>
                  <a:cxn ang="T13">
                    <a:pos x="T6" y="T7"/>
                  </a:cxn>
                  <a:cxn ang="T14">
                    <a:pos x="T8" y="T9"/>
                  </a:cxn>
                </a:cxnLst>
                <a:rect l="T15" t="T16" r="T17" b="T18"/>
                <a:pathLst>
                  <a:path w="15" h="5">
                    <a:moveTo>
                      <a:pt x="15" y="0"/>
                    </a:moveTo>
                    <a:lnTo>
                      <a:pt x="9" y="1"/>
                    </a:lnTo>
                    <a:lnTo>
                      <a:pt x="4" y="3"/>
                    </a:lnTo>
                    <a:lnTo>
                      <a:pt x="2" y="4"/>
                    </a:lnTo>
                    <a:lnTo>
                      <a:pt x="0" y="5"/>
                    </a:lnTo>
                  </a:path>
                </a:pathLst>
              </a:custGeom>
              <a:noFill/>
              <a:ln w="3">
                <a:solidFill>
                  <a:srgbClr val="00BDFF"/>
                </a:solidFill>
                <a:prstDash val="solid"/>
                <a:round/>
                <a:headEnd/>
                <a:tailEnd/>
              </a:ln>
            </p:spPr>
            <p:txBody>
              <a:bodyPr/>
              <a:lstStyle/>
              <a:p>
                <a:endParaRPr lang="nb-NO" dirty="0"/>
              </a:p>
            </p:txBody>
          </p:sp>
          <p:sp>
            <p:nvSpPr>
              <p:cNvPr id="3367" name="Freeform 1721"/>
              <p:cNvSpPr>
                <a:spLocks/>
              </p:cNvSpPr>
              <p:nvPr/>
            </p:nvSpPr>
            <p:spPr bwMode="auto">
              <a:xfrm>
                <a:off x="3097" y="1089"/>
                <a:ext cx="4" cy="1"/>
              </a:xfrm>
              <a:custGeom>
                <a:avLst/>
                <a:gdLst>
                  <a:gd name="T0" fmla="*/ 4 w 4"/>
                  <a:gd name="T1" fmla="*/ 0 h 1"/>
                  <a:gd name="T2" fmla="*/ 0 w 4"/>
                  <a:gd name="T3" fmla="*/ 1 h 1"/>
                  <a:gd name="T4" fmla="*/ 0 w 4"/>
                  <a:gd name="T5" fmla="*/ 1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1"/>
                    </a:lnTo>
                  </a:path>
                </a:pathLst>
              </a:custGeom>
              <a:noFill/>
              <a:ln w="3">
                <a:solidFill>
                  <a:srgbClr val="00BDFF"/>
                </a:solidFill>
                <a:prstDash val="solid"/>
                <a:round/>
                <a:headEnd/>
                <a:tailEnd/>
              </a:ln>
            </p:spPr>
            <p:txBody>
              <a:bodyPr/>
              <a:lstStyle/>
              <a:p>
                <a:endParaRPr lang="nb-NO" dirty="0"/>
              </a:p>
            </p:txBody>
          </p:sp>
          <p:sp>
            <p:nvSpPr>
              <p:cNvPr id="3368" name="Freeform 1722"/>
              <p:cNvSpPr>
                <a:spLocks/>
              </p:cNvSpPr>
              <p:nvPr/>
            </p:nvSpPr>
            <p:spPr bwMode="auto">
              <a:xfrm>
                <a:off x="3122" y="1087"/>
                <a:ext cx="6" cy="5"/>
              </a:xfrm>
              <a:custGeom>
                <a:avLst/>
                <a:gdLst>
                  <a:gd name="T0" fmla="*/ 6 w 6"/>
                  <a:gd name="T1" fmla="*/ 5 h 5"/>
                  <a:gd name="T2" fmla="*/ 2 w 6"/>
                  <a:gd name="T3" fmla="*/ 1 h 5"/>
                  <a:gd name="T4" fmla="*/ 0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5"/>
                    </a:moveTo>
                    <a:lnTo>
                      <a:pt x="2" y="1"/>
                    </a:lnTo>
                    <a:lnTo>
                      <a:pt x="0" y="0"/>
                    </a:lnTo>
                  </a:path>
                </a:pathLst>
              </a:custGeom>
              <a:noFill/>
              <a:ln w="3">
                <a:solidFill>
                  <a:srgbClr val="00BDFF"/>
                </a:solidFill>
                <a:prstDash val="solid"/>
                <a:round/>
                <a:headEnd/>
                <a:tailEnd/>
              </a:ln>
            </p:spPr>
            <p:txBody>
              <a:bodyPr/>
              <a:lstStyle/>
              <a:p>
                <a:endParaRPr lang="nb-NO" dirty="0"/>
              </a:p>
            </p:txBody>
          </p:sp>
          <p:sp>
            <p:nvSpPr>
              <p:cNvPr id="3369" name="Freeform 1723"/>
              <p:cNvSpPr>
                <a:spLocks/>
              </p:cNvSpPr>
              <p:nvPr/>
            </p:nvSpPr>
            <p:spPr bwMode="auto">
              <a:xfrm>
                <a:off x="3093" y="1077"/>
                <a:ext cx="4" cy="15"/>
              </a:xfrm>
              <a:custGeom>
                <a:avLst/>
                <a:gdLst>
                  <a:gd name="T0" fmla="*/ 4 w 4"/>
                  <a:gd name="T1" fmla="*/ 13 h 15"/>
                  <a:gd name="T2" fmla="*/ 2 w 4"/>
                  <a:gd name="T3" fmla="*/ 15 h 15"/>
                  <a:gd name="T4" fmla="*/ 2 w 4"/>
                  <a:gd name="T5" fmla="*/ 13 h 15"/>
                  <a:gd name="T6" fmla="*/ 0 w 4"/>
                  <a:gd name="T7" fmla="*/ 12 h 15"/>
                  <a:gd name="T8" fmla="*/ 0 w 4"/>
                  <a:gd name="T9" fmla="*/ 12 h 15"/>
                  <a:gd name="T10" fmla="*/ 2 w 4"/>
                  <a:gd name="T11" fmla="*/ 8 h 15"/>
                  <a:gd name="T12" fmla="*/ 0 w 4"/>
                  <a:gd name="T13" fmla="*/ 6 h 15"/>
                  <a:gd name="T14" fmla="*/ 2 w 4"/>
                  <a:gd name="T15" fmla="*/ 0 h 15"/>
                  <a:gd name="T16" fmla="*/ 4 w 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5"/>
                  <a:gd name="T29" fmla="*/ 4 w 4"/>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5">
                    <a:moveTo>
                      <a:pt x="4" y="13"/>
                    </a:moveTo>
                    <a:lnTo>
                      <a:pt x="2" y="15"/>
                    </a:lnTo>
                    <a:lnTo>
                      <a:pt x="2" y="13"/>
                    </a:lnTo>
                    <a:lnTo>
                      <a:pt x="0" y="12"/>
                    </a:lnTo>
                    <a:lnTo>
                      <a:pt x="2" y="8"/>
                    </a:lnTo>
                    <a:lnTo>
                      <a:pt x="0" y="6"/>
                    </a:lnTo>
                    <a:lnTo>
                      <a:pt x="2" y="0"/>
                    </a:lnTo>
                    <a:lnTo>
                      <a:pt x="4" y="0"/>
                    </a:lnTo>
                  </a:path>
                </a:pathLst>
              </a:custGeom>
              <a:noFill/>
              <a:ln w="3">
                <a:solidFill>
                  <a:srgbClr val="00BDFF"/>
                </a:solidFill>
                <a:prstDash val="solid"/>
                <a:round/>
                <a:headEnd/>
                <a:tailEnd/>
              </a:ln>
            </p:spPr>
            <p:txBody>
              <a:bodyPr/>
              <a:lstStyle/>
              <a:p>
                <a:endParaRPr lang="nb-NO" dirty="0"/>
              </a:p>
            </p:txBody>
          </p:sp>
          <p:sp>
            <p:nvSpPr>
              <p:cNvPr id="3370" name="Freeform 1724"/>
              <p:cNvSpPr>
                <a:spLocks/>
              </p:cNvSpPr>
              <p:nvPr/>
            </p:nvSpPr>
            <p:spPr bwMode="auto">
              <a:xfrm>
                <a:off x="2980" y="1071"/>
                <a:ext cx="35" cy="23"/>
              </a:xfrm>
              <a:custGeom>
                <a:avLst/>
                <a:gdLst>
                  <a:gd name="T0" fmla="*/ 35 w 35"/>
                  <a:gd name="T1" fmla="*/ 16 h 23"/>
                  <a:gd name="T2" fmla="*/ 35 w 35"/>
                  <a:gd name="T3" fmla="*/ 14 h 23"/>
                  <a:gd name="T4" fmla="*/ 32 w 35"/>
                  <a:gd name="T5" fmla="*/ 6 h 23"/>
                  <a:gd name="T6" fmla="*/ 27 w 35"/>
                  <a:gd name="T7" fmla="*/ 10 h 23"/>
                  <a:gd name="T8" fmla="*/ 15 w 35"/>
                  <a:gd name="T9" fmla="*/ 6 h 23"/>
                  <a:gd name="T10" fmla="*/ 10 w 35"/>
                  <a:gd name="T11" fmla="*/ 2 h 23"/>
                  <a:gd name="T12" fmla="*/ 5 w 35"/>
                  <a:gd name="T13" fmla="*/ 1 h 23"/>
                  <a:gd name="T14" fmla="*/ 2 w 35"/>
                  <a:gd name="T15" fmla="*/ 0 h 23"/>
                  <a:gd name="T16" fmla="*/ 0 w 35"/>
                  <a:gd name="T17" fmla="*/ 9 h 23"/>
                  <a:gd name="T18" fmla="*/ 5 w 35"/>
                  <a:gd name="T19" fmla="*/ 14 h 23"/>
                  <a:gd name="T20" fmla="*/ 7 w 35"/>
                  <a:gd name="T21" fmla="*/ 16 h 23"/>
                  <a:gd name="T22" fmla="*/ 9 w 35"/>
                  <a:gd name="T23" fmla="*/ 17 h 23"/>
                  <a:gd name="T24" fmla="*/ 10 w 35"/>
                  <a:gd name="T25" fmla="*/ 18 h 23"/>
                  <a:gd name="T26" fmla="*/ 11 w 35"/>
                  <a:gd name="T27" fmla="*/ 19 h 23"/>
                  <a:gd name="T28" fmla="*/ 14 w 35"/>
                  <a:gd name="T29" fmla="*/ 23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3"/>
                  <a:gd name="T47" fmla="*/ 35 w 35"/>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3">
                    <a:moveTo>
                      <a:pt x="35" y="16"/>
                    </a:moveTo>
                    <a:lnTo>
                      <a:pt x="35" y="14"/>
                    </a:lnTo>
                    <a:lnTo>
                      <a:pt x="32" y="6"/>
                    </a:lnTo>
                    <a:lnTo>
                      <a:pt x="27" y="10"/>
                    </a:lnTo>
                    <a:lnTo>
                      <a:pt x="15" y="6"/>
                    </a:lnTo>
                    <a:lnTo>
                      <a:pt x="10" y="2"/>
                    </a:lnTo>
                    <a:lnTo>
                      <a:pt x="5" y="1"/>
                    </a:lnTo>
                    <a:lnTo>
                      <a:pt x="2" y="0"/>
                    </a:lnTo>
                    <a:lnTo>
                      <a:pt x="0" y="9"/>
                    </a:lnTo>
                    <a:lnTo>
                      <a:pt x="5" y="14"/>
                    </a:lnTo>
                    <a:lnTo>
                      <a:pt x="7" y="16"/>
                    </a:lnTo>
                    <a:lnTo>
                      <a:pt x="9" y="17"/>
                    </a:lnTo>
                    <a:lnTo>
                      <a:pt x="10" y="18"/>
                    </a:lnTo>
                    <a:lnTo>
                      <a:pt x="11" y="19"/>
                    </a:lnTo>
                    <a:lnTo>
                      <a:pt x="14" y="23"/>
                    </a:lnTo>
                  </a:path>
                </a:pathLst>
              </a:custGeom>
              <a:noFill/>
              <a:ln w="3">
                <a:solidFill>
                  <a:srgbClr val="00BDFF"/>
                </a:solidFill>
                <a:prstDash val="solid"/>
                <a:round/>
                <a:headEnd/>
                <a:tailEnd/>
              </a:ln>
            </p:spPr>
            <p:txBody>
              <a:bodyPr/>
              <a:lstStyle/>
              <a:p>
                <a:endParaRPr lang="nb-NO" dirty="0"/>
              </a:p>
            </p:txBody>
          </p:sp>
          <p:sp>
            <p:nvSpPr>
              <p:cNvPr id="3371" name="Freeform 1725"/>
              <p:cNvSpPr>
                <a:spLocks/>
              </p:cNvSpPr>
              <p:nvPr/>
            </p:nvSpPr>
            <p:spPr bwMode="auto">
              <a:xfrm>
                <a:off x="2859" y="1071"/>
                <a:ext cx="9" cy="27"/>
              </a:xfrm>
              <a:custGeom>
                <a:avLst/>
                <a:gdLst>
                  <a:gd name="T0" fmla="*/ 9 w 9"/>
                  <a:gd name="T1" fmla="*/ 0 h 27"/>
                  <a:gd name="T2" fmla="*/ 1 w 9"/>
                  <a:gd name="T3" fmla="*/ 1 h 27"/>
                  <a:gd name="T4" fmla="*/ 0 w 9"/>
                  <a:gd name="T5" fmla="*/ 10 h 27"/>
                  <a:gd name="T6" fmla="*/ 5 w 9"/>
                  <a:gd name="T7" fmla="*/ 27 h 27"/>
                  <a:gd name="T8" fmla="*/ 0 60000 65536"/>
                  <a:gd name="T9" fmla="*/ 0 60000 65536"/>
                  <a:gd name="T10" fmla="*/ 0 60000 65536"/>
                  <a:gd name="T11" fmla="*/ 0 60000 65536"/>
                  <a:gd name="T12" fmla="*/ 0 w 9"/>
                  <a:gd name="T13" fmla="*/ 0 h 27"/>
                  <a:gd name="T14" fmla="*/ 9 w 9"/>
                  <a:gd name="T15" fmla="*/ 27 h 27"/>
                </a:gdLst>
                <a:ahLst/>
                <a:cxnLst>
                  <a:cxn ang="T8">
                    <a:pos x="T0" y="T1"/>
                  </a:cxn>
                  <a:cxn ang="T9">
                    <a:pos x="T2" y="T3"/>
                  </a:cxn>
                  <a:cxn ang="T10">
                    <a:pos x="T4" y="T5"/>
                  </a:cxn>
                  <a:cxn ang="T11">
                    <a:pos x="T6" y="T7"/>
                  </a:cxn>
                </a:cxnLst>
                <a:rect l="T12" t="T13" r="T14" b="T15"/>
                <a:pathLst>
                  <a:path w="9" h="27">
                    <a:moveTo>
                      <a:pt x="9" y="0"/>
                    </a:moveTo>
                    <a:lnTo>
                      <a:pt x="1" y="1"/>
                    </a:lnTo>
                    <a:lnTo>
                      <a:pt x="0" y="10"/>
                    </a:lnTo>
                    <a:lnTo>
                      <a:pt x="5" y="27"/>
                    </a:lnTo>
                  </a:path>
                </a:pathLst>
              </a:custGeom>
              <a:noFill/>
              <a:ln w="3">
                <a:solidFill>
                  <a:srgbClr val="00BDFF"/>
                </a:solidFill>
                <a:prstDash val="solid"/>
                <a:round/>
                <a:headEnd/>
                <a:tailEnd/>
              </a:ln>
            </p:spPr>
            <p:txBody>
              <a:bodyPr/>
              <a:lstStyle/>
              <a:p>
                <a:endParaRPr lang="nb-NO" dirty="0"/>
              </a:p>
            </p:txBody>
          </p:sp>
          <p:sp>
            <p:nvSpPr>
              <p:cNvPr id="3372" name="Freeform 1726"/>
              <p:cNvSpPr>
                <a:spLocks/>
              </p:cNvSpPr>
              <p:nvPr/>
            </p:nvSpPr>
            <p:spPr bwMode="auto">
              <a:xfrm>
                <a:off x="3104" y="1092"/>
                <a:ext cx="29" cy="8"/>
              </a:xfrm>
              <a:custGeom>
                <a:avLst/>
                <a:gdLst>
                  <a:gd name="T0" fmla="*/ 0 w 29"/>
                  <a:gd name="T1" fmla="*/ 8 h 8"/>
                  <a:gd name="T2" fmla="*/ 4 w 29"/>
                  <a:gd name="T3" fmla="*/ 4 h 8"/>
                  <a:gd name="T4" fmla="*/ 9 w 29"/>
                  <a:gd name="T5" fmla="*/ 1 h 8"/>
                  <a:gd name="T6" fmla="*/ 13 w 29"/>
                  <a:gd name="T7" fmla="*/ 1 h 8"/>
                  <a:gd name="T8" fmla="*/ 17 w 29"/>
                  <a:gd name="T9" fmla="*/ 5 h 8"/>
                  <a:gd name="T10" fmla="*/ 22 w 29"/>
                  <a:gd name="T11" fmla="*/ 8 h 8"/>
                  <a:gd name="T12" fmla="*/ 24 w 29"/>
                  <a:gd name="T13" fmla="*/ 8 h 8"/>
                  <a:gd name="T14" fmla="*/ 27 w 29"/>
                  <a:gd name="T15" fmla="*/ 8 h 8"/>
                  <a:gd name="T16" fmla="*/ 29 w 29"/>
                  <a:gd name="T17" fmla="*/ 4 h 8"/>
                  <a:gd name="T18" fmla="*/ 29 w 29"/>
                  <a:gd name="T19" fmla="*/ 4 h 8"/>
                  <a:gd name="T20" fmla="*/ 24 w 2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8"/>
                  <a:gd name="T35" fmla="*/ 29 w 2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8">
                    <a:moveTo>
                      <a:pt x="0" y="8"/>
                    </a:moveTo>
                    <a:lnTo>
                      <a:pt x="4" y="4"/>
                    </a:lnTo>
                    <a:lnTo>
                      <a:pt x="9" y="1"/>
                    </a:lnTo>
                    <a:lnTo>
                      <a:pt x="13" y="1"/>
                    </a:lnTo>
                    <a:lnTo>
                      <a:pt x="17" y="5"/>
                    </a:lnTo>
                    <a:lnTo>
                      <a:pt x="22" y="8"/>
                    </a:lnTo>
                    <a:lnTo>
                      <a:pt x="24" y="8"/>
                    </a:lnTo>
                    <a:lnTo>
                      <a:pt x="27" y="8"/>
                    </a:lnTo>
                    <a:lnTo>
                      <a:pt x="29" y="4"/>
                    </a:lnTo>
                    <a:lnTo>
                      <a:pt x="24" y="0"/>
                    </a:lnTo>
                  </a:path>
                </a:pathLst>
              </a:custGeom>
              <a:noFill/>
              <a:ln w="3">
                <a:solidFill>
                  <a:srgbClr val="00BDFF"/>
                </a:solidFill>
                <a:prstDash val="solid"/>
                <a:round/>
                <a:headEnd/>
                <a:tailEnd/>
              </a:ln>
            </p:spPr>
            <p:txBody>
              <a:bodyPr/>
              <a:lstStyle/>
              <a:p>
                <a:endParaRPr lang="nb-NO" dirty="0"/>
              </a:p>
            </p:txBody>
          </p:sp>
          <p:sp>
            <p:nvSpPr>
              <p:cNvPr id="3373" name="Freeform 1727"/>
              <p:cNvSpPr>
                <a:spLocks/>
              </p:cNvSpPr>
              <p:nvPr/>
            </p:nvSpPr>
            <p:spPr bwMode="auto">
              <a:xfrm>
                <a:off x="2994" y="1087"/>
                <a:ext cx="22" cy="14"/>
              </a:xfrm>
              <a:custGeom>
                <a:avLst/>
                <a:gdLst>
                  <a:gd name="T0" fmla="*/ 0 w 22"/>
                  <a:gd name="T1" fmla="*/ 7 h 14"/>
                  <a:gd name="T2" fmla="*/ 4 w 22"/>
                  <a:gd name="T3" fmla="*/ 13 h 14"/>
                  <a:gd name="T4" fmla="*/ 5 w 22"/>
                  <a:gd name="T5" fmla="*/ 13 h 14"/>
                  <a:gd name="T6" fmla="*/ 7 w 22"/>
                  <a:gd name="T7" fmla="*/ 13 h 14"/>
                  <a:gd name="T8" fmla="*/ 14 w 22"/>
                  <a:gd name="T9" fmla="*/ 14 h 14"/>
                  <a:gd name="T10" fmla="*/ 22 w 22"/>
                  <a:gd name="T11" fmla="*/ 9 h 14"/>
                  <a:gd name="T12" fmla="*/ 21 w 22"/>
                  <a:gd name="T13" fmla="*/ 5 h 14"/>
                  <a:gd name="T14" fmla="*/ 21 w 22"/>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4"/>
                  <a:gd name="T26" fmla="*/ 22 w 2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4">
                    <a:moveTo>
                      <a:pt x="0" y="7"/>
                    </a:moveTo>
                    <a:lnTo>
                      <a:pt x="4" y="13"/>
                    </a:lnTo>
                    <a:lnTo>
                      <a:pt x="5" y="13"/>
                    </a:lnTo>
                    <a:lnTo>
                      <a:pt x="7" y="13"/>
                    </a:lnTo>
                    <a:lnTo>
                      <a:pt x="14" y="14"/>
                    </a:lnTo>
                    <a:lnTo>
                      <a:pt x="22" y="9"/>
                    </a:lnTo>
                    <a:lnTo>
                      <a:pt x="21" y="5"/>
                    </a:lnTo>
                    <a:lnTo>
                      <a:pt x="21" y="0"/>
                    </a:lnTo>
                  </a:path>
                </a:pathLst>
              </a:custGeom>
              <a:noFill/>
              <a:ln w="3">
                <a:solidFill>
                  <a:srgbClr val="00BDFF"/>
                </a:solidFill>
                <a:prstDash val="solid"/>
                <a:round/>
                <a:headEnd/>
                <a:tailEnd/>
              </a:ln>
            </p:spPr>
            <p:txBody>
              <a:bodyPr/>
              <a:lstStyle/>
              <a:p>
                <a:endParaRPr lang="nb-NO" dirty="0"/>
              </a:p>
            </p:txBody>
          </p:sp>
          <p:sp>
            <p:nvSpPr>
              <p:cNvPr id="3374" name="Freeform 1728"/>
              <p:cNvSpPr>
                <a:spLocks/>
              </p:cNvSpPr>
              <p:nvPr/>
            </p:nvSpPr>
            <p:spPr bwMode="auto">
              <a:xfrm>
                <a:off x="3073" y="1092"/>
                <a:ext cx="5" cy="9"/>
              </a:xfrm>
              <a:custGeom>
                <a:avLst/>
                <a:gdLst>
                  <a:gd name="T0" fmla="*/ 0 w 5"/>
                  <a:gd name="T1" fmla="*/ 0 h 9"/>
                  <a:gd name="T2" fmla="*/ 5 w 5"/>
                  <a:gd name="T3" fmla="*/ 9 h 9"/>
                  <a:gd name="T4" fmla="*/ 2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0" y="0"/>
                    </a:moveTo>
                    <a:lnTo>
                      <a:pt x="5" y="9"/>
                    </a:lnTo>
                    <a:lnTo>
                      <a:pt x="2" y="9"/>
                    </a:lnTo>
                  </a:path>
                </a:pathLst>
              </a:custGeom>
              <a:noFill/>
              <a:ln w="3">
                <a:solidFill>
                  <a:srgbClr val="00BDFF"/>
                </a:solidFill>
                <a:prstDash val="solid"/>
                <a:round/>
                <a:headEnd/>
                <a:tailEnd/>
              </a:ln>
            </p:spPr>
            <p:txBody>
              <a:bodyPr/>
              <a:lstStyle/>
              <a:p>
                <a:endParaRPr lang="nb-NO" dirty="0"/>
              </a:p>
            </p:txBody>
          </p:sp>
          <p:sp>
            <p:nvSpPr>
              <p:cNvPr id="3375" name="Freeform 1729"/>
              <p:cNvSpPr>
                <a:spLocks/>
              </p:cNvSpPr>
              <p:nvPr/>
            </p:nvSpPr>
            <p:spPr bwMode="auto">
              <a:xfrm>
                <a:off x="2900" y="1081"/>
                <a:ext cx="2" cy="20"/>
              </a:xfrm>
              <a:custGeom>
                <a:avLst/>
                <a:gdLst>
                  <a:gd name="T0" fmla="*/ 0 w 2"/>
                  <a:gd name="T1" fmla="*/ 0 h 20"/>
                  <a:gd name="T2" fmla="*/ 1 w 2"/>
                  <a:gd name="T3" fmla="*/ 9 h 20"/>
                  <a:gd name="T4" fmla="*/ 1 w 2"/>
                  <a:gd name="T5" fmla="*/ 11 h 20"/>
                  <a:gd name="T6" fmla="*/ 0 w 2"/>
                  <a:gd name="T7" fmla="*/ 16 h 20"/>
                  <a:gd name="T8" fmla="*/ 2 w 2"/>
                  <a:gd name="T9" fmla="*/ 20 h 20"/>
                  <a:gd name="T10" fmla="*/ 0 60000 65536"/>
                  <a:gd name="T11" fmla="*/ 0 60000 65536"/>
                  <a:gd name="T12" fmla="*/ 0 60000 65536"/>
                  <a:gd name="T13" fmla="*/ 0 60000 65536"/>
                  <a:gd name="T14" fmla="*/ 0 60000 65536"/>
                  <a:gd name="T15" fmla="*/ 0 w 2"/>
                  <a:gd name="T16" fmla="*/ 0 h 20"/>
                  <a:gd name="T17" fmla="*/ 2 w 2"/>
                  <a:gd name="T18" fmla="*/ 20 h 20"/>
                </a:gdLst>
                <a:ahLst/>
                <a:cxnLst>
                  <a:cxn ang="T10">
                    <a:pos x="T0" y="T1"/>
                  </a:cxn>
                  <a:cxn ang="T11">
                    <a:pos x="T2" y="T3"/>
                  </a:cxn>
                  <a:cxn ang="T12">
                    <a:pos x="T4" y="T5"/>
                  </a:cxn>
                  <a:cxn ang="T13">
                    <a:pos x="T6" y="T7"/>
                  </a:cxn>
                  <a:cxn ang="T14">
                    <a:pos x="T8" y="T9"/>
                  </a:cxn>
                </a:cxnLst>
                <a:rect l="T15" t="T16" r="T17" b="T18"/>
                <a:pathLst>
                  <a:path w="2" h="20">
                    <a:moveTo>
                      <a:pt x="0" y="0"/>
                    </a:moveTo>
                    <a:lnTo>
                      <a:pt x="1" y="9"/>
                    </a:lnTo>
                    <a:lnTo>
                      <a:pt x="1" y="11"/>
                    </a:lnTo>
                    <a:lnTo>
                      <a:pt x="0" y="16"/>
                    </a:lnTo>
                    <a:lnTo>
                      <a:pt x="2" y="20"/>
                    </a:lnTo>
                  </a:path>
                </a:pathLst>
              </a:custGeom>
              <a:noFill/>
              <a:ln w="3">
                <a:solidFill>
                  <a:srgbClr val="00BDFF"/>
                </a:solidFill>
                <a:prstDash val="solid"/>
                <a:round/>
                <a:headEnd/>
                <a:tailEnd/>
              </a:ln>
            </p:spPr>
            <p:txBody>
              <a:bodyPr/>
              <a:lstStyle/>
              <a:p>
                <a:endParaRPr lang="nb-NO" dirty="0"/>
              </a:p>
            </p:txBody>
          </p:sp>
          <p:sp>
            <p:nvSpPr>
              <p:cNvPr id="3376" name="Freeform 1730"/>
              <p:cNvSpPr>
                <a:spLocks/>
              </p:cNvSpPr>
              <p:nvPr/>
            </p:nvSpPr>
            <p:spPr bwMode="auto">
              <a:xfrm>
                <a:off x="3061" y="1088"/>
                <a:ext cx="14" cy="13"/>
              </a:xfrm>
              <a:custGeom>
                <a:avLst/>
                <a:gdLst>
                  <a:gd name="T0" fmla="*/ 14 w 14"/>
                  <a:gd name="T1" fmla="*/ 13 h 13"/>
                  <a:gd name="T2" fmla="*/ 13 w 14"/>
                  <a:gd name="T3" fmla="*/ 13 h 13"/>
                  <a:gd name="T4" fmla="*/ 2 w 14"/>
                  <a:gd name="T5" fmla="*/ 0 h 13"/>
                  <a:gd name="T6" fmla="*/ 0 w 14"/>
                  <a:gd name="T7" fmla="*/ 4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14" y="13"/>
                    </a:moveTo>
                    <a:lnTo>
                      <a:pt x="13" y="13"/>
                    </a:lnTo>
                    <a:lnTo>
                      <a:pt x="2" y="0"/>
                    </a:lnTo>
                    <a:lnTo>
                      <a:pt x="0" y="4"/>
                    </a:lnTo>
                  </a:path>
                </a:pathLst>
              </a:custGeom>
              <a:noFill/>
              <a:ln w="3">
                <a:solidFill>
                  <a:srgbClr val="00BDFF"/>
                </a:solidFill>
                <a:prstDash val="solid"/>
                <a:round/>
                <a:headEnd/>
                <a:tailEnd/>
              </a:ln>
            </p:spPr>
            <p:txBody>
              <a:bodyPr/>
              <a:lstStyle/>
              <a:p>
                <a:endParaRPr lang="nb-NO" dirty="0"/>
              </a:p>
            </p:txBody>
          </p:sp>
          <p:sp>
            <p:nvSpPr>
              <p:cNvPr id="3377" name="Freeform 1731"/>
              <p:cNvSpPr>
                <a:spLocks/>
              </p:cNvSpPr>
              <p:nvPr/>
            </p:nvSpPr>
            <p:spPr bwMode="auto">
              <a:xfrm>
                <a:off x="2902" y="984"/>
                <a:ext cx="67" cy="120"/>
              </a:xfrm>
              <a:custGeom>
                <a:avLst/>
                <a:gdLst>
                  <a:gd name="T0" fmla="*/ 0 w 67"/>
                  <a:gd name="T1" fmla="*/ 117 h 120"/>
                  <a:gd name="T2" fmla="*/ 3 w 67"/>
                  <a:gd name="T3" fmla="*/ 120 h 120"/>
                  <a:gd name="T4" fmla="*/ 11 w 67"/>
                  <a:gd name="T5" fmla="*/ 106 h 120"/>
                  <a:gd name="T6" fmla="*/ 13 w 67"/>
                  <a:gd name="T7" fmla="*/ 93 h 120"/>
                  <a:gd name="T8" fmla="*/ 17 w 67"/>
                  <a:gd name="T9" fmla="*/ 93 h 120"/>
                  <a:gd name="T10" fmla="*/ 21 w 67"/>
                  <a:gd name="T11" fmla="*/ 92 h 120"/>
                  <a:gd name="T12" fmla="*/ 38 w 67"/>
                  <a:gd name="T13" fmla="*/ 80 h 120"/>
                  <a:gd name="T14" fmla="*/ 44 w 67"/>
                  <a:gd name="T15" fmla="*/ 65 h 120"/>
                  <a:gd name="T16" fmla="*/ 59 w 67"/>
                  <a:gd name="T17" fmla="*/ 42 h 120"/>
                  <a:gd name="T18" fmla="*/ 59 w 67"/>
                  <a:gd name="T19" fmla="*/ 36 h 120"/>
                  <a:gd name="T20" fmla="*/ 62 w 67"/>
                  <a:gd name="T21" fmla="*/ 20 h 120"/>
                  <a:gd name="T22" fmla="*/ 67 w 67"/>
                  <a:gd name="T23" fmla="*/ 16 h 120"/>
                  <a:gd name="T24" fmla="*/ 67 w 67"/>
                  <a:gd name="T25" fmla="*/ 10 h 120"/>
                  <a:gd name="T26" fmla="*/ 63 w 67"/>
                  <a:gd name="T27" fmla="*/ 0 h 120"/>
                  <a:gd name="T28" fmla="*/ 62 w 67"/>
                  <a:gd name="T29" fmla="*/ 0 h 120"/>
                  <a:gd name="T30" fmla="*/ 41 w 67"/>
                  <a:gd name="T31" fmla="*/ 16 h 120"/>
                  <a:gd name="T32" fmla="*/ 37 w 67"/>
                  <a:gd name="T33" fmla="*/ 21 h 120"/>
                  <a:gd name="T34" fmla="*/ 38 w 67"/>
                  <a:gd name="T35" fmla="*/ 31 h 120"/>
                  <a:gd name="T36" fmla="*/ 33 w 67"/>
                  <a:gd name="T37" fmla="*/ 42 h 120"/>
                  <a:gd name="T38" fmla="*/ 28 w 67"/>
                  <a:gd name="T39" fmla="*/ 48 h 120"/>
                  <a:gd name="T40" fmla="*/ 17 w 67"/>
                  <a:gd name="T41" fmla="*/ 51 h 120"/>
                  <a:gd name="T42" fmla="*/ 13 w 67"/>
                  <a:gd name="T43" fmla="*/ 55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120"/>
                  <a:gd name="T68" fmla="*/ 67 w 67"/>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120">
                    <a:moveTo>
                      <a:pt x="0" y="117"/>
                    </a:moveTo>
                    <a:lnTo>
                      <a:pt x="3" y="120"/>
                    </a:lnTo>
                    <a:lnTo>
                      <a:pt x="11" y="106"/>
                    </a:lnTo>
                    <a:lnTo>
                      <a:pt x="13" y="93"/>
                    </a:lnTo>
                    <a:lnTo>
                      <a:pt x="17" y="93"/>
                    </a:lnTo>
                    <a:lnTo>
                      <a:pt x="21" y="92"/>
                    </a:lnTo>
                    <a:lnTo>
                      <a:pt x="38" y="80"/>
                    </a:lnTo>
                    <a:lnTo>
                      <a:pt x="44" y="65"/>
                    </a:lnTo>
                    <a:lnTo>
                      <a:pt x="59" y="42"/>
                    </a:lnTo>
                    <a:lnTo>
                      <a:pt x="59" y="36"/>
                    </a:lnTo>
                    <a:lnTo>
                      <a:pt x="62" y="20"/>
                    </a:lnTo>
                    <a:lnTo>
                      <a:pt x="67" y="16"/>
                    </a:lnTo>
                    <a:lnTo>
                      <a:pt x="67" y="10"/>
                    </a:lnTo>
                    <a:lnTo>
                      <a:pt x="63" y="0"/>
                    </a:lnTo>
                    <a:lnTo>
                      <a:pt x="62" y="0"/>
                    </a:lnTo>
                    <a:lnTo>
                      <a:pt x="41" y="16"/>
                    </a:lnTo>
                    <a:lnTo>
                      <a:pt x="37" y="21"/>
                    </a:lnTo>
                    <a:lnTo>
                      <a:pt x="38" y="31"/>
                    </a:lnTo>
                    <a:lnTo>
                      <a:pt x="33" y="42"/>
                    </a:lnTo>
                    <a:lnTo>
                      <a:pt x="28" y="48"/>
                    </a:lnTo>
                    <a:lnTo>
                      <a:pt x="17" y="51"/>
                    </a:lnTo>
                    <a:lnTo>
                      <a:pt x="13" y="55"/>
                    </a:lnTo>
                  </a:path>
                </a:pathLst>
              </a:custGeom>
              <a:noFill/>
              <a:ln w="3">
                <a:solidFill>
                  <a:srgbClr val="00BDFF"/>
                </a:solidFill>
                <a:prstDash val="solid"/>
                <a:round/>
                <a:headEnd/>
                <a:tailEnd/>
              </a:ln>
            </p:spPr>
            <p:txBody>
              <a:bodyPr/>
              <a:lstStyle/>
              <a:p>
                <a:endParaRPr lang="nb-NO" dirty="0"/>
              </a:p>
            </p:txBody>
          </p:sp>
          <p:sp>
            <p:nvSpPr>
              <p:cNvPr id="3378" name="Freeform 1732"/>
              <p:cNvSpPr>
                <a:spLocks/>
              </p:cNvSpPr>
              <p:nvPr/>
            </p:nvSpPr>
            <p:spPr bwMode="auto">
              <a:xfrm>
                <a:off x="2874" y="1072"/>
                <a:ext cx="14" cy="42"/>
              </a:xfrm>
              <a:custGeom>
                <a:avLst/>
                <a:gdLst>
                  <a:gd name="T0" fmla="*/ 9 w 14"/>
                  <a:gd name="T1" fmla="*/ 42 h 42"/>
                  <a:gd name="T2" fmla="*/ 14 w 14"/>
                  <a:gd name="T3" fmla="*/ 24 h 42"/>
                  <a:gd name="T4" fmla="*/ 3 w 14"/>
                  <a:gd name="T5" fmla="*/ 18 h 42"/>
                  <a:gd name="T6" fmla="*/ 0 w 14"/>
                  <a:gd name="T7" fmla="*/ 8 h 42"/>
                  <a:gd name="T8" fmla="*/ 0 w 14"/>
                  <a:gd name="T9" fmla="*/ 0 h 42"/>
                  <a:gd name="T10" fmla="*/ 0 60000 65536"/>
                  <a:gd name="T11" fmla="*/ 0 60000 65536"/>
                  <a:gd name="T12" fmla="*/ 0 60000 65536"/>
                  <a:gd name="T13" fmla="*/ 0 60000 65536"/>
                  <a:gd name="T14" fmla="*/ 0 60000 65536"/>
                  <a:gd name="T15" fmla="*/ 0 w 14"/>
                  <a:gd name="T16" fmla="*/ 0 h 42"/>
                  <a:gd name="T17" fmla="*/ 14 w 14"/>
                  <a:gd name="T18" fmla="*/ 42 h 42"/>
                </a:gdLst>
                <a:ahLst/>
                <a:cxnLst>
                  <a:cxn ang="T10">
                    <a:pos x="T0" y="T1"/>
                  </a:cxn>
                  <a:cxn ang="T11">
                    <a:pos x="T2" y="T3"/>
                  </a:cxn>
                  <a:cxn ang="T12">
                    <a:pos x="T4" y="T5"/>
                  </a:cxn>
                  <a:cxn ang="T13">
                    <a:pos x="T6" y="T7"/>
                  </a:cxn>
                  <a:cxn ang="T14">
                    <a:pos x="T8" y="T9"/>
                  </a:cxn>
                </a:cxnLst>
                <a:rect l="T15" t="T16" r="T17" b="T18"/>
                <a:pathLst>
                  <a:path w="14" h="42">
                    <a:moveTo>
                      <a:pt x="9" y="42"/>
                    </a:moveTo>
                    <a:lnTo>
                      <a:pt x="14" y="24"/>
                    </a:lnTo>
                    <a:lnTo>
                      <a:pt x="3" y="18"/>
                    </a:lnTo>
                    <a:lnTo>
                      <a:pt x="0" y="8"/>
                    </a:lnTo>
                    <a:lnTo>
                      <a:pt x="0" y="0"/>
                    </a:lnTo>
                  </a:path>
                </a:pathLst>
              </a:custGeom>
              <a:noFill/>
              <a:ln w="3">
                <a:solidFill>
                  <a:srgbClr val="00BDFF"/>
                </a:solidFill>
                <a:prstDash val="solid"/>
                <a:round/>
                <a:headEnd/>
                <a:tailEnd/>
              </a:ln>
            </p:spPr>
            <p:txBody>
              <a:bodyPr/>
              <a:lstStyle/>
              <a:p>
                <a:endParaRPr lang="nb-NO" dirty="0"/>
              </a:p>
            </p:txBody>
          </p:sp>
          <p:sp>
            <p:nvSpPr>
              <p:cNvPr id="3379" name="Freeform 1733"/>
              <p:cNvSpPr>
                <a:spLocks/>
              </p:cNvSpPr>
              <p:nvPr/>
            </p:nvSpPr>
            <p:spPr bwMode="auto">
              <a:xfrm>
                <a:off x="2912" y="1098"/>
                <a:ext cx="6" cy="16"/>
              </a:xfrm>
              <a:custGeom>
                <a:avLst/>
                <a:gdLst>
                  <a:gd name="T0" fmla="*/ 6 w 6"/>
                  <a:gd name="T1" fmla="*/ 16 h 16"/>
                  <a:gd name="T2" fmla="*/ 0 w 6"/>
                  <a:gd name="T3" fmla="*/ 11 h 16"/>
                  <a:gd name="T4" fmla="*/ 3 w 6"/>
                  <a:gd name="T5" fmla="*/ 0 h 16"/>
                  <a:gd name="T6" fmla="*/ 0 60000 65536"/>
                  <a:gd name="T7" fmla="*/ 0 60000 65536"/>
                  <a:gd name="T8" fmla="*/ 0 60000 65536"/>
                  <a:gd name="T9" fmla="*/ 0 w 6"/>
                  <a:gd name="T10" fmla="*/ 0 h 16"/>
                  <a:gd name="T11" fmla="*/ 6 w 6"/>
                  <a:gd name="T12" fmla="*/ 16 h 16"/>
                </a:gdLst>
                <a:ahLst/>
                <a:cxnLst>
                  <a:cxn ang="T6">
                    <a:pos x="T0" y="T1"/>
                  </a:cxn>
                  <a:cxn ang="T7">
                    <a:pos x="T2" y="T3"/>
                  </a:cxn>
                  <a:cxn ang="T8">
                    <a:pos x="T4" y="T5"/>
                  </a:cxn>
                </a:cxnLst>
                <a:rect l="T9" t="T10" r="T11" b="T12"/>
                <a:pathLst>
                  <a:path w="6" h="16">
                    <a:moveTo>
                      <a:pt x="6" y="16"/>
                    </a:moveTo>
                    <a:lnTo>
                      <a:pt x="0" y="11"/>
                    </a:lnTo>
                    <a:lnTo>
                      <a:pt x="3" y="0"/>
                    </a:lnTo>
                  </a:path>
                </a:pathLst>
              </a:custGeom>
              <a:noFill/>
              <a:ln w="3">
                <a:solidFill>
                  <a:srgbClr val="00BDFF"/>
                </a:solidFill>
                <a:prstDash val="solid"/>
                <a:round/>
                <a:headEnd/>
                <a:tailEnd/>
              </a:ln>
            </p:spPr>
            <p:txBody>
              <a:bodyPr/>
              <a:lstStyle/>
              <a:p>
                <a:endParaRPr lang="nb-NO" dirty="0"/>
              </a:p>
            </p:txBody>
          </p:sp>
          <p:sp>
            <p:nvSpPr>
              <p:cNvPr id="3380" name="Freeform 1734"/>
              <p:cNvSpPr>
                <a:spLocks/>
              </p:cNvSpPr>
              <p:nvPr/>
            </p:nvSpPr>
            <p:spPr bwMode="auto">
              <a:xfrm>
                <a:off x="3070" y="1088"/>
                <a:ext cx="25" cy="27"/>
              </a:xfrm>
              <a:custGeom>
                <a:avLst/>
                <a:gdLst>
                  <a:gd name="T0" fmla="*/ 10 w 25"/>
                  <a:gd name="T1" fmla="*/ 27 h 27"/>
                  <a:gd name="T2" fmla="*/ 25 w 25"/>
                  <a:gd name="T3" fmla="*/ 12 h 27"/>
                  <a:gd name="T4" fmla="*/ 22 w 25"/>
                  <a:gd name="T5" fmla="*/ 8 h 27"/>
                  <a:gd name="T6" fmla="*/ 14 w 25"/>
                  <a:gd name="T7" fmla="*/ 0 h 27"/>
                  <a:gd name="T8" fmla="*/ 0 w 25"/>
                  <a:gd name="T9" fmla="*/ 0 h 27"/>
                  <a:gd name="T10" fmla="*/ 3 w 25"/>
                  <a:gd name="T11" fmla="*/ 4 h 27"/>
                  <a:gd name="T12" fmla="*/ 0 60000 65536"/>
                  <a:gd name="T13" fmla="*/ 0 60000 65536"/>
                  <a:gd name="T14" fmla="*/ 0 60000 65536"/>
                  <a:gd name="T15" fmla="*/ 0 60000 65536"/>
                  <a:gd name="T16" fmla="*/ 0 60000 65536"/>
                  <a:gd name="T17" fmla="*/ 0 60000 65536"/>
                  <a:gd name="T18" fmla="*/ 0 w 25"/>
                  <a:gd name="T19" fmla="*/ 0 h 27"/>
                  <a:gd name="T20" fmla="*/ 25 w 2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5" h="27">
                    <a:moveTo>
                      <a:pt x="10" y="27"/>
                    </a:moveTo>
                    <a:lnTo>
                      <a:pt x="25" y="12"/>
                    </a:lnTo>
                    <a:lnTo>
                      <a:pt x="22" y="8"/>
                    </a:lnTo>
                    <a:lnTo>
                      <a:pt x="14" y="0"/>
                    </a:lnTo>
                    <a:lnTo>
                      <a:pt x="0" y="0"/>
                    </a:lnTo>
                    <a:lnTo>
                      <a:pt x="3" y="4"/>
                    </a:lnTo>
                  </a:path>
                </a:pathLst>
              </a:custGeom>
              <a:noFill/>
              <a:ln w="3">
                <a:solidFill>
                  <a:srgbClr val="00BDFF"/>
                </a:solidFill>
                <a:prstDash val="solid"/>
                <a:round/>
                <a:headEnd/>
                <a:tailEnd/>
              </a:ln>
            </p:spPr>
            <p:txBody>
              <a:bodyPr/>
              <a:lstStyle/>
              <a:p>
                <a:endParaRPr lang="nb-NO" dirty="0"/>
              </a:p>
            </p:txBody>
          </p:sp>
          <p:sp>
            <p:nvSpPr>
              <p:cNvPr id="3381" name="Freeform 1735"/>
              <p:cNvSpPr>
                <a:spLocks/>
              </p:cNvSpPr>
              <p:nvPr/>
            </p:nvSpPr>
            <p:spPr bwMode="auto">
              <a:xfrm>
                <a:off x="3097" y="1100"/>
                <a:ext cx="13" cy="17"/>
              </a:xfrm>
              <a:custGeom>
                <a:avLst/>
                <a:gdLst>
                  <a:gd name="T0" fmla="*/ 13 w 13"/>
                  <a:gd name="T1" fmla="*/ 17 h 17"/>
                  <a:gd name="T2" fmla="*/ 12 w 13"/>
                  <a:gd name="T3" fmla="*/ 15 h 17"/>
                  <a:gd name="T4" fmla="*/ 10 w 13"/>
                  <a:gd name="T5" fmla="*/ 15 h 17"/>
                  <a:gd name="T6" fmla="*/ 4 w 13"/>
                  <a:gd name="T7" fmla="*/ 11 h 17"/>
                  <a:gd name="T8" fmla="*/ 0 w 13"/>
                  <a:gd name="T9" fmla="*/ 8 h 17"/>
                  <a:gd name="T10" fmla="*/ 6 w 13"/>
                  <a:gd name="T11" fmla="*/ 1 h 17"/>
                  <a:gd name="T12" fmla="*/ 7 w 13"/>
                  <a:gd name="T13" fmla="*/ 0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13" y="17"/>
                    </a:moveTo>
                    <a:lnTo>
                      <a:pt x="12" y="15"/>
                    </a:lnTo>
                    <a:lnTo>
                      <a:pt x="10" y="15"/>
                    </a:lnTo>
                    <a:lnTo>
                      <a:pt x="4" y="11"/>
                    </a:lnTo>
                    <a:lnTo>
                      <a:pt x="0" y="8"/>
                    </a:lnTo>
                    <a:lnTo>
                      <a:pt x="6" y="1"/>
                    </a:lnTo>
                    <a:lnTo>
                      <a:pt x="7" y="0"/>
                    </a:lnTo>
                  </a:path>
                </a:pathLst>
              </a:custGeom>
              <a:noFill/>
              <a:ln w="3">
                <a:solidFill>
                  <a:srgbClr val="00BDFF"/>
                </a:solidFill>
                <a:prstDash val="solid"/>
                <a:round/>
                <a:headEnd/>
                <a:tailEnd/>
              </a:ln>
            </p:spPr>
            <p:txBody>
              <a:bodyPr/>
              <a:lstStyle/>
              <a:p>
                <a:endParaRPr lang="nb-NO" dirty="0"/>
              </a:p>
            </p:txBody>
          </p:sp>
          <p:sp>
            <p:nvSpPr>
              <p:cNvPr id="3382" name="Freeform 1736"/>
              <p:cNvSpPr>
                <a:spLocks/>
              </p:cNvSpPr>
              <p:nvPr/>
            </p:nvSpPr>
            <p:spPr bwMode="auto">
              <a:xfrm>
                <a:off x="2883" y="1109"/>
                <a:ext cx="6" cy="8"/>
              </a:xfrm>
              <a:custGeom>
                <a:avLst/>
                <a:gdLst>
                  <a:gd name="T0" fmla="*/ 6 w 6"/>
                  <a:gd name="T1" fmla="*/ 0 h 8"/>
                  <a:gd name="T2" fmla="*/ 1 w 6"/>
                  <a:gd name="T3" fmla="*/ 8 h 8"/>
                  <a:gd name="T4" fmla="*/ 1 w 6"/>
                  <a:gd name="T5" fmla="*/ 6 h 8"/>
                  <a:gd name="T6" fmla="*/ 0 w 6"/>
                  <a:gd name="T7" fmla="*/ 5 h 8"/>
                  <a:gd name="T8" fmla="*/ 0 w 6"/>
                  <a:gd name="T9" fmla="*/ 5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0"/>
                    </a:moveTo>
                    <a:lnTo>
                      <a:pt x="1" y="8"/>
                    </a:lnTo>
                    <a:lnTo>
                      <a:pt x="1" y="6"/>
                    </a:lnTo>
                    <a:lnTo>
                      <a:pt x="0" y="5"/>
                    </a:lnTo>
                  </a:path>
                </a:pathLst>
              </a:custGeom>
              <a:noFill/>
              <a:ln w="3">
                <a:solidFill>
                  <a:srgbClr val="00BDFF"/>
                </a:solidFill>
                <a:prstDash val="solid"/>
                <a:round/>
                <a:headEnd/>
                <a:tailEnd/>
              </a:ln>
            </p:spPr>
            <p:txBody>
              <a:bodyPr/>
              <a:lstStyle/>
              <a:p>
                <a:endParaRPr lang="nb-NO" dirty="0"/>
              </a:p>
            </p:txBody>
          </p:sp>
          <p:sp>
            <p:nvSpPr>
              <p:cNvPr id="3383" name="Freeform 1737"/>
              <p:cNvSpPr>
                <a:spLocks/>
              </p:cNvSpPr>
              <p:nvPr/>
            </p:nvSpPr>
            <p:spPr bwMode="auto">
              <a:xfrm>
                <a:off x="2914" y="1114"/>
                <a:ext cx="4" cy="4"/>
              </a:xfrm>
              <a:custGeom>
                <a:avLst/>
                <a:gdLst>
                  <a:gd name="T0" fmla="*/ 0 w 4"/>
                  <a:gd name="T1" fmla="*/ 4 h 4"/>
                  <a:gd name="T2" fmla="*/ 0 w 4"/>
                  <a:gd name="T3" fmla="*/ 4 h 4"/>
                  <a:gd name="T4" fmla="*/ 3 w 4"/>
                  <a:gd name="T5" fmla="*/ 1 h 4"/>
                  <a:gd name="T6" fmla="*/ 4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0" y="4"/>
                    </a:lnTo>
                    <a:lnTo>
                      <a:pt x="3" y="1"/>
                    </a:lnTo>
                    <a:lnTo>
                      <a:pt x="4" y="0"/>
                    </a:lnTo>
                  </a:path>
                </a:pathLst>
              </a:custGeom>
              <a:noFill/>
              <a:ln w="3">
                <a:solidFill>
                  <a:srgbClr val="00BDFF"/>
                </a:solidFill>
                <a:prstDash val="solid"/>
                <a:round/>
                <a:headEnd/>
                <a:tailEnd/>
              </a:ln>
            </p:spPr>
            <p:txBody>
              <a:bodyPr/>
              <a:lstStyle/>
              <a:p>
                <a:endParaRPr lang="nb-NO" dirty="0"/>
              </a:p>
            </p:txBody>
          </p:sp>
          <p:sp>
            <p:nvSpPr>
              <p:cNvPr id="3384" name="Freeform 1738"/>
              <p:cNvSpPr>
                <a:spLocks/>
              </p:cNvSpPr>
              <p:nvPr/>
            </p:nvSpPr>
            <p:spPr bwMode="auto">
              <a:xfrm>
                <a:off x="3059" y="1092"/>
                <a:ext cx="21" cy="31"/>
              </a:xfrm>
              <a:custGeom>
                <a:avLst/>
                <a:gdLst>
                  <a:gd name="T0" fmla="*/ 2 w 21"/>
                  <a:gd name="T1" fmla="*/ 0 h 31"/>
                  <a:gd name="T2" fmla="*/ 0 w 21"/>
                  <a:gd name="T3" fmla="*/ 1 h 31"/>
                  <a:gd name="T4" fmla="*/ 6 w 21"/>
                  <a:gd name="T5" fmla="*/ 14 h 31"/>
                  <a:gd name="T6" fmla="*/ 11 w 21"/>
                  <a:gd name="T7" fmla="*/ 26 h 31"/>
                  <a:gd name="T8" fmla="*/ 12 w 21"/>
                  <a:gd name="T9" fmla="*/ 27 h 31"/>
                  <a:gd name="T10" fmla="*/ 12 w 21"/>
                  <a:gd name="T11" fmla="*/ 29 h 31"/>
                  <a:gd name="T12" fmla="*/ 14 w 21"/>
                  <a:gd name="T13" fmla="*/ 31 h 31"/>
                  <a:gd name="T14" fmla="*/ 14 w 21"/>
                  <a:gd name="T15" fmla="*/ 30 h 31"/>
                  <a:gd name="T16" fmla="*/ 21 w 21"/>
                  <a:gd name="T17" fmla="*/ 23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1"/>
                  <a:gd name="T29" fmla="*/ 21 w 21"/>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1">
                    <a:moveTo>
                      <a:pt x="2" y="0"/>
                    </a:moveTo>
                    <a:lnTo>
                      <a:pt x="0" y="1"/>
                    </a:lnTo>
                    <a:lnTo>
                      <a:pt x="6" y="14"/>
                    </a:lnTo>
                    <a:lnTo>
                      <a:pt x="11" y="26"/>
                    </a:lnTo>
                    <a:lnTo>
                      <a:pt x="12" y="27"/>
                    </a:lnTo>
                    <a:lnTo>
                      <a:pt x="12" y="29"/>
                    </a:lnTo>
                    <a:lnTo>
                      <a:pt x="14" y="31"/>
                    </a:lnTo>
                    <a:lnTo>
                      <a:pt x="14" y="30"/>
                    </a:lnTo>
                    <a:lnTo>
                      <a:pt x="21" y="23"/>
                    </a:lnTo>
                  </a:path>
                </a:pathLst>
              </a:custGeom>
              <a:noFill/>
              <a:ln w="3">
                <a:solidFill>
                  <a:srgbClr val="00BDFF"/>
                </a:solidFill>
                <a:prstDash val="solid"/>
                <a:round/>
                <a:headEnd/>
                <a:tailEnd/>
              </a:ln>
            </p:spPr>
            <p:txBody>
              <a:bodyPr/>
              <a:lstStyle/>
              <a:p>
                <a:endParaRPr lang="nb-NO" dirty="0"/>
              </a:p>
            </p:txBody>
          </p:sp>
          <p:sp>
            <p:nvSpPr>
              <p:cNvPr id="3385" name="Freeform 1739"/>
              <p:cNvSpPr>
                <a:spLocks/>
              </p:cNvSpPr>
              <p:nvPr/>
            </p:nvSpPr>
            <p:spPr bwMode="auto">
              <a:xfrm>
                <a:off x="3097" y="1117"/>
                <a:ext cx="31" cy="13"/>
              </a:xfrm>
              <a:custGeom>
                <a:avLst/>
                <a:gdLst>
                  <a:gd name="T0" fmla="*/ 0 w 31"/>
                  <a:gd name="T1" fmla="*/ 1 h 13"/>
                  <a:gd name="T2" fmla="*/ 3 w 31"/>
                  <a:gd name="T3" fmla="*/ 2 h 13"/>
                  <a:gd name="T4" fmla="*/ 15 w 31"/>
                  <a:gd name="T5" fmla="*/ 8 h 13"/>
                  <a:gd name="T6" fmla="*/ 21 w 31"/>
                  <a:gd name="T7" fmla="*/ 10 h 13"/>
                  <a:gd name="T8" fmla="*/ 29 w 31"/>
                  <a:gd name="T9" fmla="*/ 13 h 13"/>
                  <a:gd name="T10" fmla="*/ 31 w 31"/>
                  <a:gd name="T11" fmla="*/ 9 h 13"/>
                  <a:gd name="T12" fmla="*/ 29 w 31"/>
                  <a:gd name="T13" fmla="*/ 5 h 13"/>
                  <a:gd name="T14" fmla="*/ 24 w 31"/>
                  <a:gd name="T15" fmla="*/ 1 h 13"/>
                  <a:gd name="T16" fmla="*/ 16 w 31"/>
                  <a:gd name="T17" fmla="*/ 0 h 13"/>
                  <a:gd name="T18" fmla="*/ 13 w 31"/>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3"/>
                  <a:gd name="T32" fmla="*/ 31 w 3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3">
                    <a:moveTo>
                      <a:pt x="0" y="1"/>
                    </a:moveTo>
                    <a:lnTo>
                      <a:pt x="3" y="2"/>
                    </a:lnTo>
                    <a:lnTo>
                      <a:pt x="15" y="8"/>
                    </a:lnTo>
                    <a:lnTo>
                      <a:pt x="21" y="10"/>
                    </a:lnTo>
                    <a:lnTo>
                      <a:pt x="29" y="13"/>
                    </a:lnTo>
                    <a:lnTo>
                      <a:pt x="31" y="9"/>
                    </a:lnTo>
                    <a:lnTo>
                      <a:pt x="29" y="5"/>
                    </a:lnTo>
                    <a:lnTo>
                      <a:pt x="24" y="1"/>
                    </a:lnTo>
                    <a:lnTo>
                      <a:pt x="16" y="0"/>
                    </a:lnTo>
                    <a:lnTo>
                      <a:pt x="13" y="0"/>
                    </a:lnTo>
                  </a:path>
                </a:pathLst>
              </a:custGeom>
              <a:noFill/>
              <a:ln w="3">
                <a:solidFill>
                  <a:srgbClr val="00BDFF"/>
                </a:solidFill>
                <a:prstDash val="solid"/>
                <a:round/>
                <a:headEnd/>
                <a:tailEnd/>
              </a:ln>
            </p:spPr>
            <p:txBody>
              <a:bodyPr/>
              <a:lstStyle/>
              <a:p>
                <a:endParaRPr lang="nb-NO" dirty="0"/>
              </a:p>
            </p:txBody>
          </p:sp>
          <p:sp>
            <p:nvSpPr>
              <p:cNvPr id="3386" name="Freeform 1740"/>
              <p:cNvSpPr>
                <a:spLocks/>
              </p:cNvSpPr>
              <p:nvPr/>
            </p:nvSpPr>
            <p:spPr bwMode="auto">
              <a:xfrm>
                <a:off x="3076" y="1114"/>
                <a:ext cx="21" cy="17"/>
              </a:xfrm>
              <a:custGeom>
                <a:avLst/>
                <a:gdLst>
                  <a:gd name="T0" fmla="*/ 3 w 21"/>
                  <a:gd name="T1" fmla="*/ 17 h 17"/>
                  <a:gd name="T2" fmla="*/ 0 w 21"/>
                  <a:gd name="T3" fmla="*/ 14 h 17"/>
                  <a:gd name="T4" fmla="*/ 3 w 21"/>
                  <a:gd name="T5" fmla="*/ 9 h 17"/>
                  <a:gd name="T6" fmla="*/ 11 w 21"/>
                  <a:gd name="T7" fmla="*/ 4 h 17"/>
                  <a:gd name="T8" fmla="*/ 16 w 21"/>
                  <a:gd name="T9" fmla="*/ 0 h 17"/>
                  <a:gd name="T10" fmla="*/ 17 w 21"/>
                  <a:gd name="T11" fmla="*/ 1 h 17"/>
                  <a:gd name="T12" fmla="*/ 21 w 21"/>
                  <a:gd name="T13" fmla="*/ 4 h 17"/>
                  <a:gd name="T14" fmla="*/ 0 60000 65536"/>
                  <a:gd name="T15" fmla="*/ 0 60000 65536"/>
                  <a:gd name="T16" fmla="*/ 0 60000 65536"/>
                  <a:gd name="T17" fmla="*/ 0 60000 65536"/>
                  <a:gd name="T18" fmla="*/ 0 60000 65536"/>
                  <a:gd name="T19" fmla="*/ 0 60000 65536"/>
                  <a:gd name="T20" fmla="*/ 0 60000 65536"/>
                  <a:gd name="T21" fmla="*/ 0 w 21"/>
                  <a:gd name="T22" fmla="*/ 0 h 17"/>
                  <a:gd name="T23" fmla="*/ 21 w 2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7">
                    <a:moveTo>
                      <a:pt x="3" y="17"/>
                    </a:moveTo>
                    <a:lnTo>
                      <a:pt x="0" y="14"/>
                    </a:lnTo>
                    <a:lnTo>
                      <a:pt x="3" y="9"/>
                    </a:lnTo>
                    <a:lnTo>
                      <a:pt x="11" y="4"/>
                    </a:lnTo>
                    <a:lnTo>
                      <a:pt x="16" y="0"/>
                    </a:lnTo>
                    <a:lnTo>
                      <a:pt x="17" y="1"/>
                    </a:lnTo>
                    <a:lnTo>
                      <a:pt x="21" y="4"/>
                    </a:lnTo>
                  </a:path>
                </a:pathLst>
              </a:custGeom>
              <a:noFill/>
              <a:ln w="3">
                <a:solidFill>
                  <a:srgbClr val="00BDFF"/>
                </a:solidFill>
                <a:prstDash val="solid"/>
                <a:round/>
                <a:headEnd/>
                <a:tailEnd/>
              </a:ln>
            </p:spPr>
            <p:txBody>
              <a:bodyPr/>
              <a:lstStyle/>
              <a:p>
                <a:endParaRPr lang="nb-NO" dirty="0"/>
              </a:p>
            </p:txBody>
          </p:sp>
          <p:sp>
            <p:nvSpPr>
              <p:cNvPr id="3387" name="Freeform 1741"/>
              <p:cNvSpPr>
                <a:spLocks/>
              </p:cNvSpPr>
              <p:nvPr/>
            </p:nvSpPr>
            <p:spPr bwMode="auto">
              <a:xfrm>
                <a:off x="2845" y="1098"/>
                <a:ext cx="22" cy="33"/>
              </a:xfrm>
              <a:custGeom>
                <a:avLst/>
                <a:gdLst>
                  <a:gd name="T0" fmla="*/ 19 w 22"/>
                  <a:gd name="T1" fmla="*/ 0 h 33"/>
                  <a:gd name="T2" fmla="*/ 18 w 22"/>
                  <a:gd name="T3" fmla="*/ 3 h 33"/>
                  <a:gd name="T4" fmla="*/ 17 w 22"/>
                  <a:gd name="T5" fmla="*/ 4 h 33"/>
                  <a:gd name="T6" fmla="*/ 22 w 22"/>
                  <a:gd name="T7" fmla="*/ 12 h 33"/>
                  <a:gd name="T8" fmla="*/ 17 w 22"/>
                  <a:gd name="T9" fmla="*/ 13 h 33"/>
                  <a:gd name="T10" fmla="*/ 17 w 22"/>
                  <a:gd name="T11" fmla="*/ 25 h 33"/>
                  <a:gd name="T12" fmla="*/ 13 w 22"/>
                  <a:gd name="T13" fmla="*/ 25 h 33"/>
                  <a:gd name="T14" fmla="*/ 13 w 22"/>
                  <a:gd name="T15" fmla="*/ 25 h 33"/>
                  <a:gd name="T16" fmla="*/ 13 w 22"/>
                  <a:gd name="T17" fmla="*/ 25 h 33"/>
                  <a:gd name="T18" fmla="*/ 9 w 22"/>
                  <a:gd name="T19" fmla="*/ 12 h 33"/>
                  <a:gd name="T20" fmla="*/ 0 w 22"/>
                  <a:gd name="T21" fmla="*/ 19 h 33"/>
                  <a:gd name="T22" fmla="*/ 4 w 22"/>
                  <a:gd name="T23" fmla="*/ 23 h 33"/>
                  <a:gd name="T24" fmla="*/ 8 w 22"/>
                  <a:gd name="T25" fmla="*/ 28 h 33"/>
                  <a:gd name="T26" fmla="*/ 5 w 22"/>
                  <a:gd name="T27" fmla="*/ 33 h 33"/>
                  <a:gd name="T28" fmla="*/ 1 w 22"/>
                  <a:gd name="T29" fmla="*/ 3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33"/>
                  <a:gd name="T47" fmla="*/ 22 w 2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33">
                    <a:moveTo>
                      <a:pt x="19" y="0"/>
                    </a:moveTo>
                    <a:lnTo>
                      <a:pt x="18" y="3"/>
                    </a:lnTo>
                    <a:lnTo>
                      <a:pt x="17" y="4"/>
                    </a:lnTo>
                    <a:lnTo>
                      <a:pt x="22" y="12"/>
                    </a:lnTo>
                    <a:lnTo>
                      <a:pt x="17" y="13"/>
                    </a:lnTo>
                    <a:lnTo>
                      <a:pt x="17" y="25"/>
                    </a:lnTo>
                    <a:lnTo>
                      <a:pt x="13" y="25"/>
                    </a:lnTo>
                    <a:lnTo>
                      <a:pt x="9" y="12"/>
                    </a:lnTo>
                    <a:lnTo>
                      <a:pt x="0" y="19"/>
                    </a:lnTo>
                    <a:lnTo>
                      <a:pt x="4" y="23"/>
                    </a:lnTo>
                    <a:lnTo>
                      <a:pt x="8" y="28"/>
                    </a:lnTo>
                    <a:lnTo>
                      <a:pt x="5" y="33"/>
                    </a:lnTo>
                    <a:lnTo>
                      <a:pt x="1" y="30"/>
                    </a:lnTo>
                  </a:path>
                </a:pathLst>
              </a:custGeom>
              <a:noFill/>
              <a:ln w="3">
                <a:solidFill>
                  <a:srgbClr val="00BDFF"/>
                </a:solidFill>
                <a:prstDash val="solid"/>
                <a:round/>
                <a:headEnd/>
                <a:tailEnd/>
              </a:ln>
            </p:spPr>
            <p:txBody>
              <a:bodyPr/>
              <a:lstStyle/>
              <a:p>
                <a:endParaRPr lang="nb-NO" dirty="0"/>
              </a:p>
            </p:txBody>
          </p:sp>
          <p:sp>
            <p:nvSpPr>
              <p:cNvPr id="3388" name="Freeform 1742"/>
              <p:cNvSpPr>
                <a:spLocks/>
              </p:cNvSpPr>
              <p:nvPr/>
            </p:nvSpPr>
            <p:spPr bwMode="auto">
              <a:xfrm>
                <a:off x="2885" y="1106"/>
                <a:ext cx="12" cy="26"/>
              </a:xfrm>
              <a:custGeom>
                <a:avLst/>
                <a:gdLst>
                  <a:gd name="T0" fmla="*/ 0 w 12"/>
                  <a:gd name="T1" fmla="*/ 26 h 26"/>
                  <a:gd name="T2" fmla="*/ 2 w 12"/>
                  <a:gd name="T3" fmla="*/ 20 h 26"/>
                  <a:gd name="T4" fmla="*/ 9 w 12"/>
                  <a:gd name="T5" fmla="*/ 16 h 26"/>
                  <a:gd name="T6" fmla="*/ 12 w 12"/>
                  <a:gd name="T7" fmla="*/ 4 h 26"/>
                  <a:gd name="T8" fmla="*/ 7 w 12"/>
                  <a:gd name="T9" fmla="*/ 0 h 26"/>
                  <a:gd name="T10" fmla="*/ 4 w 12"/>
                  <a:gd name="T11" fmla="*/ 3 h 26"/>
                  <a:gd name="T12" fmla="*/ 0 60000 65536"/>
                  <a:gd name="T13" fmla="*/ 0 60000 65536"/>
                  <a:gd name="T14" fmla="*/ 0 60000 65536"/>
                  <a:gd name="T15" fmla="*/ 0 60000 65536"/>
                  <a:gd name="T16" fmla="*/ 0 60000 65536"/>
                  <a:gd name="T17" fmla="*/ 0 60000 65536"/>
                  <a:gd name="T18" fmla="*/ 0 w 12"/>
                  <a:gd name="T19" fmla="*/ 0 h 26"/>
                  <a:gd name="T20" fmla="*/ 12 w 1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2" h="26">
                    <a:moveTo>
                      <a:pt x="0" y="26"/>
                    </a:moveTo>
                    <a:lnTo>
                      <a:pt x="2" y="20"/>
                    </a:lnTo>
                    <a:lnTo>
                      <a:pt x="9" y="16"/>
                    </a:lnTo>
                    <a:lnTo>
                      <a:pt x="12" y="4"/>
                    </a:lnTo>
                    <a:lnTo>
                      <a:pt x="7" y="0"/>
                    </a:lnTo>
                    <a:lnTo>
                      <a:pt x="4" y="3"/>
                    </a:lnTo>
                  </a:path>
                </a:pathLst>
              </a:custGeom>
              <a:noFill/>
              <a:ln w="3">
                <a:solidFill>
                  <a:srgbClr val="00BDFF"/>
                </a:solidFill>
                <a:prstDash val="solid"/>
                <a:round/>
                <a:headEnd/>
                <a:tailEnd/>
              </a:ln>
            </p:spPr>
            <p:txBody>
              <a:bodyPr/>
              <a:lstStyle/>
              <a:p>
                <a:endParaRPr lang="nb-NO" dirty="0"/>
              </a:p>
            </p:txBody>
          </p:sp>
          <p:sp>
            <p:nvSpPr>
              <p:cNvPr id="3389" name="Freeform 1743"/>
              <p:cNvSpPr>
                <a:spLocks/>
              </p:cNvSpPr>
              <p:nvPr/>
            </p:nvSpPr>
            <p:spPr bwMode="auto">
              <a:xfrm>
                <a:off x="2885" y="1132"/>
                <a:ext cx="2" cy="3"/>
              </a:xfrm>
              <a:custGeom>
                <a:avLst/>
                <a:gdLst>
                  <a:gd name="T0" fmla="*/ 2 w 2"/>
                  <a:gd name="T1" fmla="*/ 3 h 3"/>
                  <a:gd name="T2" fmla="*/ 0 w 2"/>
                  <a:gd name="T3" fmla="*/ 3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3"/>
                    </a:lnTo>
                    <a:lnTo>
                      <a:pt x="0" y="0"/>
                    </a:lnTo>
                  </a:path>
                </a:pathLst>
              </a:custGeom>
              <a:noFill/>
              <a:ln w="3">
                <a:solidFill>
                  <a:srgbClr val="00BDFF"/>
                </a:solidFill>
                <a:prstDash val="solid"/>
                <a:round/>
                <a:headEnd/>
                <a:tailEnd/>
              </a:ln>
            </p:spPr>
            <p:txBody>
              <a:bodyPr/>
              <a:lstStyle/>
              <a:p>
                <a:endParaRPr lang="nb-NO" dirty="0"/>
              </a:p>
            </p:txBody>
          </p:sp>
          <p:sp>
            <p:nvSpPr>
              <p:cNvPr id="3390" name="Freeform 1744"/>
              <p:cNvSpPr>
                <a:spLocks/>
              </p:cNvSpPr>
              <p:nvPr/>
            </p:nvSpPr>
            <p:spPr bwMode="auto">
              <a:xfrm>
                <a:off x="3079" y="1131"/>
                <a:ext cx="18" cy="4"/>
              </a:xfrm>
              <a:custGeom>
                <a:avLst/>
                <a:gdLst>
                  <a:gd name="T0" fmla="*/ 18 w 18"/>
                  <a:gd name="T1" fmla="*/ 4 h 4"/>
                  <a:gd name="T2" fmla="*/ 17 w 18"/>
                  <a:gd name="T3" fmla="*/ 3 h 4"/>
                  <a:gd name="T4" fmla="*/ 9 w 18"/>
                  <a:gd name="T5" fmla="*/ 1 h 4"/>
                  <a:gd name="T6" fmla="*/ 3 w 18"/>
                  <a:gd name="T7" fmla="*/ 3 h 4"/>
                  <a:gd name="T8" fmla="*/ 0 w 18"/>
                  <a:gd name="T9" fmla="*/ 0 h 4"/>
                  <a:gd name="T10" fmla="*/ 0 60000 65536"/>
                  <a:gd name="T11" fmla="*/ 0 60000 65536"/>
                  <a:gd name="T12" fmla="*/ 0 60000 65536"/>
                  <a:gd name="T13" fmla="*/ 0 60000 65536"/>
                  <a:gd name="T14" fmla="*/ 0 60000 65536"/>
                  <a:gd name="T15" fmla="*/ 0 w 18"/>
                  <a:gd name="T16" fmla="*/ 0 h 4"/>
                  <a:gd name="T17" fmla="*/ 18 w 18"/>
                  <a:gd name="T18" fmla="*/ 4 h 4"/>
                </a:gdLst>
                <a:ahLst/>
                <a:cxnLst>
                  <a:cxn ang="T10">
                    <a:pos x="T0" y="T1"/>
                  </a:cxn>
                  <a:cxn ang="T11">
                    <a:pos x="T2" y="T3"/>
                  </a:cxn>
                  <a:cxn ang="T12">
                    <a:pos x="T4" y="T5"/>
                  </a:cxn>
                  <a:cxn ang="T13">
                    <a:pos x="T6" y="T7"/>
                  </a:cxn>
                  <a:cxn ang="T14">
                    <a:pos x="T8" y="T9"/>
                  </a:cxn>
                </a:cxnLst>
                <a:rect l="T15" t="T16" r="T17" b="T18"/>
                <a:pathLst>
                  <a:path w="18" h="4">
                    <a:moveTo>
                      <a:pt x="18" y="4"/>
                    </a:moveTo>
                    <a:lnTo>
                      <a:pt x="17" y="3"/>
                    </a:lnTo>
                    <a:lnTo>
                      <a:pt x="9" y="1"/>
                    </a:lnTo>
                    <a:lnTo>
                      <a:pt x="3" y="3"/>
                    </a:lnTo>
                    <a:lnTo>
                      <a:pt x="0" y="0"/>
                    </a:lnTo>
                  </a:path>
                </a:pathLst>
              </a:custGeom>
              <a:noFill/>
              <a:ln w="3">
                <a:solidFill>
                  <a:srgbClr val="00BDFF"/>
                </a:solidFill>
                <a:prstDash val="solid"/>
                <a:round/>
                <a:headEnd/>
                <a:tailEnd/>
              </a:ln>
            </p:spPr>
            <p:txBody>
              <a:bodyPr/>
              <a:lstStyle/>
              <a:p>
                <a:endParaRPr lang="nb-NO" dirty="0"/>
              </a:p>
            </p:txBody>
          </p:sp>
          <p:sp>
            <p:nvSpPr>
              <p:cNvPr id="3391" name="Freeform 1745"/>
              <p:cNvSpPr>
                <a:spLocks/>
              </p:cNvSpPr>
              <p:nvPr/>
            </p:nvSpPr>
            <p:spPr bwMode="auto">
              <a:xfrm>
                <a:off x="2915" y="1079"/>
                <a:ext cx="36" cy="56"/>
              </a:xfrm>
              <a:custGeom>
                <a:avLst/>
                <a:gdLst>
                  <a:gd name="T0" fmla="*/ 0 w 36"/>
                  <a:gd name="T1" fmla="*/ 19 h 56"/>
                  <a:gd name="T2" fmla="*/ 4 w 36"/>
                  <a:gd name="T3" fmla="*/ 8 h 56"/>
                  <a:gd name="T4" fmla="*/ 4 w 36"/>
                  <a:gd name="T5" fmla="*/ 4 h 56"/>
                  <a:gd name="T6" fmla="*/ 7 w 36"/>
                  <a:gd name="T7" fmla="*/ 2 h 56"/>
                  <a:gd name="T8" fmla="*/ 12 w 36"/>
                  <a:gd name="T9" fmla="*/ 0 h 56"/>
                  <a:gd name="T10" fmla="*/ 16 w 36"/>
                  <a:gd name="T11" fmla="*/ 4 h 56"/>
                  <a:gd name="T12" fmla="*/ 20 w 36"/>
                  <a:gd name="T13" fmla="*/ 2 h 56"/>
                  <a:gd name="T14" fmla="*/ 25 w 36"/>
                  <a:gd name="T15" fmla="*/ 1 h 56"/>
                  <a:gd name="T16" fmla="*/ 25 w 36"/>
                  <a:gd name="T17" fmla="*/ 1 h 56"/>
                  <a:gd name="T18" fmla="*/ 29 w 36"/>
                  <a:gd name="T19" fmla="*/ 0 h 56"/>
                  <a:gd name="T20" fmla="*/ 36 w 36"/>
                  <a:gd name="T21" fmla="*/ 19 h 56"/>
                  <a:gd name="T22" fmla="*/ 28 w 36"/>
                  <a:gd name="T23" fmla="*/ 48 h 56"/>
                  <a:gd name="T24" fmla="*/ 23 w 36"/>
                  <a:gd name="T25" fmla="*/ 5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6"/>
                  <a:gd name="T41" fmla="*/ 36 w 36"/>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6">
                    <a:moveTo>
                      <a:pt x="0" y="19"/>
                    </a:moveTo>
                    <a:lnTo>
                      <a:pt x="4" y="8"/>
                    </a:lnTo>
                    <a:lnTo>
                      <a:pt x="4" y="4"/>
                    </a:lnTo>
                    <a:lnTo>
                      <a:pt x="7" y="2"/>
                    </a:lnTo>
                    <a:lnTo>
                      <a:pt x="12" y="0"/>
                    </a:lnTo>
                    <a:lnTo>
                      <a:pt x="16" y="4"/>
                    </a:lnTo>
                    <a:lnTo>
                      <a:pt x="20" y="2"/>
                    </a:lnTo>
                    <a:lnTo>
                      <a:pt x="25" y="1"/>
                    </a:lnTo>
                    <a:lnTo>
                      <a:pt x="29" y="0"/>
                    </a:lnTo>
                    <a:lnTo>
                      <a:pt x="36" y="19"/>
                    </a:lnTo>
                    <a:lnTo>
                      <a:pt x="28" y="48"/>
                    </a:lnTo>
                    <a:lnTo>
                      <a:pt x="23" y="56"/>
                    </a:lnTo>
                  </a:path>
                </a:pathLst>
              </a:custGeom>
              <a:noFill/>
              <a:ln w="3">
                <a:solidFill>
                  <a:srgbClr val="00BDFF"/>
                </a:solidFill>
                <a:prstDash val="solid"/>
                <a:round/>
                <a:headEnd/>
                <a:tailEnd/>
              </a:ln>
            </p:spPr>
            <p:txBody>
              <a:bodyPr/>
              <a:lstStyle/>
              <a:p>
                <a:endParaRPr lang="nb-NO" dirty="0"/>
              </a:p>
            </p:txBody>
          </p:sp>
          <p:sp>
            <p:nvSpPr>
              <p:cNvPr id="3392" name="Freeform 1746"/>
              <p:cNvSpPr>
                <a:spLocks/>
              </p:cNvSpPr>
              <p:nvPr/>
            </p:nvSpPr>
            <p:spPr bwMode="auto">
              <a:xfrm>
                <a:off x="2935" y="1127"/>
                <a:ext cx="14" cy="12"/>
              </a:xfrm>
              <a:custGeom>
                <a:avLst/>
                <a:gdLst>
                  <a:gd name="T0" fmla="*/ 3 w 14"/>
                  <a:gd name="T1" fmla="*/ 8 h 12"/>
                  <a:gd name="T2" fmla="*/ 0 w 14"/>
                  <a:gd name="T3" fmla="*/ 12 h 12"/>
                  <a:gd name="T4" fmla="*/ 4 w 14"/>
                  <a:gd name="T5" fmla="*/ 9 h 12"/>
                  <a:gd name="T6" fmla="*/ 5 w 14"/>
                  <a:gd name="T7" fmla="*/ 8 h 12"/>
                  <a:gd name="T8" fmla="*/ 12 w 14"/>
                  <a:gd name="T9" fmla="*/ 4 h 12"/>
                  <a:gd name="T10" fmla="*/ 12 w 14"/>
                  <a:gd name="T11" fmla="*/ 4 h 12"/>
                  <a:gd name="T12" fmla="*/ 13 w 14"/>
                  <a:gd name="T13" fmla="*/ 3 h 12"/>
                  <a:gd name="T14" fmla="*/ 14 w 1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3" y="8"/>
                    </a:moveTo>
                    <a:lnTo>
                      <a:pt x="0" y="12"/>
                    </a:lnTo>
                    <a:lnTo>
                      <a:pt x="4" y="9"/>
                    </a:lnTo>
                    <a:lnTo>
                      <a:pt x="5" y="8"/>
                    </a:lnTo>
                    <a:lnTo>
                      <a:pt x="12" y="4"/>
                    </a:lnTo>
                    <a:lnTo>
                      <a:pt x="13" y="3"/>
                    </a:lnTo>
                    <a:lnTo>
                      <a:pt x="14" y="0"/>
                    </a:lnTo>
                  </a:path>
                </a:pathLst>
              </a:custGeom>
              <a:noFill/>
              <a:ln w="3">
                <a:solidFill>
                  <a:srgbClr val="00BDFF"/>
                </a:solidFill>
                <a:prstDash val="solid"/>
                <a:round/>
                <a:headEnd/>
                <a:tailEnd/>
              </a:ln>
            </p:spPr>
            <p:txBody>
              <a:bodyPr/>
              <a:lstStyle/>
              <a:p>
                <a:endParaRPr lang="nb-NO" dirty="0"/>
              </a:p>
            </p:txBody>
          </p:sp>
          <p:sp>
            <p:nvSpPr>
              <p:cNvPr id="3393" name="Freeform 1747"/>
              <p:cNvSpPr>
                <a:spLocks/>
              </p:cNvSpPr>
              <p:nvPr/>
            </p:nvSpPr>
            <p:spPr bwMode="auto">
              <a:xfrm>
                <a:off x="3036" y="1105"/>
                <a:ext cx="33" cy="34"/>
              </a:xfrm>
              <a:custGeom>
                <a:avLst/>
                <a:gdLst>
                  <a:gd name="T0" fmla="*/ 0 w 33"/>
                  <a:gd name="T1" fmla="*/ 34 h 34"/>
                  <a:gd name="T2" fmla="*/ 1 w 33"/>
                  <a:gd name="T3" fmla="*/ 34 h 34"/>
                  <a:gd name="T4" fmla="*/ 12 w 33"/>
                  <a:gd name="T5" fmla="*/ 34 h 34"/>
                  <a:gd name="T6" fmla="*/ 22 w 33"/>
                  <a:gd name="T7" fmla="*/ 30 h 34"/>
                  <a:gd name="T8" fmla="*/ 27 w 33"/>
                  <a:gd name="T9" fmla="*/ 27 h 34"/>
                  <a:gd name="T10" fmla="*/ 33 w 33"/>
                  <a:gd name="T11" fmla="*/ 20 h 34"/>
                  <a:gd name="T12" fmla="*/ 31 w 33"/>
                  <a:gd name="T13" fmla="*/ 18 h 34"/>
                  <a:gd name="T14" fmla="*/ 16 w 33"/>
                  <a:gd name="T15" fmla="*/ 0 h 34"/>
                  <a:gd name="T16" fmla="*/ 5 w 33"/>
                  <a:gd name="T17" fmla="*/ 22 h 34"/>
                  <a:gd name="T18" fmla="*/ 1 w 33"/>
                  <a:gd name="T19" fmla="*/ 33 h 34"/>
                  <a:gd name="T20" fmla="*/ 0 w 33"/>
                  <a:gd name="T21" fmla="*/ 33 h 34"/>
                  <a:gd name="T22" fmla="*/ 0 w 33"/>
                  <a:gd name="T23" fmla="*/ 34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4"/>
                  <a:gd name="T38" fmla="*/ 33 w 33"/>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4">
                    <a:moveTo>
                      <a:pt x="0" y="34"/>
                    </a:moveTo>
                    <a:lnTo>
                      <a:pt x="1" y="34"/>
                    </a:lnTo>
                    <a:lnTo>
                      <a:pt x="12" y="34"/>
                    </a:lnTo>
                    <a:lnTo>
                      <a:pt x="22" y="30"/>
                    </a:lnTo>
                    <a:lnTo>
                      <a:pt x="27" y="27"/>
                    </a:lnTo>
                    <a:lnTo>
                      <a:pt x="33" y="20"/>
                    </a:lnTo>
                    <a:lnTo>
                      <a:pt x="31" y="18"/>
                    </a:lnTo>
                    <a:lnTo>
                      <a:pt x="16" y="0"/>
                    </a:lnTo>
                    <a:lnTo>
                      <a:pt x="5" y="22"/>
                    </a:lnTo>
                    <a:lnTo>
                      <a:pt x="1" y="33"/>
                    </a:lnTo>
                    <a:lnTo>
                      <a:pt x="0" y="33"/>
                    </a:lnTo>
                    <a:lnTo>
                      <a:pt x="0" y="34"/>
                    </a:lnTo>
                  </a:path>
                </a:pathLst>
              </a:custGeom>
              <a:noFill/>
              <a:ln w="3">
                <a:solidFill>
                  <a:srgbClr val="00BDFF"/>
                </a:solidFill>
                <a:prstDash val="solid"/>
                <a:round/>
                <a:headEnd/>
                <a:tailEnd/>
              </a:ln>
            </p:spPr>
            <p:txBody>
              <a:bodyPr/>
              <a:lstStyle/>
              <a:p>
                <a:endParaRPr lang="nb-NO" dirty="0"/>
              </a:p>
            </p:txBody>
          </p:sp>
          <p:sp>
            <p:nvSpPr>
              <p:cNvPr id="3394" name="Freeform 1748"/>
              <p:cNvSpPr>
                <a:spLocks/>
              </p:cNvSpPr>
              <p:nvPr/>
            </p:nvSpPr>
            <p:spPr bwMode="auto">
              <a:xfrm>
                <a:off x="3097" y="1135"/>
                <a:ext cx="19" cy="12"/>
              </a:xfrm>
              <a:custGeom>
                <a:avLst/>
                <a:gdLst>
                  <a:gd name="T0" fmla="*/ 19 w 19"/>
                  <a:gd name="T1" fmla="*/ 12 h 12"/>
                  <a:gd name="T2" fmla="*/ 17 w 19"/>
                  <a:gd name="T3" fmla="*/ 12 h 12"/>
                  <a:gd name="T4" fmla="*/ 10 w 19"/>
                  <a:gd name="T5" fmla="*/ 9 h 12"/>
                  <a:gd name="T6" fmla="*/ 2 w 19"/>
                  <a:gd name="T7" fmla="*/ 5 h 12"/>
                  <a:gd name="T8" fmla="*/ 0 w 19"/>
                  <a:gd name="T9" fmla="*/ 0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12"/>
                    </a:moveTo>
                    <a:lnTo>
                      <a:pt x="17" y="12"/>
                    </a:lnTo>
                    <a:lnTo>
                      <a:pt x="10" y="9"/>
                    </a:lnTo>
                    <a:lnTo>
                      <a:pt x="2" y="5"/>
                    </a:lnTo>
                    <a:lnTo>
                      <a:pt x="0" y="0"/>
                    </a:lnTo>
                  </a:path>
                </a:pathLst>
              </a:custGeom>
              <a:noFill/>
              <a:ln w="3">
                <a:solidFill>
                  <a:srgbClr val="00BDFF"/>
                </a:solidFill>
                <a:prstDash val="solid"/>
                <a:round/>
                <a:headEnd/>
                <a:tailEnd/>
              </a:ln>
            </p:spPr>
            <p:txBody>
              <a:bodyPr/>
              <a:lstStyle/>
              <a:p>
                <a:endParaRPr lang="nb-NO" dirty="0"/>
              </a:p>
            </p:txBody>
          </p:sp>
          <p:sp>
            <p:nvSpPr>
              <p:cNvPr id="3395" name="Freeform 1749"/>
              <p:cNvSpPr>
                <a:spLocks/>
              </p:cNvSpPr>
              <p:nvPr/>
            </p:nvSpPr>
            <p:spPr bwMode="auto">
              <a:xfrm>
                <a:off x="3075" y="1138"/>
                <a:ext cx="22" cy="11"/>
              </a:xfrm>
              <a:custGeom>
                <a:avLst/>
                <a:gdLst>
                  <a:gd name="T0" fmla="*/ 0 w 22"/>
                  <a:gd name="T1" fmla="*/ 1 h 11"/>
                  <a:gd name="T2" fmla="*/ 3 w 22"/>
                  <a:gd name="T3" fmla="*/ 0 h 11"/>
                  <a:gd name="T4" fmla="*/ 9 w 22"/>
                  <a:gd name="T5" fmla="*/ 1 h 11"/>
                  <a:gd name="T6" fmla="*/ 15 w 22"/>
                  <a:gd name="T7" fmla="*/ 6 h 11"/>
                  <a:gd name="T8" fmla="*/ 20 w 22"/>
                  <a:gd name="T9" fmla="*/ 11 h 11"/>
                  <a:gd name="T10" fmla="*/ 22 w 22"/>
                  <a:gd name="T11" fmla="*/ 11 h 11"/>
                  <a:gd name="T12" fmla="*/ 0 60000 65536"/>
                  <a:gd name="T13" fmla="*/ 0 60000 65536"/>
                  <a:gd name="T14" fmla="*/ 0 60000 65536"/>
                  <a:gd name="T15" fmla="*/ 0 60000 65536"/>
                  <a:gd name="T16" fmla="*/ 0 60000 65536"/>
                  <a:gd name="T17" fmla="*/ 0 60000 65536"/>
                  <a:gd name="T18" fmla="*/ 0 w 22"/>
                  <a:gd name="T19" fmla="*/ 0 h 11"/>
                  <a:gd name="T20" fmla="*/ 22 w 2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2" h="11">
                    <a:moveTo>
                      <a:pt x="0" y="1"/>
                    </a:moveTo>
                    <a:lnTo>
                      <a:pt x="3" y="0"/>
                    </a:lnTo>
                    <a:lnTo>
                      <a:pt x="9" y="1"/>
                    </a:lnTo>
                    <a:lnTo>
                      <a:pt x="15" y="6"/>
                    </a:lnTo>
                    <a:lnTo>
                      <a:pt x="20" y="11"/>
                    </a:lnTo>
                    <a:lnTo>
                      <a:pt x="22" y="11"/>
                    </a:lnTo>
                  </a:path>
                </a:pathLst>
              </a:custGeom>
              <a:noFill/>
              <a:ln w="3">
                <a:solidFill>
                  <a:srgbClr val="00BDFF"/>
                </a:solidFill>
                <a:prstDash val="solid"/>
                <a:round/>
                <a:headEnd/>
                <a:tailEnd/>
              </a:ln>
            </p:spPr>
            <p:txBody>
              <a:bodyPr/>
              <a:lstStyle/>
              <a:p>
                <a:endParaRPr lang="nb-NO" dirty="0"/>
              </a:p>
            </p:txBody>
          </p:sp>
          <p:sp>
            <p:nvSpPr>
              <p:cNvPr id="3396" name="Freeform 1750"/>
              <p:cNvSpPr>
                <a:spLocks/>
              </p:cNvSpPr>
              <p:nvPr/>
            </p:nvSpPr>
            <p:spPr bwMode="auto">
              <a:xfrm>
                <a:off x="2961" y="1138"/>
                <a:ext cx="7" cy="14"/>
              </a:xfrm>
              <a:custGeom>
                <a:avLst/>
                <a:gdLst>
                  <a:gd name="T0" fmla="*/ 0 w 7"/>
                  <a:gd name="T1" fmla="*/ 14 h 14"/>
                  <a:gd name="T2" fmla="*/ 0 w 7"/>
                  <a:gd name="T3" fmla="*/ 0 h 14"/>
                  <a:gd name="T4" fmla="*/ 7 w 7"/>
                  <a:gd name="T5" fmla="*/ 1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0" y="14"/>
                    </a:moveTo>
                    <a:lnTo>
                      <a:pt x="0" y="0"/>
                    </a:lnTo>
                    <a:lnTo>
                      <a:pt x="7" y="1"/>
                    </a:lnTo>
                  </a:path>
                </a:pathLst>
              </a:custGeom>
              <a:noFill/>
              <a:ln w="3">
                <a:solidFill>
                  <a:srgbClr val="00BDFF"/>
                </a:solidFill>
                <a:prstDash val="solid"/>
                <a:round/>
                <a:headEnd/>
                <a:tailEnd/>
              </a:ln>
            </p:spPr>
            <p:txBody>
              <a:bodyPr/>
              <a:lstStyle/>
              <a:p>
                <a:endParaRPr lang="nb-NO" dirty="0"/>
              </a:p>
            </p:txBody>
          </p:sp>
          <p:sp>
            <p:nvSpPr>
              <p:cNvPr id="3397" name="Freeform 1751"/>
              <p:cNvSpPr>
                <a:spLocks/>
              </p:cNvSpPr>
              <p:nvPr/>
            </p:nvSpPr>
            <p:spPr bwMode="auto">
              <a:xfrm>
                <a:off x="2901" y="1118"/>
                <a:ext cx="25" cy="34"/>
              </a:xfrm>
              <a:custGeom>
                <a:avLst/>
                <a:gdLst>
                  <a:gd name="T0" fmla="*/ 21 w 25"/>
                  <a:gd name="T1" fmla="*/ 34 h 34"/>
                  <a:gd name="T2" fmla="*/ 25 w 25"/>
                  <a:gd name="T3" fmla="*/ 30 h 34"/>
                  <a:gd name="T4" fmla="*/ 20 w 25"/>
                  <a:gd name="T5" fmla="*/ 18 h 34"/>
                  <a:gd name="T6" fmla="*/ 8 w 25"/>
                  <a:gd name="T7" fmla="*/ 21 h 34"/>
                  <a:gd name="T8" fmla="*/ 5 w 25"/>
                  <a:gd name="T9" fmla="*/ 21 h 34"/>
                  <a:gd name="T10" fmla="*/ 0 w 25"/>
                  <a:gd name="T11" fmla="*/ 14 h 34"/>
                  <a:gd name="T12" fmla="*/ 3 w 25"/>
                  <a:gd name="T13" fmla="*/ 3 h 34"/>
                  <a:gd name="T14" fmla="*/ 9 w 25"/>
                  <a:gd name="T15" fmla="*/ 4 h 34"/>
                  <a:gd name="T16" fmla="*/ 11 w 25"/>
                  <a:gd name="T17" fmla="*/ 3 h 34"/>
                  <a:gd name="T18" fmla="*/ 13 w 25"/>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4"/>
                  <a:gd name="T32" fmla="*/ 25 w 2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4">
                    <a:moveTo>
                      <a:pt x="21" y="34"/>
                    </a:moveTo>
                    <a:lnTo>
                      <a:pt x="25" y="30"/>
                    </a:lnTo>
                    <a:lnTo>
                      <a:pt x="20" y="18"/>
                    </a:lnTo>
                    <a:lnTo>
                      <a:pt x="8" y="21"/>
                    </a:lnTo>
                    <a:lnTo>
                      <a:pt x="5" y="21"/>
                    </a:lnTo>
                    <a:lnTo>
                      <a:pt x="0" y="14"/>
                    </a:lnTo>
                    <a:lnTo>
                      <a:pt x="3" y="3"/>
                    </a:lnTo>
                    <a:lnTo>
                      <a:pt x="9" y="4"/>
                    </a:lnTo>
                    <a:lnTo>
                      <a:pt x="11" y="3"/>
                    </a:lnTo>
                    <a:lnTo>
                      <a:pt x="13" y="0"/>
                    </a:lnTo>
                  </a:path>
                </a:pathLst>
              </a:custGeom>
              <a:noFill/>
              <a:ln w="3">
                <a:solidFill>
                  <a:srgbClr val="00BDFF"/>
                </a:solidFill>
                <a:prstDash val="solid"/>
                <a:round/>
                <a:headEnd/>
                <a:tailEnd/>
              </a:ln>
            </p:spPr>
            <p:txBody>
              <a:bodyPr/>
              <a:lstStyle/>
              <a:p>
                <a:endParaRPr lang="nb-NO" dirty="0"/>
              </a:p>
            </p:txBody>
          </p:sp>
          <p:sp>
            <p:nvSpPr>
              <p:cNvPr id="3398" name="Freeform 1752"/>
              <p:cNvSpPr>
                <a:spLocks/>
              </p:cNvSpPr>
              <p:nvPr/>
            </p:nvSpPr>
            <p:spPr bwMode="auto">
              <a:xfrm>
                <a:off x="3097" y="1147"/>
                <a:ext cx="23" cy="5"/>
              </a:xfrm>
              <a:custGeom>
                <a:avLst/>
                <a:gdLst>
                  <a:gd name="T0" fmla="*/ 0 w 23"/>
                  <a:gd name="T1" fmla="*/ 2 h 5"/>
                  <a:gd name="T2" fmla="*/ 4 w 23"/>
                  <a:gd name="T3" fmla="*/ 5 h 5"/>
                  <a:gd name="T4" fmla="*/ 13 w 23"/>
                  <a:gd name="T5" fmla="*/ 5 h 5"/>
                  <a:gd name="T6" fmla="*/ 20 w 23"/>
                  <a:gd name="T7" fmla="*/ 5 h 5"/>
                  <a:gd name="T8" fmla="*/ 23 w 23"/>
                  <a:gd name="T9" fmla="*/ 4 h 5"/>
                  <a:gd name="T10" fmla="*/ 19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2"/>
                    </a:moveTo>
                    <a:lnTo>
                      <a:pt x="4" y="5"/>
                    </a:lnTo>
                    <a:lnTo>
                      <a:pt x="13" y="5"/>
                    </a:lnTo>
                    <a:lnTo>
                      <a:pt x="20" y="5"/>
                    </a:lnTo>
                    <a:lnTo>
                      <a:pt x="23" y="4"/>
                    </a:lnTo>
                    <a:lnTo>
                      <a:pt x="19" y="0"/>
                    </a:lnTo>
                  </a:path>
                </a:pathLst>
              </a:custGeom>
              <a:noFill/>
              <a:ln w="3">
                <a:solidFill>
                  <a:srgbClr val="00BDFF"/>
                </a:solidFill>
                <a:prstDash val="solid"/>
                <a:round/>
                <a:headEnd/>
                <a:tailEnd/>
              </a:ln>
            </p:spPr>
            <p:txBody>
              <a:bodyPr/>
              <a:lstStyle/>
              <a:p>
                <a:endParaRPr lang="nb-NO" dirty="0"/>
              </a:p>
            </p:txBody>
          </p:sp>
          <p:sp>
            <p:nvSpPr>
              <p:cNvPr id="3399" name="Freeform 1753"/>
              <p:cNvSpPr>
                <a:spLocks/>
              </p:cNvSpPr>
              <p:nvPr/>
            </p:nvSpPr>
            <p:spPr bwMode="auto">
              <a:xfrm>
                <a:off x="2919" y="1151"/>
                <a:ext cx="3" cy="2"/>
              </a:xfrm>
              <a:custGeom>
                <a:avLst/>
                <a:gdLst>
                  <a:gd name="T0" fmla="*/ 0 w 3"/>
                  <a:gd name="T1" fmla="*/ 0 h 2"/>
                  <a:gd name="T2" fmla="*/ 2 w 3"/>
                  <a:gd name="T3" fmla="*/ 2 h 2"/>
                  <a:gd name="T4" fmla="*/ 3 w 3"/>
                  <a:gd name="T5" fmla="*/ 1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2" y="2"/>
                    </a:lnTo>
                    <a:lnTo>
                      <a:pt x="3" y="1"/>
                    </a:lnTo>
                  </a:path>
                </a:pathLst>
              </a:custGeom>
              <a:noFill/>
              <a:ln w="3">
                <a:solidFill>
                  <a:srgbClr val="00BDFF"/>
                </a:solidFill>
                <a:prstDash val="solid"/>
                <a:round/>
                <a:headEnd/>
                <a:tailEnd/>
              </a:ln>
            </p:spPr>
            <p:txBody>
              <a:bodyPr/>
              <a:lstStyle/>
              <a:p>
                <a:endParaRPr lang="nb-NO" dirty="0"/>
              </a:p>
            </p:txBody>
          </p:sp>
          <p:sp>
            <p:nvSpPr>
              <p:cNvPr id="3400" name="Freeform 1754"/>
              <p:cNvSpPr>
                <a:spLocks/>
              </p:cNvSpPr>
              <p:nvPr/>
            </p:nvSpPr>
            <p:spPr bwMode="auto">
              <a:xfrm>
                <a:off x="2887" y="1135"/>
                <a:ext cx="11" cy="22"/>
              </a:xfrm>
              <a:custGeom>
                <a:avLst/>
                <a:gdLst>
                  <a:gd name="T0" fmla="*/ 7 w 11"/>
                  <a:gd name="T1" fmla="*/ 22 h 22"/>
                  <a:gd name="T2" fmla="*/ 10 w 11"/>
                  <a:gd name="T3" fmla="*/ 20 h 22"/>
                  <a:gd name="T4" fmla="*/ 11 w 11"/>
                  <a:gd name="T5" fmla="*/ 14 h 22"/>
                  <a:gd name="T6" fmla="*/ 11 w 11"/>
                  <a:gd name="T7" fmla="*/ 13 h 22"/>
                  <a:gd name="T8" fmla="*/ 10 w 11"/>
                  <a:gd name="T9" fmla="*/ 5 h 22"/>
                  <a:gd name="T10" fmla="*/ 0 w 11"/>
                  <a:gd name="T11" fmla="*/ 0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7" y="22"/>
                    </a:moveTo>
                    <a:lnTo>
                      <a:pt x="10" y="20"/>
                    </a:lnTo>
                    <a:lnTo>
                      <a:pt x="11" y="14"/>
                    </a:lnTo>
                    <a:lnTo>
                      <a:pt x="11" y="13"/>
                    </a:lnTo>
                    <a:lnTo>
                      <a:pt x="10" y="5"/>
                    </a:lnTo>
                    <a:lnTo>
                      <a:pt x="0" y="0"/>
                    </a:lnTo>
                  </a:path>
                </a:pathLst>
              </a:custGeom>
              <a:noFill/>
              <a:ln w="3">
                <a:solidFill>
                  <a:srgbClr val="00BDFF"/>
                </a:solidFill>
                <a:prstDash val="solid"/>
                <a:round/>
                <a:headEnd/>
                <a:tailEnd/>
              </a:ln>
            </p:spPr>
            <p:txBody>
              <a:bodyPr/>
              <a:lstStyle/>
              <a:p>
                <a:endParaRPr lang="nb-NO" dirty="0"/>
              </a:p>
            </p:txBody>
          </p:sp>
          <p:sp>
            <p:nvSpPr>
              <p:cNvPr id="3401" name="Freeform 1755"/>
              <p:cNvSpPr>
                <a:spLocks/>
              </p:cNvSpPr>
              <p:nvPr/>
            </p:nvSpPr>
            <p:spPr bwMode="auto">
              <a:xfrm>
                <a:off x="2961" y="1152"/>
                <a:ext cx="2" cy="7"/>
              </a:xfrm>
              <a:custGeom>
                <a:avLst/>
                <a:gdLst>
                  <a:gd name="T0" fmla="*/ 2 w 2"/>
                  <a:gd name="T1" fmla="*/ 7 h 7"/>
                  <a:gd name="T2" fmla="*/ 0 w 2"/>
                  <a:gd name="T3" fmla="*/ 1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lnTo>
                      <a:pt x="0" y="1"/>
                    </a:lnTo>
                    <a:lnTo>
                      <a:pt x="0" y="0"/>
                    </a:lnTo>
                  </a:path>
                </a:pathLst>
              </a:custGeom>
              <a:noFill/>
              <a:ln w="3">
                <a:solidFill>
                  <a:srgbClr val="00BDFF"/>
                </a:solidFill>
                <a:prstDash val="solid"/>
                <a:round/>
                <a:headEnd/>
                <a:tailEnd/>
              </a:ln>
            </p:spPr>
            <p:txBody>
              <a:bodyPr/>
              <a:lstStyle/>
              <a:p>
                <a:endParaRPr lang="nb-NO" dirty="0"/>
              </a:p>
            </p:txBody>
          </p:sp>
          <p:sp>
            <p:nvSpPr>
              <p:cNvPr id="3402" name="Freeform 1756"/>
              <p:cNvSpPr>
                <a:spLocks/>
              </p:cNvSpPr>
              <p:nvPr/>
            </p:nvSpPr>
            <p:spPr bwMode="auto">
              <a:xfrm>
                <a:off x="3063" y="1139"/>
                <a:ext cx="12" cy="21"/>
              </a:xfrm>
              <a:custGeom>
                <a:avLst/>
                <a:gdLst>
                  <a:gd name="T0" fmla="*/ 8 w 12"/>
                  <a:gd name="T1" fmla="*/ 21 h 21"/>
                  <a:gd name="T2" fmla="*/ 10 w 12"/>
                  <a:gd name="T3" fmla="*/ 21 h 21"/>
                  <a:gd name="T4" fmla="*/ 0 w 12"/>
                  <a:gd name="T5" fmla="*/ 14 h 21"/>
                  <a:gd name="T6" fmla="*/ 0 w 12"/>
                  <a:gd name="T7" fmla="*/ 6 h 21"/>
                  <a:gd name="T8" fmla="*/ 6 w 12"/>
                  <a:gd name="T9" fmla="*/ 1 h 21"/>
                  <a:gd name="T10" fmla="*/ 7 w 12"/>
                  <a:gd name="T11" fmla="*/ 1 h 21"/>
                  <a:gd name="T12" fmla="*/ 12 w 12"/>
                  <a:gd name="T13" fmla="*/ 0 h 21"/>
                  <a:gd name="T14" fmla="*/ 0 60000 65536"/>
                  <a:gd name="T15" fmla="*/ 0 60000 65536"/>
                  <a:gd name="T16" fmla="*/ 0 60000 65536"/>
                  <a:gd name="T17" fmla="*/ 0 60000 65536"/>
                  <a:gd name="T18" fmla="*/ 0 60000 65536"/>
                  <a:gd name="T19" fmla="*/ 0 60000 65536"/>
                  <a:gd name="T20" fmla="*/ 0 60000 65536"/>
                  <a:gd name="T21" fmla="*/ 0 w 12"/>
                  <a:gd name="T22" fmla="*/ 0 h 21"/>
                  <a:gd name="T23" fmla="*/ 12 w 1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1">
                    <a:moveTo>
                      <a:pt x="8" y="21"/>
                    </a:moveTo>
                    <a:lnTo>
                      <a:pt x="10" y="21"/>
                    </a:lnTo>
                    <a:lnTo>
                      <a:pt x="0" y="14"/>
                    </a:lnTo>
                    <a:lnTo>
                      <a:pt x="0" y="6"/>
                    </a:lnTo>
                    <a:lnTo>
                      <a:pt x="6" y="1"/>
                    </a:lnTo>
                    <a:lnTo>
                      <a:pt x="7" y="1"/>
                    </a:lnTo>
                    <a:lnTo>
                      <a:pt x="12" y="0"/>
                    </a:lnTo>
                  </a:path>
                </a:pathLst>
              </a:custGeom>
              <a:noFill/>
              <a:ln w="3">
                <a:solidFill>
                  <a:srgbClr val="00BDFF"/>
                </a:solidFill>
                <a:prstDash val="solid"/>
                <a:round/>
                <a:headEnd/>
                <a:tailEnd/>
              </a:ln>
            </p:spPr>
            <p:txBody>
              <a:bodyPr/>
              <a:lstStyle/>
              <a:p>
                <a:endParaRPr lang="nb-NO" dirty="0"/>
              </a:p>
            </p:txBody>
          </p:sp>
          <p:sp>
            <p:nvSpPr>
              <p:cNvPr id="3403" name="Freeform 1757"/>
              <p:cNvSpPr>
                <a:spLocks/>
              </p:cNvSpPr>
              <p:nvPr/>
            </p:nvSpPr>
            <p:spPr bwMode="auto">
              <a:xfrm>
                <a:off x="2942" y="1125"/>
                <a:ext cx="13" cy="37"/>
              </a:xfrm>
              <a:custGeom>
                <a:avLst/>
                <a:gdLst>
                  <a:gd name="T0" fmla="*/ 7 w 13"/>
                  <a:gd name="T1" fmla="*/ 2 h 37"/>
                  <a:gd name="T2" fmla="*/ 9 w 13"/>
                  <a:gd name="T3" fmla="*/ 0 h 37"/>
                  <a:gd name="T4" fmla="*/ 13 w 13"/>
                  <a:gd name="T5" fmla="*/ 0 h 37"/>
                  <a:gd name="T6" fmla="*/ 13 w 13"/>
                  <a:gd name="T7" fmla="*/ 11 h 37"/>
                  <a:gd name="T8" fmla="*/ 13 w 13"/>
                  <a:gd name="T9" fmla="*/ 14 h 37"/>
                  <a:gd name="T10" fmla="*/ 11 w 13"/>
                  <a:gd name="T11" fmla="*/ 24 h 37"/>
                  <a:gd name="T12" fmla="*/ 6 w 13"/>
                  <a:gd name="T13" fmla="*/ 31 h 37"/>
                  <a:gd name="T14" fmla="*/ 0 w 13"/>
                  <a:gd name="T15" fmla="*/ 36 h 37"/>
                  <a:gd name="T16" fmla="*/ 0 w 13"/>
                  <a:gd name="T17" fmla="*/ 3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7"/>
                  <a:gd name="T29" fmla="*/ 13 w 13"/>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7">
                    <a:moveTo>
                      <a:pt x="7" y="2"/>
                    </a:moveTo>
                    <a:lnTo>
                      <a:pt x="9" y="0"/>
                    </a:lnTo>
                    <a:lnTo>
                      <a:pt x="13" y="0"/>
                    </a:lnTo>
                    <a:lnTo>
                      <a:pt x="13" y="11"/>
                    </a:lnTo>
                    <a:lnTo>
                      <a:pt x="13" y="14"/>
                    </a:lnTo>
                    <a:lnTo>
                      <a:pt x="11" y="24"/>
                    </a:lnTo>
                    <a:lnTo>
                      <a:pt x="6" y="31"/>
                    </a:lnTo>
                    <a:lnTo>
                      <a:pt x="0" y="36"/>
                    </a:lnTo>
                    <a:lnTo>
                      <a:pt x="0" y="37"/>
                    </a:lnTo>
                  </a:path>
                </a:pathLst>
              </a:custGeom>
              <a:noFill/>
              <a:ln w="3">
                <a:solidFill>
                  <a:srgbClr val="00BDFF"/>
                </a:solidFill>
                <a:prstDash val="solid"/>
                <a:round/>
                <a:headEnd/>
                <a:tailEnd/>
              </a:ln>
            </p:spPr>
            <p:txBody>
              <a:bodyPr/>
              <a:lstStyle/>
              <a:p>
                <a:endParaRPr lang="nb-NO" dirty="0"/>
              </a:p>
            </p:txBody>
          </p:sp>
          <p:sp>
            <p:nvSpPr>
              <p:cNvPr id="3404" name="Freeform 1758"/>
              <p:cNvSpPr>
                <a:spLocks/>
              </p:cNvSpPr>
              <p:nvPr/>
            </p:nvSpPr>
            <p:spPr bwMode="auto">
              <a:xfrm>
                <a:off x="2935" y="1162"/>
                <a:ext cx="7" cy="1"/>
              </a:xfrm>
              <a:custGeom>
                <a:avLst/>
                <a:gdLst>
                  <a:gd name="T0" fmla="*/ 7 w 7"/>
                  <a:gd name="T1" fmla="*/ 0 h 1"/>
                  <a:gd name="T2" fmla="*/ 0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7" y="0"/>
                    </a:moveTo>
                    <a:lnTo>
                      <a:pt x="0" y="0"/>
                    </a:lnTo>
                  </a:path>
                </a:pathLst>
              </a:custGeom>
              <a:noFill/>
              <a:ln w="3">
                <a:solidFill>
                  <a:srgbClr val="00BDFF"/>
                </a:solidFill>
                <a:prstDash val="solid"/>
                <a:round/>
                <a:headEnd/>
                <a:tailEnd/>
              </a:ln>
            </p:spPr>
            <p:txBody>
              <a:bodyPr/>
              <a:lstStyle/>
              <a:p>
                <a:endParaRPr lang="nb-NO" dirty="0"/>
              </a:p>
            </p:txBody>
          </p:sp>
          <p:sp>
            <p:nvSpPr>
              <p:cNvPr id="3405" name="Freeform 1759"/>
              <p:cNvSpPr>
                <a:spLocks/>
              </p:cNvSpPr>
              <p:nvPr/>
            </p:nvSpPr>
            <p:spPr bwMode="auto">
              <a:xfrm>
                <a:off x="2904" y="1145"/>
                <a:ext cx="15" cy="20"/>
              </a:xfrm>
              <a:custGeom>
                <a:avLst/>
                <a:gdLst>
                  <a:gd name="T0" fmla="*/ 9 w 15"/>
                  <a:gd name="T1" fmla="*/ 20 h 20"/>
                  <a:gd name="T2" fmla="*/ 1 w 15"/>
                  <a:gd name="T3" fmla="*/ 15 h 20"/>
                  <a:gd name="T4" fmla="*/ 0 w 15"/>
                  <a:gd name="T5" fmla="*/ 8 h 20"/>
                  <a:gd name="T6" fmla="*/ 0 w 15"/>
                  <a:gd name="T7" fmla="*/ 4 h 20"/>
                  <a:gd name="T8" fmla="*/ 0 w 15"/>
                  <a:gd name="T9" fmla="*/ 4 h 20"/>
                  <a:gd name="T10" fmla="*/ 0 w 15"/>
                  <a:gd name="T11" fmla="*/ 2 h 20"/>
                  <a:gd name="T12" fmla="*/ 2 w 15"/>
                  <a:gd name="T13" fmla="*/ 2 h 20"/>
                  <a:gd name="T14" fmla="*/ 6 w 15"/>
                  <a:gd name="T15" fmla="*/ 0 h 20"/>
                  <a:gd name="T16" fmla="*/ 11 w 15"/>
                  <a:gd name="T17" fmla="*/ 0 h 20"/>
                  <a:gd name="T18" fmla="*/ 15 w 15"/>
                  <a:gd name="T19" fmla="*/ 6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0"/>
                  <a:gd name="T32" fmla="*/ 15 w 15"/>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0">
                    <a:moveTo>
                      <a:pt x="9" y="20"/>
                    </a:moveTo>
                    <a:lnTo>
                      <a:pt x="1" y="15"/>
                    </a:lnTo>
                    <a:lnTo>
                      <a:pt x="0" y="8"/>
                    </a:lnTo>
                    <a:lnTo>
                      <a:pt x="0" y="4"/>
                    </a:lnTo>
                    <a:lnTo>
                      <a:pt x="0" y="2"/>
                    </a:lnTo>
                    <a:lnTo>
                      <a:pt x="2" y="2"/>
                    </a:lnTo>
                    <a:lnTo>
                      <a:pt x="6" y="0"/>
                    </a:lnTo>
                    <a:lnTo>
                      <a:pt x="11" y="0"/>
                    </a:lnTo>
                    <a:lnTo>
                      <a:pt x="15" y="6"/>
                    </a:lnTo>
                  </a:path>
                </a:pathLst>
              </a:custGeom>
              <a:noFill/>
              <a:ln w="3">
                <a:solidFill>
                  <a:srgbClr val="00BDFF"/>
                </a:solidFill>
                <a:prstDash val="solid"/>
                <a:round/>
                <a:headEnd/>
                <a:tailEnd/>
              </a:ln>
            </p:spPr>
            <p:txBody>
              <a:bodyPr/>
              <a:lstStyle/>
              <a:p>
                <a:endParaRPr lang="nb-NO" dirty="0"/>
              </a:p>
            </p:txBody>
          </p:sp>
          <p:sp>
            <p:nvSpPr>
              <p:cNvPr id="3406" name="Line 1760"/>
              <p:cNvSpPr>
                <a:spLocks noChangeShapeType="1"/>
              </p:cNvSpPr>
              <p:nvPr/>
            </p:nvSpPr>
            <p:spPr bwMode="auto">
              <a:xfrm flipH="1" flipV="1">
                <a:off x="2963" y="1159"/>
                <a:ext cx="1" cy="6"/>
              </a:xfrm>
              <a:prstGeom prst="line">
                <a:avLst/>
              </a:prstGeom>
              <a:noFill/>
              <a:ln w="3">
                <a:solidFill>
                  <a:srgbClr val="00BDFF"/>
                </a:solidFill>
                <a:round/>
                <a:headEnd/>
                <a:tailEnd/>
              </a:ln>
            </p:spPr>
            <p:txBody>
              <a:bodyPr/>
              <a:lstStyle/>
              <a:p>
                <a:endParaRPr lang="nb-NO" dirty="0"/>
              </a:p>
            </p:txBody>
          </p:sp>
          <p:sp>
            <p:nvSpPr>
              <p:cNvPr id="3407" name="Line 1761"/>
              <p:cNvSpPr>
                <a:spLocks noChangeShapeType="1"/>
              </p:cNvSpPr>
              <p:nvPr/>
            </p:nvSpPr>
            <p:spPr bwMode="auto">
              <a:xfrm>
                <a:off x="2964" y="1164"/>
                <a:ext cx="1" cy="1"/>
              </a:xfrm>
              <a:prstGeom prst="line">
                <a:avLst/>
              </a:prstGeom>
              <a:noFill/>
              <a:ln w="3">
                <a:solidFill>
                  <a:srgbClr val="00BDFF"/>
                </a:solidFill>
                <a:round/>
                <a:headEnd/>
                <a:tailEnd/>
              </a:ln>
            </p:spPr>
            <p:txBody>
              <a:bodyPr/>
              <a:lstStyle/>
              <a:p>
                <a:endParaRPr lang="nb-NO" dirty="0"/>
              </a:p>
            </p:txBody>
          </p:sp>
          <p:sp>
            <p:nvSpPr>
              <p:cNvPr id="3408" name="Freeform 1762"/>
              <p:cNvSpPr>
                <a:spLocks/>
              </p:cNvSpPr>
              <p:nvPr/>
            </p:nvSpPr>
            <p:spPr bwMode="auto">
              <a:xfrm>
                <a:off x="2913" y="1165"/>
                <a:ext cx="4" cy="4"/>
              </a:xfrm>
              <a:custGeom>
                <a:avLst/>
                <a:gdLst>
                  <a:gd name="T0" fmla="*/ 4 w 4"/>
                  <a:gd name="T1" fmla="*/ 4 h 4"/>
                  <a:gd name="T2" fmla="*/ 4 w 4"/>
                  <a:gd name="T3" fmla="*/ 4 h 4"/>
                  <a:gd name="T4" fmla="*/ 0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4"/>
                    </a:moveTo>
                    <a:lnTo>
                      <a:pt x="4" y="4"/>
                    </a:lnTo>
                    <a:lnTo>
                      <a:pt x="0" y="0"/>
                    </a:lnTo>
                  </a:path>
                </a:pathLst>
              </a:custGeom>
              <a:noFill/>
              <a:ln w="3">
                <a:solidFill>
                  <a:srgbClr val="00BDFF"/>
                </a:solidFill>
                <a:prstDash val="solid"/>
                <a:round/>
                <a:headEnd/>
                <a:tailEnd/>
              </a:ln>
            </p:spPr>
            <p:txBody>
              <a:bodyPr/>
              <a:lstStyle/>
              <a:p>
                <a:endParaRPr lang="nb-NO" dirty="0"/>
              </a:p>
            </p:txBody>
          </p:sp>
          <p:sp>
            <p:nvSpPr>
              <p:cNvPr id="3409" name="Freeform 1763"/>
              <p:cNvSpPr>
                <a:spLocks/>
              </p:cNvSpPr>
              <p:nvPr/>
            </p:nvSpPr>
            <p:spPr bwMode="auto">
              <a:xfrm>
                <a:off x="2964" y="1090"/>
                <a:ext cx="50" cy="83"/>
              </a:xfrm>
              <a:custGeom>
                <a:avLst/>
                <a:gdLst>
                  <a:gd name="T0" fmla="*/ 4 w 50"/>
                  <a:gd name="T1" fmla="*/ 49 h 83"/>
                  <a:gd name="T2" fmla="*/ 14 w 50"/>
                  <a:gd name="T3" fmla="*/ 50 h 83"/>
                  <a:gd name="T4" fmla="*/ 14 w 50"/>
                  <a:gd name="T5" fmla="*/ 50 h 83"/>
                  <a:gd name="T6" fmla="*/ 18 w 50"/>
                  <a:gd name="T7" fmla="*/ 55 h 83"/>
                  <a:gd name="T8" fmla="*/ 20 w 50"/>
                  <a:gd name="T9" fmla="*/ 57 h 83"/>
                  <a:gd name="T10" fmla="*/ 21 w 50"/>
                  <a:gd name="T11" fmla="*/ 52 h 83"/>
                  <a:gd name="T12" fmla="*/ 18 w 50"/>
                  <a:gd name="T13" fmla="*/ 48 h 83"/>
                  <a:gd name="T14" fmla="*/ 17 w 50"/>
                  <a:gd name="T15" fmla="*/ 44 h 83"/>
                  <a:gd name="T16" fmla="*/ 17 w 50"/>
                  <a:gd name="T17" fmla="*/ 42 h 83"/>
                  <a:gd name="T18" fmla="*/ 17 w 50"/>
                  <a:gd name="T19" fmla="*/ 42 h 83"/>
                  <a:gd name="T20" fmla="*/ 6 w 50"/>
                  <a:gd name="T21" fmla="*/ 40 h 83"/>
                  <a:gd name="T22" fmla="*/ 4 w 50"/>
                  <a:gd name="T23" fmla="*/ 37 h 83"/>
                  <a:gd name="T24" fmla="*/ 1 w 50"/>
                  <a:gd name="T25" fmla="*/ 32 h 83"/>
                  <a:gd name="T26" fmla="*/ 1 w 50"/>
                  <a:gd name="T27" fmla="*/ 29 h 83"/>
                  <a:gd name="T28" fmla="*/ 0 w 50"/>
                  <a:gd name="T29" fmla="*/ 27 h 83"/>
                  <a:gd name="T30" fmla="*/ 10 w 50"/>
                  <a:gd name="T31" fmla="*/ 15 h 83"/>
                  <a:gd name="T32" fmla="*/ 13 w 50"/>
                  <a:gd name="T33" fmla="*/ 16 h 83"/>
                  <a:gd name="T34" fmla="*/ 16 w 50"/>
                  <a:gd name="T35" fmla="*/ 16 h 83"/>
                  <a:gd name="T36" fmla="*/ 22 w 50"/>
                  <a:gd name="T37" fmla="*/ 25 h 83"/>
                  <a:gd name="T38" fmla="*/ 23 w 50"/>
                  <a:gd name="T39" fmla="*/ 23 h 83"/>
                  <a:gd name="T40" fmla="*/ 20 w 50"/>
                  <a:gd name="T41" fmla="*/ 12 h 83"/>
                  <a:gd name="T42" fmla="*/ 14 w 50"/>
                  <a:gd name="T43" fmla="*/ 8 h 83"/>
                  <a:gd name="T44" fmla="*/ 14 w 50"/>
                  <a:gd name="T45" fmla="*/ 2 h 83"/>
                  <a:gd name="T46" fmla="*/ 14 w 50"/>
                  <a:gd name="T47" fmla="*/ 0 h 83"/>
                  <a:gd name="T48" fmla="*/ 16 w 50"/>
                  <a:gd name="T49" fmla="*/ 0 h 83"/>
                  <a:gd name="T50" fmla="*/ 21 w 50"/>
                  <a:gd name="T51" fmla="*/ 8 h 83"/>
                  <a:gd name="T52" fmla="*/ 25 w 50"/>
                  <a:gd name="T53" fmla="*/ 12 h 83"/>
                  <a:gd name="T54" fmla="*/ 29 w 50"/>
                  <a:gd name="T55" fmla="*/ 15 h 83"/>
                  <a:gd name="T56" fmla="*/ 31 w 50"/>
                  <a:gd name="T57" fmla="*/ 18 h 83"/>
                  <a:gd name="T58" fmla="*/ 35 w 50"/>
                  <a:gd name="T59" fmla="*/ 16 h 83"/>
                  <a:gd name="T60" fmla="*/ 38 w 50"/>
                  <a:gd name="T61" fmla="*/ 18 h 83"/>
                  <a:gd name="T62" fmla="*/ 38 w 50"/>
                  <a:gd name="T63" fmla="*/ 23 h 83"/>
                  <a:gd name="T64" fmla="*/ 38 w 50"/>
                  <a:gd name="T65" fmla="*/ 25 h 83"/>
                  <a:gd name="T66" fmla="*/ 40 w 50"/>
                  <a:gd name="T67" fmla="*/ 25 h 83"/>
                  <a:gd name="T68" fmla="*/ 43 w 50"/>
                  <a:gd name="T69" fmla="*/ 24 h 83"/>
                  <a:gd name="T70" fmla="*/ 44 w 50"/>
                  <a:gd name="T71" fmla="*/ 21 h 83"/>
                  <a:gd name="T72" fmla="*/ 47 w 50"/>
                  <a:gd name="T73" fmla="*/ 24 h 83"/>
                  <a:gd name="T74" fmla="*/ 44 w 50"/>
                  <a:gd name="T75" fmla="*/ 31 h 83"/>
                  <a:gd name="T76" fmla="*/ 44 w 50"/>
                  <a:gd name="T77" fmla="*/ 33 h 83"/>
                  <a:gd name="T78" fmla="*/ 47 w 50"/>
                  <a:gd name="T79" fmla="*/ 46 h 83"/>
                  <a:gd name="T80" fmla="*/ 48 w 50"/>
                  <a:gd name="T81" fmla="*/ 50 h 83"/>
                  <a:gd name="T82" fmla="*/ 50 w 50"/>
                  <a:gd name="T83" fmla="*/ 66 h 83"/>
                  <a:gd name="T84" fmla="*/ 48 w 50"/>
                  <a:gd name="T85" fmla="*/ 70 h 83"/>
                  <a:gd name="T86" fmla="*/ 46 w 50"/>
                  <a:gd name="T87" fmla="*/ 75 h 83"/>
                  <a:gd name="T88" fmla="*/ 43 w 50"/>
                  <a:gd name="T89" fmla="*/ 82 h 83"/>
                  <a:gd name="T90" fmla="*/ 40 w 50"/>
                  <a:gd name="T91" fmla="*/ 83 h 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
                  <a:gd name="T139" fmla="*/ 0 h 83"/>
                  <a:gd name="T140" fmla="*/ 50 w 50"/>
                  <a:gd name="T141" fmla="*/ 83 h 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 h="83">
                    <a:moveTo>
                      <a:pt x="4" y="49"/>
                    </a:moveTo>
                    <a:lnTo>
                      <a:pt x="14" y="50"/>
                    </a:lnTo>
                    <a:lnTo>
                      <a:pt x="18" y="55"/>
                    </a:lnTo>
                    <a:lnTo>
                      <a:pt x="20" y="57"/>
                    </a:lnTo>
                    <a:lnTo>
                      <a:pt x="21" y="52"/>
                    </a:lnTo>
                    <a:lnTo>
                      <a:pt x="18" y="48"/>
                    </a:lnTo>
                    <a:lnTo>
                      <a:pt x="17" y="44"/>
                    </a:lnTo>
                    <a:lnTo>
                      <a:pt x="17" y="42"/>
                    </a:lnTo>
                    <a:lnTo>
                      <a:pt x="6" y="40"/>
                    </a:lnTo>
                    <a:lnTo>
                      <a:pt x="4" y="37"/>
                    </a:lnTo>
                    <a:lnTo>
                      <a:pt x="1" y="32"/>
                    </a:lnTo>
                    <a:lnTo>
                      <a:pt x="1" y="29"/>
                    </a:lnTo>
                    <a:lnTo>
                      <a:pt x="0" y="27"/>
                    </a:lnTo>
                    <a:lnTo>
                      <a:pt x="10" y="15"/>
                    </a:lnTo>
                    <a:lnTo>
                      <a:pt x="13" y="16"/>
                    </a:lnTo>
                    <a:lnTo>
                      <a:pt x="16" y="16"/>
                    </a:lnTo>
                    <a:lnTo>
                      <a:pt x="22" y="25"/>
                    </a:lnTo>
                    <a:lnTo>
                      <a:pt x="23" y="23"/>
                    </a:lnTo>
                    <a:lnTo>
                      <a:pt x="20" y="12"/>
                    </a:lnTo>
                    <a:lnTo>
                      <a:pt x="14" y="8"/>
                    </a:lnTo>
                    <a:lnTo>
                      <a:pt x="14" y="2"/>
                    </a:lnTo>
                    <a:lnTo>
                      <a:pt x="14" y="0"/>
                    </a:lnTo>
                    <a:lnTo>
                      <a:pt x="16" y="0"/>
                    </a:lnTo>
                    <a:lnTo>
                      <a:pt x="21" y="8"/>
                    </a:lnTo>
                    <a:lnTo>
                      <a:pt x="25" y="12"/>
                    </a:lnTo>
                    <a:lnTo>
                      <a:pt x="29" y="15"/>
                    </a:lnTo>
                    <a:lnTo>
                      <a:pt x="31" y="18"/>
                    </a:lnTo>
                    <a:lnTo>
                      <a:pt x="35" y="16"/>
                    </a:lnTo>
                    <a:lnTo>
                      <a:pt x="38" y="18"/>
                    </a:lnTo>
                    <a:lnTo>
                      <a:pt x="38" y="23"/>
                    </a:lnTo>
                    <a:lnTo>
                      <a:pt x="38" y="25"/>
                    </a:lnTo>
                    <a:lnTo>
                      <a:pt x="40" y="25"/>
                    </a:lnTo>
                    <a:lnTo>
                      <a:pt x="43" y="24"/>
                    </a:lnTo>
                    <a:lnTo>
                      <a:pt x="44" y="21"/>
                    </a:lnTo>
                    <a:lnTo>
                      <a:pt x="47" y="24"/>
                    </a:lnTo>
                    <a:lnTo>
                      <a:pt x="44" y="31"/>
                    </a:lnTo>
                    <a:lnTo>
                      <a:pt x="44" y="33"/>
                    </a:lnTo>
                    <a:lnTo>
                      <a:pt x="47" y="46"/>
                    </a:lnTo>
                    <a:lnTo>
                      <a:pt x="48" y="50"/>
                    </a:lnTo>
                    <a:lnTo>
                      <a:pt x="50" y="66"/>
                    </a:lnTo>
                    <a:lnTo>
                      <a:pt x="48" y="70"/>
                    </a:lnTo>
                    <a:lnTo>
                      <a:pt x="46" y="75"/>
                    </a:lnTo>
                    <a:lnTo>
                      <a:pt x="43" y="82"/>
                    </a:lnTo>
                    <a:lnTo>
                      <a:pt x="40" y="83"/>
                    </a:lnTo>
                  </a:path>
                </a:pathLst>
              </a:custGeom>
              <a:noFill/>
              <a:ln w="3">
                <a:solidFill>
                  <a:srgbClr val="00BDFF"/>
                </a:solidFill>
                <a:prstDash val="solid"/>
                <a:round/>
                <a:headEnd/>
                <a:tailEnd/>
              </a:ln>
            </p:spPr>
            <p:txBody>
              <a:bodyPr/>
              <a:lstStyle/>
              <a:p>
                <a:endParaRPr lang="nb-NO" dirty="0"/>
              </a:p>
            </p:txBody>
          </p:sp>
          <p:sp>
            <p:nvSpPr>
              <p:cNvPr id="3410" name="Freeform 1764"/>
              <p:cNvSpPr>
                <a:spLocks/>
              </p:cNvSpPr>
              <p:nvPr/>
            </p:nvSpPr>
            <p:spPr bwMode="auto">
              <a:xfrm>
                <a:off x="2813" y="1136"/>
                <a:ext cx="58" cy="37"/>
              </a:xfrm>
              <a:custGeom>
                <a:avLst/>
                <a:gdLst>
                  <a:gd name="T0" fmla="*/ 0 w 58"/>
                  <a:gd name="T1" fmla="*/ 37 h 37"/>
                  <a:gd name="T2" fmla="*/ 9 w 58"/>
                  <a:gd name="T3" fmla="*/ 33 h 37"/>
                  <a:gd name="T4" fmla="*/ 11 w 58"/>
                  <a:gd name="T5" fmla="*/ 28 h 37"/>
                  <a:gd name="T6" fmla="*/ 12 w 58"/>
                  <a:gd name="T7" fmla="*/ 24 h 37"/>
                  <a:gd name="T8" fmla="*/ 25 w 58"/>
                  <a:gd name="T9" fmla="*/ 24 h 37"/>
                  <a:gd name="T10" fmla="*/ 28 w 58"/>
                  <a:gd name="T11" fmla="*/ 21 h 37"/>
                  <a:gd name="T12" fmla="*/ 38 w 58"/>
                  <a:gd name="T13" fmla="*/ 15 h 37"/>
                  <a:gd name="T14" fmla="*/ 45 w 58"/>
                  <a:gd name="T15" fmla="*/ 15 h 37"/>
                  <a:gd name="T16" fmla="*/ 55 w 58"/>
                  <a:gd name="T17" fmla="*/ 0 h 37"/>
                  <a:gd name="T18" fmla="*/ 58 w 58"/>
                  <a:gd name="T19" fmla="*/ 8 h 37"/>
                  <a:gd name="T20" fmla="*/ 50 w 58"/>
                  <a:gd name="T21" fmla="*/ 20 h 37"/>
                  <a:gd name="T22" fmla="*/ 49 w 58"/>
                  <a:gd name="T23" fmla="*/ 20 h 37"/>
                  <a:gd name="T24" fmla="*/ 33 w 58"/>
                  <a:gd name="T25" fmla="*/ 28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37"/>
                  <a:gd name="T41" fmla="*/ 58 w 5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37">
                    <a:moveTo>
                      <a:pt x="0" y="37"/>
                    </a:moveTo>
                    <a:lnTo>
                      <a:pt x="9" y="33"/>
                    </a:lnTo>
                    <a:lnTo>
                      <a:pt x="11" y="28"/>
                    </a:lnTo>
                    <a:lnTo>
                      <a:pt x="12" y="24"/>
                    </a:lnTo>
                    <a:lnTo>
                      <a:pt x="25" y="24"/>
                    </a:lnTo>
                    <a:lnTo>
                      <a:pt x="28" y="21"/>
                    </a:lnTo>
                    <a:lnTo>
                      <a:pt x="38" y="15"/>
                    </a:lnTo>
                    <a:lnTo>
                      <a:pt x="45" y="15"/>
                    </a:lnTo>
                    <a:lnTo>
                      <a:pt x="55" y="0"/>
                    </a:lnTo>
                    <a:lnTo>
                      <a:pt x="58" y="8"/>
                    </a:lnTo>
                    <a:lnTo>
                      <a:pt x="50" y="20"/>
                    </a:lnTo>
                    <a:lnTo>
                      <a:pt x="49" y="20"/>
                    </a:lnTo>
                    <a:lnTo>
                      <a:pt x="33" y="28"/>
                    </a:lnTo>
                  </a:path>
                </a:pathLst>
              </a:custGeom>
              <a:noFill/>
              <a:ln w="3">
                <a:solidFill>
                  <a:srgbClr val="00BDFF"/>
                </a:solidFill>
                <a:prstDash val="solid"/>
                <a:round/>
                <a:headEnd/>
                <a:tailEnd/>
              </a:ln>
            </p:spPr>
            <p:txBody>
              <a:bodyPr/>
              <a:lstStyle/>
              <a:p>
                <a:endParaRPr lang="nb-NO" dirty="0"/>
              </a:p>
            </p:txBody>
          </p:sp>
          <p:sp>
            <p:nvSpPr>
              <p:cNvPr id="3411" name="Freeform 1765"/>
              <p:cNvSpPr>
                <a:spLocks/>
              </p:cNvSpPr>
              <p:nvPr/>
            </p:nvSpPr>
            <p:spPr bwMode="auto">
              <a:xfrm>
                <a:off x="2914" y="1169"/>
                <a:ext cx="3" cy="5"/>
              </a:xfrm>
              <a:custGeom>
                <a:avLst/>
                <a:gdLst>
                  <a:gd name="T0" fmla="*/ 0 w 3"/>
                  <a:gd name="T1" fmla="*/ 5 h 5"/>
                  <a:gd name="T2" fmla="*/ 1 w 3"/>
                  <a:gd name="T3" fmla="*/ 4 h 5"/>
                  <a:gd name="T4" fmla="*/ 3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1" y="4"/>
                    </a:lnTo>
                    <a:lnTo>
                      <a:pt x="3" y="0"/>
                    </a:lnTo>
                  </a:path>
                </a:pathLst>
              </a:custGeom>
              <a:noFill/>
              <a:ln w="3">
                <a:solidFill>
                  <a:srgbClr val="00BDFF"/>
                </a:solidFill>
                <a:prstDash val="solid"/>
                <a:round/>
                <a:headEnd/>
                <a:tailEnd/>
              </a:ln>
            </p:spPr>
            <p:txBody>
              <a:bodyPr/>
              <a:lstStyle/>
              <a:p>
                <a:endParaRPr lang="nb-NO" dirty="0"/>
              </a:p>
            </p:txBody>
          </p:sp>
          <p:sp>
            <p:nvSpPr>
              <p:cNvPr id="3412" name="Freeform 1766"/>
              <p:cNvSpPr>
                <a:spLocks/>
              </p:cNvSpPr>
              <p:nvPr/>
            </p:nvSpPr>
            <p:spPr bwMode="auto">
              <a:xfrm>
                <a:off x="2910" y="1173"/>
                <a:ext cx="4" cy="3"/>
              </a:xfrm>
              <a:custGeom>
                <a:avLst/>
                <a:gdLst>
                  <a:gd name="T0" fmla="*/ 0 w 4"/>
                  <a:gd name="T1" fmla="*/ 0 h 3"/>
                  <a:gd name="T2" fmla="*/ 4 w 4"/>
                  <a:gd name="T3" fmla="*/ 3 h 3"/>
                  <a:gd name="T4" fmla="*/ 4 w 4"/>
                  <a:gd name="T5" fmla="*/ 1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lnTo>
                      <a:pt x="4" y="3"/>
                    </a:lnTo>
                    <a:lnTo>
                      <a:pt x="4" y="1"/>
                    </a:lnTo>
                  </a:path>
                </a:pathLst>
              </a:custGeom>
              <a:noFill/>
              <a:ln w="3">
                <a:solidFill>
                  <a:srgbClr val="00BDFF"/>
                </a:solidFill>
                <a:prstDash val="solid"/>
                <a:round/>
                <a:headEnd/>
                <a:tailEnd/>
              </a:ln>
            </p:spPr>
            <p:txBody>
              <a:bodyPr/>
              <a:lstStyle/>
              <a:p>
                <a:endParaRPr lang="nb-NO" dirty="0"/>
              </a:p>
            </p:txBody>
          </p:sp>
          <p:sp>
            <p:nvSpPr>
              <p:cNvPr id="3413" name="Freeform 1767"/>
              <p:cNvSpPr>
                <a:spLocks/>
              </p:cNvSpPr>
              <p:nvPr/>
            </p:nvSpPr>
            <p:spPr bwMode="auto">
              <a:xfrm>
                <a:off x="2798" y="1117"/>
                <a:ext cx="48" cy="59"/>
              </a:xfrm>
              <a:custGeom>
                <a:avLst/>
                <a:gdLst>
                  <a:gd name="T0" fmla="*/ 48 w 48"/>
                  <a:gd name="T1" fmla="*/ 11 h 59"/>
                  <a:gd name="T2" fmla="*/ 45 w 48"/>
                  <a:gd name="T3" fmla="*/ 10 h 59"/>
                  <a:gd name="T4" fmla="*/ 34 w 48"/>
                  <a:gd name="T5" fmla="*/ 14 h 59"/>
                  <a:gd name="T6" fmla="*/ 27 w 48"/>
                  <a:gd name="T7" fmla="*/ 17 h 59"/>
                  <a:gd name="T8" fmla="*/ 30 w 48"/>
                  <a:gd name="T9" fmla="*/ 1 h 59"/>
                  <a:gd name="T10" fmla="*/ 26 w 48"/>
                  <a:gd name="T11" fmla="*/ 0 h 59"/>
                  <a:gd name="T12" fmla="*/ 21 w 48"/>
                  <a:gd name="T13" fmla="*/ 14 h 59"/>
                  <a:gd name="T14" fmla="*/ 17 w 48"/>
                  <a:gd name="T15" fmla="*/ 6 h 59"/>
                  <a:gd name="T16" fmla="*/ 6 w 48"/>
                  <a:gd name="T17" fmla="*/ 17 h 59"/>
                  <a:gd name="T18" fmla="*/ 15 w 48"/>
                  <a:gd name="T19" fmla="*/ 26 h 59"/>
                  <a:gd name="T20" fmla="*/ 0 w 48"/>
                  <a:gd name="T21" fmla="*/ 35 h 59"/>
                  <a:gd name="T22" fmla="*/ 9 w 48"/>
                  <a:gd name="T23" fmla="*/ 59 h 59"/>
                  <a:gd name="T24" fmla="*/ 15 w 48"/>
                  <a:gd name="T25" fmla="*/ 5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59"/>
                  <a:gd name="T41" fmla="*/ 48 w 48"/>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59">
                    <a:moveTo>
                      <a:pt x="48" y="11"/>
                    </a:moveTo>
                    <a:lnTo>
                      <a:pt x="45" y="10"/>
                    </a:lnTo>
                    <a:lnTo>
                      <a:pt x="34" y="14"/>
                    </a:lnTo>
                    <a:lnTo>
                      <a:pt x="27" y="17"/>
                    </a:lnTo>
                    <a:lnTo>
                      <a:pt x="30" y="1"/>
                    </a:lnTo>
                    <a:lnTo>
                      <a:pt x="26" y="0"/>
                    </a:lnTo>
                    <a:lnTo>
                      <a:pt x="21" y="14"/>
                    </a:lnTo>
                    <a:lnTo>
                      <a:pt x="17" y="6"/>
                    </a:lnTo>
                    <a:lnTo>
                      <a:pt x="6" y="17"/>
                    </a:lnTo>
                    <a:lnTo>
                      <a:pt x="15" y="26"/>
                    </a:lnTo>
                    <a:lnTo>
                      <a:pt x="0" y="35"/>
                    </a:lnTo>
                    <a:lnTo>
                      <a:pt x="9" y="59"/>
                    </a:lnTo>
                    <a:lnTo>
                      <a:pt x="15" y="56"/>
                    </a:lnTo>
                  </a:path>
                </a:pathLst>
              </a:custGeom>
              <a:noFill/>
              <a:ln w="3">
                <a:solidFill>
                  <a:srgbClr val="00BDFF"/>
                </a:solidFill>
                <a:prstDash val="solid"/>
                <a:round/>
                <a:headEnd/>
                <a:tailEnd/>
              </a:ln>
            </p:spPr>
            <p:txBody>
              <a:bodyPr/>
              <a:lstStyle/>
              <a:p>
                <a:endParaRPr lang="nb-NO" dirty="0"/>
              </a:p>
            </p:txBody>
          </p:sp>
          <p:sp>
            <p:nvSpPr>
              <p:cNvPr id="3414" name="Freeform 1768"/>
              <p:cNvSpPr>
                <a:spLocks/>
              </p:cNvSpPr>
              <p:nvPr/>
            </p:nvSpPr>
            <p:spPr bwMode="auto">
              <a:xfrm>
                <a:off x="2867" y="1157"/>
                <a:ext cx="27" cy="20"/>
              </a:xfrm>
              <a:custGeom>
                <a:avLst/>
                <a:gdLst>
                  <a:gd name="T0" fmla="*/ 0 w 27"/>
                  <a:gd name="T1" fmla="*/ 20 h 20"/>
                  <a:gd name="T2" fmla="*/ 10 w 27"/>
                  <a:gd name="T3" fmla="*/ 12 h 20"/>
                  <a:gd name="T4" fmla="*/ 27 w 27"/>
                  <a:gd name="T5" fmla="*/ 0 h 20"/>
                  <a:gd name="T6" fmla="*/ 0 60000 65536"/>
                  <a:gd name="T7" fmla="*/ 0 60000 65536"/>
                  <a:gd name="T8" fmla="*/ 0 60000 65536"/>
                  <a:gd name="T9" fmla="*/ 0 w 27"/>
                  <a:gd name="T10" fmla="*/ 0 h 20"/>
                  <a:gd name="T11" fmla="*/ 27 w 27"/>
                  <a:gd name="T12" fmla="*/ 20 h 20"/>
                </a:gdLst>
                <a:ahLst/>
                <a:cxnLst>
                  <a:cxn ang="T6">
                    <a:pos x="T0" y="T1"/>
                  </a:cxn>
                  <a:cxn ang="T7">
                    <a:pos x="T2" y="T3"/>
                  </a:cxn>
                  <a:cxn ang="T8">
                    <a:pos x="T4" y="T5"/>
                  </a:cxn>
                </a:cxnLst>
                <a:rect l="T9" t="T10" r="T11" b="T12"/>
                <a:pathLst>
                  <a:path w="27" h="20">
                    <a:moveTo>
                      <a:pt x="0" y="20"/>
                    </a:moveTo>
                    <a:lnTo>
                      <a:pt x="10" y="12"/>
                    </a:lnTo>
                    <a:lnTo>
                      <a:pt x="27" y="0"/>
                    </a:lnTo>
                  </a:path>
                </a:pathLst>
              </a:custGeom>
              <a:noFill/>
              <a:ln w="3">
                <a:solidFill>
                  <a:srgbClr val="00BDFF"/>
                </a:solidFill>
                <a:prstDash val="solid"/>
                <a:round/>
                <a:headEnd/>
                <a:tailEnd/>
              </a:ln>
            </p:spPr>
            <p:txBody>
              <a:bodyPr/>
              <a:lstStyle/>
              <a:p>
                <a:endParaRPr lang="nb-NO" dirty="0"/>
              </a:p>
            </p:txBody>
          </p:sp>
          <p:sp>
            <p:nvSpPr>
              <p:cNvPr id="3415" name="Freeform 1769"/>
              <p:cNvSpPr>
                <a:spLocks/>
              </p:cNvSpPr>
              <p:nvPr/>
            </p:nvSpPr>
            <p:spPr bwMode="auto">
              <a:xfrm>
                <a:off x="2837" y="1164"/>
                <a:ext cx="30" cy="19"/>
              </a:xfrm>
              <a:custGeom>
                <a:avLst/>
                <a:gdLst>
                  <a:gd name="T0" fmla="*/ 9 w 30"/>
                  <a:gd name="T1" fmla="*/ 0 h 19"/>
                  <a:gd name="T2" fmla="*/ 0 w 30"/>
                  <a:gd name="T3" fmla="*/ 4 h 19"/>
                  <a:gd name="T4" fmla="*/ 8 w 30"/>
                  <a:gd name="T5" fmla="*/ 17 h 19"/>
                  <a:gd name="T6" fmla="*/ 17 w 30"/>
                  <a:gd name="T7" fmla="*/ 18 h 19"/>
                  <a:gd name="T8" fmla="*/ 22 w 30"/>
                  <a:gd name="T9" fmla="*/ 19 h 19"/>
                  <a:gd name="T10" fmla="*/ 30 w 30"/>
                  <a:gd name="T11" fmla="*/ 13 h 19"/>
                  <a:gd name="T12" fmla="*/ 0 60000 65536"/>
                  <a:gd name="T13" fmla="*/ 0 60000 65536"/>
                  <a:gd name="T14" fmla="*/ 0 60000 65536"/>
                  <a:gd name="T15" fmla="*/ 0 60000 65536"/>
                  <a:gd name="T16" fmla="*/ 0 60000 65536"/>
                  <a:gd name="T17" fmla="*/ 0 60000 65536"/>
                  <a:gd name="T18" fmla="*/ 0 w 30"/>
                  <a:gd name="T19" fmla="*/ 0 h 19"/>
                  <a:gd name="T20" fmla="*/ 30 w 3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0" h="19">
                    <a:moveTo>
                      <a:pt x="9" y="0"/>
                    </a:moveTo>
                    <a:lnTo>
                      <a:pt x="0" y="4"/>
                    </a:lnTo>
                    <a:lnTo>
                      <a:pt x="8" y="17"/>
                    </a:lnTo>
                    <a:lnTo>
                      <a:pt x="17" y="18"/>
                    </a:lnTo>
                    <a:lnTo>
                      <a:pt x="22" y="19"/>
                    </a:lnTo>
                    <a:lnTo>
                      <a:pt x="30" y="13"/>
                    </a:lnTo>
                  </a:path>
                </a:pathLst>
              </a:custGeom>
              <a:noFill/>
              <a:ln w="3">
                <a:solidFill>
                  <a:srgbClr val="00BDFF"/>
                </a:solidFill>
                <a:prstDash val="solid"/>
                <a:round/>
                <a:headEnd/>
                <a:tailEnd/>
              </a:ln>
            </p:spPr>
            <p:txBody>
              <a:bodyPr/>
              <a:lstStyle/>
              <a:p>
                <a:endParaRPr lang="nb-NO" dirty="0"/>
              </a:p>
            </p:txBody>
          </p:sp>
          <p:sp>
            <p:nvSpPr>
              <p:cNvPr id="3416" name="Freeform 1770"/>
              <p:cNvSpPr>
                <a:spLocks/>
              </p:cNvSpPr>
              <p:nvPr/>
            </p:nvSpPr>
            <p:spPr bwMode="auto">
              <a:xfrm>
                <a:off x="2985" y="1173"/>
                <a:ext cx="21" cy="13"/>
              </a:xfrm>
              <a:custGeom>
                <a:avLst/>
                <a:gdLst>
                  <a:gd name="T0" fmla="*/ 19 w 21"/>
                  <a:gd name="T1" fmla="*/ 0 h 13"/>
                  <a:gd name="T2" fmla="*/ 21 w 21"/>
                  <a:gd name="T3" fmla="*/ 10 h 13"/>
                  <a:gd name="T4" fmla="*/ 16 w 21"/>
                  <a:gd name="T5" fmla="*/ 13 h 13"/>
                  <a:gd name="T6" fmla="*/ 14 w 21"/>
                  <a:gd name="T7" fmla="*/ 13 h 13"/>
                  <a:gd name="T8" fmla="*/ 0 w 21"/>
                  <a:gd name="T9" fmla="*/ 1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19" y="0"/>
                    </a:moveTo>
                    <a:lnTo>
                      <a:pt x="21" y="10"/>
                    </a:lnTo>
                    <a:lnTo>
                      <a:pt x="16" y="13"/>
                    </a:lnTo>
                    <a:lnTo>
                      <a:pt x="14" y="13"/>
                    </a:lnTo>
                    <a:lnTo>
                      <a:pt x="0" y="10"/>
                    </a:lnTo>
                  </a:path>
                </a:pathLst>
              </a:custGeom>
              <a:noFill/>
              <a:ln w="3">
                <a:solidFill>
                  <a:srgbClr val="00BDFF"/>
                </a:solidFill>
                <a:prstDash val="solid"/>
                <a:round/>
                <a:headEnd/>
                <a:tailEnd/>
              </a:ln>
            </p:spPr>
            <p:txBody>
              <a:bodyPr/>
              <a:lstStyle/>
              <a:p>
                <a:endParaRPr lang="nb-NO" dirty="0"/>
              </a:p>
            </p:txBody>
          </p:sp>
          <p:sp>
            <p:nvSpPr>
              <p:cNvPr id="3417" name="Freeform 1771"/>
              <p:cNvSpPr>
                <a:spLocks/>
              </p:cNvSpPr>
              <p:nvPr/>
            </p:nvSpPr>
            <p:spPr bwMode="auto">
              <a:xfrm>
                <a:off x="2938" y="1156"/>
                <a:ext cx="26" cy="33"/>
              </a:xfrm>
              <a:custGeom>
                <a:avLst/>
                <a:gdLst>
                  <a:gd name="T0" fmla="*/ 0 w 26"/>
                  <a:gd name="T1" fmla="*/ 33 h 33"/>
                  <a:gd name="T2" fmla="*/ 2 w 26"/>
                  <a:gd name="T3" fmla="*/ 29 h 33"/>
                  <a:gd name="T4" fmla="*/ 1 w 26"/>
                  <a:gd name="T5" fmla="*/ 16 h 33"/>
                  <a:gd name="T6" fmla="*/ 19 w 26"/>
                  <a:gd name="T7" fmla="*/ 0 h 33"/>
                  <a:gd name="T8" fmla="*/ 22 w 26"/>
                  <a:gd name="T9" fmla="*/ 4 h 33"/>
                  <a:gd name="T10" fmla="*/ 26 w 26"/>
                  <a:gd name="T11" fmla="*/ 8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0" y="33"/>
                    </a:moveTo>
                    <a:lnTo>
                      <a:pt x="2" y="29"/>
                    </a:lnTo>
                    <a:lnTo>
                      <a:pt x="1" y="16"/>
                    </a:lnTo>
                    <a:lnTo>
                      <a:pt x="19" y="0"/>
                    </a:lnTo>
                    <a:lnTo>
                      <a:pt x="22" y="4"/>
                    </a:lnTo>
                    <a:lnTo>
                      <a:pt x="26" y="8"/>
                    </a:lnTo>
                  </a:path>
                </a:pathLst>
              </a:custGeom>
              <a:noFill/>
              <a:ln w="3">
                <a:solidFill>
                  <a:srgbClr val="00BDFF"/>
                </a:solidFill>
                <a:prstDash val="solid"/>
                <a:round/>
                <a:headEnd/>
                <a:tailEnd/>
              </a:ln>
            </p:spPr>
            <p:txBody>
              <a:bodyPr/>
              <a:lstStyle/>
              <a:p>
                <a:endParaRPr lang="nb-NO" dirty="0"/>
              </a:p>
            </p:txBody>
          </p:sp>
          <p:sp>
            <p:nvSpPr>
              <p:cNvPr id="3418" name="Freeform 1772"/>
              <p:cNvSpPr>
                <a:spLocks/>
              </p:cNvSpPr>
              <p:nvPr/>
            </p:nvSpPr>
            <p:spPr bwMode="auto">
              <a:xfrm>
                <a:off x="2929" y="1162"/>
                <a:ext cx="6" cy="29"/>
              </a:xfrm>
              <a:custGeom>
                <a:avLst/>
                <a:gdLst>
                  <a:gd name="T0" fmla="*/ 6 w 6"/>
                  <a:gd name="T1" fmla="*/ 0 h 29"/>
                  <a:gd name="T2" fmla="*/ 3 w 6"/>
                  <a:gd name="T3" fmla="*/ 8 h 29"/>
                  <a:gd name="T4" fmla="*/ 6 w 6"/>
                  <a:gd name="T5" fmla="*/ 21 h 29"/>
                  <a:gd name="T6" fmla="*/ 0 w 6"/>
                  <a:gd name="T7" fmla="*/ 29 h 29"/>
                  <a:gd name="T8" fmla="*/ 1 w 6"/>
                  <a:gd name="T9" fmla="*/ 29 h 29"/>
                  <a:gd name="T10" fmla="*/ 0 60000 65536"/>
                  <a:gd name="T11" fmla="*/ 0 60000 65536"/>
                  <a:gd name="T12" fmla="*/ 0 60000 65536"/>
                  <a:gd name="T13" fmla="*/ 0 60000 65536"/>
                  <a:gd name="T14" fmla="*/ 0 60000 65536"/>
                  <a:gd name="T15" fmla="*/ 0 w 6"/>
                  <a:gd name="T16" fmla="*/ 0 h 29"/>
                  <a:gd name="T17" fmla="*/ 6 w 6"/>
                  <a:gd name="T18" fmla="*/ 29 h 29"/>
                </a:gdLst>
                <a:ahLst/>
                <a:cxnLst>
                  <a:cxn ang="T10">
                    <a:pos x="T0" y="T1"/>
                  </a:cxn>
                  <a:cxn ang="T11">
                    <a:pos x="T2" y="T3"/>
                  </a:cxn>
                  <a:cxn ang="T12">
                    <a:pos x="T4" y="T5"/>
                  </a:cxn>
                  <a:cxn ang="T13">
                    <a:pos x="T6" y="T7"/>
                  </a:cxn>
                  <a:cxn ang="T14">
                    <a:pos x="T8" y="T9"/>
                  </a:cxn>
                </a:cxnLst>
                <a:rect l="T15" t="T16" r="T17" b="T18"/>
                <a:pathLst>
                  <a:path w="6" h="29">
                    <a:moveTo>
                      <a:pt x="6" y="0"/>
                    </a:moveTo>
                    <a:lnTo>
                      <a:pt x="3" y="8"/>
                    </a:lnTo>
                    <a:lnTo>
                      <a:pt x="6" y="21"/>
                    </a:lnTo>
                    <a:lnTo>
                      <a:pt x="0" y="29"/>
                    </a:lnTo>
                    <a:lnTo>
                      <a:pt x="1" y="29"/>
                    </a:lnTo>
                  </a:path>
                </a:pathLst>
              </a:custGeom>
              <a:noFill/>
              <a:ln w="3">
                <a:solidFill>
                  <a:srgbClr val="00BDFF"/>
                </a:solidFill>
                <a:prstDash val="solid"/>
                <a:round/>
                <a:headEnd/>
                <a:tailEnd/>
              </a:ln>
            </p:spPr>
            <p:txBody>
              <a:bodyPr/>
              <a:lstStyle/>
              <a:p>
                <a:endParaRPr lang="nb-NO" dirty="0"/>
              </a:p>
            </p:txBody>
          </p:sp>
          <p:sp>
            <p:nvSpPr>
              <p:cNvPr id="3419" name="Freeform 1773"/>
              <p:cNvSpPr>
                <a:spLocks/>
              </p:cNvSpPr>
              <p:nvPr/>
            </p:nvSpPr>
            <p:spPr bwMode="auto">
              <a:xfrm>
                <a:off x="2850" y="1189"/>
                <a:ext cx="5" cy="2"/>
              </a:xfrm>
              <a:custGeom>
                <a:avLst/>
                <a:gdLst>
                  <a:gd name="T0" fmla="*/ 5 w 5"/>
                  <a:gd name="T1" fmla="*/ 2 h 2"/>
                  <a:gd name="T2" fmla="*/ 1 w 5"/>
                  <a:gd name="T3" fmla="*/ 0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5" y="2"/>
                    </a:moveTo>
                    <a:lnTo>
                      <a:pt x="1" y="0"/>
                    </a:lnTo>
                    <a:lnTo>
                      <a:pt x="0" y="0"/>
                    </a:lnTo>
                  </a:path>
                </a:pathLst>
              </a:custGeom>
              <a:noFill/>
              <a:ln w="3">
                <a:solidFill>
                  <a:srgbClr val="00BDFF"/>
                </a:solidFill>
                <a:prstDash val="solid"/>
                <a:round/>
                <a:headEnd/>
                <a:tailEnd/>
              </a:ln>
            </p:spPr>
            <p:txBody>
              <a:bodyPr/>
              <a:lstStyle/>
              <a:p>
                <a:endParaRPr lang="nb-NO" dirty="0"/>
              </a:p>
            </p:txBody>
          </p:sp>
          <p:sp>
            <p:nvSpPr>
              <p:cNvPr id="3420" name="Freeform 1774"/>
              <p:cNvSpPr>
                <a:spLocks/>
              </p:cNvSpPr>
              <p:nvPr/>
            </p:nvSpPr>
            <p:spPr bwMode="auto">
              <a:xfrm>
                <a:off x="2968" y="1183"/>
                <a:ext cx="17" cy="11"/>
              </a:xfrm>
              <a:custGeom>
                <a:avLst/>
                <a:gdLst>
                  <a:gd name="T0" fmla="*/ 17 w 17"/>
                  <a:gd name="T1" fmla="*/ 0 h 11"/>
                  <a:gd name="T2" fmla="*/ 1 w 17"/>
                  <a:gd name="T3" fmla="*/ 10 h 11"/>
                  <a:gd name="T4" fmla="*/ 0 w 17"/>
                  <a:gd name="T5" fmla="*/ 11 h 11"/>
                  <a:gd name="T6" fmla="*/ 0 60000 65536"/>
                  <a:gd name="T7" fmla="*/ 0 60000 65536"/>
                  <a:gd name="T8" fmla="*/ 0 60000 65536"/>
                  <a:gd name="T9" fmla="*/ 0 w 17"/>
                  <a:gd name="T10" fmla="*/ 0 h 11"/>
                  <a:gd name="T11" fmla="*/ 17 w 17"/>
                  <a:gd name="T12" fmla="*/ 11 h 11"/>
                </a:gdLst>
                <a:ahLst/>
                <a:cxnLst>
                  <a:cxn ang="T6">
                    <a:pos x="T0" y="T1"/>
                  </a:cxn>
                  <a:cxn ang="T7">
                    <a:pos x="T2" y="T3"/>
                  </a:cxn>
                  <a:cxn ang="T8">
                    <a:pos x="T4" y="T5"/>
                  </a:cxn>
                </a:cxnLst>
                <a:rect l="T9" t="T10" r="T11" b="T12"/>
                <a:pathLst>
                  <a:path w="17" h="11">
                    <a:moveTo>
                      <a:pt x="17" y="0"/>
                    </a:moveTo>
                    <a:lnTo>
                      <a:pt x="1" y="10"/>
                    </a:lnTo>
                    <a:lnTo>
                      <a:pt x="0" y="11"/>
                    </a:lnTo>
                  </a:path>
                </a:pathLst>
              </a:custGeom>
              <a:noFill/>
              <a:ln w="3">
                <a:solidFill>
                  <a:srgbClr val="00BDFF"/>
                </a:solidFill>
                <a:prstDash val="solid"/>
                <a:round/>
                <a:headEnd/>
                <a:tailEnd/>
              </a:ln>
            </p:spPr>
            <p:txBody>
              <a:bodyPr/>
              <a:lstStyle/>
              <a:p>
                <a:endParaRPr lang="nb-NO" dirty="0"/>
              </a:p>
            </p:txBody>
          </p:sp>
        </p:grpSp>
        <p:grpSp>
          <p:nvGrpSpPr>
            <p:cNvPr id="12" name="Group 1976"/>
            <p:cNvGrpSpPr>
              <a:grpSpLocks/>
            </p:cNvGrpSpPr>
            <p:nvPr/>
          </p:nvGrpSpPr>
          <p:grpSpPr bwMode="auto">
            <a:xfrm>
              <a:off x="4033838" y="1814513"/>
              <a:ext cx="942975" cy="1084262"/>
              <a:chOff x="2541" y="1143"/>
              <a:chExt cx="594" cy="683"/>
            </a:xfrm>
          </p:grpSpPr>
          <p:sp>
            <p:nvSpPr>
              <p:cNvPr id="3021" name="Freeform 1776"/>
              <p:cNvSpPr>
                <a:spLocks/>
              </p:cNvSpPr>
              <p:nvPr/>
            </p:nvSpPr>
            <p:spPr bwMode="auto">
              <a:xfrm>
                <a:off x="2930" y="1189"/>
                <a:ext cx="8" cy="6"/>
              </a:xfrm>
              <a:custGeom>
                <a:avLst/>
                <a:gdLst>
                  <a:gd name="T0" fmla="*/ 0 w 8"/>
                  <a:gd name="T1" fmla="*/ 2 h 6"/>
                  <a:gd name="T2" fmla="*/ 4 w 8"/>
                  <a:gd name="T3" fmla="*/ 6 h 6"/>
                  <a:gd name="T4" fmla="*/ 8 w 8"/>
                  <a:gd name="T5" fmla="*/ 0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0" y="2"/>
                    </a:moveTo>
                    <a:lnTo>
                      <a:pt x="4" y="6"/>
                    </a:lnTo>
                    <a:lnTo>
                      <a:pt x="8" y="0"/>
                    </a:lnTo>
                  </a:path>
                </a:pathLst>
              </a:custGeom>
              <a:noFill/>
              <a:ln w="3">
                <a:solidFill>
                  <a:srgbClr val="00BDFF"/>
                </a:solidFill>
                <a:prstDash val="solid"/>
                <a:round/>
                <a:headEnd/>
                <a:tailEnd/>
              </a:ln>
            </p:spPr>
            <p:txBody>
              <a:bodyPr/>
              <a:lstStyle/>
              <a:p>
                <a:endParaRPr lang="nb-NO" dirty="0"/>
              </a:p>
            </p:txBody>
          </p:sp>
          <p:sp>
            <p:nvSpPr>
              <p:cNvPr id="3022" name="Freeform 1777"/>
              <p:cNvSpPr>
                <a:spLocks/>
              </p:cNvSpPr>
              <p:nvPr/>
            </p:nvSpPr>
            <p:spPr bwMode="auto">
              <a:xfrm>
                <a:off x="2819" y="1181"/>
                <a:ext cx="31" cy="18"/>
              </a:xfrm>
              <a:custGeom>
                <a:avLst/>
                <a:gdLst>
                  <a:gd name="T0" fmla="*/ 31 w 31"/>
                  <a:gd name="T1" fmla="*/ 8 h 18"/>
                  <a:gd name="T2" fmla="*/ 30 w 31"/>
                  <a:gd name="T3" fmla="*/ 8 h 18"/>
                  <a:gd name="T4" fmla="*/ 27 w 31"/>
                  <a:gd name="T5" fmla="*/ 5 h 18"/>
                  <a:gd name="T6" fmla="*/ 19 w 31"/>
                  <a:gd name="T7" fmla="*/ 8 h 18"/>
                  <a:gd name="T8" fmla="*/ 9 w 31"/>
                  <a:gd name="T9" fmla="*/ 0 h 18"/>
                  <a:gd name="T10" fmla="*/ 0 w 31"/>
                  <a:gd name="T11" fmla="*/ 9 h 18"/>
                  <a:gd name="T12" fmla="*/ 6 w 31"/>
                  <a:gd name="T13" fmla="*/ 18 h 18"/>
                  <a:gd name="T14" fmla="*/ 0 60000 65536"/>
                  <a:gd name="T15" fmla="*/ 0 60000 65536"/>
                  <a:gd name="T16" fmla="*/ 0 60000 65536"/>
                  <a:gd name="T17" fmla="*/ 0 60000 65536"/>
                  <a:gd name="T18" fmla="*/ 0 60000 65536"/>
                  <a:gd name="T19" fmla="*/ 0 60000 65536"/>
                  <a:gd name="T20" fmla="*/ 0 60000 65536"/>
                  <a:gd name="T21" fmla="*/ 0 w 31"/>
                  <a:gd name="T22" fmla="*/ 0 h 18"/>
                  <a:gd name="T23" fmla="*/ 31 w 3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8">
                    <a:moveTo>
                      <a:pt x="31" y="8"/>
                    </a:moveTo>
                    <a:lnTo>
                      <a:pt x="30" y="8"/>
                    </a:lnTo>
                    <a:lnTo>
                      <a:pt x="27" y="5"/>
                    </a:lnTo>
                    <a:lnTo>
                      <a:pt x="19" y="8"/>
                    </a:lnTo>
                    <a:lnTo>
                      <a:pt x="9" y="0"/>
                    </a:lnTo>
                    <a:lnTo>
                      <a:pt x="0" y="9"/>
                    </a:lnTo>
                    <a:lnTo>
                      <a:pt x="6" y="18"/>
                    </a:lnTo>
                  </a:path>
                </a:pathLst>
              </a:custGeom>
              <a:noFill/>
              <a:ln w="3">
                <a:solidFill>
                  <a:srgbClr val="00BDFF"/>
                </a:solidFill>
                <a:prstDash val="solid"/>
                <a:round/>
                <a:headEnd/>
                <a:tailEnd/>
              </a:ln>
            </p:spPr>
            <p:txBody>
              <a:bodyPr/>
              <a:lstStyle/>
              <a:p>
                <a:endParaRPr lang="nb-NO" dirty="0"/>
              </a:p>
            </p:txBody>
          </p:sp>
          <p:sp>
            <p:nvSpPr>
              <p:cNvPr id="3023" name="Freeform 1778"/>
              <p:cNvSpPr>
                <a:spLocks/>
              </p:cNvSpPr>
              <p:nvPr/>
            </p:nvSpPr>
            <p:spPr bwMode="auto">
              <a:xfrm>
                <a:off x="2851" y="1191"/>
                <a:ext cx="7" cy="8"/>
              </a:xfrm>
              <a:custGeom>
                <a:avLst/>
                <a:gdLst>
                  <a:gd name="T0" fmla="*/ 0 w 7"/>
                  <a:gd name="T1" fmla="*/ 8 h 8"/>
                  <a:gd name="T2" fmla="*/ 7 w 7"/>
                  <a:gd name="T3" fmla="*/ 3 h 8"/>
                  <a:gd name="T4" fmla="*/ 4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8"/>
                    </a:moveTo>
                    <a:lnTo>
                      <a:pt x="7" y="3"/>
                    </a:lnTo>
                    <a:lnTo>
                      <a:pt x="4" y="0"/>
                    </a:lnTo>
                  </a:path>
                </a:pathLst>
              </a:custGeom>
              <a:noFill/>
              <a:ln w="3">
                <a:solidFill>
                  <a:srgbClr val="00BDFF"/>
                </a:solidFill>
                <a:prstDash val="solid"/>
                <a:round/>
                <a:headEnd/>
                <a:tailEnd/>
              </a:ln>
            </p:spPr>
            <p:txBody>
              <a:bodyPr/>
              <a:lstStyle/>
              <a:p>
                <a:endParaRPr lang="nb-NO" dirty="0"/>
              </a:p>
            </p:txBody>
          </p:sp>
          <p:sp>
            <p:nvSpPr>
              <p:cNvPr id="3024" name="Freeform 1779"/>
              <p:cNvSpPr>
                <a:spLocks/>
              </p:cNvSpPr>
              <p:nvPr/>
            </p:nvSpPr>
            <p:spPr bwMode="auto">
              <a:xfrm>
                <a:off x="2879" y="1170"/>
                <a:ext cx="31" cy="29"/>
              </a:xfrm>
              <a:custGeom>
                <a:avLst/>
                <a:gdLst>
                  <a:gd name="T0" fmla="*/ 12 w 31"/>
                  <a:gd name="T1" fmla="*/ 29 h 29"/>
                  <a:gd name="T2" fmla="*/ 0 w 31"/>
                  <a:gd name="T3" fmla="*/ 23 h 29"/>
                  <a:gd name="T4" fmla="*/ 1 w 31"/>
                  <a:gd name="T5" fmla="*/ 16 h 29"/>
                  <a:gd name="T6" fmla="*/ 9 w 31"/>
                  <a:gd name="T7" fmla="*/ 11 h 29"/>
                  <a:gd name="T8" fmla="*/ 23 w 31"/>
                  <a:gd name="T9" fmla="*/ 0 h 29"/>
                  <a:gd name="T10" fmla="*/ 31 w 31"/>
                  <a:gd name="T11" fmla="*/ 3 h 29"/>
                  <a:gd name="T12" fmla="*/ 0 60000 65536"/>
                  <a:gd name="T13" fmla="*/ 0 60000 65536"/>
                  <a:gd name="T14" fmla="*/ 0 60000 65536"/>
                  <a:gd name="T15" fmla="*/ 0 60000 65536"/>
                  <a:gd name="T16" fmla="*/ 0 60000 65536"/>
                  <a:gd name="T17" fmla="*/ 0 60000 65536"/>
                  <a:gd name="T18" fmla="*/ 0 w 31"/>
                  <a:gd name="T19" fmla="*/ 0 h 29"/>
                  <a:gd name="T20" fmla="*/ 31 w 3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1" h="29">
                    <a:moveTo>
                      <a:pt x="12" y="29"/>
                    </a:moveTo>
                    <a:lnTo>
                      <a:pt x="0" y="23"/>
                    </a:lnTo>
                    <a:lnTo>
                      <a:pt x="1" y="16"/>
                    </a:lnTo>
                    <a:lnTo>
                      <a:pt x="9" y="11"/>
                    </a:lnTo>
                    <a:lnTo>
                      <a:pt x="23" y="0"/>
                    </a:lnTo>
                    <a:lnTo>
                      <a:pt x="31" y="3"/>
                    </a:lnTo>
                  </a:path>
                </a:pathLst>
              </a:custGeom>
              <a:noFill/>
              <a:ln w="3">
                <a:solidFill>
                  <a:srgbClr val="00BDFF"/>
                </a:solidFill>
                <a:prstDash val="solid"/>
                <a:round/>
                <a:headEnd/>
                <a:tailEnd/>
              </a:ln>
            </p:spPr>
            <p:txBody>
              <a:bodyPr/>
              <a:lstStyle/>
              <a:p>
                <a:endParaRPr lang="nb-NO" dirty="0"/>
              </a:p>
            </p:txBody>
          </p:sp>
          <p:sp>
            <p:nvSpPr>
              <p:cNvPr id="3025" name="Line 1780"/>
              <p:cNvSpPr>
                <a:spLocks noChangeShapeType="1"/>
              </p:cNvSpPr>
              <p:nvPr/>
            </p:nvSpPr>
            <p:spPr bwMode="auto">
              <a:xfrm flipH="1">
                <a:off x="2966" y="1194"/>
                <a:ext cx="2" cy="5"/>
              </a:xfrm>
              <a:prstGeom prst="line">
                <a:avLst/>
              </a:prstGeom>
              <a:noFill/>
              <a:ln w="3">
                <a:solidFill>
                  <a:srgbClr val="00BDFF"/>
                </a:solidFill>
                <a:round/>
                <a:headEnd/>
                <a:tailEnd/>
              </a:ln>
            </p:spPr>
            <p:txBody>
              <a:bodyPr/>
              <a:lstStyle/>
              <a:p>
                <a:endParaRPr lang="nb-NO" dirty="0"/>
              </a:p>
            </p:txBody>
          </p:sp>
          <p:sp>
            <p:nvSpPr>
              <p:cNvPr id="3026" name="Freeform 1781"/>
              <p:cNvSpPr>
                <a:spLocks/>
              </p:cNvSpPr>
              <p:nvPr/>
            </p:nvSpPr>
            <p:spPr bwMode="auto">
              <a:xfrm>
                <a:off x="2976" y="1187"/>
                <a:ext cx="23" cy="12"/>
              </a:xfrm>
              <a:custGeom>
                <a:avLst/>
                <a:gdLst>
                  <a:gd name="T0" fmla="*/ 22 w 23"/>
                  <a:gd name="T1" fmla="*/ 12 h 12"/>
                  <a:gd name="T2" fmla="*/ 22 w 23"/>
                  <a:gd name="T3" fmla="*/ 12 h 12"/>
                  <a:gd name="T4" fmla="*/ 23 w 23"/>
                  <a:gd name="T5" fmla="*/ 8 h 12"/>
                  <a:gd name="T6" fmla="*/ 14 w 23"/>
                  <a:gd name="T7" fmla="*/ 0 h 12"/>
                  <a:gd name="T8" fmla="*/ 4 w 23"/>
                  <a:gd name="T9" fmla="*/ 4 h 12"/>
                  <a:gd name="T10" fmla="*/ 0 w 23"/>
                  <a:gd name="T11" fmla="*/ 12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2" y="12"/>
                    </a:moveTo>
                    <a:lnTo>
                      <a:pt x="22" y="12"/>
                    </a:lnTo>
                    <a:lnTo>
                      <a:pt x="23" y="8"/>
                    </a:lnTo>
                    <a:lnTo>
                      <a:pt x="14" y="0"/>
                    </a:lnTo>
                    <a:lnTo>
                      <a:pt x="4" y="4"/>
                    </a:lnTo>
                    <a:lnTo>
                      <a:pt x="0" y="12"/>
                    </a:lnTo>
                  </a:path>
                </a:pathLst>
              </a:custGeom>
              <a:noFill/>
              <a:ln w="3">
                <a:solidFill>
                  <a:srgbClr val="00BDFF"/>
                </a:solidFill>
                <a:prstDash val="solid"/>
                <a:round/>
                <a:headEnd/>
                <a:tailEnd/>
              </a:ln>
            </p:spPr>
            <p:txBody>
              <a:bodyPr/>
              <a:lstStyle/>
              <a:p>
                <a:endParaRPr lang="nb-NO" dirty="0"/>
              </a:p>
            </p:txBody>
          </p:sp>
          <p:sp>
            <p:nvSpPr>
              <p:cNvPr id="3027" name="Freeform 1782"/>
              <p:cNvSpPr>
                <a:spLocks/>
              </p:cNvSpPr>
              <p:nvPr/>
            </p:nvSpPr>
            <p:spPr bwMode="auto">
              <a:xfrm>
                <a:off x="3002" y="1143"/>
                <a:ext cx="69" cy="56"/>
              </a:xfrm>
              <a:custGeom>
                <a:avLst/>
                <a:gdLst>
                  <a:gd name="T0" fmla="*/ 1 w 69"/>
                  <a:gd name="T1" fmla="*/ 56 h 56"/>
                  <a:gd name="T2" fmla="*/ 0 w 69"/>
                  <a:gd name="T3" fmla="*/ 55 h 56"/>
                  <a:gd name="T4" fmla="*/ 0 w 69"/>
                  <a:gd name="T5" fmla="*/ 48 h 56"/>
                  <a:gd name="T6" fmla="*/ 8 w 69"/>
                  <a:gd name="T7" fmla="*/ 43 h 56"/>
                  <a:gd name="T8" fmla="*/ 12 w 69"/>
                  <a:gd name="T9" fmla="*/ 47 h 56"/>
                  <a:gd name="T10" fmla="*/ 12 w 69"/>
                  <a:gd name="T11" fmla="*/ 48 h 56"/>
                  <a:gd name="T12" fmla="*/ 13 w 69"/>
                  <a:gd name="T13" fmla="*/ 47 h 56"/>
                  <a:gd name="T14" fmla="*/ 17 w 69"/>
                  <a:gd name="T15" fmla="*/ 40 h 56"/>
                  <a:gd name="T16" fmla="*/ 16 w 69"/>
                  <a:gd name="T17" fmla="*/ 40 h 56"/>
                  <a:gd name="T18" fmla="*/ 14 w 69"/>
                  <a:gd name="T19" fmla="*/ 39 h 56"/>
                  <a:gd name="T20" fmla="*/ 13 w 69"/>
                  <a:gd name="T21" fmla="*/ 39 h 56"/>
                  <a:gd name="T22" fmla="*/ 9 w 69"/>
                  <a:gd name="T23" fmla="*/ 37 h 56"/>
                  <a:gd name="T24" fmla="*/ 9 w 69"/>
                  <a:gd name="T25" fmla="*/ 30 h 56"/>
                  <a:gd name="T26" fmla="*/ 12 w 69"/>
                  <a:gd name="T27" fmla="*/ 25 h 56"/>
                  <a:gd name="T28" fmla="*/ 13 w 69"/>
                  <a:gd name="T29" fmla="*/ 21 h 56"/>
                  <a:gd name="T30" fmla="*/ 26 w 69"/>
                  <a:gd name="T31" fmla="*/ 9 h 56"/>
                  <a:gd name="T32" fmla="*/ 35 w 69"/>
                  <a:gd name="T33" fmla="*/ 8 h 56"/>
                  <a:gd name="T34" fmla="*/ 39 w 69"/>
                  <a:gd name="T35" fmla="*/ 9 h 56"/>
                  <a:gd name="T36" fmla="*/ 42 w 69"/>
                  <a:gd name="T37" fmla="*/ 6 h 56"/>
                  <a:gd name="T38" fmla="*/ 47 w 69"/>
                  <a:gd name="T39" fmla="*/ 0 h 56"/>
                  <a:gd name="T40" fmla="*/ 48 w 69"/>
                  <a:gd name="T41" fmla="*/ 1 h 56"/>
                  <a:gd name="T42" fmla="*/ 55 w 69"/>
                  <a:gd name="T43" fmla="*/ 5 h 56"/>
                  <a:gd name="T44" fmla="*/ 59 w 69"/>
                  <a:gd name="T45" fmla="*/ 13 h 56"/>
                  <a:gd name="T46" fmla="*/ 64 w 69"/>
                  <a:gd name="T47" fmla="*/ 18 h 56"/>
                  <a:gd name="T48" fmla="*/ 69 w 69"/>
                  <a:gd name="T49" fmla="*/ 1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56"/>
                  <a:gd name="T77" fmla="*/ 69 w 69"/>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56">
                    <a:moveTo>
                      <a:pt x="1" y="56"/>
                    </a:moveTo>
                    <a:lnTo>
                      <a:pt x="0" y="55"/>
                    </a:lnTo>
                    <a:lnTo>
                      <a:pt x="0" y="48"/>
                    </a:lnTo>
                    <a:lnTo>
                      <a:pt x="8" y="43"/>
                    </a:lnTo>
                    <a:lnTo>
                      <a:pt x="12" y="47"/>
                    </a:lnTo>
                    <a:lnTo>
                      <a:pt x="12" y="48"/>
                    </a:lnTo>
                    <a:lnTo>
                      <a:pt x="13" y="47"/>
                    </a:lnTo>
                    <a:lnTo>
                      <a:pt x="17" y="40"/>
                    </a:lnTo>
                    <a:lnTo>
                      <a:pt x="16" y="40"/>
                    </a:lnTo>
                    <a:lnTo>
                      <a:pt x="14" y="39"/>
                    </a:lnTo>
                    <a:lnTo>
                      <a:pt x="13" y="39"/>
                    </a:lnTo>
                    <a:lnTo>
                      <a:pt x="9" y="37"/>
                    </a:lnTo>
                    <a:lnTo>
                      <a:pt x="9" y="30"/>
                    </a:lnTo>
                    <a:lnTo>
                      <a:pt x="12" y="25"/>
                    </a:lnTo>
                    <a:lnTo>
                      <a:pt x="13" y="21"/>
                    </a:lnTo>
                    <a:lnTo>
                      <a:pt x="26" y="9"/>
                    </a:lnTo>
                    <a:lnTo>
                      <a:pt x="35" y="8"/>
                    </a:lnTo>
                    <a:lnTo>
                      <a:pt x="39" y="9"/>
                    </a:lnTo>
                    <a:lnTo>
                      <a:pt x="42" y="6"/>
                    </a:lnTo>
                    <a:lnTo>
                      <a:pt x="47" y="0"/>
                    </a:lnTo>
                    <a:lnTo>
                      <a:pt x="48" y="1"/>
                    </a:lnTo>
                    <a:lnTo>
                      <a:pt x="55" y="5"/>
                    </a:lnTo>
                    <a:lnTo>
                      <a:pt x="59" y="13"/>
                    </a:lnTo>
                    <a:lnTo>
                      <a:pt x="64" y="18"/>
                    </a:lnTo>
                    <a:lnTo>
                      <a:pt x="69" y="17"/>
                    </a:lnTo>
                  </a:path>
                </a:pathLst>
              </a:custGeom>
              <a:noFill/>
              <a:ln w="3">
                <a:solidFill>
                  <a:srgbClr val="00BDFF"/>
                </a:solidFill>
                <a:prstDash val="solid"/>
                <a:round/>
                <a:headEnd/>
                <a:tailEnd/>
              </a:ln>
            </p:spPr>
            <p:txBody>
              <a:bodyPr/>
              <a:lstStyle/>
              <a:p>
                <a:endParaRPr lang="nb-NO" dirty="0"/>
              </a:p>
            </p:txBody>
          </p:sp>
          <p:sp>
            <p:nvSpPr>
              <p:cNvPr id="3028" name="Freeform 1783"/>
              <p:cNvSpPr>
                <a:spLocks/>
              </p:cNvSpPr>
              <p:nvPr/>
            </p:nvSpPr>
            <p:spPr bwMode="auto">
              <a:xfrm>
                <a:off x="3048" y="1194"/>
                <a:ext cx="14" cy="5"/>
              </a:xfrm>
              <a:custGeom>
                <a:avLst/>
                <a:gdLst>
                  <a:gd name="T0" fmla="*/ 14 w 14"/>
                  <a:gd name="T1" fmla="*/ 5 h 5"/>
                  <a:gd name="T2" fmla="*/ 10 w 14"/>
                  <a:gd name="T3" fmla="*/ 3 h 5"/>
                  <a:gd name="T4" fmla="*/ 2 w 14"/>
                  <a:gd name="T5" fmla="*/ 0 h 5"/>
                  <a:gd name="T6" fmla="*/ 0 w 14"/>
                  <a:gd name="T7" fmla="*/ 5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10" y="3"/>
                    </a:lnTo>
                    <a:lnTo>
                      <a:pt x="2" y="0"/>
                    </a:lnTo>
                    <a:lnTo>
                      <a:pt x="0" y="5"/>
                    </a:lnTo>
                  </a:path>
                </a:pathLst>
              </a:custGeom>
              <a:noFill/>
              <a:ln w="3">
                <a:solidFill>
                  <a:srgbClr val="00BDFF"/>
                </a:solidFill>
                <a:prstDash val="solid"/>
                <a:round/>
                <a:headEnd/>
                <a:tailEnd/>
              </a:ln>
            </p:spPr>
            <p:txBody>
              <a:bodyPr/>
              <a:lstStyle/>
              <a:p>
                <a:endParaRPr lang="nb-NO" dirty="0"/>
              </a:p>
            </p:txBody>
          </p:sp>
          <p:sp>
            <p:nvSpPr>
              <p:cNvPr id="3029" name="Freeform 1784"/>
              <p:cNvSpPr>
                <a:spLocks/>
              </p:cNvSpPr>
              <p:nvPr/>
            </p:nvSpPr>
            <p:spPr bwMode="auto">
              <a:xfrm>
                <a:off x="3087" y="1190"/>
                <a:ext cx="10" cy="9"/>
              </a:xfrm>
              <a:custGeom>
                <a:avLst/>
                <a:gdLst>
                  <a:gd name="T0" fmla="*/ 10 w 10"/>
                  <a:gd name="T1" fmla="*/ 0 h 9"/>
                  <a:gd name="T2" fmla="*/ 9 w 10"/>
                  <a:gd name="T3" fmla="*/ 0 h 9"/>
                  <a:gd name="T4" fmla="*/ 0 w 10"/>
                  <a:gd name="T5" fmla="*/ 9 h 9"/>
                  <a:gd name="T6" fmla="*/ 0 60000 65536"/>
                  <a:gd name="T7" fmla="*/ 0 60000 65536"/>
                  <a:gd name="T8" fmla="*/ 0 60000 65536"/>
                  <a:gd name="T9" fmla="*/ 0 w 10"/>
                  <a:gd name="T10" fmla="*/ 0 h 9"/>
                  <a:gd name="T11" fmla="*/ 10 w 10"/>
                  <a:gd name="T12" fmla="*/ 9 h 9"/>
                </a:gdLst>
                <a:ahLst/>
                <a:cxnLst>
                  <a:cxn ang="T6">
                    <a:pos x="T0" y="T1"/>
                  </a:cxn>
                  <a:cxn ang="T7">
                    <a:pos x="T2" y="T3"/>
                  </a:cxn>
                  <a:cxn ang="T8">
                    <a:pos x="T4" y="T5"/>
                  </a:cxn>
                </a:cxnLst>
                <a:rect l="T9" t="T10" r="T11" b="T12"/>
                <a:pathLst>
                  <a:path w="10" h="9">
                    <a:moveTo>
                      <a:pt x="10" y="0"/>
                    </a:moveTo>
                    <a:lnTo>
                      <a:pt x="9" y="0"/>
                    </a:lnTo>
                    <a:lnTo>
                      <a:pt x="0" y="9"/>
                    </a:lnTo>
                  </a:path>
                </a:pathLst>
              </a:custGeom>
              <a:noFill/>
              <a:ln w="3">
                <a:solidFill>
                  <a:srgbClr val="00BDFF"/>
                </a:solidFill>
                <a:prstDash val="solid"/>
                <a:round/>
                <a:headEnd/>
                <a:tailEnd/>
              </a:ln>
            </p:spPr>
            <p:txBody>
              <a:bodyPr/>
              <a:lstStyle/>
              <a:p>
                <a:endParaRPr lang="nb-NO" dirty="0"/>
              </a:p>
            </p:txBody>
          </p:sp>
          <p:sp>
            <p:nvSpPr>
              <p:cNvPr id="3030" name="Freeform 1785"/>
              <p:cNvSpPr>
                <a:spLocks/>
              </p:cNvSpPr>
              <p:nvPr/>
            </p:nvSpPr>
            <p:spPr bwMode="auto">
              <a:xfrm>
                <a:off x="3097" y="1185"/>
                <a:ext cx="11" cy="14"/>
              </a:xfrm>
              <a:custGeom>
                <a:avLst/>
                <a:gdLst>
                  <a:gd name="T0" fmla="*/ 6 w 11"/>
                  <a:gd name="T1" fmla="*/ 14 h 14"/>
                  <a:gd name="T2" fmla="*/ 7 w 11"/>
                  <a:gd name="T3" fmla="*/ 12 h 14"/>
                  <a:gd name="T4" fmla="*/ 11 w 11"/>
                  <a:gd name="T5" fmla="*/ 1 h 14"/>
                  <a:gd name="T6" fmla="*/ 6 w 11"/>
                  <a:gd name="T7" fmla="*/ 0 h 14"/>
                  <a:gd name="T8" fmla="*/ 0 w 11"/>
                  <a:gd name="T9" fmla="*/ 5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6" y="14"/>
                    </a:moveTo>
                    <a:lnTo>
                      <a:pt x="7" y="12"/>
                    </a:lnTo>
                    <a:lnTo>
                      <a:pt x="11" y="1"/>
                    </a:lnTo>
                    <a:lnTo>
                      <a:pt x="6" y="0"/>
                    </a:lnTo>
                    <a:lnTo>
                      <a:pt x="0" y="5"/>
                    </a:lnTo>
                  </a:path>
                </a:pathLst>
              </a:custGeom>
              <a:noFill/>
              <a:ln w="3">
                <a:solidFill>
                  <a:srgbClr val="00BDFF"/>
                </a:solidFill>
                <a:prstDash val="solid"/>
                <a:round/>
                <a:headEnd/>
                <a:tailEnd/>
              </a:ln>
            </p:spPr>
            <p:txBody>
              <a:bodyPr/>
              <a:lstStyle/>
              <a:p>
                <a:endParaRPr lang="nb-NO" dirty="0"/>
              </a:p>
            </p:txBody>
          </p:sp>
          <p:sp>
            <p:nvSpPr>
              <p:cNvPr id="3031" name="Line 1786"/>
              <p:cNvSpPr>
                <a:spLocks noChangeShapeType="1"/>
              </p:cNvSpPr>
              <p:nvPr/>
            </p:nvSpPr>
            <p:spPr bwMode="auto">
              <a:xfrm flipH="1" flipV="1">
                <a:off x="2891" y="1199"/>
                <a:ext cx="1" cy="1"/>
              </a:xfrm>
              <a:prstGeom prst="line">
                <a:avLst/>
              </a:prstGeom>
              <a:noFill/>
              <a:ln w="3">
                <a:solidFill>
                  <a:srgbClr val="00BDFF"/>
                </a:solidFill>
                <a:round/>
                <a:headEnd/>
                <a:tailEnd/>
              </a:ln>
            </p:spPr>
            <p:txBody>
              <a:bodyPr/>
              <a:lstStyle/>
              <a:p>
                <a:endParaRPr lang="nb-NO" dirty="0"/>
              </a:p>
            </p:txBody>
          </p:sp>
          <p:sp>
            <p:nvSpPr>
              <p:cNvPr id="3032" name="Freeform 1787"/>
              <p:cNvSpPr>
                <a:spLocks/>
              </p:cNvSpPr>
              <p:nvPr/>
            </p:nvSpPr>
            <p:spPr bwMode="auto">
              <a:xfrm>
                <a:off x="2909" y="1203"/>
                <a:ext cx="8" cy="3"/>
              </a:xfrm>
              <a:custGeom>
                <a:avLst/>
                <a:gdLst>
                  <a:gd name="T0" fmla="*/ 8 w 8"/>
                  <a:gd name="T1" fmla="*/ 1 h 3"/>
                  <a:gd name="T2" fmla="*/ 3 w 8"/>
                  <a:gd name="T3" fmla="*/ 0 h 3"/>
                  <a:gd name="T4" fmla="*/ 1 w 8"/>
                  <a:gd name="T5" fmla="*/ 0 h 3"/>
                  <a:gd name="T6" fmla="*/ 1 w 8"/>
                  <a:gd name="T7" fmla="*/ 0 h 3"/>
                  <a:gd name="T8" fmla="*/ 0 w 8"/>
                  <a:gd name="T9" fmla="*/ 3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8" y="1"/>
                    </a:moveTo>
                    <a:lnTo>
                      <a:pt x="3" y="0"/>
                    </a:lnTo>
                    <a:lnTo>
                      <a:pt x="1" y="0"/>
                    </a:lnTo>
                    <a:lnTo>
                      <a:pt x="0" y="3"/>
                    </a:lnTo>
                  </a:path>
                </a:pathLst>
              </a:custGeom>
              <a:noFill/>
              <a:ln w="3">
                <a:solidFill>
                  <a:srgbClr val="00BDFF"/>
                </a:solidFill>
                <a:prstDash val="solid"/>
                <a:round/>
                <a:headEnd/>
                <a:tailEnd/>
              </a:ln>
            </p:spPr>
            <p:txBody>
              <a:bodyPr/>
              <a:lstStyle/>
              <a:p>
                <a:endParaRPr lang="nb-NO" dirty="0"/>
              </a:p>
            </p:txBody>
          </p:sp>
          <p:sp>
            <p:nvSpPr>
              <p:cNvPr id="3033" name="Freeform 1788"/>
              <p:cNvSpPr>
                <a:spLocks/>
              </p:cNvSpPr>
              <p:nvPr/>
            </p:nvSpPr>
            <p:spPr bwMode="auto">
              <a:xfrm>
                <a:off x="2825" y="1199"/>
                <a:ext cx="26" cy="8"/>
              </a:xfrm>
              <a:custGeom>
                <a:avLst/>
                <a:gdLst>
                  <a:gd name="T0" fmla="*/ 0 w 26"/>
                  <a:gd name="T1" fmla="*/ 0 h 8"/>
                  <a:gd name="T2" fmla="*/ 5 w 26"/>
                  <a:gd name="T3" fmla="*/ 8 h 8"/>
                  <a:gd name="T4" fmla="*/ 11 w 26"/>
                  <a:gd name="T5" fmla="*/ 8 h 8"/>
                  <a:gd name="T6" fmla="*/ 15 w 26"/>
                  <a:gd name="T7" fmla="*/ 7 h 8"/>
                  <a:gd name="T8" fmla="*/ 21 w 26"/>
                  <a:gd name="T9" fmla="*/ 5 h 8"/>
                  <a:gd name="T10" fmla="*/ 26 w 26"/>
                  <a:gd name="T11" fmla="*/ 0 h 8"/>
                  <a:gd name="T12" fmla="*/ 0 60000 65536"/>
                  <a:gd name="T13" fmla="*/ 0 60000 65536"/>
                  <a:gd name="T14" fmla="*/ 0 60000 65536"/>
                  <a:gd name="T15" fmla="*/ 0 60000 65536"/>
                  <a:gd name="T16" fmla="*/ 0 60000 65536"/>
                  <a:gd name="T17" fmla="*/ 0 60000 65536"/>
                  <a:gd name="T18" fmla="*/ 0 w 26"/>
                  <a:gd name="T19" fmla="*/ 0 h 8"/>
                  <a:gd name="T20" fmla="*/ 26 w 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26" h="8">
                    <a:moveTo>
                      <a:pt x="0" y="0"/>
                    </a:moveTo>
                    <a:lnTo>
                      <a:pt x="5" y="8"/>
                    </a:lnTo>
                    <a:lnTo>
                      <a:pt x="11" y="8"/>
                    </a:lnTo>
                    <a:lnTo>
                      <a:pt x="15" y="7"/>
                    </a:lnTo>
                    <a:lnTo>
                      <a:pt x="21" y="5"/>
                    </a:lnTo>
                    <a:lnTo>
                      <a:pt x="26" y="0"/>
                    </a:lnTo>
                  </a:path>
                </a:pathLst>
              </a:custGeom>
              <a:noFill/>
              <a:ln w="3">
                <a:solidFill>
                  <a:srgbClr val="00BDFF"/>
                </a:solidFill>
                <a:prstDash val="solid"/>
                <a:round/>
                <a:headEnd/>
                <a:tailEnd/>
              </a:ln>
            </p:spPr>
            <p:txBody>
              <a:bodyPr/>
              <a:lstStyle/>
              <a:p>
                <a:endParaRPr lang="nb-NO" dirty="0"/>
              </a:p>
            </p:txBody>
          </p:sp>
          <p:sp>
            <p:nvSpPr>
              <p:cNvPr id="3034" name="Freeform 1789"/>
              <p:cNvSpPr>
                <a:spLocks/>
              </p:cNvSpPr>
              <p:nvPr/>
            </p:nvSpPr>
            <p:spPr bwMode="auto">
              <a:xfrm>
                <a:off x="3100" y="1199"/>
                <a:ext cx="22" cy="11"/>
              </a:xfrm>
              <a:custGeom>
                <a:avLst/>
                <a:gdLst>
                  <a:gd name="T0" fmla="*/ 22 w 22"/>
                  <a:gd name="T1" fmla="*/ 11 h 11"/>
                  <a:gd name="T2" fmla="*/ 20 w 22"/>
                  <a:gd name="T3" fmla="*/ 8 h 11"/>
                  <a:gd name="T4" fmla="*/ 9 w 22"/>
                  <a:gd name="T5" fmla="*/ 4 h 11"/>
                  <a:gd name="T6" fmla="*/ 0 w 22"/>
                  <a:gd name="T7" fmla="*/ 7 h 11"/>
                  <a:gd name="T8" fmla="*/ 3 w 22"/>
                  <a:gd name="T9" fmla="*/ 0 h 11"/>
                  <a:gd name="T10" fmla="*/ 0 60000 65536"/>
                  <a:gd name="T11" fmla="*/ 0 60000 65536"/>
                  <a:gd name="T12" fmla="*/ 0 60000 65536"/>
                  <a:gd name="T13" fmla="*/ 0 60000 65536"/>
                  <a:gd name="T14" fmla="*/ 0 60000 65536"/>
                  <a:gd name="T15" fmla="*/ 0 w 22"/>
                  <a:gd name="T16" fmla="*/ 0 h 11"/>
                  <a:gd name="T17" fmla="*/ 22 w 22"/>
                  <a:gd name="T18" fmla="*/ 11 h 11"/>
                </a:gdLst>
                <a:ahLst/>
                <a:cxnLst>
                  <a:cxn ang="T10">
                    <a:pos x="T0" y="T1"/>
                  </a:cxn>
                  <a:cxn ang="T11">
                    <a:pos x="T2" y="T3"/>
                  </a:cxn>
                  <a:cxn ang="T12">
                    <a:pos x="T4" y="T5"/>
                  </a:cxn>
                  <a:cxn ang="T13">
                    <a:pos x="T6" y="T7"/>
                  </a:cxn>
                  <a:cxn ang="T14">
                    <a:pos x="T8" y="T9"/>
                  </a:cxn>
                </a:cxnLst>
                <a:rect l="T15" t="T16" r="T17" b="T18"/>
                <a:pathLst>
                  <a:path w="22" h="11">
                    <a:moveTo>
                      <a:pt x="22" y="11"/>
                    </a:moveTo>
                    <a:lnTo>
                      <a:pt x="20" y="8"/>
                    </a:lnTo>
                    <a:lnTo>
                      <a:pt x="9" y="4"/>
                    </a:lnTo>
                    <a:lnTo>
                      <a:pt x="0" y="7"/>
                    </a:lnTo>
                    <a:lnTo>
                      <a:pt x="3" y="0"/>
                    </a:lnTo>
                  </a:path>
                </a:pathLst>
              </a:custGeom>
              <a:noFill/>
              <a:ln w="3">
                <a:solidFill>
                  <a:srgbClr val="00BDFF"/>
                </a:solidFill>
                <a:prstDash val="solid"/>
                <a:round/>
                <a:headEnd/>
                <a:tailEnd/>
              </a:ln>
            </p:spPr>
            <p:txBody>
              <a:bodyPr/>
              <a:lstStyle/>
              <a:p>
                <a:endParaRPr lang="nb-NO" dirty="0"/>
              </a:p>
            </p:txBody>
          </p:sp>
          <p:sp>
            <p:nvSpPr>
              <p:cNvPr id="3035" name="Freeform 1790"/>
              <p:cNvSpPr>
                <a:spLocks/>
              </p:cNvSpPr>
              <p:nvPr/>
            </p:nvSpPr>
            <p:spPr bwMode="auto">
              <a:xfrm>
                <a:off x="2877" y="1200"/>
                <a:ext cx="16" cy="11"/>
              </a:xfrm>
              <a:custGeom>
                <a:avLst/>
                <a:gdLst>
                  <a:gd name="T0" fmla="*/ 8 w 16"/>
                  <a:gd name="T1" fmla="*/ 11 h 11"/>
                  <a:gd name="T2" fmla="*/ 0 w 16"/>
                  <a:gd name="T3" fmla="*/ 2 h 11"/>
                  <a:gd name="T4" fmla="*/ 3 w 16"/>
                  <a:gd name="T5" fmla="*/ 0 h 11"/>
                  <a:gd name="T6" fmla="*/ 14 w 16"/>
                  <a:gd name="T7" fmla="*/ 4 h 11"/>
                  <a:gd name="T8" fmla="*/ 16 w 16"/>
                  <a:gd name="T9" fmla="*/ 2 h 11"/>
                  <a:gd name="T10" fmla="*/ 15 w 16"/>
                  <a:gd name="T11" fmla="*/ 0 h 11"/>
                  <a:gd name="T12" fmla="*/ 0 60000 65536"/>
                  <a:gd name="T13" fmla="*/ 0 60000 65536"/>
                  <a:gd name="T14" fmla="*/ 0 60000 65536"/>
                  <a:gd name="T15" fmla="*/ 0 60000 65536"/>
                  <a:gd name="T16" fmla="*/ 0 60000 65536"/>
                  <a:gd name="T17" fmla="*/ 0 60000 65536"/>
                  <a:gd name="T18" fmla="*/ 0 w 16"/>
                  <a:gd name="T19" fmla="*/ 0 h 11"/>
                  <a:gd name="T20" fmla="*/ 16 w 1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6" h="11">
                    <a:moveTo>
                      <a:pt x="8" y="11"/>
                    </a:moveTo>
                    <a:lnTo>
                      <a:pt x="0" y="2"/>
                    </a:lnTo>
                    <a:lnTo>
                      <a:pt x="3" y="0"/>
                    </a:lnTo>
                    <a:lnTo>
                      <a:pt x="14" y="4"/>
                    </a:lnTo>
                    <a:lnTo>
                      <a:pt x="16" y="2"/>
                    </a:lnTo>
                    <a:lnTo>
                      <a:pt x="15" y="0"/>
                    </a:lnTo>
                  </a:path>
                </a:pathLst>
              </a:custGeom>
              <a:noFill/>
              <a:ln w="3">
                <a:solidFill>
                  <a:srgbClr val="00BDFF"/>
                </a:solidFill>
                <a:prstDash val="solid"/>
                <a:round/>
                <a:headEnd/>
                <a:tailEnd/>
              </a:ln>
            </p:spPr>
            <p:txBody>
              <a:bodyPr/>
              <a:lstStyle/>
              <a:p>
                <a:endParaRPr lang="nb-NO" dirty="0"/>
              </a:p>
            </p:txBody>
          </p:sp>
          <p:sp>
            <p:nvSpPr>
              <p:cNvPr id="3036" name="Freeform 1791"/>
              <p:cNvSpPr>
                <a:spLocks/>
              </p:cNvSpPr>
              <p:nvPr/>
            </p:nvSpPr>
            <p:spPr bwMode="auto">
              <a:xfrm>
                <a:off x="3057" y="1199"/>
                <a:ext cx="30" cy="12"/>
              </a:xfrm>
              <a:custGeom>
                <a:avLst/>
                <a:gdLst>
                  <a:gd name="T0" fmla="*/ 30 w 30"/>
                  <a:gd name="T1" fmla="*/ 0 h 12"/>
                  <a:gd name="T2" fmla="*/ 27 w 30"/>
                  <a:gd name="T3" fmla="*/ 4 h 12"/>
                  <a:gd name="T4" fmla="*/ 25 w 30"/>
                  <a:gd name="T5" fmla="*/ 7 h 12"/>
                  <a:gd name="T6" fmla="*/ 16 w 30"/>
                  <a:gd name="T7" fmla="*/ 11 h 12"/>
                  <a:gd name="T8" fmla="*/ 0 w 30"/>
                  <a:gd name="T9" fmla="*/ 12 h 12"/>
                  <a:gd name="T10" fmla="*/ 6 w 30"/>
                  <a:gd name="T11" fmla="*/ 1 h 12"/>
                  <a:gd name="T12" fmla="*/ 5 w 30"/>
                  <a:gd name="T13" fmla="*/ 0 h 12"/>
                  <a:gd name="T14" fmla="*/ 0 60000 65536"/>
                  <a:gd name="T15" fmla="*/ 0 60000 65536"/>
                  <a:gd name="T16" fmla="*/ 0 60000 65536"/>
                  <a:gd name="T17" fmla="*/ 0 60000 65536"/>
                  <a:gd name="T18" fmla="*/ 0 60000 65536"/>
                  <a:gd name="T19" fmla="*/ 0 60000 65536"/>
                  <a:gd name="T20" fmla="*/ 0 60000 65536"/>
                  <a:gd name="T21" fmla="*/ 0 w 30"/>
                  <a:gd name="T22" fmla="*/ 0 h 12"/>
                  <a:gd name="T23" fmla="*/ 30 w 3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2">
                    <a:moveTo>
                      <a:pt x="30" y="0"/>
                    </a:moveTo>
                    <a:lnTo>
                      <a:pt x="27" y="4"/>
                    </a:lnTo>
                    <a:lnTo>
                      <a:pt x="25" y="7"/>
                    </a:lnTo>
                    <a:lnTo>
                      <a:pt x="16" y="11"/>
                    </a:lnTo>
                    <a:lnTo>
                      <a:pt x="0" y="12"/>
                    </a:lnTo>
                    <a:lnTo>
                      <a:pt x="6" y="1"/>
                    </a:lnTo>
                    <a:lnTo>
                      <a:pt x="5" y="0"/>
                    </a:lnTo>
                  </a:path>
                </a:pathLst>
              </a:custGeom>
              <a:noFill/>
              <a:ln w="3">
                <a:solidFill>
                  <a:srgbClr val="00BDFF"/>
                </a:solidFill>
                <a:prstDash val="solid"/>
                <a:round/>
                <a:headEnd/>
                <a:tailEnd/>
              </a:ln>
            </p:spPr>
            <p:txBody>
              <a:bodyPr/>
              <a:lstStyle/>
              <a:p>
                <a:endParaRPr lang="nb-NO" dirty="0"/>
              </a:p>
            </p:txBody>
          </p:sp>
          <p:sp>
            <p:nvSpPr>
              <p:cNvPr id="3037" name="Freeform 1792"/>
              <p:cNvSpPr>
                <a:spLocks/>
              </p:cNvSpPr>
              <p:nvPr/>
            </p:nvSpPr>
            <p:spPr bwMode="auto">
              <a:xfrm>
                <a:off x="3003" y="1199"/>
                <a:ext cx="45" cy="15"/>
              </a:xfrm>
              <a:custGeom>
                <a:avLst/>
                <a:gdLst>
                  <a:gd name="T0" fmla="*/ 45 w 45"/>
                  <a:gd name="T1" fmla="*/ 0 h 15"/>
                  <a:gd name="T2" fmla="*/ 38 w 45"/>
                  <a:gd name="T3" fmla="*/ 9 h 15"/>
                  <a:gd name="T4" fmla="*/ 17 w 45"/>
                  <a:gd name="T5" fmla="*/ 13 h 15"/>
                  <a:gd name="T6" fmla="*/ 9 w 45"/>
                  <a:gd name="T7" fmla="*/ 15 h 15"/>
                  <a:gd name="T8" fmla="*/ 7 w 45"/>
                  <a:gd name="T9" fmla="*/ 15 h 15"/>
                  <a:gd name="T10" fmla="*/ 4 w 45"/>
                  <a:gd name="T11" fmla="*/ 15 h 15"/>
                  <a:gd name="T12" fmla="*/ 4 w 45"/>
                  <a:gd name="T13" fmla="*/ 5 h 15"/>
                  <a:gd name="T14" fmla="*/ 0 w 4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5"/>
                  <a:gd name="T26" fmla="*/ 45 w 4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5">
                    <a:moveTo>
                      <a:pt x="45" y="0"/>
                    </a:moveTo>
                    <a:lnTo>
                      <a:pt x="38" y="9"/>
                    </a:lnTo>
                    <a:lnTo>
                      <a:pt x="17" y="13"/>
                    </a:lnTo>
                    <a:lnTo>
                      <a:pt x="9" y="15"/>
                    </a:lnTo>
                    <a:lnTo>
                      <a:pt x="7" y="15"/>
                    </a:lnTo>
                    <a:lnTo>
                      <a:pt x="4" y="15"/>
                    </a:lnTo>
                    <a:lnTo>
                      <a:pt x="4" y="5"/>
                    </a:lnTo>
                    <a:lnTo>
                      <a:pt x="0" y="0"/>
                    </a:lnTo>
                  </a:path>
                </a:pathLst>
              </a:custGeom>
              <a:noFill/>
              <a:ln w="3">
                <a:solidFill>
                  <a:srgbClr val="00BDFF"/>
                </a:solidFill>
                <a:prstDash val="solid"/>
                <a:round/>
                <a:headEnd/>
                <a:tailEnd/>
              </a:ln>
            </p:spPr>
            <p:txBody>
              <a:bodyPr/>
              <a:lstStyle/>
              <a:p>
                <a:endParaRPr lang="nb-NO" dirty="0"/>
              </a:p>
            </p:txBody>
          </p:sp>
          <p:sp>
            <p:nvSpPr>
              <p:cNvPr id="3038" name="Freeform 1793"/>
              <p:cNvSpPr>
                <a:spLocks/>
              </p:cNvSpPr>
              <p:nvPr/>
            </p:nvSpPr>
            <p:spPr bwMode="auto">
              <a:xfrm>
                <a:off x="2938" y="1207"/>
                <a:ext cx="2" cy="10"/>
              </a:xfrm>
              <a:custGeom>
                <a:avLst/>
                <a:gdLst>
                  <a:gd name="T0" fmla="*/ 2 w 2"/>
                  <a:gd name="T1" fmla="*/ 0 h 10"/>
                  <a:gd name="T2" fmla="*/ 1 w 2"/>
                  <a:gd name="T3" fmla="*/ 0 h 10"/>
                  <a:gd name="T4" fmla="*/ 0 w 2"/>
                  <a:gd name="T5" fmla="*/ 10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0"/>
                    </a:moveTo>
                    <a:lnTo>
                      <a:pt x="1" y="0"/>
                    </a:lnTo>
                    <a:lnTo>
                      <a:pt x="0" y="10"/>
                    </a:lnTo>
                  </a:path>
                </a:pathLst>
              </a:custGeom>
              <a:noFill/>
              <a:ln w="3">
                <a:solidFill>
                  <a:srgbClr val="00BDFF"/>
                </a:solidFill>
                <a:prstDash val="solid"/>
                <a:round/>
                <a:headEnd/>
                <a:tailEnd/>
              </a:ln>
            </p:spPr>
            <p:txBody>
              <a:bodyPr/>
              <a:lstStyle/>
              <a:p>
                <a:endParaRPr lang="nb-NO" dirty="0"/>
              </a:p>
            </p:txBody>
          </p:sp>
          <p:sp>
            <p:nvSpPr>
              <p:cNvPr id="3039" name="Freeform 1794"/>
              <p:cNvSpPr>
                <a:spLocks/>
              </p:cNvSpPr>
              <p:nvPr/>
            </p:nvSpPr>
            <p:spPr bwMode="auto">
              <a:xfrm>
                <a:off x="2940" y="1207"/>
                <a:ext cx="6" cy="10"/>
              </a:xfrm>
              <a:custGeom>
                <a:avLst/>
                <a:gdLst>
                  <a:gd name="T0" fmla="*/ 6 w 6"/>
                  <a:gd name="T1" fmla="*/ 10 h 10"/>
                  <a:gd name="T2" fmla="*/ 6 w 6"/>
                  <a:gd name="T3" fmla="*/ 1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lnTo>
                      <a:pt x="6" y="1"/>
                    </a:lnTo>
                    <a:lnTo>
                      <a:pt x="0" y="0"/>
                    </a:lnTo>
                  </a:path>
                </a:pathLst>
              </a:custGeom>
              <a:noFill/>
              <a:ln w="3">
                <a:solidFill>
                  <a:srgbClr val="00BDFF"/>
                </a:solidFill>
                <a:prstDash val="solid"/>
                <a:round/>
                <a:headEnd/>
                <a:tailEnd/>
              </a:ln>
            </p:spPr>
            <p:txBody>
              <a:bodyPr/>
              <a:lstStyle/>
              <a:p>
                <a:endParaRPr lang="nb-NO" dirty="0"/>
              </a:p>
            </p:txBody>
          </p:sp>
          <p:sp>
            <p:nvSpPr>
              <p:cNvPr id="3040" name="Freeform 1795"/>
              <p:cNvSpPr>
                <a:spLocks/>
              </p:cNvSpPr>
              <p:nvPr/>
            </p:nvSpPr>
            <p:spPr bwMode="auto">
              <a:xfrm>
                <a:off x="3093" y="1212"/>
                <a:ext cx="4" cy="8"/>
              </a:xfrm>
              <a:custGeom>
                <a:avLst/>
                <a:gdLst>
                  <a:gd name="T0" fmla="*/ 4 w 4"/>
                  <a:gd name="T1" fmla="*/ 8 h 8"/>
                  <a:gd name="T2" fmla="*/ 2 w 4"/>
                  <a:gd name="T3" fmla="*/ 5 h 8"/>
                  <a:gd name="T4" fmla="*/ 0 w 4"/>
                  <a:gd name="T5" fmla="*/ 4 h 8"/>
                  <a:gd name="T6" fmla="*/ 2 w 4"/>
                  <a:gd name="T7" fmla="*/ 0 h 8"/>
                  <a:gd name="T8" fmla="*/ 4 w 4"/>
                  <a:gd name="T9" fmla="*/ 0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4" y="8"/>
                    </a:moveTo>
                    <a:lnTo>
                      <a:pt x="2" y="5"/>
                    </a:lnTo>
                    <a:lnTo>
                      <a:pt x="0" y="4"/>
                    </a:lnTo>
                    <a:lnTo>
                      <a:pt x="2" y="0"/>
                    </a:lnTo>
                    <a:lnTo>
                      <a:pt x="4" y="0"/>
                    </a:lnTo>
                  </a:path>
                </a:pathLst>
              </a:custGeom>
              <a:noFill/>
              <a:ln w="3">
                <a:solidFill>
                  <a:srgbClr val="00BDFF"/>
                </a:solidFill>
                <a:prstDash val="solid"/>
                <a:round/>
                <a:headEnd/>
                <a:tailEnd/>
              </a:ln>
            </p:spPr>
            <p:txBody>
              <a:bodyPr/>
              <a:lstStyle/>
              <a:p>
                <a:endParaRPr lang="nb-NO" dirty="0"/>
              </a:p>
            </p:txBody>
          </p:sp>
          <p:sp>
            <p:nvSpPr>
              <p:cNvPr id="3041" name="Freeform 1796"/>
              <p:cNvSpPr>
                <a:spLocks/>
              </p:cNvSpPr>
              <p:nvPr/>
            </p:nvSpPr>
            <p:spPr bwMode="auto">
              <a:xfrm>
                <a:off x="3097" y="1210"/>
                <a:ext cx="38" cy="10"/>
              </a:xfrm>
              <a:custGeom>
                <a:avLst/>
                <a:gdLst>
                  <a:gd name="T0" fmla="*/ 0 w 38"/>
                  <a:gd name="T1" fmla="*/ 2 h 10"/>
                  <a:gd name="T2" fmla="*/ 13 w 38"/>
                  <a:gd name="T3" fmla="*/ 1 h 10"/>
                  <a:gd name="T4" fmla="*/ 21 w 38"/>
                  <a:gd name="T5" fmla="*/ 2 h 10"/>
                  <a:gd name="T6" fmla="*/ 25 w 38"/>
                  <a:gd name="T7" fmla="*/ 5 h 10"/>
                  <a:gd name="T8" fmla="*/ 27 w 38"/>
                  <a:gd name="T9" fmla="*/ 5 h 10"/>
                  <a:gd name="T10" fmla="*/ 33 w 38"/>
                  <a:gd name="T11" fmla="*/ 10 h 10"/>
                  <a:gd name="T12" fmla="*/ 38 w 38"/>
                  <a:gd name="T13" fmla="*/ 10 h 10"/>
                  <a:gd name="T14" fmla="*/ 34 w 38"/>
                  <a:gd name="T15" fmla="*/ 6 h 10"/>
                  <a:gd name="T16" fmla="*/ 28 w 38"/>
                  <a:gd name="T17" fmla="*/ 2 h 10"/>
                  <a:gd name="T18" fmla="*/ 25 w 38"/>
                  <a:gd name="T19" fmla="*/ 0 h 10"/>
                  <a:gd name="T20" fmla="*/ 25 w 38"/>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0"/>
                  <a:gd name="T35" fmla="*/ 38 w 3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0">
                    <a:moveTo>
                      <a:pt x="0" y="2"/>
                    </a:moveTo>
                    <a:lnTo>
                      <a:pt x="13" y="1"/>
                    </a:lnTo>
                    <a:lnTo>
                      <a:pt x="21" y="2"/>
                    </a:lnTo>
                    <a:lnTo>
                      <a:pt x="25" y="5"/>
                    </a:lnTo>
                    <a:lnTo>
                      <a:pt x="27" y="5"/>
                    </a:lnTo>
                    <a:lnTo>
                      <a:pt x="33" y="10"/>
                    </a:lnTo>
                    <a:lnTo>
                      <a:pt x="38" y="10"/>
                    </a:lnTo>
                    <a:lnTo>
                      <a:pt x="34" y="6"/>
                    </a:lnTo>
                    <a:lnTo>
                      <a:pt x="28" y="2"/>
                    </a:lnTo>
                    <a:lnTo>
                      <a:pt x="25" y="0"/>
                    </a:lnTo>
                  </a:path>
                </a:pathLst>
              </a:custGeom>
              <a:noFill/>
              <a:ln w="3">
                <a:solidFill>
                  <a:srgbClr val="00BDFF"/>
                </a:solidFill>
                <a:prstDash val="solid"/>
                <a:round/>
                <a:headEnd/>
                <a:tailEnd/>
              </a:ln>
            </p:spPr>
            <p:txBody>
              <a:bodyPr/>
              <a:lstStyle/>
              <a:p>
                <a:endParaRPr lang="nb-NO" dirty="0"/>
              </a:p>
            </p:txBody>
          </p:sp>
          <p:sp>
            <p:nvSpPr>
              <p:cNvPr id="3042" name="Freeform 1797"/>
              <p:cNvSpPr>
                <a:spLocks/>
              </p:cNvSpPr>
              <p:nvPr/>
            </p:nvSpPr>
            <p:spPr bwMode="auto">
              <a:xfrm>
                <a:off x="2993" y="1199"/>
                <a:ext cx="11" cy="22"/>
              </a:xfrm>
              <a:custGeom>
                <a:avLst/>
                <a:gdLst>
                  <a:gd name="T0" fmla="*/ 0 w 11"/>
                  <a:gd name="T1" fmla="*/ 22 h 22"/>
                  <a:gd name="T2" fmla="*/ 4 w 11"/>
                  <a:gd name="T3" fmla="*/ 22 h 22"/>
                  <a:gd name="T4" fmla="*/ 11 w 11"/>
                  <a:gd name="T5" fmla="*/ 9 h 22"/>
                  <a:gd name="T6" fmla="*/ 5 w 11"/>
                  <a:gd name="T7" fmla="*/ 0 h 22"/>
                  <a:gd name="T8" fmla="*/ 0 60000 65536"/>
                  <a:gd name="T9" fmla="*/ 0 60000 65536"/>
                  <a:gd name="T10" fmla="*/ 0 60000 65536"/>
                  <a:gd name="T11" fmla="*/ 0 60000 65536"/>
                  <a:gd name="T12" fmla="*/ 0 w 11"/>
                  <a:gd name="T13" fmla="*/ 0 h 22"/>
                  <a:gd name="T14" fmla="*/ 11 w 11"/>
                  <a:gd name="T15" fmla="*/ 22 h 22"/>
                </a:gdLst>
                <a:ahLst/>
                <a:cxnLst>
                  <a:cxn ang="T8">
                    <a:pos x="T0" y="T1"/>
                  </a:cxn>
                  <a:cxn ang="T9">
                    <a:pos x="T2" y="T3"/>
                  </a:cxn>
                  <a:cxn ang="T10">
                    <a:pos x="T4" y="T5"/>
                  </a:cxn>
                  <a:cxn ang="T11">
                    <a:pos x="T6" y="T7"/>
                  </a:cxn>
                </a:cxnLst>
                <a:rect l="T12" t="T13" r="T14" b="T15"/>
                <a:pathLst>
                  <a:path w="11" h="22">
                    <a:moveTo>
                      <a:pt x="0" y="22"/>
                    </a:moveTo>
                    <a:lnTo>
                      <a:pt x="4" y="22"/>
                    </a:lnTo>
                    <a:lnTo>
                      <a:pt x="11" y="9"/>
                    </a:lnTo>
                    <a:lnTo>
                      <a:pt x="5" y="0"/>
                    </a:lnTo>
                  </a:path>
                </a:pathLst>
              </a:custGeom>
              <a:noFill/>
              <a:ln w="3">
                <a:solidFill>
                  <a:srgbClr val="00BDFF"/>
                </a:solidFill>
                <a:prstDash val="solid"/>
                <a:round/>
                <a:headEnd/>
                <a:tailEnd/>
              </a:ln>
            </p:spPr>
            <p:txBody>
              <a:bodyPr/>
              <a:lstStyle/>
              <a:p>
                <a:endParaRPr lang="nb-NO" dirty="0"/>
              </a:p>
            </p:txBody>
          </p:sp>
          <p:sp>
            <p:nvSpPr>
              <p:cNvPr id="3043" name="Line 1798"/>
              <p:cNvSpPr>
                <a:spLocks noChangeShapeType="1"/>
              </p:cNvSpPr>
              <p:nvPr/>
            </p:nvSpPr>
            <p:spPr bwMode="auto">
              <a:xfrm>
                <a:off x="2984" y="1221"/>
                <a:ext cx="9" cy="1"/>
              </a:xfrm>
              <a:prstGeom prst="line">
                <a:avLst/>
              </a:prstGeom>
              <a:noFill/>
              <a:ln w="3">
                <a:solidFill>
                  <a:srgbClr val="00BDFF"/>
                </a:solidFill>
                <a:round/>
                <a:headEnd/>
                <a:tailEnd/>
              </a:ln>
            </p:spPr>
            <p:txBody>
              <a:bodyPr/>
              <a:lstStyle/>
              <a:p>
                <a:endParaRPr lang="nb-NO" dirty="0"/>
              </a:p>
            </p:txBody>
          </p:sp>
          <p:sp>
            <p:nvSpPr>
              <p:cNvPr id="3044" name="Line 1799"/>
              <p:cNvSpPr>
                <a:spLocks noChangeShapeType="1"/>
              </p:cNvSpPr>
              <p:nvPr/>
            </p:nvSpPr>
            <p:spPr bwMode="auto">
              <a:xfrm>
                <a:off x="3097" y="1228"/>
                <a:ext cx="1" cy="1"/>
              </a:xfrm>
              <a:prstGeom prst="line">
                <a:avLst/>
              </a:prstGeom>
              <a:noFill/>
              <a:ln w="3">
                <a:solidFill>
                  <a:srgbClr val="00BDFF"/>
                </a:solidFill>
                <a:round/>
                <a:headEnd/>
                <a:tailEnd/>
              </a:ln>
            </p:spPr>
            <p:txBody>
              <a:bodyPr/>
              <a:lstStyle/>
              <a:p>
                <a:endParaRPr lang="nb-NO" dirty="0"/>
              </a:p>
            </p:txBody>
          </p:sp>
          <p:sp>
            <p:nvSpPr>
              <p:cNvPr id="3045" name="Freeform 1800"/>
              <p:cNvSpPr>
                <a:spLocks/>
              </p:cNvSpPr>
              <p:nvPr/>
            </p:nvSpPr>
            <p:spPr bwMode="auto">
              <a:xfrm>
                <a:off x="2901" y="1204"/>
                <a:ext cx="17" cy="24"/>
              </a:xfrm>
              <a:custGeom>
                <a:avLst/>
                <a:gdLst>
                  <a:gd name="T0" fmla="*/ 0 w 17"/>
                  <a:gd name="T1" fmla="*/ 24 h 24"/>
                  <a:gd name="T2" fmla="*/ 12 w 17"/>
                  <a:gd name="T3" fmla="*/ 7 h 24"/>
                  <a:gd name="T4" fmla="*/ 17 w 17"/>
                  <a:gd name="T5" fmla="*/ 0 h 24"/>
                  <a:gd name="T6" fmla="*/ 16 w 17"/>
                  <a:gd name="T7" fmla="*/ 0 h 24"/>
                  <a:gd name="T8" fmla="*/ 0 60000 65536"/>
                  <a:gd name="T9" fmla="*/ 0 60000 65536"/>
                  <a:gd name="T10" fmla="*/ 0 60000 65536"/>
                  <a:gd name="T11" fmla="*/ 0 60000 65536"/>
                  <a:gd name="T12" fmla="*/ 0 w 17"/>
                  <a:gd name="T13" fmla="*/ 0 h 24"/>
                  <a:gd name="T14" fmla="*/ 17 w 17"/>
                  <a:gd name="T15" fmla="*/ 24 h 24"/>
                </a:gdLst>
                <a:ahLst/>
                <a:cxnLst>
                  <a:cxn ang="T8">
                    <a:pos x="T0" y="T1"/>
                  </a:cxn>
                  <a:cxn ang="T9">
                    <a:pos x="T2" y="T3"/>
                  </a:cxn>
                  <a:cxn ang="T10">
                    <a:pos x="T4" y="T5"/>
                  </a:cxn>
                  <a:cxn ang="T11">
                    <a:pos x="T6" y="T7"/>
                  </a:cxn>
                </a:cxnLst>
                <a:rect l="T12" t="T13" r="T14" b="T15"/>
                <a:pathLst>
                  <a:path w="17" h="24">
                    <a:moveTo>
                      <a:pt x="0" y="24"/>
                    </a:moveTo>
                    <a:lnTo>
                      <a:pt x="12" y="7"/>
                    </a:lnTo>
                    <a:lnTo>
                      <a:pt x="17" y="0"/>
                    </a:lnTo>
                    <a:lnTo>
                      <a:pt x="16" y="0"/>
                    </a:lnTo>
                  </a:path>
                </a:pathLst>
              </a:custGeom>
              <a:noFill/>
              <a:ln w="3">
                <a:solidFill>
                  <a:srgbClr val="00BDFF"/>
                </a:solidFill>
                <a:prstDash val="solid"/>
                <a:round/>
                <a:headEnd/>
                <a:tailEnd/>
              </a:ln>
            </p:spPr>
            <p:txBody>
              <a:bodyPr/>
              <a:lstStyle/>
              <a:p>
                <a:endParaRPr lang="nb-NO" dirty="0"/>
              </a:p>
            </p:txBody>
          </p:sp>
          <p:sp>
            <p:nvSpPr>
              <p:cNvPr id="3046" name="Freeform 1801"/>
              <p:cNvSpPr>
                <a:spLocks/>
              </p:cNvSpPr>
              <p:nvPr/>
            </p:nvSpPr>
            <p:spPr bwMode="auto">
              <a:xfrm>
                <a:off x="2946" y="1199"/>
                <a:ext cx="20" cy="32"/>
              </a:xfrm>
              <a:custGeom>
                <a:avLst/>
                <a:gdLst>
                  <a:gd name="T0" fmla="*/ 20 w 20"/>
                  <a:gd name="T1" fmla="*/ 0 h 32"/>
                  <a:gd name="T2" fmla="*/ 18 w 20"/>
                  <a:gd name="T3" fmla="*/ 11 h 32"/>
                  <a:gd name="T4" fmla="*/ 13 w 20"/>
                  <a:gd name="T5" fmla="*/ 17 h 32"/>
                  <a:gd name="T6" fmla="*/ 11 w 20"/>
                  <a:gd name="T7" fmla="*/ 24 h 32"/>
                  <a:gd name="T8" fmla="*/ 10 w 20"/>
                  <a:gd name="T9" fmla="*/ 25 h 32"/>
                  <a:gd name="T10" fmla="*/ 10 w 20"/>
                  <a:gd name="T11" fmla="*/ 28 h 32"/>
                  <a:gd name="T12" fmla="*/ 1 w 20"/>
                  <a:gd name="T13" fmla="*/ 32 h 32"/>
                  <a:gd name="T14" fmla="*/ 0 w 20"/>
                  <a:gd name="T15" fmla="*/ 18 h 3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2"/>
                  <a:gd name="T26" fmla="*/ 20 w 20"/>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2">
                    <a:moveTo>
                      <a:pt x="20" y="0"/>
                    </a:moveTo>
                    <a:lnTo>
                      <a:pt x="18" y="11"/>
                    </a:lnTo>
                    <a:lnTo>
                      <a:pt x="13" y="17"/>
                    </a:lnTo>
                    <a:lnTo>
                      <a:pt x="11" y="24"/>
                    </a:lnTo>
                    <a:lnTo>
                      <a:pt x="10" y="25"/>
                    </a:lnTo>
                    <a:lnTo>
                      <a:pt x="10" y="28"/>
                    </a:lnTo>
                    <a:lnTo>
                      <a:pt x="1" y="32"/>
                    </a:lnTo>
                    <a:lnTo>
                      <a:pt x="0" y="18"/>
                    </a:lnTo>
                  </a:path>
                </a:pathLst>
              </a:custGeom>
              <a:noFill/>
              <a:ln w="3">
                <a:solidFill>
                  <a:srgbClr val="00BDFF"/>
                </a:solidFill>
                <a:prstDash val="solid"/>
                <a:round/>
                <a:headEnd/>
                <a:tailEnd/>
              </a:ln>
            </p:spPr>
            <p:txBody>
              <a:bodyPr/>
              <a:lstStyle/>
              <a:p>
                <a:endParaRPr lang="nb-NO" dirty="0"/>
              </a:p>
            </p:txBody>
          </p:sp>
          <p:sp>
            <p:nvSpPr>
              <p:cNvPr id="3047" name="Freeform 1802"/>
              <p:cNvSpPr>
                <a:spLocks/>
              </p:cNvSpPr>
              <p:nvPr/>
            </p:nvSpPr>
            <p:spPr bwMode="auto">
              <a:xfrm>
                <a:off x="2964" y="1199"/>
                <a:ext cx="20" cy="32"/>
              </a:xfrm>
              <a:custGeom>
                <a:avLst/>
                <a:gdLst>
                  <a:gd name="T0" fmla="*/ 12 w 20"/>
                  <a:gd name="T1" fmla="*/ 0 h 32"/>
                  <a:gd name="T2" fmla="*/ 0 w 20"/>
                  <a:gd name="T3" fmla="*/ 25 h 32"/>
                  <a:gd name="T4" fmla="*/ 5 w 20"/>
                  <a:gd name="T5" fmla="*/ 32 h 32"/>
                  <a:gd name="T6" fmla="*/ 5 w 20"/>
                  <a:gd name="T7" fmla="*/ 32 h 32"/>
                  <a:gd name="T8" fmla="*/ 18 w 20"/>
                  <a:gd name="T9" fmla="*/ 22 h 32"/>
                  <a:gd name="T10" fmla="*/ 20 w 20"/>
                  <a:gd name="T11" fmla="*/ 22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12" y="0"/>
                    </a:moveTo>
                    <a:lnTo>
                      <a:pt x="0" y="25"/>
                    </a:lnTo>
                    <a:lnTo>
                      <a:pt x="5" y="32"/>
                    </a:lnTo>
                    <a:lnTo>
                      <a:pt x="18" y="22"/>
                    </a:lnTo>
                    <a:lnTo>
                      <a:pt x="20" y="22"/>
                    </a:lnTo>
                  </a:path>
                </a:pathLst>
              </a:custGeom>
              <a:noFill/>
              <a:ln w="3">
                <a:solidFill>
                  <a:srgbClr val="00BDFF"/>
                </a:solidFill>
                <a:prstDash val="solid"/>
                <a:round/>
                <a:headEnd/>
                <a:tailEnd/>
              </a:ln>
            </p:spPr>
            <p:txBody>
              <a:bodyPr/>
              <a:lstStyle/>
              <a:p>
                <a:endParaRPr lang="nb-NO" dirty="0"/>
              </a:p>
            </p:txBody>
          </p:sp>
          <p:sp>
            <p:nvSpPr>
              <p:cNvPr id="3048" name="Freeform 1803"/>
              <p:cNvSpPr>
                <a:spLocks/>
              </p:cNvSpPr>
              <p:nvPr/>
            </p:nvSpPr>
            <p:spPr bwMode="auto">
              <a:xfrm>
                <a:off x="2887" y="1206"/>
                <a:ext cx="22" cy="27"/>
              </a:xfrm>
              <a:custGeom>
                <a:avLst/>
                <a:gdLst>
                  <a:gd name="T0" fmla="*/ 22 w 22"/>
                  <a:gd name="T1" fmla="*/ 0 h 27"/>
                  <a:gd name="T2" fmla="*/ 15 w 22"/>
                  <a:gd name="T3" fmla="*/ 8 h 27"/>
                  <a:gd name="T4" fmla="*/ 14 w 22"/>
                  <a:gd name="T5" fmla="*/ 10 h 27"/>
                  <a:gd name="T6" fmla="*/ 13 w 22"/>
                  <a:gd name="T7" fmla="*/ 10 h 27"/>
                  <a:gd name="T8" fmla="*/ 0 w 22"/>
                  <a:gd name="T9" fmla="*/ 27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22" y="0"/>
                    </a:moveTo>
                    <a:lnTo>
                      <a:pt x="15" y="8"/>
                    </a:lnTo>
                    <a:lnTo>
                      <a:pt x="14" y="10"/>
                    </a:lnTo>
                    <a:lnTo>
                      <a:pt x="13" y="10"/>
                    </a:lnTo>
                    <a:lnTo>
                      <a:pt x="0" y="27"/>
                    </a:lnTo>
                  </a:path>
                </a:pathLst>
              </a:custGeom>
              <a:noFill/>
              <a:ln w="3">
                <a:solidFill>
                  <a:srgbClr val="00BDFF"/>
                </a:solidFill>
                <a:prstDash val="solid"/>
                <a:round/>
                <a:headEnd/>
                <a:tailEnd/>
              </a:ln>
            </p:spPr>
            <p:txBody>
              <a:bodyPr/>
              <a:lstStyle/>
              <a:p>
                <a:endParaRPr lang="nb-NO" dirty="0"/>
              </a:p>
            </p:txBody>
          </p:sp>
          <p:sp>
            <p:nvSpPr>
              <p:cNvPr id="3049" name="Freeform 1804"/>
              <p:cNvSpPr>
                <a:spLocks/>
              </p:cNvSpPr>
              <p:nvPr/>
            </p:nvSpPr>
            <p:spPr bwMode="auto">
              <a:xfrm>
                <a:off x="3097" y="1220"/>
                <a:ext cx="16" cy="13"/>
              </a:xfrm>
              <a:custGeom>
                <a:avLst/>
                <a:gdLst>
                  <a:gd name="T0" fmla="*/ 0 w 16"/>
                  <a:gd name="T1" fmla="*/ 8 h 13"/>
                  <a:gd name="T2" fmla="*/ 6 w 16"/>
                  <a:gd name="T3" fmla="*/ 12 h 13"/>
                  <a:gd name="T4" fmla="*/ 15 w 16"/>
                  <a:gd name="T5" fmla="*/ 13 h 13"/>
                  <a:gd name="T6" fmla="*/ 16 w 16"/>
                  <a:gd name="T7" fmla="*/ 9 h 13"/>
                  <a:gd name="T8" fmla="*/ 8 w 16"/>
                  <a:gd name="T9" fmla="*/ 5 h 13"/>
                  <a:gd name="T10" fmla="*/ 0 w 16"/>
                  <a:gd name="T11" fmla="*/ 0 h 13"/>
                  <a:gd name="T12" fmla="*/ 0 w 16"/>
                  <a:gd name="T13" fmla="*/ 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0" y="8"/>
                    </a:moveTo>
                    <a:lnTo>
                      <a:pt x="6" y="12"/>
                    </a:lnTo>
                    <a:lnTo>
                      <a:pt x="15" y="13"/>
                    </a:lnTo>
                    <a:lnTo>
                      <a:pt x="16" y="9"/>
                    </a:lnTo>
                    <a:lnTo>
                      <a:pt x="8" y="5"/>
                    </a:lnTo>
                    <a:lnTo>
                      <a:pt x="0" y="0"/>
                    </a:lnTo>
                  </a:path>
                </a:pathLst>
              </a:custGeom>
              <a:noFill/>
              <a:ln w="3">
                <a:solidFill>
                  <a:srgbClr val="00BDFF"/>
                </a:solidFill>
                <a:prstDash val="solid"/>
                <a:round/>
                <a:headEnd/>
                <a:tailEnd/>
              </a:ln>
            </p:spPr>
            <p:txBody>
              <a:bodyPr/>
              <a:lstStyle/>
              <a:p>
                <a:endParaRPr lang="nb-NO" dirty="0"/>
              </a:p>
            </p:txBody>
          </p:sp>
          <p:sp>
            <p:nvSpPr>
              <p:cNvPr id="3050" name="Freeform 1805"/>
              <p:cNvSpPr>
                <a:spLocks/>
              </p:cNvSpPr>
              <p:nvPr/>
            </p:nvSpPr>
            <p:spPr bwMode="auto">
              <a:xfrm>
                <a:off x="2813" y="1219"/>
                <a:ext cx="30" cy="17"/>
              </a:xfrm>
              <a:custGeom>
                <a:avLst/>
                <a:gdLst>
                  <a:gd name="T0" fmla="*/ 29 w 30"/>
                  <a:gd name="T1" fmla="*/ 12 h 17"/>
                  <a:gd name="T2" fmla="*/ 30 w 30"/>
                  <a:gd name="T3" fmla="*/ 6 h 17"/>
                  <a:gd name="T4" fmla="*/ 29 w 30"/>
                  <a:gd name="T5" fmla="*/ 5 h 17"/>
                  <a:gd name="T6" fmla="*/ 24 w 30"/>
                  <a:gd name="T7" fmla="*/ 0 h 17"/>
                  <a:gd name="T8" fmla="*/ 17 w 30"/>
                  <a:gd name="T9" fmla="*/ 1 h 17"/>
                  <a:gd name="T10" fmla="*/ 17 w 30"/>
                  <a:gd name="T11" fmla="*/ 2 h 17"/>
                  <a:gd name="T12" fmla="*/ 15 w 30"/>
                  <a:gd name="T13" fmla="*/ 9 h 17"/>
                  <a:gd name="T14" fmla="*/ 11 w 30"/>
                  <a:gd name="T15" fmla="*/ 4 h 17"/>
                  <a:gd name="T16" fmla="*/ 9 w 30"/>
                  <a:gd name="T17" fmla="*/ 2 h 17"/>
                  <a:gd name="T18" fmla="*/ 7 w 30"/>
                  <a:gd name="T19" fmla="*/ 4 h 17"/>
                  <a:gd name="T20" fmla="*/ 6 w 30"/>
                  <a:gd name="T21" fmla="*/ 4 h 17"/>
                  <a:gd name="T22" fmla="*/ 2 w 30"/>
                  <a:gd name="T23" fmla="*/ 6 h 17"/>
                  <a:gd name="T24" fmla="*/ 2 w 30"/>
                  <a:gd name="T25" fmla="*/ 9 h 17"/>
                  <a:gd name="T26" fmla="*/ 3 w 30"/>
                  <a:gd name="T27" fmla="*/ 14 h 17"/>
                  <a:gd name="T28" fmla="*/ 3 w 30"/>
                  <a:gd name="T29" fmla="*/ 14 h 17"/>
                  <a:gd name="T30" fmla="*/ 0 w 30"/>
                  <a:gd name="T31" fmla="*/ 1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17"/>
                  <a:gd name="T50" fmla="*/ 30 w 30"/>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17">
                    <a:moveTo>
                      <a:pt x="29" y="12"/>
                    </a:moveTo>
                    <a:lnTo>
                      <a:pt x="30" y="6"/>
                    </a:lnTo>
                    <a:lnTo>
                      <a:pt x="29" y="5"/>
                    </a:lnTo>
                    <a:lnTo>
                      <a:pt x="24" y="0"/>
                    </a:lnTo>
                    <a:lnTo>
                      <a:pt x="17" y="1"/>
                    </a:lnTo>
                    <a:lnTo>
                      <a:pt x="17" y="2"/>
                    </a:lnTo>
                    <a:lnTo>
                      <a:pt x="15" y="9"/>
                    </a:lnTo>
                    <a:lnTo>
                      <a:pt x="11" y="4"/>
                    </a:lnTo>
                    <a:lnTo>
                      <a:pt x="9" y="2"/>
                    </a:lnTo>
                    <a:lnTo>
                      <a:pt x="7" y="4"/>
                    </a:lnTo>
                    <a:lnTo>
                      <a:pt x="6" y="4"/>
                    </a:lnTo>
                    <a:lnTo>
                      <a:pt x="2" y="6"/>
                    </a:lnTo>
                    <a:lnTo>
                      <a:pt x="2" y="9"/>
                    </a:lnTo>
                    <a:lnTo>
                      <a:pt x="3" y="14"/>
                    </a:lnTo>
                    <a:lnTo>
                      <a:pt x="0" y="17"/>
                    </a:lnTo>
                  </a:path>
                </a:pathLst>
              </a:custGeom>
              <a:noFill/>
              <a:ln w="3">
                <a:solidFill>
                  <a:srgbClr val="00BDFF"/>
                </a:solidFill>
                <a:prstDash val="solid"/>
                <a:round/>
                <a:headEnd/>
                <a:tailEnd/>
              </a:ln>
            </p:spPr>
            <p:txBody>
              <a:bodyPr/>
              <a:lstStyle/>
              <a:p>
                <a:endParaRPr lang="nb-NO" dirty="0"/>
              </a:p>
            </p:txBody>
          </p:sp>
          <p:sp>
            <p:nvSpPr>
              <p:cNvPr id="3051" name="Freeform 1806"/>
              <p:cNvSpPr>
                <a:spLocks/>
              </p:cNvSpPr>
              <p:nvPr/>
            </p:nvSpPr>
            <p:spPr bwMode="auto">
              <a:xfrm>
                <a:off x="2985" y="1229"/>
                <a:ext cx="17" cy="11"/>
              </a:xfrm>
              <a:custGeom>
                <a:avLst/>
                <a:gdLst>
                  <a:gd name="T0" fmla="*/ 0 w 17"/>
                  <a:gd name="T1" fmla="*/ 11 h 11"/>
                  <a:gd name="T2" fmla="*/ 0 w 17"/>
                  <a:gd name="T3" fmla="*/ 7 h 11"/>
                  <a:gd name="T4" fmla="*/ 9 w 17"/>
                  <a:gd name="T5" fmla="*/ 4 h 11"/>
                  <a:gd name="T6" fmla="*/ 10 w 17"/>
                  <a:gd name="T7" fmla="*/ 4 h 11"/>
                  <a:gd name="T8" fmla="*/ 17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1"/>
                    </a:moveTo>
                    <a:lnTo>
                      <a:pt x="0" y="7"/>
                    </a:lnTo>
                    <a:lnTo>
                      <a:pt x="9" y="4"/>
                    </a:lnTo>
                    <a:lnTo>
                      <a:pt x="10" y="4"/>
                    </a:lnTo>
                    <a:lnTo>
                      <a:pt x="17" y="0"/>
                    </a:lnTo>
                  </a:path>
                </a:pathLst>
              </a:custGeom>
              <a:noFill/>
              <a:ln w="3">
                <a:solidFill>
                  <a:srgbClr val="00BDFF"/>
                </a:solidFill>
                <a:prstDash val="solid"/>
                <a:round/>
                <a:headEnd/>
                <a:tailEnd/>
              </a:ln>
            </p:spPr>
            <p:txBody>
              <a:bodyPr/>
              <a:lstStyle/>
              <a:p>
                <a:endParaRPr lang="nb-NO" dirty="0"/>
              </a:p>
            </p:txBody>
          </p:sp>
          <p:sp>
            <p:nvSpPr>
              <p:cNvPr id="3052" name="Freeform 1807"/>
              <p:cNvSpPr>
                <a:spLocks/>
              </p:cNvSpPr>
              <p:nvPr/>
            </p:nvSpPr>
            <p:spPr bwMode="auto">
              <a:xfrm>
                <a:off x="2799" y="1229"/>
                <a:ext cx="14" cy="15"/>
              </a:xfrm>
              <a:custGeom>
                <a:avLst/>
                <a:gdLst>
                  <a:gd name="T0" fmla="*/ 14 w 14"/>
                  <a:gd name="T1" fmla="*/ 7 h 15"/>
                  <a:gd name="T2" fmla="*/ 14 w 14"/>
                  <a:gd name="T3" fmla="*/ 7 h 15"/>
                  <a:gd name="T4" fmla="*/ 9 w 14"/>
                  <a:gd name="T5" fmla="*/ 0 h 15"/>
                  <a:gd name="T6" fmla="*/ 0 w 14"/>
                  <a:gd name="T7" fmla="*/ 5 h 15"/>
                  <a:gd name="T8" fmla="*/ 8 w 14"/>
                  <a:gd name="T9" fmla="*/ 15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14" y="7"/>
                    </a:moveTo>
                    <a:lnTo>
                      <a:pt x="14" y="7"/>
                    </a:lnTo>
                    <a:lnTo>
                      <a:pt x="9" y="0"/>
                    </a:lnTo>
                    <a:lnTo>
                      <a:pt x="0" y="5"/>
                    </a:lnTo>
                    <a:lnTo>
                      <a:pt x="8" y="15"/>
                    </a:lnTo>
                  </a:path>
                </a:pathLst>
              </a:custGeom>
              <a:noFill/>
              <a:ln w="3">
                <a:solidFill>
                  <a:srgbClr val="00BDFF"/>
                </a:solidFill>
                <a:prstDash val="solid"/>
                <a:round/>
                <a:headEnd/>
                <a:tailEnd/>
              </a:ln>
            </p:spPr>
            <p:txBody>
              <a:bodyPr/>
              <a:lstStyle/>
              <a:p>
                <a:endParaRPr lang="nb-NO" dirty="0"/>
              </a:p>
            </p:txBody>
          </p:sp>
          <p:sp>
            <p:nvSpPr>
              <p:cNvPr id="3053" name="Freeform 1808"/>
              <p:cNvSpPr>
                <a:spLocks/>
              </p:cNvSpPr>
              <p:nvPr/>
            </p:nvSpPr>
            <p:spPr bwMode="auto">
              <a:xfrm>
                <a:off x="2802" y="1244"/>
                <a:ext cx="5" cy="5"/>
              </a:xfrm>
              <a:custGeom>
                <a:avLst/>
                <a:gdLst>
                  <a:gd name="T0" fmla="*/ 5 w 5"/>
                  <a:gd name="T1" fmla="*/ 0 h 5"/>
                  <a:gd name="T2" fmla="*/ 5 w 5"/>
                  <a:gd name="T3" fmla="*/ 0 h 5"/>
                  <a:gd name="T4" fmla="*/ 5 w 5"/>
                  <a:gd name="T5" fmla="*/ 0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0"/>
                    </a:moveTo>
                    <a:lnTo>
                      <a:pt x="5" y="0"/>
                    </a:lnTo>
                    <a:lnTo>
                      <a:pt x="0" y="5"/>
                    </a:lnTo>
                  </a:path>
                </a:pathLst>
              </a:custGeom>
              <a:noFill/>
              <a:ln w="3">
                <a:solidFill>
                  <a:srgbClr val="00BDFF"/>
                </a:solidFill>
                <a:prstDash val="solid"/>
                <a:round/>
                <a:headEnd/>
                <a:tailEnd/>
              </a:ln>
            </p:spPr>
            <p:txBody>
              <a:bodyPr/>
              <a:lstStyle/>
              <a:p>
                <a:endParaRPr lang="nb-NO" dirty="0"/>
              </a:p>
            </p:txBody>
          </p:sp>
          <p:sp>
            <p:nvSpPr>
              <p:cNvPr id="3054" name="Line 1809"/>
              <p:cNvSpPr>
                <a:spLocks noChangeShapeType="1"/>
              </p:cNvSpPr>
              <p:nvPr/>
            </p:nvSpPr>
            <p:spPr bwMode="auto">
              <a:xfrm flipV="1">
                <a:off x="2829" y="1249"/>
                <a:ext cx="1" cy="1"/>
              </a:xfrm>
              <a:prstGeom prst="line">
                <a:avLst/>
              </a:prstGeom>
              <a:noFill/>
              <a:ln w="3">
                <a:solidFill>
                  <a:srgbClr val="00BDFF"/>
                </a:solidFill>
                <a:round/>
                <a:headEnd/>
                <a:tailEnd/>
              </a:ln>
            </p:spPr>
            <p:txBody>
              <a:bodyPr/>
              <a:lstStyle/>
              <a:p>
                <a:endParaRPr lang="nb-NO" dirty="0"/>
              </a:p>
            </p:txBody>
          </p:sp>
          <p:sp>
            <p:nvSpPr>
              <p:cNvPr id="3055" name="Freeform 1810"/>
              <p:cNvSpPr>
                <a:spLocks/>
              </p:cNvSpPr>
              <p:nvPr/>
            </p:nvSpPr>
            <p:spPr bwMode="auto">
              <a:xfrm>
                <a:off x="2858" y="1211"/>
                <a:ext cx="29" cy="42"/>
              </a:xfrm>
              <a:custGeom>
                <a:avLst/>
                <a:gdLst>
                  <a:gd name="T0" fmla="*/ 29 w 29"/>
                  <a:gd name="T1" fmla="*/ 22 h 42"/>
                  <a:gd name="T2" fmla="*/ 22 w 29"/>
                  <a:gd name="T3" fmla="*/ 31 h 42"/>
                  <a:gd name="T4" fmla="*/ 22 w 29"/>
                  <a:gd name="T5" fmla="*/ 31 h 42"/>
                  <a:gd name="T6" fmla="*/ 14 w 29"/>
                  <a:gd name="T7" fmla="*/ 41 h 42"/>
                  <a:gd name="T8" fmla="*/ 14 w 29"/>
                  <a:gd name="T9" fmla="*/ 41 h 42"/>
                  <a:gd name="T10" fmla="*/ 0 w 29"/>
                  <a:gd name="T11" fmla="*/ 42 h 42"/>
                  <a:gd name="T12" fmla="*/ 2 w 29"/>
                  <a:gd name="T13" fmla="*/ 37 h 42"/>
                  <a:gd name="T14" fmla="*/ 4 w 29"/>
                  <a:gd name="T15" fmla="*/ 34 h 42"/>
                  <a:gd name="T16" fmla="*/ 25 w 29"/>
                  <a:gd name="T17" fmla="*/ 4 h 42"/>
                  <a:gd name="T18" fmla="*/ 27 w 29"/>
                  <a:gd name="T19" fmla="*/ 0 h 42"/>
                  <a:gd name="T20" fmla="*/ 27 w 29"/>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2"/>
                  <a:gd name="T35" fmla="*/ 29 w 2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2">
                    <a:moveTo>
                      <a:pt x="29" y="22"/>
                    </a:moveTo>
                    <a:lnTo>
                      <a:pt x="22" y="31"/>
                    </a:lnTo>
                    <a:lnTo>
                      <a:pt x="14" y="41"/>
                    </a:lnTo>
                    <a:lnTo>
                      <a:pt x="0" y="42"/>
                    </a:lnTo>
                    <a:lnTo>
                      <a:pt x="2" y="37"/>
                    </a:lnTo>
                    <a:lnTo>
                      <a:pt x="4" y="34"/>
                    </a:lnTo>
                    <a:lnTo>
                      <a:pt x="25" y="4"/>
                    </a:lnTo>
                    <a:lnTo>
                      <a:pt x="27" y="0"/>
                    </a:lnTo>
                  </a:path>
                </a:pathLst>
              </a:custGeom>
              <a:noFill/>
              <a:ln w="3">
                <a:solidFill>
                  <a:srgbClr val="00BDFF"/>
                </a:solidFill>
                <a:prstDash val="solid"/>
                <a:round/>
                <a:headEnd/>
                <a:tailEnd/>
              </a:ln>
            </p:spPr>
            <p:txBody>
              <a:bodyPr/>
              <a:lstStyle/>
              <a:p>
                <a:endParaRPr lang="nb-NO" dirty="0"/>
              </a:p>
            </p:txBody>
          </p:sp>
          <p:sp>
            <p:nvSpPr>
              <p:cNvPr id="3056" name="Freeform 1811"/>
              <p:cNvSpPr>
                <a:spLocks/>
              </p:cNvSpPr>
              <p:nvPr/>
            </p:nvSpPr>
            <p:spPr bwMode="auto">
              <a:xfrm>
                <a:off x="2893" y="1217"/>
                <a:ext cx="45" cy="36"/>
              </a:xfrm>
              <a:custGeom>
                <a:avLst/>
                <a:gdLst>
                  <a:gd name="T0" fmla="*/ 45 w 45"/>
                  <a:gd name="T1" fmla="*/ 0 h 36"/>
                  <a:gd name="T2" fmla="*/ 43 w 45"/>
                  <a:gd name="T3" fmla="*/ 7 h 36"/>
                  <a:gd name="T4" fmla="*/ 38 w 45"/>
                  <a:gd name="T5" fmla="*/ 10 h 36"/>
                  <a:gd name="T6" fmla="*/ 38 w 45"/>
                  <a:gd name="T7" fmla="*/ 21 h 36"/>
                  <a:gd name="T8" fmla="*/ 28 w 45"/>
                  <a:gd name="T9" fmla="*/ 32 h 36"/>
                  <a:gd name="T10" fmla="*/ 25 w 45"/>
                  <a:gd name="T11" fmla="*/ 35 h 36"/>
                  <a:gd name="T12" fmla="*/ 24 w 45"/>
                  <a:gd name="T13" fmla="*/ 36 h 36"/>
                  <a:gd name="T14" fmla="*/ 19 w 45"/>
                  <a:gd name="T15" fmla="*/ 32 h 36"/>
                  <a:gd name="T16" fmla="*/ 16 w 45"/>
                  <a:gd name="T17" fmla="*/ 29 h 36"/>
                  <a:gd name="T18" fmla="*/ 5 w 45"/>
                  <a:gd name="T19" fmla="*/ 25 h 36"/>
                  <a:gd name="T20" fmla="*/ 0 w 45"/>
                  <a:gd name="T21" fmla="*/ 24 h 36"/>
                  <a:gd name="T22" fmla="*/ 8 w 45"/>
                  <a:gd name="T23" fmla="*/ 11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6"/>
                  <a:gd name="T38" fmla="*/ 45 w 45"/>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6">
                    <a:moveTo>
                      <a:pt x="45" y="0"/>
                    </a:moveTo>
                    <a:lnTo>
                      <a:pt x="43" y="7"/>
                    </a:lnTo>
                    <a:lnTo>
                      <a:pt x="38" y="10"/>
                    </a:lnTo>
                    <a:lnTo>
                      <a:pt x="38" y="21"/>
                    </a:lnTo>
                    <a:lnTo>
                      <a:pt x="28" y="32"/>
                    </a:lnTo>
                    <a:lnTo>
                      <a:pt x="25" y="35"/>
                    </a:lnTo>
                    <a:lnTo>
                      <a:pt x="24" y="36"/>
                    </a:lnTo>
                    <a:lnTo>
                      <a:pt x="19" y="32"/>
                    </a:lnTo>
                    <a:lnTo>
                      <a:pt x="16" y="29"/>
                    </a:lnTo>
                    <a:lnTo>
                      <a:pt x="5" y="25"/>
                    </a:lnTo>
                    <a:lnTo>
                      <a:pt x="0" y="24"/>
                    </a:lnTo>
                    <a:lnTo>
                      <a:pt x="8" y="11"/>
                    </a:lnTo>
                  </a:path>
                </a:pathLst>
              </a:custGeom>
              <a:noFill/>
              <a:ln w="3">
                <a:solidFill>
                  <a:srgbClr val="00BDFF"/>
                </a:solidFill>
                <a:prstDash val="solid"/>
                <a:round/>
                <a:headEnd/>
                <a:tailEnd/>
              </a:ln>
            </p:spPr>
            <p:txBody>
              <a:bodyPr/>
              <a:lstStyle/>
              <a:p>
                <a:endParaRPr lang="nb-NO" dirty="0"/>
              </a:p>
            </p:txBody>
          </p:sp>
          <p:sp>
            <p:nvSpPr>
              <p:cNvPr id="3057" name="Freeform 1812"/>
              <p:cNvSpPr>
                <a:spLocks/>
              </p:cNvSpPr>
              <p:nvPr/>
            </p:nvSpPr>
            <p:spPr bwMode="auto">
              <a:xfrm>
                <a:off x="2985" y="1240"/>
                <a:ext cx="26" cy="14"/>
              </a:xfrm>
              <a:custGeom>
                <a:avLst/>
                <a:gdLst>
                  <a:gd name="T0" fmla="*/ 26 w 26"/>
                  <a:gd name="T1" fmla="*/ 14 h 14"/>
                  <a:gd name="T2" fmla="*/ 26 w 26"/>
                  <a:gd name="T3" fmla="*/ 14 h 14"/>
                  <a:gd name="T4" fmla="*/ 21 w 26"/>
                  <a:gd name="T5" fmla="*/ 13 h 14"/>
                  <a:gd name="T6" fmla="*/ 16 w 26"/>
                  <a:gd name="T7" fmla="*/ 10 h 14"/>
                  <a:gd name="T8" fmla="*/ 5 w 26"/>
                  <a:gd name="T9" fmla="*/ 6 h 14"/>
                  <a:gd name="T10" fmla="*/ 0 w 26"/>
                  <a:gd name="T11" fmla="*/ 1 h 14"/>
                  <a:gd name="T12" fmla="*/ 0 w 26"/>
                  <a:gd name="T13" fmla="*/ 1 h 14"/>
                  <a:gd name="T14" fmla="*/ 0 w 26"/>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4"/>
                  <a:gd name="T26" fmla="*/ 26 w 2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4">
                    <a:moveTo>
                      <a:pt x="26" y="14"/>
                    </a:moveTo>
                    <a:lnTo>
                      <a:pt x="26" y="14"/>
                    </a:lnTo>
                    <a:lnTo>
                      <a:pt x="21" y="13"/>
                    </a:lnTo>
                    <a:lnTo>
                      <a:pt x="16" y="10"/>
                    </a:lnTo>
                    <a:lnTo>
                      <a:pt x="5" y="6"/>
                    </a:lnTo>
                    <a:lnTo>
                      <a:pt x="0" y="1"/>
                    </a:lnTo>
                    <a:lnTo>
                      <a:pt x="0" y="0"/>
                    </a:lnTo>
                  </a:path>
                </a:pathLst>
              </a:custGeom>
              <a:noFill/>
              <a:ln w="3">
                <a:solidFill>
                  <a:srgbClr val="00BDFF"/>
                </a:solidFill>
                <a:prstDash val="solid"/>
                <a:round/>
                <a:headEnd/>
                <a:tailEnd/>
              </a:ln>
            </p:spPr>
            <p:txBody>
              <a:bodyPr/>
              <a:lstStyle/>
              <a:p>
                <a:endParaRPr lang="nb-NO" dirty="0"/>
              </a:p>
            </p:txBody>
          </p:sp>
          <p:sp>
            <p:nvSpPr>
              <p:cNvPr id="3058" name="Freeform 1813"/>
              <p:cNvSpPr>
                <a:spLocks/>
              </p:cNvSpPr>
              <p:nvPr/>
            </p:nvSpPr>
            <p:spPr bwMode="auto">
              <a:xfrm>
                <a:off x="2830" y="1212"/>
                <a:ext cx="42" cy="47"/>
              </a:xfrm>
              <a:custGeom>
                <a:avLst/>
                <a:gdLst>
                  <a:gd name="T0" fmla="*/ 0 w 42"/>
                  <a:gd name="T1" fmla="*/ 37 h 47"/>
                  <a:gd name="T2" fmla="*/ 0 w 42"/>
                  <a:gd name="T3" fmla="*/ 36 h 47"/>
                  <a:gd name="T4" fmla="*/ 2 w 42"/>
                  <a:gd name="T5" fmla="*/ 47 h 47"/>
                  <a:gd name="T6" fmla="*/ 16 w 42"/>
                  <a:gd name="T7" fmla="*/ 37 h 47"/>
                  <a:gd name="T8" fmla="*/ 23 w 42"/>
                  <a:gd name="T9" fmla="*/ 32 h 47"/>
                  <a:gd name="T10" fmla="*/ 24 w 42"/>
                  <a:gd name="T11" fmla="*/ 25 h 47"/>
                  <a:gd name="T12" fmla="*/ 32 w 42"/>
                  <a:gd name="T13" fmla="*/ 22 h 47"/>
                  <a:gd name="T14" fmla="*/ 42 w 42"/>
                  <a:gd name="T15" fmla="*/ 2 h 47"/>
                  <a:gd name="T16" fmla="*/ 42 w 42"/>
                  <a:gd name="T17" fmla="*/ 0 h 47"/>
                  <a:gd name="T18" fmla="*/ 36 w 42"/>
                  <a:gd name="T19" fmla="*/ 0 h 47"/>
                  <a:gd name="T20" fmla="*/ 27 w 42"/>
                  <a:gd name="T21" fmla="*/ 5 h 47"/>
                  <a:gd name="T22" fmla="*/ 20 w 42"/>
                  <a:gd name="T23" fmla="*/ 8 h 47"/>
                  <a:gd name="T24" fmla="*/ 20 w 42"/>
                  <a:gd name="T25" fmla="*/ 9 h 47"/>
                  <a:gd name="T26" fmla="*/ 17 w 42"/>
                  <a:gd name="T27" fmla="*/ 20 h 47"/>
                  <a:gd name="T28" fmla="*/ 12 w 42"/>
                  <a:gd name="T29" fmla="*/ 19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47"/>
                  <a:gd name="T47" fmla="*/ 42 w 42"/>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47">
                    <a:moveTo>
                      <a:pt x="0" y="37"/>
                    </a:moveTo>
                    <a:lnTo>
                      <a:pt x="0" y="36"/>
                    </a:lnTo>
                    <a:lnTo>
                      <a:pt x="2" y="47"/>
                    </a:lnTo>
                    <a:lnTo>
                      <a:pt x="16" y="37"/>
                    </a:lnTo>
                    <a:lnTo>
                      <a:pt x="23" y="32"/>
                    </a:lnTo>
                    <a:lnTo>
                      <a:pt x="24" y="25"/>
                    </a:lnTo>
                    <a:lnTo>
                      <a:pt x="32" y="22"/>
                    </a:lnTo>
                    <a:lnTo>
                      <a:pt x="42" y="2"/>
                    </a:lnTo>
                    <a:lnTo>
                      <a:pt x="42" y="0"/>
                    </a:lnTo>
                    <a:lnTo>
                      <a:pt x="36" y="0"/>
                    </a:lnTo>
                    <a:lnTo>
                      <a:pt x="27" y="5"/>
                    </a:lnTo>
                    <a:lnTo>
                      <a:pt x="20" y="8"/>
                    </a:lnTo>
                    <a:lnTo>
                      <a:pt x="20" y="9"/>
                    </a:lnTo>
                    <a:lnTo>
                      <a:pt x="17" y="20"/>
                    </a:lnTo>
                    <a:lnTo>
                      <a:pt x="12" y="19"/>
                    </a:lnTo>
                  </a:path>
                </a:pathLst>
              </a:custGeom>
              <a:noFill/>
              <a:ln w="3">
                <a:solidFill>
                  <a:srgbClr val="00BDFF"/>
                </a:solidFill>
                <a:prstDash val="solid"/>
                <a:round/>
                <a:headEnd/>
                <a:tailEnd/>
              </a:ln>
            </p:spPr>
            <p:txBody>
              <a:bodyPr/>
              <a:lstStyle/>
              <a:p>
                <a:endParaRPr lang="nb-NO" dirty="0"/>
              </a:p>
            </p:txBody>
          </p:sp>
          <p:sp>
            <p:nvSpPr>
              <p:cNvPr id="3059" name="Freeform 1814"/>
              <p:cNvSpPr>
                <a:spLocks/>
              </p:cNvSpPr>
              <p:nvPr/>
            </p:nvSpPr>
            <p:spPr bwMode="auto">
              <a:xfrm>
                <a:off x="2790" y="1244"/>
                <a:ext cx="12" cy="19"/>
              </a:xfrm>
              <a:custGeom>
                <a:avLst/>
                <a:gdLst>
                  <a:gd name="T0" fmla="*/ 12 w 12"/>
                  <a:gd name="T1" fmla="*/ 5 h 19"/>
                  <a:gd name="T2" fmla="*/ 6 w 12"/>
                  <a:gd name="T3" fmla="*/ 0 h 19"/>
                  <a:gd name="T4" fmla="*/ 2 w 12"/>
                  <a:gd name="T5" fmla="*/ 2 h 19"/>
                  <a:gd name="T6" fmla="*/ 0 w 12"/>
                  <a:gd name="T7" fmla="*/ 19 h 19"/>
                  <a:gd name="T8" fmla="*/ 0 60000 65536"/>
                  <a:gd name="T9" fmla="*/ 0 60000 65536"/>
                  <a:gd name="T10" fmla="*/ 0 60000 65536"/>
                  <a:gd name="T11" fmla="*/ 0 60000 65536"/>
                  <a:gd name="T12" fmla="*/ 0 w 12"/>
                  <a:gd name="T13" fmla="*/ 0 h 19"/>
                  <a:gd name="T14" fmla="*/ 12 w 12"/>
                  <a:gd name="T15" fmla="*/ 19 h 19"/>
                </a:gdLst>
                <a:ahLst/>
                <a:cxnLst>
                  <a:cxn ang="T8">
                    <a:pos x="T0" y="T1"/>
                  </a:cxn>
                  <a:cxn ang="T9">
                    <a:pos x="T2" y="T3"/>
                  </a:cxn>
                  <a:cxn ang="T10">
                    <a:pos x="T4" y="T5"/>
                  </a:cxn>
                  <a:cxn ang="T11">
                    <a:pos x="T6" y="T7"/>
                  </a:cxn>
                </a:cxnLst>
                <a:rect l="T12" t="T13" r="T14" b="T15"/>
                <a:pathLst>
                  <a:path w="12" h="19">
                    <a:moveTo>
                      <a:pt x="12" y="5"/>
                    </a:moveTo>
                    <a:lnTo>
                      <a:pt x="6" y="0"/>
                    </a:lnTo>
                    <a:lnTo>
                      <a:pt x="2" y="2"/>
                    </a:lnTo>
                    <a:lnTo>
                      <a:pt x="0" y="19"/>
                    </a:lnTo>
                  </a:path>
                </a:pathLst>
              </a:custGeom>
              <a:noFill/>
              <a:ln w="3">
                <a:solidFill>
                  <a:srgbClr val="00BDFF"/>
                </a:solidFill>
                <a:prstDash val="solid"/>
                <a:round/>
                <a:headEnd/>
                <a:tailEnd/>
              </a:ln>
            </p:spPr>
            <p:txBody>
              <a:bodyPr/>
              <a:lstStyle/>
              <a:p>
                <a:endParaRPr lang="nb-NO" dirty="0"/>
              </a:p>
            </p:txBody>
          </p:sp>
          <p:sp>
            <p:nvSpPr>
              <p:cNvPr id="3060" name="Freeform 1815"/>
              <p:cNvSpPr>
                <a:spLocks/>
              </p:cNvSpPr>
              <p:nvPr/>
            </p:nvSpPr>
            <p:spPr bwMode="auto">
              <a:xfrm>
                <a:off x="2766" y="1244"/>
                <a:ext cx="21" cy="23"/>
              </a:xfrm>
              <a:custGeom>
                <a:avLst/>
                <a:gdLst>
                  <a:gd name="T0" fmla="*/ 15 w 21"/>
                  <a:gd name="T1" fmla="*/ 23 h 23"/>
                  <a:gd name="T2" fmla="*/ 19 w 21"/>
                  <a:gd name="T3" fmla="*/ 22 h 23"/>
                  <a:gd name="T4" fmla="*/ 20 w 21"/>
                  <a:gd name="T5" fmla="*/ 21 h 23"/>
                  <a:gd name="T6" fmla="*/ 21 w 21"/>
                  <a:gd name="T7" fmla="*/ 11 h 23"/>
                  <a:gd name="T8" fmla="*/ 19 w 21"/>
                  <a:gd name="T9" fmla="*/ 5 h 23"/>
                  <a:gd name="T10" fmla="*/ 13 w 21"/>
                  <a:gd name="T11" fmla="*/ 5 h 23"/>
                  <a:gd name="T12" fmla="*/ 12 w 21"/>
                  <a:gd name="T13" fmla="*/ 4 h 23"/>
                  <a:gd name="T14" fmla="*/ 9 w 21"/>
                  <a:gd name="T15" fmla="*/ 0 h 23"/>
                  <a:gd name="T16" fmla="*/ 3 w 21"/>
                  <a:gd name="T17" fmla="*/ 1 h 23"/>
                  <a:gd name="T18" fmla="*/ 4 w 21"/>
                  <a:gd name="T19" fmla="*/ 6 h 23"/>
                  <a:gd name="T20" fmla="*/ 0 w 21"/>
                  <a:gd name="T21" fmla="*/ 5 h 23"/>
                  <a:gd name="T22" fmla="*/ 2 w 21"/>
                  <a:gd name="T23" fmla="*/ 11 h 23"/>
                  <a:gd name="T24" fmla="*/ 9 w 21"/>
                  <a:gd name="T25" fmla="*/ 10 h 23"/>
                  <a:gd name="T26" fmla="*/ 8 w 21"/>
                  <a:gd name="T27" fmla="*/ 15 h 23"/>
                  <a:gd name="T28" fmla="*/ 11 w 21"/>
                  <a:gd name="T29" fmla="*/ 19 h 23"/>
                  <a:gd name="T30" fmla="*/ 11 w 21"/>
                  <a:gd name="T31" fmla="*/ 21 h 23"/>
                  <a:gd name="T32" fmla="*/ 15 w 21"/>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3"/>
                  <a:gd name="T53" fmla="*/ 21 w 21"/>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3">
                    <a:moveTo>
                      <a:pt x="15" y="23"/>
                    </a:moveTo>
                    <a:lnTo>
                      <a:pt x="19" y="22"/>
                    </a:lnTo>
                    <a:lnTo>
                      <a:pt x="20" y="21"/>
                    </a:lnTo>
                    <a:lnTo>
                      <a:pt x="21" y="11"/>
                    </a:lnTo>
                    <a:lnTo>
                      <a:pt x="19" y="5"/>
                    </a:lnTo>
                    <a:lnTo>
                      <a:pt x="13" y="5"/>
                    </a:lnTo>
                    <a:lnTo>
                      <a:pt x="12" y="4"/>
                    </a:lnTo>
                    <a:lnTo>
                      <a:pt x="9" y="0"/>
                    </a:lnTo>
                    <a:lnTo>
                      <a:pt x="3" y="1"/>
                    </a:lnTo>
                    <a:lnTo>
                      <a:pt x="4" y="6"/>
                    </a:lnTo>
                    <a:lnTo>
                      <a:pt x="0" y="5"/>
                    </a:lnTo>
                    <a:lnTo>
                      <a:pt x="2" y="11"/>
                    </a:lnTo>
                    <a:lnTo>
                      <a:pt x="9" y="10"/>
                    </a:lnTo>
                    <a:lnTo>
                      <a:pt x="8" y="15"/>
                    </a:lnTo>
                    <a:lnTo>
                      <a:pt x="11" y="19"/>
                    </a:lnTo>
                    <a:lnTo>
                      <a:pt x="11" y="21"/>
                    </a:lnTo>
                    <a:lnTo>
                      <a:pt x="15" y="23"/>
                    </a:lnTo>
                  </a:path>
                </a:pathLst>
              </a:custGeom>
              <a:noFill/>
              <a:ln w="3">
                <a:solidFill>
                  <a:srgbClr val="00BDFF"/>
                </a:solidFill>
                <a:prstDash val="solid"/>
                <a:round/>
                <a:headEnd/>
                <a:tailEnd/>
              </a:ln>
            </p:spPr>
            <p:txBody>
              <a:bodyPr/>
              <a:lstStyle/>
              <a:p>
                <a:endParaRPr lang="nb-NO" dirty="0"/>
              </a:p>
            </p:txBody>
          </p:sp>
          <p:sp>
            <p:nvSpPr>
              <p:cNvPr id="3061" name="Freeform 1816"/>
              <p:cNvSpPr>
                <a:spLocks/>
              </p:cNvSpPr>
              <p:nvPr/>
            </p:nvSpPr>
            <p:spPr bwMode="auto">
              <a:xfrm>
                <a:off x="2779" y="1263"/>
                <a:ext cx="11" cy="9"/>
              </a:xfrm>
              <a:custGeom>
                <a:avLst/>
                <a:gdLst>
                  <a:gd name="T0" fmla="*/ 11 w 11"/>
                  <a:gd name="T1" fmla="*/ 0 h 9"/>
                  <a:gd name="T2" fmla="*/ 11 w 11"/>
                  <a:gd name="T3" fmla="*/ 6 h 9"/>
                  <a:gd name="T4" fmla="*/ 9 w 11"/>
                  <a:gd name="T5" fmla="*/ 6 h 9"/>
                  <a:gd name="T6" fmla="*/ 0 w 11"/>
                  <a:gd name="T7" fmla="*/ 7 h 9"/>
                  <a:gd name="T8" fmla="*/ 0 w 11"/>
                  <a:gd name="T9" fmla="*/ 7 h 9"/>
                  <a:gd name="T10" fmla="*/ 0 w 11"/>
                  <a:gd name="T11" fmla="*/ 8 h 9"/>
                  <a:gd name="T12" fmla="*/ 0 w 11"/>
                  <a:gd name="T13" fmla="*/ 9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11" y="0"/>
                    </a:moveTo>
                    <a:lnTo>
                      <a:pt x="11" y="6"/>
                    </a:lnTo>
                    <a:lnTo>
                      <a:pt x="9" y="6"/>
                    </a:lnTo>
                    <a:lnTo>
                      <a:pt x="0" y="7"/>
                    </a:lnTo>
                    <a:lnTo>
                      <a:pt x="0" y="8"/>
                    </a:lnTo>
                    <a:lnTo>
                      <a:pt x="0" y="9"/>
                    </a:lnTo>
                  </a:path>
                </a:pathLst>
              </a:custGeom>
              <a:noFill/>
              <a:ln w="3">
                <a:solidFill>
                  <a:srgbClr val="00BDFF"/>
                </a:solidFill>
                <a:prstDash val="solid"/>
                <a:round/>
                <a:headEnd/>
                <a:tailEnd/>
              </a:ln>
            </p:spPr>
            <p:txBody>
              <a:bodyPr/>
              <a:lstStyle/>
              <a:p>
                <a:endParaRPr lang="nb-NO" dirty="0"/>
              </a:p>
            </p:txBody>
          </p:sp>
          <p:sp>
            <p:nvSpPr>
              <p:cNvPr id="3062" name="Freeform 1817"/>
              <p:cNvSpPr>
                <a:spLocks/>
              </p:cNvSpPr>
              <p:nvPr/>
            </p:nvSpPr>
            <p:spPr bwMode="auto">
              <a:xfrm>
                <a:off x="3078" y="1217"/>
                <a:ext cx="19" cy="58"/>
              </a:xfrm>
              <a:custGeom>
                <a:avLst/>
                <a:gdLst>
                  <a:gd name="T0" fmla="*/ 14 w 19"/>
                  <a:gd name="T1" fmla="*/ 58 h 58"/>
                  <a:gd name="T2" fmla="*/ 12 w 19"/>
                  <a:gd name="T3" fmla="*/ 53 h 58"/>
                  <a:gd name="T4" fmla="*/ 13 w 19"/>
                  <a:gd name="T5" fmla="*/ 44 h 58"/>
                  <a:gd name="T6" fmla="*/ 17 w 19"/>
                  <a:gd name="T7" fmla="*/ 46 h 58"/>
                  <a:gd name="T8" fmla="*/ 13 w 19"/>
                  <a:gd name="T9" fmla="*/ 35 h 58"/>
                  <a:gd name="T10" fmla="*/ 5 w 19"/>
                  <a:gd name="T11" fmla="*/ 27 h 58"/>
                  <a:gd name="T12" fmla="*/ 1 w 19"/>
                  <a:gd name="T13" fmla="*/ 16 h 58"/>
                  <a:gd name="T14" fmla="*/ 0 w 19"/>
                  <a:gd name="T15" fmla="*/ 14 h 58"/>
                  <a:gd name="T16" fmla="*/ 1 w 19"/>
                  <a:gd name="T17" fmla="*/ 8 h 58"/>
                  <a:gd name="T18" fmla="*/ 1 w 19"/>
                  <a:gd name="T19" fmla="*/ 7 h 58"/>
                  <a:gd name="T20" fmla="*/ 6 w 19"/>
                  <a:gd name="T21" fmla="*/ 0 h 58"/>
                  <a:gd name="T22" fmla="*/ 10 w 19"/>
                  <a:gd name="T23" fmla="*/ 3 h 58"/>
                  <a:gd name="T24" fmla="*/ 12 w 19"/>
                  <a:gd name="T25" fmla="*/ 3 h 58"/>
                  <a:gd name="T26" fmla="*/ 13 w 19"/>
                  <a:gd name="T27" fmla="*/ 7 h 58"/>
                  <a:gd name="T28" fmla="*/ 19 w 19"/>
                  <a:gd name="T29" fmla="*/ 11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58"/>
                  <a:gd name="T47" fmla="*/ 19 w 19"/>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58">
                    <a:moveTo>
                      <a:pt x="14" y="58"/>
                    </a:moveTo>
                    <a:lnTo>
                      <a:pt x="12" y="53"/>
                    </a:lnTo>
                    <a:lnTo>
                      <a:pt x="13" y="44"/>
                    </a:lnTo>
                    <a:lnTo>
                      <a:pt x="17" y="46"/>
                    </a:lnTo>
                    <a:lnTo>
                      <a:pt x="13" y="35"/>
                    </a:lnTo>
                    <a:lnTo>
                      <a:pt x="5" y="27"/>
                    </a:lnTo>
                    <a:lnTo>
                      <a:pt x="1" y="16"/>
                    </a:lnTo>
                    <a:lnTo>
                      <a:pt x="0" y="14"/>
                    </a:lnTo>
                    <a:lnTo>
                      <a:pt x="1" y="8"/>
                    </a:lnTo>
                    <a:lnTo>
                      <a:pt x="1" y="7"/>
                    </a:lnTo>
                    <a:lnTo>
                      <a:pt x="6" y="0"/>
                    </a:lnTo>
                    <a:lnTo>
                      <a:pt x="10" y="3"/>
                    </a:lnTo>
                    <a:lnTo>
                      <a:pt x="12" y="3"/>
                    </a:lnTo>
                    <a:lnTo>
                      <a:pt x="13" y="7"/>
                    </a:lnTo>
                    <a:lnTo>
                      <a:pt x="19" y="11"/>
                    </a:lnTo>
                  </a:path>
                </a:pathLst>
              </a:custGeom>
              <a:noFill/>
              <a:ln w="3">
                <a:solidFill>
                  <a:srgbClr val="00BDFF"/>
                </a:solidFill>
                <a:prstDash val="solid"/>
                <a:round/>
                <a:headEnd/>
                <a:tailEnd/>
              </a:ln>
            </p:spPr>
            <p:txBody>
              <a:bodyPr/>
              <a:lstStyle/>
              <a:p>
                <a:endParaRPr lang="nb-NO" dirty="0"/>
              </a:p>
            </p:txBody>
          </p:sp>
          <p:sp>
            <p:nvSpPr>
              <p:cNvPr id="3063" name="Freeform 1818"/>
              <p:cNvSpPr>
                <a:spLocks/>
              </p:cNvSpPr>
              <p:nvPr/>
            </p:nvSpPr>
            <p:spPr bwMode="auto">
              <a:xfrm>
                <a:off x="2972" y="1246"/>
                <a:ext cx="43" cy="32"/>
              </a:xfrm>
              <a:custGeom>
                <a:avLst/>
                <a:gdLst>
                  <a:gd name="T0" fmla="*/ 18 w 43"/>
                  <a:gd name="T1" fmla="*/ 16 h 32"/>
                  <a:gd name="T2" fmla="*/ 12 w 43"/>
                  <a:gd name="T3" fmla="*/ 15 h 32"/>
                  <a:gd name="T4" fmla="*/ 12 w 43"/>
                  <a:gd name="T5" fmla="*/ 15 h 32"/>
                  <a:gd name="T6" fmla="*/ 5 w 43"/>
                  <a:gd name="T7" fmla="*/ 15 h 32"/>
                  <a:gd name="T8" fmla="*/ 0 w 43"/>
                  <a:gd name="T9" fmla="*/ 12 h 32"/>
                  <a:gd name="T10" fmla="*/ 0 w 43"/>
                  <a:gd name="T11" fmla="*/ 12 h 32"/>
                  <a:gd name="T12" fmla="*/ 1 w 43"/>
                  <a:gd name="T13" fmla="*/ 3 h 32"/>
                  <a:gd name="T14" fmla="*/ 9 w 43"/>
                  <a:gd name="T15" fmla="*/ 0 h 32"/>
                  <a:gd name="T16" fmla="*/ 18 w 43"/>
                  <a:gd name="T17" fmla="*/ 6 h 32"/>
                  <a:gd name="T18" fmla="*/ 30 w 43"/>
                  <a:gd name="T19" fmla="*/ 12 h 32"/>
                  <a:gd name="T20" fmla="*/ 30 w 43"/>
                  <a:gd name="T21" fmla="*/ 12 h 32"/>
                  <a:gd name="T22" fmla="*/ 36 w 43"/>
                  <a:gd name="T23" fmla="*/ 20 h 32"/>
                  <a:gd name="T24" fmla="*/ 42 w 43"/>
                  <a:gd name="T25" fmla="*/ 25 h 32"/>
                  <a:gd name="T26" fmla="*/ 43 w 43"/>
                  <a:gd name="T27" fmla="*/ 32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32"/>
                  <a:gd name="T44" fmla="*/ 43 w 4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32">
                    <a:moveTo>
                      <a:pt x="18" y="16"/>
                    </a:moveTo>
                    <a:lnTo>
                      <a:pt x="12" y="15"/>
                    </a:lnTo>
                    <a:lnTo>
                      <a:pt x="5" y="15"/>
                    </a:lnTo>
                    <a:lnTo>
                      <a:pt x="0" y="12"/>
                    </a:lnTo>
                    <a:lnTo>
                      <a:pt x="1" y="3"/>
                    </a:lnTo>
                    <a:lnTo>
                      <a:pt x="9" y="0"/>
                    </a:lnTo>
                    <a:lnTo>
                      <a:pt x="18" y="6"/>
                    </a:lnTo>
                    <a:lnTo>
                      <a:pt x="30" y="12"/>
                    </a:lnTo>
                    <a:lnTo>
                      <a:pt x="36" y="20"/>
                    </a:lnTo>
                    <a:lnTo>
                      <a:pt x="42" y="25"/>
                    </a:lnTo>
                    <a:lnTo>
                      <a:pt x="43" y="32"/>
                    </a:lnTo>
                  </a:path>
                </a:pathLst>
              </a:custGeom>
              <a:noFill/>
              <a:ln w="3">
                <a:solidFill>
                  <a:srgbClr val="00BDFF"/>
                </a:solidFill>
                <a:prstDash val="solid"/>
                <a:round/>
                <a:headEnd/>
                <a:tailEnd/>
              </a:ln>
            </p:spPr>
            <p:txBody>
              <a:bodyPr/>
              <a:lstStyle/>
              <a:p>
                <a:endParaRPr lang="nb-NO" dirty="0"/>
              </a:p>
            </p:txBody>
          </p:sp>
          <p:sp>
            <p:nvSpPr>
              <p:cNvPr id="3064" name="Freeform 1819"/>
              <p:cNvSpPr>
                <a:spLocks/>
              </p:cNvSpPr>
              <p:nvPr/>
            </p:nvSpPr>
            <p:spPr bwMode="auto">
              <a:xfrm>
                <a:off x="2976" y="1262"/>
                <a:ext cx="27" cy="16"/>
              </a:xfrm>
              <a:custGeom>
                <a:avLst/>
                <a:gdLst>
                  <a:gd name="T0" fmla="*/ 27 w 27"/>
                  <a:gd name="T1" fmla="*/ 9 h 16"/>
                  <a:gd name="T2" fmla="*/ 17 w 27"/>
                  <a:gd name="T3" fmla="*/ 12 h 16"/>
                  <a:gd name="T4" fmla="*/ 6 w 27"/>
                  <a:gd name="T5" fmla="*/ 16 h 16"/>
                  <a:gd name="T6" fmla="*/ 0 w 27"/>
                  <a:gd name="T7" fmla="*/ 12 h 16"/>
                  <a:gd name="T8" fmla="*/ 4 w 27"/>
                  <a:gd name="T9" fmla="*/ 9 h 16"/>
                  <a:gd name="T10" fmla="*/ 6 w 27"/>
                  <a:gd name="T11" fmla="*/ 7 h 16"/>
                  <a:gd name="T12" fmla="*/ 14 w 27"/>
                  <a:gd name="T13" fmla="*/ 4 h 16"/>
                  <a:gd name="T14" fmla="*/ 14 w 27"/>
                  <a:gd name="T15" fmla="*/ 4 h 16"/>
                  <a:gd name="T16" fmla="*/ 17 w 27"/>
                  <a:gd name="T17" fmla="*/ 4 h 16"/>
                  <a:gd name="T18" fmla="*/ 15 w 27"/>
                  <a:gd name="T19" fmla="*/ 0 h 16"/>
                  <a:gd name="T20" fmla="*/ 14 w 27"/>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6"/>
                  <a:gd name="T35" fmla="*/ 27 w 2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6">
                    <a:moveTo>
                      <a:pt x="27" y="9"/>
                    </a:moveTo>
                    <a:lnTo>
                      <a:pt x="17" y="12"/>
                    </a:lnTo>
                    <a:lnTo>
                      <a:pt x="6" y="16"/>
                    </a:lnTo>
                    <a:lnTo>
                      <a:pt x="0" y="12"/>
                    </a:lnTo>
                    <a:lnTo>
                      <a:pt x="4" y="9"/>
                    </a:lnTo>
                    <a:lnTo>
                      <a:pt x="6" y="7"/>
                    </a:lnTo>
                    <a:lnTo>
                      <a:pt x="14" y="4"/>
                    </a:lnTo>
                    <a:lnTo>
                      <a:pt x="17" y="4"/>
                    </a:lnTo>
                    <a:lnTo>
                      <a:pt x="15" y="0"/>
                    </a:lnTo>
                    <a:lnTo>
                      <a:pt x="14" y="0"/>
                    </a:lnTo>
                  </a:path>
                </a:pathLst>
              </a:custGeom>
              <a:noFill/>
              <a:ln w="3">
                <a:solidFill>
                  <a:srgbClr val="00BDFF"/>
                </a:solidFill>
                <a:prstDash val="solid"/>
                <a:round/>
                <a:headEnd/>
                <a:tailEnd/>
              </a:ln>
            </p:spPr>
            <p:txBody>
              <a:bodyPr/>
              <a:lstStyle/>
              <a:p>
                <a:endParaRPr lang="nb-NO" dirty="0"/>
              </a:p>
            </p:txBody>
          </p:sp>
          <p:sp>
            <p:nvSpPr>
              <p:cNvPr id="3065" name="Freeform 1820"/>
              <p:cNvSpPr>
                <a:spLocks/>
              </p:cNvSpPr>
              <p:nvPr/>
            </p:nvSpPr>
            <p:spPr bwMode="auto">
              <a:xfrm>
                <a:off x="3092" y="1275"/>
                <a:ext cx="1" cy="3"/>
              </a:xfrm>
              <a:custGeom>
                <a:avLst/>
                <a:gdLst>
                  <a:gd name="T0" fmla="*/ 0 w 1"/>
                  <a:gd name="T1" fmla="*/ 3 h 3"/>
                  <a:gd name="T2" fmla="*/ 1 w 1"/>
                  <a:gd name="T3" fmla="*/ 3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3"/>
                    </a:lnTo>
                    <a:lnTo>
                      <a:pt x="0" y="0"/>
                    </a:lnTo>
                  </a:path>
                </a:pathLst>
              </a:custGeom>
              <a:noFill/>
              <a:ln w="3">
                <a:solidFill>
                  <a:srgbClr val="00BDFF"/>
                </a:solidFill>
                <a:prstDash val="solid"/>
                <a:round/>
                <a:headEnd/>
                <a:tailEnd/>
              </a:ln>
            </p:spPr>
            <p:txBody>
              <a:bodyPr/>
              <a:lstStyle/>
              <a:p>
                <a:endParaRPr lang="nb-NO" dirty="0"/>
              </a:p>
            </p:txBody>
          </p:sp>
          <p:sp>
            <p:nvSpPr>
              <p:cNvPr id="3066" name="Freeform 1821"/>
              <p:cNvSpPr>
                <a:spLocks/>
              </p:cNvSpPr>
              <p:nvPr/>
            </p:nvSpPr>
            <p:spPr bwMode="auto">
              <a:xfrm>
                <a:off x="3002" y="1221"/>
                <a:ext cx="90" cy="59"/>
              </a:xfrm>
              <a:custGeom>
                <a:avLst/>
                <a:gdLst>
                  <a:gd name="T0" fmla="*/ 0 w 90"/>
                  <a:gd name="T1" fmla="*/ 8 h 59"/>
                  <a:gd name="T2" fmla="*/ 8 w 90"/>
                  <a:gd name="T3" fmla="*/ 3 h 59"/>
                  <a:gd name="T4" fmla="*/ 18 w 90"/>
                  <a:gd name="T5" fmla="*/ 0 h 59"/>
                  <a:gd name="T6" fmla="*/ 30 w 90"/>
                  <a:gd name="T7" fmla="*/ 2 h 59"/>
                  <a:gd name="T8" fmla="*/ 39 w 90"/>
                  <a:gd name="T9" fmla="*/ 7 h 59"/>
                  <a:gd name="T10" fmla="*/ 39 w 90"/>
                  <a:gd name="T11" fmla="*/ 17 h 59"/>
                  <a:gd name="T12" fmla="*/ 42 w 90"/>
                  <a:gd name="T13" fmla="*/ 19 h 59"/>
                  <a:gd name="T14" fmla="*/ 55 w 90"/>
                  <a:gd name="T15" fmla="*/ 16 h 59"/>
                  <a:gd name="T16" fmla="*/ 56 w 90"/>
                  <a:gd name="T17" fmla="*/ 11 h 59"/>
                  <a:gd name="T18" fmla="*/ 57 w 90"/>
                  <a:gd name="T19" fmla="*/ 8 h 59"/>
                  <a:gd name="T20" fmla="*/ 59 w 90"/>
                  <a:gd name="T21" fmla="*/ 8 h 59"/>
                  <a:gd name="T22" fmla="*/ 63 w 90"/>
                  <a:gd name="T23" fmla="*/ 8 h 59"/>
                  <a:gd name="T24" fmla="*/ 67 w 90"/>
                  <a:gd name="T25" fmla="*/ 8 h 59"/>
                  <a:gd name="T26" fmla="*/ 68 w 90"/>
                  <a:gd name="T27" fmla="*/ 8 h 59"/>
                  <a:gd name="T28" fmla="*/ 73 w 90"/>
                  <a:gd name="T29" fmla="*/ 17 h 59"/>
                  <a:gd name="T30" fmla="*/ 78 w 90"/>
                  <a:gd name="T31" fmla="*/ 32 h 59"/>
                  <a:gd name="T32" fmla="*/ 84 w 90"/>
                  <a:gd name="T33" fmla="*/ 38 h 59"/>
                  <a:gd name="T34" fmla="*/ 85 w 90"/>
                  <a:gd name="T35" fmla="*/ 49 h 59"/>
                  <a:gd name="T36" fmla="*/ 86 w 90"/>
                  <a:gd name="T37" fmla="*/ 59 h 59"/>
                  <a:gd name="T38" fmla="*/ 90 w 90"/>
                  <a:gd name="T39" fmla="*/ 57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
                  <a:gd name="T61" fmla="*/ 0 h 59"/>
                  <a:gd name="T62" fmla="*/ 90 w 90"/>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 h="59">
                    <a:moveTo>
                      <a:pt x="0" y="8"/>
                    </a:moveTo>
                    <a:lnTo>
                      <a:pt x="8" y="3"/>
                    </a:lnTo>
                    <a:lnTo>
                      <a:pt x="18" y="0"/>
                    </a:lnTo>
                    <a:lnTo>
                      <a:pt x="30" y="2"/>
                    </a:lnTo>
                    <a:lnTo>
                      <a:pt x="39" y="7"/>
                    </a:lnTo>
                    <a:lnTo>
                      <a:pt x="39" y="17"/>
                    </a:lnTo>
                    <a:lnTo>
                      <a:pt x="42" y="19"/>
                    </a:lnTo>
                    <a:lnTo>
                      <a:pt x="55" y="16"/>
                    </a:lnTo>
                    <a:lnTo>
                      <a:pt x="56" y="11"/>
                    </a:lnTo>
                    <a:lnTo>
                      <a:pt x="57" y="8"/>
                    </a:lnTo>
                    <a:lnTo>
                      <a:pt x="59" y="8"/>
                    </a:lnTo>
                    <a:lnTo>
                      <a:pt x="63" y="8"/>
                    </a:lnTo>
                    <a:lnTo>
                      <a:pt x="67" y="8"/>
                    </a:lnTo>
                    <a:lnTo>
                      <a:pt x="68" y="8"/>
                    </a:lnTo>
                    <a:lnTo>
                      <a:pt x="73" y="17"/>
                    </a:lnTo>
                    <a:lnTo>
                      <a:pt x="78" y="32"/>
                    </a:lnTo>
                    <a:lnTo>
                      <a:pt x="84" y="38"/>
                    </a:lnTo>
                    <a:lnTo>
                      <a:pt x="85" y="49"/>
                    </a:lnTo>
                    <a:lnTo>
                      <a:pt x="86" y="59"/>
                    </a:lnTo>
                    <a:lnTo>
                      <a:pt x="90" y="57"/>
                    </a:lnTo>
                  </a:path>
                </a:pathLst>
              </a:custGeom>
              <a:noFill/>
              <a:ln w="3">
                <a:solidFill>
                  <a:srgbClr val="00BDFF"/>
                </a:solidFill>
                <a:prstDash val="solid"/>
                <a:round/>
                <a:headEnd/>
                <a:tailEnd/>
              </a:ln>
            </p:spPr>
            <p:txBody>
              <a:bodyPr/>
              <a:lstStyle/>
              <a:p>
                <a:endParaRPr lang="nb-NO" dirty="0"/>
              </a:p>
            </p:txBody>
          </p:sp>
          <p:sp>
            <p:nvSpPr>
              <p:cNvPr id="3067" name="Freeform 1822"/>
              <p:cNvSpPr>
                <a:spLocks/>
              </p:cNvSpPr>
              <p:nvPr/>
            </p:nvSpPr>
            <p:spPr bwMode="auto">
              <a:xfrm>
                <a:off x="3003" y="1271"/>
                <a:ext cx="7" cy="9"/>
              </a:xfrm>
              <a:custGeom>
                <a:avLst/>
                <a:gdLst>
                  <a:gd name="T0" fmla="*/ 7 w 7"/>
                  <a:gd name="T1" fmla="*/ 9 h 9"/>
                  <a:gd name="T2" fmla="*/ 4 w 7"/>
                  <a:gd name="T3" fmla="*/ 8 h 9"/>
                  <a:gd name="T4" fmla="*/ 0 w 7"/>
                  <a:gd name="T5" fmla="*/ 0 h 9"/>
                  <a:gd name="T6" fmla="*/ 0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9"/>
                    </a:moveTo>
                    <a:lnTo>
                      <a:pt x="4" y="8"/>
                    </a:lnTo>
                    <a:lnTo>
                      <a:pt x="0" y="0"/>
                    </a:lnTo>
                  </a:path>
                </a:pathLst>
              </a:custGeom>
              <a:noFill/>
              <a:ln w="3">
                <a:solidFill>
                  <a:srgbClr val="00BDFF"/>
                </a:solidFill>
                <a:prstDash val="solid"/>
                <a:round/>
                <a:headEnd/>
                <a:tailEnd/>
              </a:ln>
            </p:spPr>
            <p:txBody>
              <a:bodyPr/>
              <a:lstStyle/>
              <a:p>
                <a:endParaRPr lang="nb-NO" dirty="0"/>
              </a:p>
            </p:txBody>
          </p:sp>
          <p:sp>
            <p:nvSpPr>
              <p:cNvPr id="3068" name="Freeform 1823"/>
              <p:cNvSpPr>
                <a:spLocks/>
              </p:cNvSpPr>
              <p:nvPr/>
            </p:nvSpPr>
            <p:spPr bwMode="auto">
              <a:xfrm>
                <a:off x="3011" y="1254"/>
                <a:ext cx="17" cy="26"/>
              </a:xfrm>
              <a:custGeom>
                <a:avLst/>
                <a:gdLst>
                  <a:gd name="T0" fmla="*/ 17 w 17"/>
                  <a:gd name="T1" fmla="*/ 26 h 26"/>
                  <a:gd name="T2" fmla="*/ 13 w 17"/>
                  <a:gd name="T3" fmla="*/ 24 h 26"/>
                  <a:gd name="T4" fmla="*/ 10 w 17"/>
                  <a:gd name="T5" fmla="*/ 18 h 26"/>
                  <a:gd name="T6" fmla="*/ 10 w 17"/>
                  <a:gd name="T7" fmla="*/ 11 h 26"/>
                  <a:gd name="T8" fmla="*/ 9 w 17"/>
                  <a:gd name="T9" fmla="*/ 3 h 26"/>
                  <a:gd name="T10" fmla="*/ 0 w 17"/>
                  <a:gd name="T11" fmla="*/ 0 h 26"/>
                  <a:gd name="T12" fmla="*/ 0 60000 65536"/>
                  <a:gd name="T13" fmla="*/ 0 60000 65536"/>
                  <a:gd name="T14" fmla="*/ 0 60000 65536"/>
                  <a:gd name="T15" fmla="*/ 0 60000 65536"/>
                  <a:gd name="T16" fmla="*/ 0 60000 65536"/>
                  <a:gd name="T17" fmla="*/ 0 60000 65536"/>
                  <a:gd name="T18" fmla="*/ 0 w 17"/>
                  <a:gd name="T19" fmla="*/ 0 h 26"/>
                  <a:gd name="T20" fmla="*/ 17 w 1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7" h="26">
                    <a:moveTo>
                      <a:pt x="17" y="26"/>
                    </a:moveTo>
                    <a:lnTo>
                      <a:pt x="13" y="24"/>
                    </a:lnTo>
                    <a:lnTo>
                      <a:pt x="10" y="18"/>
                    </a:lnTo>
                    <a:lnTo>
                      <a:pt x="10" y="11"/>
                    </a:lnTo>
                    <a:lnTo>
                      <a:pt x="9" y="3"/>
                    </a:lnTo>
                    <a:lnTo>
                      <a:pt x="0" y="0"/>
                    </a:lnTo>
                  </a:path>
                </a:pathLst>
              </a:custGeom>
              <a:noFill/>
              <a:ln w="3">
                <a:solidFill>
                  <a:srgbClr val="00BDFF"/>
                </a:solidFill>
                <a:prstDash val="solid"/>
                <a:round/>
                <a:headEnd/>
                <a:tailEnd/>
              </a:ln>
            </p:spPr>
            <p:txBody>
              <a:bodyPr/>
              <a:lstStyle/>
              <a:p>
                <a:endParaRPr lang="nb-NO" dirty="0"/>
              </a:p>
            </p:txBody>
          </p:sp>
          <p:sp>
            <p:nvSpPr>
              <p:cNvPr id="3069" name="Freeform 1824"/>
              <p:cNvSpPr>
                <a:spLocks/>
              </p:cNvSpPr>
              <p:nvPr/>
            </p:nvSpPr>
            <p:spPr bwMode="auto">
              <a:xfrm>
                <a:off x="2918" y="1286"/>
                <a:ext cx="11" cy="9"/>
              </a:xfrm>
              <a:custGeom>
                <a:avLst/>
                <a:gdLst>
                  <a:gd name="T0" fmla="*/ 0 w 11"/>
                  <a:gd name="T1" fmla="*/ 9 h 9"/>
                  <a:gd name="T2" fmla="*/ 1 w 11"/>
                  <a:gd name="T3" fmla="*/ 6 h 9"/>
                  <a:gd name="T4" fmla="*/ 0 w 11"/>
                  <a:gd name="T5" fmla="*/ 0 h 9"/>
                  <a:gd name="T6" fmla="*/ 5 w 11"/>
                  <a:gd name="T7" fmla="*/ 1 h 9"/>
                  <a:gd name="T8" fmla="*/ 11 w 11"/>
                  <a:gd name="T9" fmla="*/ 5 h 9"/>
                  <a:gd name="T10" fmla="*/ 11 w 11"/>
                  <a:gd name="T11" fmla="*/ 6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0" y="9"/>
                    </a:moveTo>
                    <a:lnTo>
                      <a:pt x="1" y="6"/>
                    </a:lnTo>
                    <a:lnTo>
                      <a:pt x="0" y="0"/>
                    </a:lnTo>
                    <a:lnTo>
                      <a:pt x="5" y="1"/>
                    </a:lnTo>
                    <a:lnTo>
                      <a:pt x="11" y="5"/>
                    </a:lnTo>
                    <a:lnTo>
                      <a:pt x="11" y="6"/>
                    </a:lnTo>
                  </a:path>
                </a:pathLst>
              </a:custGeom>
              <a:noFill/>
              <a:ln w="3">
                <a:solidFill>
                  <a:srgbClr val="00BDFF"/>
                </a:solidFill>
                <a:prstDash val="solid"/>
                <a:round/>
                <a:headEnd/>
                <a:tailEnd/>
              </a:ln>
            </p:spPr>
            <p:txBody>
              <a:bodyPr/>
              <a:lstStyle/>
              <a:p>
                <a:endParaRPr lang="nb-NO" dirty="0"/>
              </a:p>
            </p:txBody>
          </p:sp>
          <p:sp>
            <p:nvSpPr>
              <p:cNvPr id="3070" name="Freeform 1825"/>
              <p:cNvSpPr>
                <a:spLocks/>
              </p:cNvSpPr>
              <p:nvPr/>
            </p:nvSpPr>
            <p:spPr bwMode="auto">
              <a:xfrm>
                <a:off x="3023" y="1280"/>
                <a:ext cx="17" cy="15"/>
              </a:xfrm>
              <a:custGeom>
                <a:avLst/>
                <a:gdLst>
                  <a:gd name="T0" fmla="*/ 0 w 17"/>
                  <a:gd name="T1" fmla="*/ 4 h 15"/>
                  <a:gd name="T2" fmla="*/ 6 w 17"/>
                  <a:gd name="T3" fmla="*/ 11 h 15"/>
                  <a:gd name="T4" fmla="*/ 14 w 17"/>
                  <a:gd name="T5" fmla="*/ 15 h 15"/>
                  <a:gd name="T6" fmla="*/ 17 w 17"/>
                  <a:gd name="T7" fmla="*/ 12 h 15"/>
                  <a:gd name="T8" fmla="*/ 12 w 17"/>
                  <a:gd name="T9" fmla="*/ 6 h 15"/>
                  <a:gd name="T10" fmla="*/ 5 w 17"/>
                  <a:gd name="T11" fmla="*/ 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4"/>
                    </a:moveTo>
                    <a:lnTo>
                      <a:pt x="6" y="11"/>
                    </a:lnTo>
                    <a:lnTo>
                      <a:pt x="14" y="15"/>
                    </a:lnTo>
                    <a:lnTo>
                      <a:pt x="17" y="12"/>
                    </a:lnTo>
                    <a:lnTo>
                      <a:pt x="12" y="6"/>
                    </a:lnTo>
                    <a:lnTo>
                      <a:pt x="5" y="0"/>
                    </a:lnTo>
                  </a:path>
                </a:pathLst>
              </a:custGeom>
              <a:noFill/>
              <a:ln w="3">
                <a:solidFill>
                  <a:srgbClr val="00BDFF"/>
                </a:solidFill>
                <a:prstDash val="solid"/>
                <a:round/>
                <a:headEnd/>
                <a:tailEnd/>
              </a:ln>
            </p:spPr>
            <p:txBody>
              <a:bodyPr/>
              <a:lstStyle/>
              <a:p>
                <a:endParaRPr lang="nb-NO" dirty="0"/>
              </a:p>
            </p:txBody>
          </p:sp>
          <p:sp>
            <p:nvSpPr>
              <p:cNvPr id="3071" name="Freeform 1826"/>
              <p:cNvSpPr>
                <a:spLocks/>
              </p:cNvSpPr>
              <p:nvPr/>
            </p:nvSpPr>
            <p:spPr bwMode="auto">
              <a:xfrm>
                <a:off x="2778" y="1250"/>
                <a:ext cx="51" cy="46"/>
              </a:xfrm>
              <a:custGeom>
                <a:avLst/>
                <a:gdLst>
                  <a:gd name="T0" fmla="*/ 1 w 51"/>
                  <a:gd name="T1" fmla="*/ 22 h 46"/>
                  <a:gd name="T2" fmla="*/ 0 w 51"/>
                  <a:gd name="T3" fmla="*/ 39 h 46"/>
                  <a:gd name="T4" fmla="*/ 1 w 51"/>
                  <a:gd name="T5" fmla="*/ 46 h 46"/>
                  <a:gd name="T6" fmla="*/ 29 w 51"/>
                  <a:gd name="T7" fmla="*/ 32 h 46"/>
                  <a:gd name="T8" fmla="*/ 35 w 51"/>
                  <a:gd name="T9" fmla="*/ 25 h 46"/>
                  <a:gd name="T10" fmla="*/ 35 w 51"/>
                  <a:gd name="T11" fmla="*/ 20 h 46"/>
                  <a:gd name="T12" fmla="*/ 37 w 51"/>
                  <a:gd name="T13" fmla="*/ 21 h 46"/>
                  <a:gd name="T14" fmla="*/ 38 w 51"/>
                  <a:gd name="T15" fmla="*/ 21 h 46"/>
                  <a:gd name="T16" fmla="*/ 39 w 51"/>
                  <a:gd name="T17" fmla="*/ 22 h 46"/>
                  <a:gd name="T18" fmla="*/ 44 w 51"/>
                  <a:gd name="T19" fmla="*/ 25 h 46"/>
                  <a:gd name="T20" fmla="*/ 47 w 51"/>
                  <a:gd name="T21" fmla="*/ 22 h 46"/>
                  <a:gd name="T22" fmla="*/ 44 w 51"/>
                  <a:gd name="T23" fmla="*/ 15 h 46"/>
                  <a:gd name="T24" fmla="*/ 51 w 51"/>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46"/>
                  <a:gd name="T41" fmla="*/ 51 w 51"/>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46">
                    <a:moveTo>
                      <a:pt x="1" y="22"/>
                    </a:moveTo>
                    <a:lnTo>
                      <a:pt x="0" y="39"/>
                    </a:lnTo>
                    <a:lnTo>
                      <a:pt x="1" y="46"/>
                    </a:lnTo>
                    <a:lnTo>
                      <a:pt x="29" y="32"/>
                    </a:lnTo>
                    <a:lnTo>
                      <a:pt x="35" y="25"/>
                    </a:lnTo>
                    <a:lnTo>
                      <a:pt x="35" y="20"/>
                    </a:lnTo>
                    <a:lnTo>
                      <a:pt x="37" y="21"/>
                    </a:lnTo>
                    <a:lnTo>
                      <a:pt x="38" y="21"/>
                    </a:lnTo>
                    <a:lnTo>
                      <a:pt x="39" y="22"/>
                    </a:lnTo>
                    <a:lnTo>
                      <a:pt x="44" y="25"/>
                    </a:lnTo>
                    <a:lnTo>
                      <a:pt x="47" y="22"/>
                    </a:lnTo>
                    <a:lnTo>
                      <a:pt x="44" y="15"/>
                    </a:lnTo>
                    <a:lnTo>
                      <a:pt x="51" y="0"/>
                    </a:lnTo>
                  </a:path>
                </a:pathLst>
              </a:custGeom>
              <a:noFill/>
              <a:ln w="3">
                <a:solidFill>
                  <a:srgbClr val="00BDFF"/>
                </a:solidFill>
                <a:prstDash val="solid"/>
                <a:round/>
                <a:headEnd/>
                <a:tailEnd/>
              </a:ln>
            </p:spPr>
            <p:txBody>
              <a:bodyPr/>
              <a:lstStyle/>
              <a:p>
                <a:endParaRPr lang="nb-NO" dirty="0"/>
              </a:p>
            </p:txBody>
          </p:sp>
          <p:sp>
            <p:nvSpPr>
              <p:cNvPr id="3072" name="Freeform 1827"/>
              <p:cNvSpPr>
                <a:spLocks/>
              </p:cNvSpPr>
              <p:nvPr/>
            </p:nvSpPr>
            <p:spPr bwMode="auto">
              <a:xfrm>
                <a:off x="2982" y="1289"/>
                <a:ext cx="8" cy="14"/>
              </a:xfrm>
              <a:custGeom>
                <a:avLst/>
                <a:gdLst>
                  <a:gd name="T0" fmla="*/ 5 w 8"/>
                  <a:gd name="T1" fmla="*/ 14 h 14"/>
                  <a:gd name="T2" fmla="*/ 3 w 8"/>
                  <a:gd name="T3" fmla="*/ 11 h 14"/>
                  <a:gd name="T4" fmla="*/ 0 w 8"/>
                  <a:gd name="T5" fmla="*/ 6 h 14"/>
                  <a:gd name="T6" fmla="*/ 8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5" y="14"/>
                    </a:moveTo>
                    <a:lnTo>
                      <a:pt x="3" y="11"/>
                    </a:lnTo>
                    <a:lnTo>
                      <a:pt x="0" y="6"/>
                    </a:lnTo>
                    <a:lnTo>
                      <a:pt x="8" y="0"/>
                    </a:lnTo>
                  </a:path>
                </a:pathLst>
              </a:custGeom>
              <a:noFill/>
              <a:ln w="3">
                <a:solidFill>
                  <a:srgbClr val="00BDFF"/>
                </a:solidFill>
                <a:prstDash val="solid"/>
                <a:round/>
                <a:headEnd/>
                <a:tailEnd/>
              </a:ln>
            </p:spPr>
            <p:txBody>
              <a:bodyPr/>
              <a:lstStyle/>
              <a:p>
                <a:endParaRPr lang="nb-NO" dirty="0"/>
              </a:p>
            </p:txBody>
          </p:sp>
          <p:sp>
            <p:nvSpPr>
              <p:cNvPr id="3073" name="Line 1828"/>
              <p:cNvSpPr>
                <a:spLocks noChangeShapeType="1"/>
              </p:cNvSpPr>
              <p:nvPr/>
            </p:nvSpPr>
            <p:spPr bwMode="auto">
              <a:xfrm>
                <a:off x="2906" y="1299"/>
                <a:ext cx="2" cy="4"/>
              </a:xfrm>
              <a:prstGeom prst="line">
                <a:avLst/>
              </a:prstGeom>
              <a:noFill/>
              <a:ln w="3">
                <a:solidFill>
                  <a:srgbClr val="00BDFF"/>
                </a:solidFill>
                <a:round/>
                <a:headEnd/>
                <a:tailEnd/>
              </a:ln>
            </p:spPr>
            <p:txBody>
              <a:bodyPr/>
              <a:lstStyle/>
              <a:p>
                <a:endParaRPr lang="nb-NO" dirty="0"/>
              </a:p>
            </p:txBody>
          </p:sp>
          <p:sp>
            <p:nvSpPr>
              <p:cNvPr id="3074" name="Freeform 1829"/>
              <p:cNvSpPr>
                <a:spLocks/>
              </p:cNvSpPr>
              <p:nvPr/>
            </p:nvSpPr>
            <p:spPr bwMode="auto">
              <a:xfrm>
                <a:off x="2910" y="1295"/>
                <a:ext cx="8" cy="9"/>
              </a:xfrm>
              <a:custGeom>
                <a:avLst/>
                <a:gdLst>
                  <a:gd name="T0" fmla="*/ 0 w 8"/>
                  <a:gd name="T1" fmla="*/ 9 h 9"/>
                  <a:gd name="T2" fmla="*/ 3 w 8"/>
                  <a:gd name="T3" fmla="*/ 9 h 9"/>
                  <a:gd name="T4" fmla="*/ 7 w 8"/>
                  <a:gd name="T5" fmla="*/ 2 h 9"/>
                  <a:gd name="T6" fmla="*/ 8 w 8"/>
                  <a:gd name="T7" fmla="*/ 0 h 9"/>
                  <a:gd name="T8" fmla="*/ 0 60000 65536"/>
                  <a:gd name="T9" fmla="*/ 0 60000 65536"/>
                  <a:gd name="T10" fmla="*/ 0 60000 65536"/>
                  <a:gd name="T11" fmla="*/ 0 60000 65536"/>
                  <a:gd name="T12" fmla="*/ 0 w 8"/>
                  <a:gd name="T13" fmla="*/ 0 h 9"/>
                  <a:gd name="T14" fmla="*/ 8 w 8"/>
                  <a:gd name="T15" fmla="*/ 9 h 9"/>
                </a:gdLst>
                <a:ahLst/>
                <a:cxnLst>
                  <a:cxn ang="T8">
                    <a:pos x="T0" y="T1"/>
                  </a:cxn>
                  <a:cxn ang="T9">
                    <a:pos x="T2" y="T3"/>
                  </a:cxn>
                  <a:cxn ang="T10">
                    <a:pos x="T4" y="T5"/>
                  </a:cxn>
                  <a:cxn ang="T11">
                    <a:pos x="T6" y="T7"/>
                  </a:cxn>
                </a:cxnLst>
                <a:rect l="T12" t="T13" r="T14" b="T15"/>
                <a:pathLst>
                  <a:path w="8" h="9">
                    <a:moveTo>
                      <a:pt x="0" y="9"/>
                    </a:moveTo>
                    <a:lnTo>
                      <a:pt x="3" y="9"/>
                    </a:lnTo>
                    <a:lnTo>
                      <a:pt x="7" y="2"/>
                    </a:lnTo>
                    <a:lnTo>
                      <a:pt x="8" y="0"/>
                    </a:lnTo>
                  </a:path>
                </a:pathLst>
              </a:custGeom>
              <a:noFill/>
              <a:ln w="3">
                <a:solidFill>
                  <a:srgbClr val="00BDFF"/>
                </a:solidFill>
                <a:prstDash val="solid"/>
                <a:round/>
                <a:headEnd/>
                <a:tailEnd/>
              </a:ln>
            </p:spPr>
            <p:txBody>
              <a:bodyPr/>
              <a:lstStyle/>
              <a:p>
                <a:endParaRPr lang="nb-NO" dirty="0"/>
              </a:p>
            </p:txBody>
          </p:sp>
          <p:sp>
            <p:nvSpPr>
              <p:cNvPr id="3075" name="Freeform 1830"/>
              <p:cNvSpPr>
                <a:spLocks/>
              </p:cNvSpPr>
              <p:nvPr/>
            </p:nvSpPr>
            <p:spPr bwMode="auto">
              <a:xfrm>
                <a:off x="2908" y="1303"/>
                <a:ext cx="2" cy="1"/>
              </a:xfrm>
              <a:custGeom>
                <a:avLst/>
                <a:gdLst>
                  <a:gd name="T0" fmla="*/ 0 w 2"/>
                  <a:gd name="T1" fmla="*/ 0 h 1"/>
                  <a:gd name="T2" fmla="*/ 1 w 2"/>
                  <a:gd name="T3" fmla="*/ 1 h 1"/>
                  <a:gd name="T4" fmla="*/ 2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1" y="1"/>
                    </a:lnTo>
                    <a:lnTo>
                      <a:pt x="2" y="1"/>
                    </a:lnTo>
                  </a:path>
                </a:pathLst>
              </a:custGeom>
              <a:noFill/>
              <a:ln w="3">
                <a:solidFill>
                  <a:srgbClr val="00BDFF"/>
                </a:solidFill>
                <a:prstDash val="solid"/>
                <a:round/>
                <a:headEnd/>
                <a:tailEnd/>
              </a:ln>
            </p:spPr>
            <p:txBody>
              <a:bodyPr/>
              <a:lstStyle/>
              <a:p>
                <a:endParaRPr lang="nb-NO" dirty="0"/>
              </a:p>
            </p:txBody>
          </p:sp>
          <p:sp>
            <p:nvSpPr>
              <p:cNvPr id="3076" name="Freeform 1831"/>
              <p:cNvSpPr>
                <a:spLocks/>
              </p:cNvSpPr>
              <p:nvPr/>
            </p:nvSpPr>
            <p:spPr bwMode="auto">
              <a:xfrm>
                <a:off x="2894" y="1295"/>
                <a:ext cx="12" cy="13"/>
              </a:xfrm>
              <a:custGeom>
                <a:avLst/>
                <a:gdLst>
                  <a:gd name="T0" fmla="*/ 0 w 12"/>
                  <a:gd name="T1" fmla="*/ 13 h 13"/>
                  <a:gd name="T2" fmla="*/ 4 w 12"/>
                  <a:gd name="T3" fmla="*/ 6 h 13"/>
                  <a:gd name="T4" fmla="*/ 7 w 12"/>
                  <a:gd name="T5" fmla="*/ 1 h 13"/>
                  <a:gd name="T6" fmla="*/ 11 w 12"/>
                  <a:gd name="T7" fmla="*/ 0 h 13"/>
                  <a:gd name="T8" fmla="*/ 12 w 12"/>
                  <a:gd name="T9" fmla="*/ 4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3"/>
                    </a:moveTo>
                    <a:lnTo>
                      <a:pt x="4" y="6"/>
                    </a:lnTo>
                    <a:lnTo>
                      <a:pt x="7" y="1"/>
                    </a:lnTo>
                    <a:lnTo>
                      <a:pt x="11" y="0"/>
                    </a:lnTo>
                    <a:lnTo>
                      <a:pt x="12" y="4"/>
                    </a:lnTo>
                  </a:path>
                </a:pathLst>
              </a:custGeom>
              <a:noFill/>
              <a:ln w="3">
                <a:solidFill>
                  <a:srgbClr val="00BDFF"/>
                </a:solidFill>
                <a:prstDash val="solid"/>
                <a:round/>
                <a:headEnd/>
                <a:tailEnd/>
              </a:ln>
            </p:spPr>
            <p:txBody>
              <a:bodyPr/>
              <a:lstStyle/>
              <a:p>
                <a:endParaRPr lang="nb-NO" dirty="0"/>
              </a:p>
            </p:txBody>
          </p:sp>
          <p:sp>
            <p:nvSpPr>
              <p:cNvPr id="3077" name="Freeform 1832"/>
              <p:cNvSpPr>
                <a:spLocks/>
              </p:cNvSpPr>
              <p:nvPr/>
            </p:nvSpPr>
            <p:spPr bwMode="auto">
              <a:xfrm>
                <a:off x="3011" y="1304"/>
                <a:ext cx="20" cy="5"/>
              </a:xfrm>
              <a:custGeom>
                <a:avLst/>
                <a:gdLst>
                  <a:gd name="T0" fmla="*/ 20 w 20"/>
                  <a:gd name="T1" fmla="*/ 5 h 5"/>
                  <a:gd name="T2" fmla="*/ 13 w 20"/>
                  <a:gd name="T3" fmla="*/ 4 h 5"/>
                  <a:gd name="T4" fmla="*/ 5 w 20"/>
                  <a:gd name="T5" fmla="*/ 2 h 5"/>
                  <a:gd name="T6" fmla="*/ 0 w 20"/>
                  <a:gd name="T7" fmla="*/ 0 h 5"/>
                  <a:gd name="T8" fmla="*/ 0 60000 65536"/>
                  <a:gd name="T9" fmla="*/ 0 60000 65536"/>
                  <a:gd name="T10" fmla="*/ 0 60000 65536"/>
                  <a:gd name="T11" fmla="*/ 0 60000 65536"/>
                  <a:gd name="T12" fmla="*/ 0 w 20"/>
                  <a:gd name="T13" fmla="*/ 0 h 5"/>
                  <a:gd name="T14" fmla="*/ 20 w 20"/>
                  <a:gd name="T15" fmla="*/ 5 h 5"/>
                </a:gdLst>
                <a:ahLst/>
                <a:cxnLst>
                  <a:cxn ang="T8">
                    <a:pos x="T0" y="T1"/>
                  </a:cxn>
                  <a:cxn ang="T9">
                    <a:pos x="T2" y="T3"/>
                  </a:cxn>
                  <a:cxn ang="T10">
                    <a:pos x="T4" y="T5"/>
                  </a:cxn>
                  <a:cxn ang="T11">
                    <a:pos x="T6" y="T7"/>
                  </a:cxn>
                </a:cxnLst>
                <a:rect l="T12" t="T13" r="T14" b="T15"/>
                <a:pathLst>
                  <a:path w="20" h="5">
                    <a:moveTo>
                      <a:pt x="20" y="5"/>
                    </a:moveTo>
                    <a:lnTo>
                      <a:pt x="13" y="4"/>
                    </a:lnTo>
                    <a:lnTo>
                      <a:pt x="5" y="2"/>
                    </a:lnTo>
                    <a:lnTo>
                      <a:pt x="0" y="0"/>
                    </a:lnTo>
                  </a:path>
                </a:pathLst>
              </a:custGeom>
              <a:noFill/>
              <a:ln w="3">
                <a:solidFill>
                  <a:srgbClr val="00BDFF"/>
                </a:solidFill>
                <a:prstDash val="solid"/>
                <a:round/>
                <a:headEnd/>
                <a:tailEnd/>
              </a:ln>
            </p:spPr>
            <p:txBody>
              <a:bodyPr/>
              <a:lstStyle/>
              <a:p>
                <a:endParaRPr lang="nb-NO" dirty="0"/>
              </a:p>
            </p:txBody>
          </p:sp>
          <p:sp>
            <p:nvSpPr>
              <p:cNvPr id="3078" name="Freeform 1833"/>
              <p:cNvSpPr>
                <a:spLocks/>
              </p:cNvSpPr>
              <p:nvPr/>
            </p:nvSpPr>
            <p:spPr bwMode="auto">
              <a:xfrm>
                <a:off x="2932" y="1265"/>
                <a:ext cx="40" cy="45"/>
              </a:xfrm>
              <a:custGeom>
                <a:avLst/>
                <a:gdLst>
                  <a:gd name="T0" fmla="*/ 0 w 40"/>
                  <a:gd name="T1" fmla="*/ 45 h 45"/>
                  <a:gd name="T2" fmla="*/ 4 w 40"/>
                  <a:gd name="T3" fmla="*/ 43 h 45"/>
                  <a:gd name="T4" fmla="*/ 11 w 40"/>
                  <a:gd name="T5" fmla="*/ 39 h 45"/>
                  <a:gd name="T6" fmla="*/ 14 w 40"/>
                  <a:gd name="T7" fmla="*/ 38 h 45"/>
                  <a:gd name="T8" fmla="*/ 15 w 40"/>
                  <a:gd name="T9" fmla="*/ 35 h 45"/>
                  <a:gd name="T10" fmla="*/ 17 w 40"/>
                  <a:gd name="T11" fmla="*/ 31 h 45"/>
                  <a:gd name="T12" fmla="*/ 16 w 40"/>
                  <a:gd name="T13" fmla="*/ 26 h 45"/>
                  <a:gd name="T14" fmla="*/ 11 w 40"/>
                  <a:gd name="T15" fmla="*/ 21 h 45"/>
                  <a:gd name="T16" fmla="*/ 11 w 40"/>
                  <a:gd name="T17" fmla="*/ 21 h 45"/>
                  <a:gd name="T18" fmla="*/ 11 w 40"/>
                  <a:gd name="T19" fmla="*/ 19 h 45"/>
                  <a:gd name="T20" fmla="*/ 14 w 40"/>
                  <a:gd name="T21" fmla="*/ 17 h 45"/>
                  <a:gd name="T22" fmla="*/ 20 w 40"/>
                  <a:gd name="T23" fmla="*/ 17 h 45"/>
                  <a:gd name="T24" fmla="*/ 20 w 40"/>
                  <a:gd name="T25" fmla="*/ 11 h 45"/>
                  <a:gd name="T26" fmla="*/ 20 w 40"/>
                  <a:gd name="T27" fmla="*/ 7 h 45"/>
                  <a:gd name="T28" fmla="*/ 20 w 40"/>
                  <a:gd name="T29" fmla="*/ 0 h 45"/>
                  <a:gd name="T30" fmla="*/ 23 w 40"/>
                  <a:gd name="T31" fmla="*/ 1 h 45"/>
                  <a:gd name="T32" fmla="*/ 29 w 40"/>
                  <a:gd name="T33" fmla="*/ 2 h 45"/>
                  <a:gd name="T34" fmla="*/ 29 w 40"/>
                  <a:gd name="T35" fmla="*/ 4 h 45"/>
                  <a:gd name="T36" fmla="*/ 33 w 40"/>
                  <a:gd name="T37" fmla="*/ 9 h 45"/>
                  <a:gd name="T38" fmla="*/ 33 w 40"/>
                  <a:gd name="T39" fmla="*/ 10 h 45"/>
                  <a:gd name="T40" fmla="*/ 33 w 40"/>
                  <a:gd name="T41" fmla="*/ 10 h 45"/>
                  <a:gd name="T42" fmla="*/ 32 w 40"/>
                  <a:gd name="T43" fmla="*/ 17 h 45"/>
                  <a:gd name="T44" fmla="*/ 31 w 40"/>
                  <a:gd name="T45" fmla="*/ 23 h 45"/>
                  <a:gd name="T46" fmla="*/ 37 w 40"/>
                  <a:gd name="T47" fmla="*/ 18 h 45"/>
                  <a:gd name="T48" fmla="*/ 40 w 40"/>
                  <a:gd name="T49" fmla="*/ 27 h 45"/>
                  <a:gd name="T50" fmla="*/ 37 w 40"/>
                  <a:gd name="T51" fmla="*/ 38 h 45"/>
                  <a:gd name="T52" fmla="*/ 36 w 40"/>
                  <a:gd name="T53" fmla="*/ 44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45"/>
                  <a:gd name="T83" fmla="*/ 40 w 40"/>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45">
                    <a:moveTo>
                      <a:pt x="0" y="45"/>
                    </a:moveTo>
                    <a:lnTo>
                      <a:pt x="4" y="43"/>
                    </a:lnTo>
                    <a:lnTo>
                      <a:pt x="11" y="39"/>
                    </a:lnTo>
                    <a:lnTo>
                      <a:pt x="14" y="38"/>
                    </a:lnTo>
                    <a:lnTo>
                      <a:pt x="15" y="35"/>
                    </a:lnTo>
                    <a:lnTo>
                      <a:pt x="17" y="31"/>
                    </a:lnTo>
                    <a:lnTo>
                      <a:pt x="16" y="26"/>
                    </a:lnTo>
                    <a:lnTo>
                      <a:pt x="11" y="21"/>
                    </a:lnTo>
                    <a:lnTo>
                      <a:pt x="11" y="19"/>
                    </a:lnTo>
                    <a:lnTo>
                      <a:pt x="14" y="17"/>
                    </a:lnTo>
                    <a:lnTo>
                      <a:pt x="20" y="17"/>
                    </a:lnTo>
                    <a:lnTo>
                      <a:pt x="20" y="11"/>
                    </a:lnTo>
                    <a:lnTo>
                      <a:pt x="20" y="7"/>
                    </a:lnTo>
                    <a:lnTo>
                      <a:pt x="20" y="0"/>
                    </a:lnTo>
                    <a:lnTo>
                      <a:pt x="23" y="1"/>
                    </a:lnTo>
                    <a:lnTo>
                      <a:pt x="29" y="2"/>
                    </a:lnTo>
                    <a:lnTo>
                      <a:pt x="29" y="4"/>
                    </a:lnTo>
                    <a:lnTo>
                      <a:pt x="33" y="9"/>
                    </a:lnTo>
                    <a:lnTo>
                      <a:pt x="33" y="10"/>
                    </a:lnTo>
                    <a:lnTo>
                      <a:pt x="32" y="17"/>
                    </a:lnTo>
                    <a:lnTo>
                      <a:pt x="31" y="23"/>
                    </a:lnTo>
                    <a:lnTo>
                      <a:pt x="37" y="18"/>
                    </a:lnTo>
                    <a:lnTo>
                      <a:pt x="40" y="27"/>
                    </a:lnTo>
                    <a:lnTo>
                      <a:pt x="37" y="38"/>
                    </a:lnTo>
                    <a:lnTo>
                      <a:pt x="36" y="44"/>
                    </a:lnTo>
                  </a:path>
                </a:pathLst>
              </a:custGeom>
              <a:noFill/>
              <a:ln w="3">
                <a:solidFill>
                  <a:srgbClr val="00BDFF"/>
                </a:solidFill>
                <a:prstDash val="solid"/>
                <a:round/>
                <a:headEnd/>
                <a:tailEnd/>
              </a:ln>
            </p:spPr>
            <p:txBody>
              <a:bodyPr/>
              <a:lstStyle/>
              <a:p>
                <a:endParaRPr lang="nb-NO" dirty="0"/>
              </a:p>
            </p:txBody>
          </p:sp>
          <p:sp>
            <p:nvSpPr>
              <p:cNvPr id="3079" name="Line 1834"/>
              <p:cNvSpPr>
                <a:spLocks noChangeShapeType="1"/>
              </p:cNvSpPr>
              <p:nvPr/>
            </p:nvSpPr>
            <p:spPr bwMode="auto">
              <a:xfrm>
                <a:off x="2931" y="1310"/>
                <a:ext cx="1" cy="1"/>
              </a:xfrm>
              <a:prstGeom prst="line">
                <a:avLst/>
              </a:prstGeom>
              <a:noFill/>
              <a:ln w="3">
                <a:solidFill>
                  <a:srgbClr val="00BDFF"/>
                </a:solidFill>
                <a:round/>
                <a:headEnd/>
                <a:tailEnd/>
              </a:ln>
            </p:spPr>
            <p:txBody>
              <a:bodyPr/>
              <a:lstStyle/>
              <a:p>
                <a:endParaRPr lang="nb-NO" dirty="0"/>
              </a:p>
            </p:txBody>
          </p:sp>
          <p:sp>
            <p:nvSpPr>
              <p:cNvPr id="3080" name="Freeform 1835"/>
              <p:cNvSpPr>
                <a:spLocks/>
              </p:cNvSpPr>
              <p:nvPr/>
            </p:nvSpPr>
            <p:spPr bwMode="auto">
              <a:xfrm>
                <a:off x="2922" y="1292"/>
                <a:ext cx="9" cy="20"/>
              </a:xfrm>
              <a:custGeom>
                <a:avLst/>
                <a:gdLst>
                  <a:gd name="T0" fmla="*/ 7 w 9"/>
                  <a:gd name="T1" fmla="*/ 0 h 20"/>
                  <a:gd name="T2" fmla="*/ 7 w 9"/>
                  <a:gd name="T3" fmla="*/ 8 h 20"/>
                  <a:gd name="T4" fmla="*/ 1 w 9"/>
                  <a:gd name="T5" fmla="*/ 13 h 20"/>
                  <a:gd name="T6" fmla="*/ 0 w 9"/>
                  <a:gd name="T7" fmla="*/ 18 h 20"/>
                  <a:gd name="T8" fmla="*/ 7 w 9"/>
                  <a:gd name="T9" fmla="*/ 20 h 20"/>
                  <a:gd name="T10" fmla="*/ 9 w 9"/>
                  <a:gd name="T11" fmla="*/ 18 h 20"/>
                  <a:gd name="T12" fmla="*/ 0 60000 65536"/>
                  <a:gd name="T13" fmla="*/ 0 60000 65536"/>
                  <a:gd name="T14" fmla="*/ 0 60000 65536"/>
                  <a:gd name="T15" fmla="*/ 0 60000 65536"/>
                  <a:gd name="T16" fmla="*/ 0 60000 65536"/>
                  <a:gd name="T17" fmla="*/ 0 60000 65536"/>
                  <a:gd name="T18" fmla="*/ 0 w 9"/>
                  <a:gd name="T19" fmla="*/ 0 h 20"/>
                  <a:gd name="T20" fmla="*/ 9 w 9"/>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9" h="20">
                    <a:moveTo>
                      <a:pt x="7" y="0"/>
                    </a:moveTo>
                    <a:lnTo>
                      <a:pt x="7" y="8"/>
                    </a:lnTo>
                    <a:lnTo>
                      <a:pt x="1" y="13"/>
                    </a:lnTo>
                    <a:lnTo>
                      <a:pt x="0" y="18"/>
                    </a:lnTo>
                    <a:lnTo>
                      <a:pt x="7" y="20"/>
                    </a:lnTo>
                    <a:lnTo>
                      <a:pt x="9" y="18"/>
                    </a:lnTo>
                  </a:path>
                </a:pathLst>
              </a:custGeom>
              <a:noFill/>
              <a:ln w="3">
                <a:solidFill>
                  <a:srgbClr val="00BDFF"/>
                </a:solidFill>
                <a:prstDash val="solid"/>
                <a:round/>
                <a:headEnd/>
                <a:tailEnd/>
              </a:ln>
            </p:spPr>
            <p:txBody>
              <a:bodyPr/>
              <a:lstStyle/>
              <a:p>
                <a:endParaRPr lang="nb-NO" dirty="0"/>
              </a:p>
            </p:txBody>
          </p:sp>
          <p:sp>
            <p:nvSpPr>
              <p:cNvPr id="6" name="Freeform 1836"/>
              <p:cNvSpPr>
                <a:spLocks/>
              </p:cNvSpPr>
              <p:nvPr/>
            </p:nvSpPr>
            <p:spPr bwMode="auto">
              <a:xfrm>
                <a:off x="3006" y="1304"/>
                <a:ext cx="13" cy="10"/>
              </a:xfrm>
              <a:custGeom>
                <a:avLst/>
                <a:gdLst>
                  <a:gd name="T0" fmla="*/ 0 w 13"/>
                  <a:gd name="T1" fmla="*/ 0 h 10"/>
                  <a:gd name="T2" fmla="*/ 1 w 13"/>
                  <a:gd name="T3" fmla="*/ 5 h 10"/>
                  <a:gd name="T4" fmla="*/ 6 w 13"/>
                  <a:gd name="T5" fmla="*/ 9 h 10"/>
                  <a:gd name="T6" fmla="*/ 13 w 13"/>
                  <a:gd name="T7" fmla="*/ 10 h 10"/>
                  <a:gd name="T8" fmla="*/ 0 60000 65536"/>
                  <a:gd name="T9" fmla="*/ 0 60000 65536"/>
                  <a:gd name="T10" fmla="*/ 0 60000 65536"/>
                  <a:gd name="T11" fmla="*/ 0 60000 65536"/>
                  <a:gd name="T12" fmla="*/ 0 w 13"/>
                  <a:gd name="T13" fmla="*/ 0 h 10"/>
                  <a:gd name="T14" fmla="*/ 13 w 13"/>
                  <a:gd name="T15" fmla="*/ 10 h 10"/>
                </a:gdLst>
                <a:ahLst/>
                <a:cxnLst>
                  <a:cxn ang="T8">
                    <a:pos x="T0" y="T1"/>
                  </a:cxn>
                  <a:cxn ang="T9">
                    <a:pos x="T2" y="T3"/>
                  </a:cxn>
                  <a:cxn ang="T10">
                    <a:pos x="T4" y="T5"/>
                  </a:cxn>
                  <a:cxn ang="T11">
                    <a:pos x="T6" y="T7"/>
                  </a:cxn>
                </a:cxnLst>
                <a:rect l="T12" t="T13" r="T14" b="T15"/>
                <a:pathLst>
                  <a:path w="13" h="10">
                    <a:moveTo>
                      <a:pt x="0" y="0"/>
                    </a:moveTo>
                    <a:lnTo>
                      <a:pt x="1" y="5"/>
                    </a:lnTo>
                    <a:lnTo>
                      <a:pt x="6" y="9"/>
                    </a:lnTo>
                    <a:lnTo>
                      <a:pt x="13" y="10"/>
                    </a:lnTo>
                  </a:path>
                </a:pathLst>
              </a:custGeom>
              <a:noFill/>
              <a:ln w="3">
                <a:solidFill>
                  <a:srgbClr val="00BDFF"/>
                </a:solidFill>
                <a:prstDash val="solid"/>
                <a:round/>
                <a:headEnd/>
                <a:tailEnd/>
              </a:ln>
            </p:spPr>
            <p:txBody>
              <a:bodyPr/>
              <a:lstStyle/>
              <a:p>
                <a:endParaRPr lang="nb-NO" dirty="0"/>
              </a:p>
            </p:txBody>
          </p:sp>
          <p:sp>
            <p:nvSpPr>
              <p:cNvPr id="7" name="Freeform 1837"/>
              <p:cNvSpPr>
                <a:spLocks/>
              </p:cNvSpPr>
              <p:nvPr/>
            </p:nvSpPr>
            <p:spPr bwMode="auto">
              <a:xfrm>
                <a:off x="3019" y="1309"/>
                <a:ext cx="12" cy="7"/>
              </a:xfrm>
              <a:custGeom>
                <a:avLst/>
                <a:gdLst>
                  <a:gd name="T0" fmla="*/ 0 w 12"/>
                  <a:gd name="T1" fmla="*/ 5 h 7"/>
                  <a:gd name="T2" fmla="*/ 2 w 12"/>
                  <a:gd name="T3" fmla="*/ 7 h 7"/>
                  <a:gd name="T4" fmla="*/ 8 w 12"/>
                  <a:gd name="T5" fmla="*/ 5 h 7"/>
                  <a:gd name="T6" fmla="*/ 12 w 12"/>
                  <a:gd name="T7" fmla="*/ 0 h 7"/>
                  <a:gd name="T8" fmla="*/ 12 w 12"/>
                  <a:gd name="T9" fmla="*/ 0 h 7"/>
                  <a:gd name="T10" fmla="*/ 0 60000 65536"/>
                  <a:gd name="T11" fmla="*/ 0 60000 65536"/>
                  <a:gd name="T12" fmla="*/ 0 60000 65536"/>
                  <a:gd name="T13" fmla="*/ 0 60000 65536"/>
                  <a:gd name="T14" fmla="*/ 0 60000 65536"/>
                  <a:gd name="T15" fmla="*/ 0 w 12"/>
                  <a:gd name="T16" fmla="*/ 0 h 7"/>
                  <a:gd name="T17" fmla="*/ 12 w 12"/>
                  <a:gd name="T18" fmla="*/ 7 h 7"/>
                </a:gdLst>
                <a:ahLst/>
                <a:cxnLst>
                  <a:cxn ang="T10">
                    <a:pos x="T0" y="T1"/>
                  </a:cxn>
                  <a:cxn ang="T11">
                    <a:pos x="T2" y="T3"/>
                  </a:cxn>
                  <a:cxn ang="T12">
                    <a:pos x="T4" y="T5"/>
                  </a:cxn>
                  <a:cxn ang="T13">
                    <a:pos x="T6" y="T7"/>
                  </a:cxn>
                  <a:cxn ang="T14">
                    <a:pos x="T8" y="T9"/>
                  </a:cxn>
                </a:cxnLst>
                <a:rect l="T15" t="T16" r="T17" b="T18"/>
                <a:pathLst>
                  <a:path w="12" h="7">
                    <a:moveTo>
                      <a:pt x="0" y="5"/>
                    </a:moveTo>
                    <a:lnTo>
                      <a:pt x="2" y="7"/>
                    </a:lnTo>
                    <a:lnTo>
                      <a:pt x="8" y="5"/>
                    </a:lnTo>
                    <a:lnTo>
                      <a:pt x="12" y="0"/>
                    </a:lnTo>
                  </a:path>
                </a:pathLst>
              </a:custGeom>
              <a:noFill/>
              <a:ln w="3">
                <a:solidFill>
                  <a:srgbClr val="00BDFF"/>
                </a:solidFill>
                <a:prstDash val="solid"/>
                <a:round/>
                <a:headEnd/>
                <a:tailEnd/>
              </a:ln>
            </p:spPr>
            <p:txBody>
              <a:bodyPr/>
              <a:lstStyle/>
              <a:p>
                <a:endParaRPr lang="nb-NO" dirty="0"/>
              </a:p>
            </p:txBody>
          </p:sp>
          <p:sp>
            <p:nvSpPr>
              <p:cNvPr id="8" name="Freeform 1838"/>
              <p:cNvSpPr>
                <a:spLocks/>
              </p:cNvSpPr>
              <p:nvPr/>
            </p:nvSpPr>
            <p:spPr bwMode="auto">
              <a:xfrm>
                <a:off x="2965" y="1309"/>
                <a:ext cx="3" cy="8"/>
              </a:xfrm>
              <a:custGeom>
                <a:avLst/>
                <a:gdLst>
                  <a:gd name="T0" fmla="*/ 3 w 3"/>
                  <a:gd name="T1" fmla="*/ 0 h 8"/>
                  <a:gd name="T2" fmla="*/ 1 w 3"/>
                  <a:gd name="T3" fmla="*/ 4 h 8"/>
                  <a:gd name="T4" fmla="*/ 0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0"/>
                    </a:moveTo>
                    <a:lnTo>
                      <a:pt x="1" y="4"/>
                    </a:lnTo>
                    <a:lnTo>
                      <a:pt x="0" y="8"/>
                    </a:lnTo>
                  </a:path>
                </a:pathLst>
              </a:custGeom>
              <a:noFill/>
              <a:ln w="3">
                <a:solidFill>
                  <a:srgbClr val="00BDFF"/>
                </a:solidFill>
                <a:prstDash val="solid"/>
                <a:round/>
                <a:headEnd/>
                <a:tailEnd/>
              </a:ln>
            </p:spPr>
            <p:txBody>
              <a:bodyPr/>
              <a:lstStyle/>
              <a:p>
                <a:endParaRPr lang="nb-NO" dirty="0"/>
              </a:p>
            </p:txBody>
          </p:sp>
          <p:sp>
            <p:nvSpPr>
              <p:cNvPr id="9" name="Freeform 1839"/>
              <p:cNvSpPr>
                <a:spLocks/>
              </p:cNvSpPr>
              <p:nvPr/>
            </p:nvSpPr>
            <p:spPr bwMode="auto">
              <a:xfrm>
                <a:off x="2888" y="1308"/>
                <a:ext cx="6" cy="12"/>
              </a:xfrm>
              <a:custGeom>
                <a:avLst/>
                <a:gdLst>
                  <a:gd name="T0" fmla="*/ 0 w 6"/>
                  <a:gd name="T1" fmla="*/ 12 h 12"/>
                  <a:gd name="T2" fmla="*/ 0 w 6"/>
                  <a:gd name="T3" fmla="*/ 12 h 12"/>
                  <a:gd name="T4" fmla="*/ 4 w 6"/>
                  <a:gd name="T5" fmla="*/ 8 h 12"/>
                  <a:gd name="T6" fmla="*/ 6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0" y="12"/>
                    </a:moveTo>
                    <a:lnTo>
                      <a:pt x="0" y="12"/>
                    </a:lnTo>
                    <a:lnTo>
                      <a:pt x="4" y="8"/>
                    </a:lnTo>
                    <a:lnTo>
                      <a:pt x="6" y="0"/>
                    </a:lnTo>
                  </a:path>
                </a:pathLst>
              </a:custGeom>
              <a:noFill/>
              <a:ln w="3">
                <a:solidFill>
                  <a:srgbClr val="00BDFF"/>
                </a:solidFill>
                <a:prstDash val="solid"/>
                <a:round/>
                <a:headEnd/>
                <a:tailEnd/>
              </a:ln>
            </p:spPr>
            <p:txBody>
              <a:bodyPr/>
              <a:lstStyle/>
              <a:p>
                <a:endParaRPr lang="nb-NO" dirty="0"/>
              </a:p>
            </p:txBody>
          </p:sp>
          <p:sp>
            <p:nvSpPr>
              <p:cNvPr id="3085" name="Freeform 1840"/>
              <p:cNvSpPr>
                <a:spLocks/>
              </p:cNvSpPr>
              <p:nvPr/>
            </p:nvSpPr>
            <p:spPr bwMode="auto">
              <a:xfrm>
                <a:off x="2706" y="1245"/>
                <a:ext cx="68" cy="75"/>
              </a:xfrm>
              <a:custGeom>
                <a:avLst/>
                <a:gdLst>
                  <a:gd name="T0" fmla="*/ 5 w 68"/>
                  <a:gd name="T1" fmla="*/ 75 h 75"/>
                  <a:gd name="T2" fmla="*/ 9 w 68"/>
                  <a:gd name="T3" fmla="*/ 72 h 75"/>
                  <a:gd name="T4" fmla="*/ 10 w 68"/>
                  <a:gd name="T5" fmla="*/ 68 h 75"/>
                  <a:gd name="T6" fmla="*/ 12 w 68"/>
                  <a:gd name="T7" fmla="*/ 64 h 75"/>
                  <a:gd name="T8" fmla="*/ 9 w 68"/>
                  <a:gd name="T9" fmla="*/ 58 h 75"/>
                  <a:gd name="T10" fmla="*/ 14 w 68"/>
                  <a:gd name="T11" fmla="*/ 58 h 75"/>
                  <a:gd name="T12" fmla="*/ 16 w 68"/>
                  <a:gd name="T13" fmla="*/ 64 h 75"/>
                  <a:gd name="T14" fmla="*/ 24 w 68"/>
                  <a:gd name="T15" fmla="*/ 68 h 75"/>
                  <a:gd name="T16" fmla="*/ 25 w 68"/>
                  <a:gd name="T17" fmla="*/ 68 h 75"/>
                  <a:gd name="T18" fmla="*/ 25 w 68"/>
                  <a:gd name="T19" fmla="*/ 59 h 75"/>
                  <a:gd name="T20" fmla="*/ 35 w 68"/>
                  <a:gd name="T21" fmla="*/ 60 h 75"/>
                  <a:gd name="T22" fmla="*/ 41 w 68"/>
                  <a:gd name="T23" fmla="*/ 56 h 75"/>
                  <a:gd name="T24" fmla="*/ 42 w 68"/>
                  <a:gd name="T25" fmla="*/ 55 h 75"/>
                  <a:gd name="T26" fmla="*/ 38 w 68"/>
                  <a:gd name="T27" fmla="*/ 44 h 75"/>
                  <a:gd name="T28" fmla="*/ 64 w 68"/>
                  <a:gd name="T29" fmla="*/ 31 h 75"/>
                  <a:gd name="T30" fmla="*/ 68 w 68"/>
                  <a:gd name="T31" fmla="*/ 25 h 75"/>
                  <a:gd name="T32" fmla="*/ 64 w 68"/>
                  <a:gd name="T33" fmla="*/ 18 h 75"/>
                  <a:gd name="T34" fmla="*/ 63 w 68"/>
                  <a:gd name="T35" fmla="*/ 17 h 75"/>
                  <a:gd name="T36" fmla="*/ 55 w 68"/>
                  <a:gd name="T37" fmla="*/ 21 h 75"/>
                  <a:gd name="T38" fmla="*/ 56 w 68"/>
                  <a:gd name="T39" fmla="*/ 14 h 75"/>
                  <a:gd name="T40" fmla="*/ 54 w 68"/>
                  <a:gd name="T41" fmla="*/ 3 h 75"/>
                  <a:gd name="T42" fmla="*/ 47 w 68"/>
                  <a:gd name="T43" fmla="*/ 0 h 75"/>
                  <a:gd name="T44" fmla="*/ 31 w 68"/>
                  <a:gd name="T45" fmla="*/ 13 h 75"/>
                  <a:gd name="T46" fmla="*/ 37 w 68"/>
                  <a:gd name="T47" fmla="*/ 20 h 75"/>
                  <a:gd name="T48" fmla="*/ 38 w 68"/>
                  <a:gd name="T49" fmla="*/ 24 h 75"/>
                  <a:gd name="T50" fmla="*/ 33 w 68"/>
                  <a:gd name="T51" fmla="*/ 25 h 75"/>
                  <a:gd name="T52" fmla="*/ 31 w 68"/>
                  <a:gd name="T53" fmla="*/ 25 h 75"/>
                  <a:gd name="T54" fmla="*/ 22 w 68"/>
                  <a:gd name="T55" fmla="*/ 9 h 75"/>
                  <a:gd name="T56" fmla="*/ 5 w 68"/>
                  <a:gd name="T57" fmla="*/ 18 h 75"/>
                  <a:gd name="T58" fmla="*/ 9 w 68"/>
                  <a:gd name="T59" fmla="*/ 24 h 75"/>
                  <a:gd name="T60" fmla="*/ 17 w 68"/>
                  <a:gd name="T61" fmla="*/ 24 h 75"/>
                  <a:gd name="T62" fmla="*/ 18 w 68"/>
                  <a:gd name="T63" fmla="*/ 27 h 75"/>
                  <a:gd name="T64" fmla="*/ 5 w 68"/>
                  <a:gd name="T65" fmla="*/ 31 h 75"/>
                  <a:gd name="T66" fmla="*/ 1 w 68"/>
                  <a:gd name="T67" fmla="*/ 50 h 75"/>
                  <a:gd name="T68" fmla="*/ 1 w 68"/>
                  <a:gd name="T69" fmla="*/ 50 h 75"/>
                  <a:gd name="T70" fmla="*/ 8 w 68"/>
                  <a:gd name="T71" fmla="*/ 46 h 75"/>
                  <a:gd name="T72" fmla="*/ 10 w 68"/>
                  <a:gd name="T73" fmla="*/ 48 h 75"/>
                  <a:gd name="T74" fmla="*/ 1 w 68"/>
                  <a:gd name="T75" fmla="*/ 56 h 75"/>
                  <a:gd name="T76" fmla="*/ 0 w 68"/>
                  <a:gd name="T77" fmla="*/ 67 h 75"/>
                  <a:gd name="T78" fmla="*/ 3 w 68"/>
                  <a:gd name="T79" fmla="*/ 72 h 75"/>
                  <a:gd name="T80" fmla="*/ 5 w 68"/>
                  <a:gd name="T81" fmla="*/ 75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
                  <a:gd name="T124" fmla="*/ 0 h 75"/>
                  <a:gd name="T125" fmla="*/ 68 w 68"/>
                  <a:gd name="T126" fmla="*/ 75 h 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 h="75">
                    <a:moveTo>
                      <a:pt x="5" y="75"/>
                    </a:moveTo>
                    <a:lnTo>
                      <a:pt x="9" y="72"/>
                    </a:lnTo>
                    <a:lnTo>
                      <a:pt x="10" y="68"/>
                    </a:lnTo>
                    <a:lnTo>
                      <a:pt x="12" y="64"/>
                    </a:lnTo>
                    <a:lnTo>
                      <a:pt x="9" y="58"/>
                    </a:lnTo>
                    <a:lnTo>
                      <a:pt x="14" y="58"/>
                    </a:lnTo>
                    <a:lnTo>
                      <a:pt x="16" y="64"/>
                    </a:lnTo>
                    <a:lnTo>
                      <a:pt x="24" y="68"/>
                    </a:lnTo>
                    <a:lnTo>
                      <a:pt x="25" y="68"/>
                    </a:lnTo>
                    <a:lnTo>
                      <a:pt x="25" y="59"/>
                    </a:lnTo>
                    <a:lnTo>
                      <a:pt x="35" y="60"/>
                    </a:lnTo>
                    <a:lnTo>
                      <a:pt x="41" y="56"/>
                    </a:lnTo>
                    <a:lnTo>
                      <a:pt x="42" y="55"/>
                    </a:lnTo>
                    <a:lnTo>
                      <a:pt x="38" y="44"/>
                    </a:lnTo>
                    <a:lnTo>
                      <a:pt x="64" y="31"/>
                    </a:lnTo>
                    <a:lnTo>
                      <a:pt x="68" y="25"/>
                    </a:lnTo>
                    <a:lnTo>
                      <a:pt x="64" y="18"/>
                    </a:lnTo>
                    <a:lnTo>
                      <a:pt x="63" y="17"/>
                    </a:lnTo>
                    <a:lnTo>
                      <a:pt x="55" y="21"/>
                    </a:lnTo>
                    <a:lnTo>
                      <a:pt x="56" y="14"/>
                    </a:lnTo>
                    <a:lnTo>
                      <a:pt x="54" y="3"/>
                    </a:lnTo>
                    <a:lnTo>
                      <a:pt x="47" y="0"/>
                    </a:lnTo>
                    <a:lnTo>
                      <a:pt x="31" y="13"/>
                    </a:lnTo>
                    <a:lnTo>
                      <a:pt x="37" y="20"/>
                    </a:lnTo>
                    <a:lnTo>
                      <a:pt x="38" y="24"/>
                    </a:lnTo>
                    <a:lnTo>
                      <a:pt x="33" y="25"/>
                    </a:lnTo>
                    <a:lnTo>
                      <a:pt x="31" y="25"/>
                    </a:lnTo>
                    <a:lnTo>
                      <a:pt x="22" y="9"/>
                    </a:lnTo>
                    <a:lnTo>
                      <a:pt x="5" y="18"/>
                    </a:lnTo>
                    <a:lnTo>
                      <a:pt x="9" y="24"/>
                    </a:lnTo>
                    <a:lnTo>
                      <a:pt x="17" y="24"/>
                    </a:lnTo>
                    <a:lnTo>
                      <a:pt x="18" y="27"/>
                    </a:lnTo>
                    <a:lnTo>
                      <a:pt x="5" y="31"/>
                    </a:lnTo>
                    <a:lnTo>
                      <a:pt x="1" y="50"/>
                    </a:lnTo>
                    <a:lnTo>
                      <a:pt x="8" y="46"/>
                    </a:lnTo>
                    <a:lnTo>
                      <a:pt x="10" y="48"/>
                    </a:lnTo>
                    <a:lnTo>
                      <a:pt x="1" y="56"/>
                    </a:lnTo>
                    <a:lnTo>
                      <a:pt x="0" y="67"/>
                    </a:lnTo>
                    <a:lnTo>
                      <a:pt x="3" y="72"/>
                    </a:lnTo>
                    <a:lnTo>
                      <a:pt x="5" y="75"/>
                    </a:lnTo>
                  </a:path>
                </a:pathLst>
              </a:custGeom>
              <a:noFill/>
              <a:ln w="3">
                <a:solidFill>
                  <a:srgbClr val="00BDFF"/>
                </a:solidFill>
                <a:prstDash val="solid"/>
                <a:round/>
                <a:headEnd/>
                <a:tailEnd/>
              </a:ln>
            </p:spPr>
            <p:txBody>
              <a:bodyPr/>
              <a:lstStyle/>
              <a:p>
                <a:endParaRPr lang="nb-NO" dirty="0"/>
              </a:p>
            </p:txBody>
          </p:sp>
          <p:sp>
            <p:nvSpPr>
              <p:cNvPr id="3086" name="Freeform 1841"/>
              <p:cNvSpPr>
                <a:spLocks/>
              </p:cNvSpPr>
              <p:nvPr/>
            </p:nvSpPr>
            <p:spPr bwMode="auto">
              <a:xfrm>
                <a:off x="2926" y="1320"/>
                <a:ext cx="4" cy="1"/>
              </a:xfrm>
              <a:custGeom>
                <a:avLst/>
                <a:gdLst>
                  <a:gd name="T0" fmla="*/ 4 w 4"/>
                  <a:gd name="T1" fmla="*/ 0 h 1"/>
                  <a:gd name="T2" fmla="*/ 1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1" y="0"/>
                    </a:lnTo>
                    <a:lnTo>
                      <a:pt x="0" y="0"/>
                    </a:lnTo>
                  </a:path>
                </a:pathLst>
              </a:custGeom>
              <a:noFill/>
              <a:ln w="3">
                <a:solidFill>
                  <a:srgbClr val="00BDFF"/>
                </a:solidFill>
                <a:prstDash val="solid"/>
                <a:round/>
                <a:headEnd/>
                <a:tailEnd/>
              </a:ln>
            </p:spPr>
            <p:txBody>
              <a:bodyPr/>
              <a:lstStyle/>
              <a:p>
                <a:endParaRPr lang="nb-NO" dirty="0"/>
              </a:p>
            </p:txBody>
          </p:sp>
          <p:sp>
            <p:nvSpPr>
              <p:cNvPr id="3087" name="Line 1842"/>
              <p:cNvSpPr>
                <a:spLocks noChangeShapeType="1"/>
              </p:cNvSpPr>
              <p:nvPr/>
            </p:nvSpPr>
            <p:spPr bwMode="auto">
              <a:xfrm flipV="1">
                <a:off x="2887" y="1320"/>
                <a:ext cx="1" cy="2"/>
              </a:xfrm>
              <a:prstGeom prst="line">
                <a:avLst/>
              </a:prstGeom>
              <a:noFill/>
              <a:ln w="3">
                <a:solidFill>
                  <a:srgbClr val="00BDFF"/>
                </a:solidFill>
                <a:round/>
                <a:headEnd/>
                <a:tailEnd/>
              </a:ln>
            </p:spPr>
            <p:txBody>
              <a:bodyPr/>
              <a:lstStyle/>
              <a:p>
                <a:endParaRPr lang="nb-NO" dirty="0"/>
              </a:p>
            </p:txBody>
          </p:sp>
          <p:sp>
            <p:nvSpPr>
              <p:cNvPr id="3088" name="Freeform 1843"/>
              <p:cNvSpPr>
                <a:spLocks/>
              </p:cNvSpPr>
              <p:nvPr/>
            </p:nvSpPr>
            <p:spPr bwMode="auto">
              <a:xfrm>
                <a:off x="2997" y="1301"/>
                <a:ext cx="11" cy="26"/>
              </a:xfrm>
              <a:custGeom>
                <a:avLst/>
                <a:gdLst>
                  <a:gd name="T0" fmla="*/ 11 w 11"/>
                  <a:gd name="T1" fmla="*/ 26 h 26"/>
                  <a:gd name="T2" fmla="*/ 11 w 11"/>
                  <a:gd name="T3" fmla="*/ 25 h 26"/>
                  <a:gd name="T4" fmla="*/ 5 w 11"/>
                  <a:gd name="T5" fmla="*/ 21 h 26"/>
                  <a:gd name="T6" fmla="*/ 0 w 11"/>
                  <a:gd name="T7" fmla="*/ 19 h 26"/>
                  <a:gd name="T8" fmla="*/ 0 w 11"/>
                  <a:gd name="T9" fmla="*/ 15 h 26"/>
                  <a:gd name="T10" fmla="*/ 4 w 11"/>
                  <a:gd name="T11" fmla="*/ 5 h 26"/>
                  <a:gd name="T12" fmla="*/ 7 w 11"/>
                  <a:gd name="T13" fmla="*/ 0 h 26"/>
                  <a:gd name="T14" fmla="*/ 9 w 11"/>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11" y="26"/>
                    </a:moveTo>
                    <a:lnTo>
                      <a:pt x="11" y="25"/>
                    </a:lnTo>
                    <a:lnTo>
                      <a:pt x="5" y="21"/>
                    </a:lnTo>
                    <a:lnTo>
                      <a:pt x="0" y="19"/>
                    </a:lnTo>
                    <a:lnTo>
                      <a:pt x="0" y="15"/>
                    </a:lnTo>
                    <a:lnTo>
                      <a:pt x="4" y="5"/>
                    </a:lnTo>
                    <a:lnTo>
                      <a:pt x="7" y="0"/>
                    </a:lnTo>
                    <a:lnTo>
                      <a:pt x="9" y="3"/>
                    </a:lnTo>
                  </a:path>
                </a:pathLst>
              </a:custGeom>
              <a:noFill/>
              <a:ln w="3">
                <a:solidFill>
                  <a:srgbClr val="00BDFF"/>
                </a:solidFill>
                <a:prstDash val="solid"/>
                <a:round/>
                <a:headEnd/>
                <a:tailEnd/>
              </a:ln>
            </p:spPr>
            <p:txBody>
              <a:bodyPr/>
              <a:lstStyle/>
              <a:p>
                <a:endParaRPr lang="nb-NO" dirty="0"/>
              </a:p>
            </p:txBody>
          </p:sp>
          <p:sp>
            <p:nvSpPr>
              <p:cNvPr id="3089" name="Freeform 1844"/>
              <p:cNvSpPr>
                <a:spLocks/>
              </p:cNvSpPr>
              <p:nvPr/>
            </p:nvSpPr>
            <p:spPr bwMode="auto">
              <a:xfrm>
                <a:off x="2965" y="1317"/>
                <a:ext cx="8" cy="13"/>
              </a:xfrm>
              <a:custGeom>
                <a:avLst/>
                <a:gdLst>
                  <a:gd name="T0" fmla="*/ 0 w 8"/>
                  <a:gd name="T1" fmla="*/ 0 h 13"/>
                  <a:gd name="T2" fmla="*/ 1 w 8"/>
                  <a:gd name="T3" fmla="*/ 5 h 13"/>
                  <a:gd name="T4" fmla="*/ 5 w 8"/>
                  <a:gd name="T5" fmla="*/ 8 h 13"/>
                  <a:gd name="T6" fmla="*/ 8 w 8"/>
                  <a:gd name="T7" fmla="*/ 13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0" y="0"/>
                    </a:moveTo>
                    <a:lnTo>
                      <a:pt x="1" y="5"/>
                    </a:lnTo>
                    <a:lnTo>
                      <a:pt x="5" y="8"/>
                    </a:lnTo>
                    <a:lnTo>
                      <a:pt x="8" y="13"/>
                    </a:lnTo>
                  </a:path>
                </a:pathLst>
              </a:custGeom>
              <a:noFill/>
              <a:ln w="3">
                <a:solidFill>
                  <a:srgbClr val="00BDFF"/>
                </a:solidFill>
                <a:prstDash val="solid"/>
                <a:round/>
                <a:headEnd/>
                <a:tailEnd/>
              </a:ln>
            </p:spPr>
            <p:txBody>
              <a:bodyPr/>
              <a:lstStyle/>
              <a:p>
                <a:endParaRPr lang="nb-NO" dirty="0"/>
              </a:p>
            </p:txBody>
          </p:sp>
          <p:sp>
            <p:nvSpPr>
              <p:cNvPr id="3090" name="Freeform 1845"/>
              <p:cNvSpPr>
                <a:spLocks/>
              </p:cNvSpPr>
              <p:nvPr/>
            </p:nvSpPr>
            <p:spPr bwMode="auto">
              <a:xfrm>
                <a:off x="2887" y="1322"/>
                <a:ext cx="4" cy="9"/>
              </a:xfrm>
              <a:custGeom>
                <a:avLst/>
                <a:gdLst>
                  <a:gd name="T0" fmla="*/ 4 w 4"/>
                  <a:gd name="T1" fmla="*/ 9 h 9"/>
                  <a:gd name="T2" fmla="*/ 2 w 4"/>
                  <a:gd name="T3" fmla="*/ 7 h 9"/>
                  <a:gd name="T4" fmla="*/ 1 w 4"/>
                  <a:gd name="T5" fmla="*/ 3 h 9"/>
                  <a:gd name="T6" fmla="*/ 0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9"/>
                    </a:moveTo>
                    <a:lnTo>
                      <a:pt x="2" y="7"/>
                    </a:lnTo>
                    <a:lnTo>
                      <a:pt x="1" y="3"/>
                    </a:lnTo>
                    <a:lnTo>
                      <a:pt x="0" y="0"/>
                    </a:lnTo>
                  </a:path>
                </a:pathLst>
              </a:custGeom>
              <a:noFill/>
              <a:ln w="3">
                <a:solidFill>
                  <a:srgbClr val="00BDFF"/>
                </a:solidFill>
                <a:prstDash val="solid"/>
                <a:round/>
                <a:headEnd/>
                <a:tailEnd/>
              </a:ln>
            </p:spPr>
            <p:txBody>
              <a:bodyPr/>
              <a:lstStyle/>
              <a:p>
                <a:endParaRPr lang="nb-NO" dirty="0"/>
              </a:p>
            </p:txBody>
          </p:sp>
          <p:sp>
            <p:nvSpPr>
              <p:cNvPr id="3091" name="Freeform 1846"/>
              <p:cNvSpPr>
                <a:spLocks/>
              </p:cNvSpPr>
              <p:nvPr/>
            </p:nvSpPr>
            <p:spPr bwMode="auto">
              <a:xfrm>
                <a:off x="2900" y="1312"/>
                <a:ext cx="26" cy="19"/>
              </a:xfrm>
              <a:custGeom>
                <a:avLst/>
                <a:gdLst>
                  <a:gd name="T0" fmla="*/ 26 w 26"/>
                  <a:gd name="T1" fmla="*/ 8 h 19"/>
                  <a:gd name="T2" fmla="*/ 23 w 26"/>
                  <a:gd name="T3" fmla="*/ 8 h 19"/>
                  <a:gd name="T4" fmla="*/ 21 w 26"/>
                  <a:gd name="T5" fmla="*/ 8 h 19"/>
                  <a:gd name="T6" fmla="*/ 18 w 26"/>
                  <a:gd name="T7" fmla="*/ 8 h 19"/>
                  <a:gd name="T8" fmla="*/ 14 w 26"/>
                  <a:gd name="T9" fmla="*/ 0 h 19"/>
                  <a:gd name="T10" fmla="*/ 9 w 26"/>
                  <a:gd name="T11" fmla="*/ 6 h 19"/>
                  <a:gd name="T12" fmla="*/ 4 w 26"/>
                  <a:gd name="T13" fmla="*/ 10 h 19"/>
                  <a:gd name="T14" fmla="*/ 2 w 26"/>
                  <a:gd name="T15" fmla="*/ 10 h 19"/>
                  <a:gd name="T16" fmla="*/ 0 w 26"/>
                  <a:gd name="T17" fmla="*/ 15 h 19"/>
                  <a:gd name="T18" fmla="*/ 1 w 26"/>
                  <a:gd name="T19" fmla="*/ 18 h 19"/>
                  <a:gd name="T20" fmla="*/ 1 w 26"/>
                  <a:gd name="T21" fmla="*/ 19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9"/>
                  <a:gd name="T35" fmla="*/ 26 w 2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9">
                    <a:moveTo>
                      <a:pt x="26" y="8"/>
                    </a:moveTo>
                    <a:lnTo>
                      <a:pt x="23" y="8"/>
                    </a:lnTo>
                    <a:lnTo>
                      <a:pt x="21" y="8"/>
                    </a:lnTo>
                    <a:lnTo>
                      <a:pt x="18" y="8"/>
                    </a:lnTo>
                    <a:lnTo>
                      <a:pt x="14" y="0"/>
                    </a:lnTo>
                    <a:lnTo>
                      <a:pt x="9" y="6"/>
                    </a:lnTo>
                    <a:lnTo>
                      <a:pt x="4" y="10"/>
                    </a:lnTo>
                    <a:lnTo>
                      <a:pt x="2" y="10"/>
                    </a:lnTo>
                    <a:lnTo>
                      <a:pt x="0" y="15"/>
                    </a:lnTo>
                    <a:lnTo>
                      <a:pt x="1" y="18"/>
                    </a:lnTo>
                    <a:lnTo>
                      <a:pt x="1" y="19"/>
                    </a:lnTo>
                  </a:path>
                </a:pathLst>
              </a:custGeom>
              <a:noFill/>
              <a:ln w="3">
                <a:solidFill>
                  <a:srgbClr val="00BDFF"/>
                </a:solidFill>
                <a:prstDash val="solid"/>
                <a:round/>
                <a:headEnd/>
                <a:tailEnd/>
              </a:ln>
            </p:spPr>
            <p:txBody>
              <a:bodyPr/>
              <a:lstStyle/>
              <a:p>
                <a:endParaRPr lang="nb-NO" dirty="0"/>
              </a:p>
            </p:txBody>
          </p:sp>
          <p:sp>
            <p:nvSpPr>
              <p:cNvPr id="3092" name="Freeform 1847"/>
              <p:cNvSpPr>
                <a:spLocks/>
              </p:cNvSpPr>
              <p:nvPr/>
            </p:nvSpPr>
            <p:spPr bwMode="auto">
              <a:xfrm>
                <a:off x="2678" y="1289"/>
                <a:ext cx="23" cy="44"/>
              </a:xfrm>
              <a:custGeom>
                <a:avLst/>
                <a:gdLst>
                  <a:gd name="T0" fmla="*/ 7 w 23"/>
                  <a:gd name="T1" fmla="*/ 44 h 44"/>
                  <a:gd name="T2" fmla="*/ 14 w 23"/>
                  <a:gd name="T3" fmla="*/ 42 h 44"/>
                  <a:gd name="T4" fmla="*/ 18 w 23"/>
                  <a:gd name="T5" fmla="*/ 36 h 44"/>
                  <a:gd name="T6" fmla="*/ 21 w 23"/>
                  <a:gd name="T7" fmla="*/ 11 h 44"/>
                  <a:gd name="T8" fmla="*/ 23 w 23"/>
                  <a:gd name="T9" fmla="*/ 4 h 44"/>
                  <a:gd name="T10" fmla="*/ 14 w 23"/>
                  <a:gd name="T11" fmla="*/ 0 h 44"/>
                  <a:gd name="T12" fmla="*/ 11 w 23"/>
                  <a:gd name="T13" fmla="*/ 10 h 44"/>
                  <a:gd name="T14" fmla="*/ 15 w 23"/>
                  <a:gd name="T15" fmla="*/ 12 h 44"/>
                  <a:gd name="T16" fmla="*/ 15 w 23"/>
                  <a:gd name="T17" fmla="*/ 16 h 44"/>
                  <a:gd name="T18" fmla="*/ 6 w 23"/>
                  <a:gd name="T19" fmla="*/ 17 h 44"/>
                  <a:gd name="T20" fmla="*/ 6 w 23"/>
                  <a:gd name="T21" fmla="*/ 23 h 44"/>
                  <a:gd name="T22" fmla="*/ 2 w 23"/>
                  <a:gd name="T23" fmla="*/ 27 h 44"/>
                  <a:gd name="T24" fmla="*/ 0 w 23"/>
                  <a:gd name="T25" fmla="*/ 38 h 44"/>
                  <a:gd name="T26" fmla="*/ 0 w 23"/>
                  <a:gd name="T27" fmla="*/ 42 h 44"/>
                  <a:gd name="T28" fmla="*/ 7 w 23"/>
                  <a:gd name="T29" fmla="*/ 37 h 44"/>
                  <a:gd name="T30" fmla="*/ 7 w 23"/>
                  <a:gd name="T31" fmla="*/ 44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44"/>
                  <a:gd name="T50" fmla="*/ 23 w 23"/>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44">
                    <a:moveTo>
                      <a:pt x="7" y="44"/>
                    </a:moveTo>
                    <a:lnTo>
                      <a:pt x="14" y="42"/>
                    </a:lnTo>
                    <a:lnTo>
                      <a:pt x="18" y="36"/>
                    </a:lnTo>
                    <a:lnTo>
                      <a:pt x="21" y="11"/>
                    </a:lnTo>
                    <a:lnTo>
                      <a:pt x="23" y="4"/>
                    </a:lnTo>
                    <a:lnTo>
                      <a:pt x="14" y="0"/>
                    </a:lnTo>
                    <a:lnTo>
                      <a:pt x="11" y="10"/>
                    </a:lnTo>
                    <a:lnTo>
                      <a:pt x="15" y="12"/>
                    </a:lnTo>
                    <a:lnTo>
                      <a:pt x="15" y="16"/>
                    </a:lnTo>
                    <a:lnTo>
                      <a:pt x="6" y="17"/>
                    </a:lnTo>
                    <a:lnTo>
                      <a:pt x="6" y="23"/>
                    </a:lnTo>
                    <a:lnTo>
                      <a:pt x="2" y="27"/>
                    </a:lnTo>
                    <a:lnTo>
                      <a:pt x="0" y="38"/>
                    </a:lnTo>
                    <a:lnTo>
                      <a:pt x="0" y="42"/>
                    </a:lnTo>
                    <a:lnTo>
                      <a:pt x="7" y="37"/>
                    </a:lnTo>
                    <a:lnTo>
                      <a:pt x="7" y="44"/>
                    </a:lnTo>
                  </a:path>
                </a:pathLst>
              </a:custGeom>
              <a:noFill/>
              <a:ln w="3">
                <a:solidFill>
                  <a:srgbClr val="00BDFF"/>
                </a:solidFill>
                <a:prstDash val="solid"/>
                <a:round/>
                <a:headEnd/>
                <a:tailEnd/>
              </a:ln>
            </p:spPr>
            <p:txBody>
              <a:bodyPr/>
              <a:lstStyle/>
              <a:p>
                <a:endParaRPr lang="nb-NO" dirty="0"/>
              </a:p>
            </p:txBody>
          </p:sp>
          <p:sp>
            <p:nvSpPr>
              <p:cNvPr id="3093" name="Freeform 1848"/>
              <p:cNvSpPr>
                <a:spLocks/>
              </p:cNvSpPr>
              <p:nvPr/>
            </p:nvSpPr>
            <p:spPr bwMode="auto">
              <a:xfrm>
                <a:off x="2980" y="1325"/>
                <a:ext cx="7" cy="9"/>
              </a:xfrm>
              <a:custGeom>
                <a:avLst/>
                <a:gdLst>
                  <a:gd name="T0" fmla="*/ 4 w 7"/>
                  <a:gd name="T1" fmla="*/ 9 h 9"/>
                  <a:gd name="T2" fmla="*/ 0 w 7"/>
                  <a:gd name="T3" fmla="*/ 4 h 9"/>
                  <a:gd name="T4" fmla="*/ 2 w 7"/>
                  <a:gd name="T5" fmla="*/ 0 h 9"/>
                  <a:gd name="T6" fmla="*/ 7 w 7"/>
                  <a:gd name="T7" fmla="*/ 6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4" y="9"/>
                    </a:moveTo>
                    <a:lnTo>
                      <a:pt x="0" y="4"/>
                    </a:lnTo>
                    <a:lnTo>
                      <a:pt x="2" y="0"/>
                    </a:lnTo>
                    <a:lnTo>
                      <a:pt x="7" y="6"/>
                    </a:lnTo>
                  </a:path>
                </a:pathLst>
              </a:custGeom>
              <a:noFill/>
              <a:ln w="3">
                <a:solidFill>
                  <a:srgbClr val="00BDFF"/>
                </a:solidFill>
                <a:prstDash val="solid"/>
                <a:round/>
                <a:headEnd/>
                <a:tailEnd/>
              </a:ln>
            </p:spPr>
            <p:txBody>
              <a:bodyPr/>
              <a:lstStyle/>
              <a:p>
                <a:endParaRPr lang="nb-NO" dirty="0"/>
              </a:p>
            </p:txBody>
          </p:sp>
          <p:sp>
            <p:nvSpPr>
              <p:cNvPr id="3094" name="Freeform 1849"/>
              <p:cNvSpPr>
                <a:spLocks/>
              </p:cNvSpPr>
              <p:nvPr/>
            </p:nvSpPr>
            <p:spPr bwMode="auto">
              <a:xfrm>
                <a:off x="2891" y="1331"/>
                <a:ext cx="10" cy="3"/>
              </a:xfrm>
              <a:custGeom>
                <a:avLst/>
                <a:gdLst>
                  <a:gd name="T0" fmla="*/ 10 w 10"/>
                  <a:gd name="T1" fmla="*/ 0 h 3"/>
                  <a:gd name="T2" fmla="*/ 10 w 10"/>
                  <a:gd name="T3" fmla="*/ 3 h 3"/>
                  <a:gd name="T4" fmla="*/ 5 w 10"/>
                  <a:gd name="T5" fmla="*/ 0 h 3"/>
                  <a:gd name="T6" fmla="*/ 1 w 10"/>
                  <a:gd name="T7" fmla="*/ 0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10" y="0"/>
                    </a:moveTo>
                    <a:lnTo>
                      <a:pt x="10" y="3"/>
                    </a:lnTo>
                    <a:lnTo>
                      <a:pt x="5" y="0"/>
                    </a:lnTo>
                    <a:lnTo>
                      <a:pt x="1" y="0"/>
                    </a:lnTo>
                    <a:lnTo>
                      <a:pt x="0" y="0"/>
                    </a:lnTo>
                  </a:path>
                </a:pathLst>
              </a:custGeom>
              <a:noFill/>
              <a:ln w="3">
                <a:solidFill>
                  <a:srgbClr val="00BDFF"/>
                </a:solidFill>
                <a:prstDash val="solid"/>
                <a:round/>
                <a:headEnd/>
                <a:tailEnd/>
              </a:ln>
            </p:spPr>
            <p:txBody>
              <a:bodyPr/>
              <a:lstStyle/>
              <a:p>
                <a:endParaRPr lang="nb-NO" dirty="0"/>
              </a:p>
            </p:txBody>
          </p:sp>
          <p:sp>
            <p:nvSpPr>
              <p:cNvPr id="3095" name="Freeform 1850"/>
              <p:cNvSpPr>
                <a:spLocks/>
              </p:cNvSpPr>
              <p:nvPr/>
            </p:nvSpPr>
            <p:spPr bwMode="auto">
              <a:xfrm>
                <a:off x="3006" y="1327"/>
                <a:ext cx="4" cy="8"/>
              </a:xfrm>
              <a:custGeom>
                <a:avLst/>
                <a:gdLst>
                  <a:gd name="T0" fmla="*/ 4 w 4"/>
                  <a:gd name="T1" fmla="*/ 8 h 8"/>
                  <a:gd name="T2" fmla="*/ 1 w 4"/>
                  <a:gd name="T3" fmla="*/ 7 h 8"/>
                  <a:gd name="T4" fmla="*/ 0 w 4"/>
                  <a:gd name="T5" fmla="*/ 4 h 8"/>
                  <a:gd name="T6" fmla="*/ 2 w 4"/>
                  <a:gd name="T7" fmla="*/ 0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4" y="8"/>
                    </a:moveTo>
                    <a:lnTo>
                      <a:pt x="1" y="7"/>
                    </a:lnTo>
                    <a:lnTo>
                      <a:pt x="0" y="4"/>
                    </a:lnTo>
                    <a:lnTo>
                      <a:pt x="2" y="0"/>
                    </a:lnTo>
                  </a:path>
                </a:pathLst>
              </a:custGeom>
              <a:noFill/>
              <a:ln w="3">
                <a:solidFill>
                  <a:srgbClr val="00BDFF"/>
                </a:solidFill>
                <a:prstDash val="solid"/>
                <a:round/>
                <a:headEnd/>
                <a:tailEnd/>
              </a:ln>
            </p:spPr>
            <p:txBody>
              <a:bodyPr/>
              <a:lstStyle/>
              <a:p>
                <a:endParaRPr lang="nb-NO" dirty="0"/>
              </a:p>
            </p:txBody>
          </p:sp>
          <p:sp>
            <p:nvSpPr>
              <p:cNvPr id="3096" name="Line 1851"/>
              <p:cNvSpPr>
                <a:spLocks noChangeShapeType="1"/>
              </p:cNvSpPr>
              <p:nvPr/>
            </p:nvSpPr>
            <p:spPr bwMode="auto">
              <a:xfrm>
                <a:off x="2987" y="1331"/>
                <a:ext cx="3" cy="6"/>
              </a:xfrm>
              <a:prstGeom prst="line">
                <a:avLst/>
              </a:prstGeom>
              <a:noFill/>
              <a:ln w="3">
                <a:solidFill>
                  <a:srgbClr val="00BDFF"/>
                </a:solidFill>
                <a:round/>
                <a:headEnd/>
                <a:tailEnd/>
              </a:ln>
            </p:spPr>
            <p:txBody>
              <a:bodyPr/>
              <a:lstStyle/>
              <a:p>
                <a:endParaRPr lang="nb-NO" dirty="0"/>
              </a:p>
            </p:txBody>
          </p:sp>
          <p:sp>
            <p:nvSpPr>
              <p:cNvPr id="3097" name="Freeform 1852"/>
              <p:cNvSpPr>
                <a:spLocks/>
              </p:cNvSpPr>
              <p:nvPr/>
            </p:nvSpPr>
            <p:spPr bwMode="auto">
              <a:xfrm>
                <a:off x="2908" y="1333"/>
                <a:ext cx="10" cy="8"/>
              </a:xfrm>
              <a:custGeom>
                <a:avLst/>
                <a:gdLst>
                  <a:gd name="T0" fmla="*/ 7 w 10"/>
                  <a:gd name="T1" fmla="*/ 0 h 8"/>
                  <a:gd name="T2" fmla="*/ 0 w 10"/>
                  <a:gd name="T3" fmla="*/ 2 h 8"/>
                  <a:gd name="T4" fmla="*/ 1 w 10"/>
                  <a:gd name="T5" fmla="*/ 5 h 8"/>
                  <a:gd name="T6" fmla="*/ 10 w 10"/>
                  <a:gd name="T7" fmla="*/ 8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7" y="0"/>
                    </a:moveTo>
                    <a:lnTo>
                      <a:pt x="0" y="2"/>
                    </a:lnTo>
                    <a:lnTo>
                      <a:pt x="1" y="5"/>
                    </a:lnTo>
                    <a:lnTo>
                      <a:pt x="10" y="8"/>
                    </a:lnTo>
                  </a:path>
                </a:pathLst>
              </a:custGeom>
              <a:noFill/>
              <a:ln w="3">
                <a:solidFill>
                  <a:srgbClr val="00BDFF"/>
                </a:solidFill>
                <a:prstDash val="solid"/>
                <a:round/>
                <a:headEnd/>
                <a:tailEnd/>
              </a:ln>
            </p:spPr>
            <p:txBody>
              <a:bodyPr/>
              <a:lstStyle/>
              <a:p>
                <a:endParaRPr lang="nb-NO" dirty="0"/>
              </a:p>
            </p:txBody>
          </p:sp>
          <p:sp>
            <p:nvSpPr>
              <p:cNvPr id="3098" name="Freeform 1853"/>
              <p:cNvSpPr>
                <a:spLocks/>
              </p:cNvSpPr>
              <p:nvPr/>
            </p:nvSpPr>
            <p:spPr bwMode="auto">
              <a:xfrm>
                <a:off x="3006" y="1335"/>
                <a:ext cx="5" cy="7"/>
              </a:xfrm>
              <a:custGeom>
                <a:avLst/>
                <a:gdLst>
                  <a:gd name="T0" fmla="*/ 0 w 5"/>
                  <a:gd name="T1" fmla="*/ 4 h 7"/>
                  <a:gd name="T2" fmla="*/ 2 w 5"/>
                  <a:gd name="T3" fmla="*/ 7 h 7"/>
                  <a:gd name="T4" fmla="*/ 5 w 5"/>
                  <a:gd name="T5" fmla="*/ 6 h 7"/>
                  <a:gd name="T6" fmla="*/ 5 w 5"/>
                  <a:gd name="T7" fmla="*/ 2 h 7"/>
                  <a:gd name="T8" fmla="*/ 4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4"/>
                    </a:moveTo>
                    <a:lnTo>
                      <a:pt x="2" y="7"/>
                    </a:lnTo>
                    <a:lnTo>
                      <a:pt x="5" y="6"/>
                    </a:lnTo>
                    <a:lnTo>
                      <a:pt x="5" y="2"/>
                    </a:lnTo>
                    <a:lnTo>
                      <a:pt x="4" y="0"/>
                    </a:lnTo>
                  </a:path>
                </a:pathLst>
              </a:custGeom>
              <a:noFill/>
              <a:ln w="3">
                <a:solidFill>
                  <a:srgbClr val="00BDFF"/>
                </a:solidFill>
                <a:prstDash val="solid"/>
                <a:round/>
                <a:headEnd/>
                <a:tailEnd/>
              </a:ln>
            </p:spPr>
            <p:txBody>
              <a:bodyPr/>
              <a:lstStyle/>
              <a:p>
                <a:endParaRPr lang="nb-NO" dirty="0"/>
              </a:p>
            </p:txBody>
          </p:sp>
          <p:sp>
            <p:nvSpPr>
              <p:cNvPr id="3099" name="Freeform 1854"/>
              <p:cNvSpPr>
                <a:spLocks/>
              </p:cNvSpPr>
              <p:nvPr/>
            </p:nvSpPr>
            <p:spPr bwMode="auto">
              <a:xfrm>
                <a:off x="2915" y="1327"/>
                <a:ext cx="31" cy="15"/>
              </a:xfrm>
              <a:custGeom>
                <a:avLst/>
                <a:gdLst>
                  <a:gd name="T0" fmla="*/ 3 w 31"/>
                  <a:gd name="T1" fmla="*/ 14 h 15"/>
                  <a:gd name="T2" fmla="*/ 6 w 31"/>
                  <a:gd name="T3" fmla="*/ 15 h 15"/>
                  <a:gd name="T4" fmla="*/ 7 w 31"/>
                  <a:gd name="T5" fmla="*/ 15 h 15"/>
                  <a:gd name="T6" fmla="*/ 14 w 31"/>
                  <a:gd name="T7" fmla="*/ 6 h 15"/>
                  <a:gd name="T8" fmla="*/ 27 w 31"/>
                  <a:gd name="T9" fmla="*/ 14 h 15"/>
                  <a:gd name="T10" fmla="*/ 31 w 31"/>
                  <a:gd name="T11" fmla="*/ 12 h 15"/>
                  <a:gd name="T12" fmla="*/ 25 w 31"/>
                  <a:gd name="T13" fmla="*/ 3 h 15"/>
                  <a:gd name="T14" fmla="*/ 16 w 31"/>
                  <a:gd name="T15" fmla="*/ 3 h 15"/>
                  <a:gd name="T16" fmla="*/ 12 w 31"/>
                  <a:gd name="T17" fmla="*/ 0 h 15"/>
                  <a:gd name="T18" fmla="*/ 8 w 31"/>
                  <a:gd name="T19" fmla="*/ 2 h 15"/>
                  <a:gd name="T20" fmla="*/ 6 w 31"/>
                  <a:gd name="T21" fmla="*/ 3 h 15"/>
                  <a:gd name="T22" fmla="*/ 0 w 31"/>
                  <a:gd name="T23" fmla="*/ 6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5"/>
                  <a:gd name="T38" fmla="*/ 31 w 3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5">
                    <a:moveTo>
                      <a:pt x="3" y="14"/>
                    </a:moveTo>
                    <a:lnTo>
                      <a:pt x="6" y="15"/>
                    </a:lnTo>
                    <a:lnTo>
                      <a:pt x="7" y="15"/>
                    </a:lnTo>
                    <a:lnTo>
                      <a:pt x="14" y="6"/>
                    </a:lnTo>
                    <a:lnTo>
                      <a:pt x="27" y="14"/>
                    </a:lnTo>
                    <a:lnTo>
                      <a:pt x="31" y="12"/>
                    </a:lnTo>
                    <a:lnTo>
                      <a:pt x="25" y="3"/>
                    </a:lnTo>
                    <a:lnTo>
                      <a:pt x="16" y="3"/>
                    </a:lnTo>
                    <a:lnTo>
                      <a:pt x="12" y="0"/>
                    </a:lnTo>
                    <a:lnTo>
                      <a:pt x="8" y="2"/>
                    </a:lnTo>
                    <a:lnTo>
                      <a:pt x="6" y="3"/>
                    </a:lnTo>
                    <a:lnTo>
                      <a:pt x="0" y="6"/>
                    </a:lnTo>
                  </a:path>
                </a:pathLst>
              </a:custGeom>
              <a:noFill/>
              <a:ln w="3">
                <a:solidFill>
                  <a:srgbClr val="00BDFF"/>
                </a:solidFill>
                <a:prstDash val="solid"/>
                <a:round/>
                <a:headEnd/>
                <a:tailEnd/>
              </a:ln>
            </p:spPr>
            <p:txBody>
              <a:bodyPr/>
              <a:lstStyle/>
              <a:p>
                <a:endParaRPr lang="nb-NO" dirty="0"/>
              </a:p>
            </p:txBody>
          </p:sp>
          <p:sp>
            <p:nvSpPr>
              <p:cNvPr id="3100" name="Freeform 1855"/>
              <p:cNvSpPr>
                <a:spLocks/>
              </p:cNvSpPr>
              <p:nvPr/>
            </p:nvSpPr>
            <p:spPr bwMode="auto">
              <a:xfrm>
                <a:off x="2993" y="1327"/>
                <a:ext cx="13" cy="15"/>
              </a:xfrm>
              <a:custGeom>
                <a:avLst/>
                <a:gdLst>
                  <a:gd name="T0" fmla="*/ 8 w 13"/>
                  <a:gd name="T1" fmla="*/ 15 h 15"/>
                  <a:gd name="T2" fmla="*/ 6 w 13"/>
                  <a:gd name="T3" fmla="*/ 12 h 15"/>
                  <a:gd name="T4" fmla="*/ 2 w 13"/>
                  <a:gd name="T5" fmla="*/ 7 h 15"/>
                  <a:gd name="T6" fmla="*/ 0 w 13"/>
                  <a:gd name="T7" fmla="*/ 2 h 15"/>
                  <a:gd name="T8" fmla="*/ 4 w 13"/>
                  <a:gd name="T9" fmla="*/ 0 h 15"/>
                  <a:gd name="T10" fmla="*/ 9 w 13"/>
                  <a:gd name="T11" fmla="*/ 6 h 15"/>
                  <a:gd name="T12" fmla="*/ 13 w 13"/>
                  <a:gd name="T13" fmla="*/ 12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8" y="15"/>
                    </a:moveTo>
                    <a:lnTo>
                      <a:pt x="6" y="12"/>
                    </a:lnTo>
                    <a:lnTo>
                      <a:pt x="2" y="7"/>
                    </a:lnTo>
                    <a:lnTo>
                      <a:pt x="0" y="2"/>
                    </a:lnTo>
                    <a:lnTo>
                      <a:pt x="4" y="0"/>
                    </a:lnTo>
                    <a:lnTo>
                      <a:pt x="9" y="6"/>
                    </a:lnTo>
                    <a:lnTo>
                      <a:pt x="13" y="12"/>
                    </a:lnTo>
                  </a:path>
                </a:pathLst>
              </a:custGeom>
              <a:noFill/>
              <a:ln w="3">
                <a:solidFill>
                  <a:srgbClr val="00BDFF"/>
                </a:solidFill>
                <a:prstDash val="solid"/>
                <a:round/>
                <a:headEnd/>
                <a:tailEnd/>
              </a:ln>
            </p:spPr>
            <p:txBody>
              <a:bodyPr/>
              <a:lstStyle/>
              <a:p>
                <a:endParaRPr lang="nb-NO" dirty="0"/>
              </a:p>
            </p:txBody>
          </p:sp>
          <p:sp>
            <p:nvSpPr>
              <p:cNvPr id="3101" name="Line 1856"/>
              <p:cNvSpPr>
                <a:spLocks noChangeShapeType="1"/>
              </p:cNvSpPr>
              <p:nvPr/>
            </p:nvSpPr>
            <p:spPr bwMode="auto">
              <a:xfrm flipH="1" flipV="1">
                <a:off x="2871" y="1350"/>
                <a:ext cx="13" cy="1"/>
              </a:xfrm>
              <a:prstGeom prst="line">
                <a:avLst/>
              </a:prstGeom>
              <a:noFill/>
              <a:ln w="3">
                <a:solidFill>
                  <a:srgbClr val="00BDFF"/>
                </a:solidFill>
                <a:round/>
                <a:headEnd/>
                <a:tailEnd/>
              </a:ln>
            </p:spPr>
            <p:txBody>
              <a:bodyPr/>
              <a:lstStyle/>
              <a:p>
                <a:endParaRPr lang="nb-NO" dirty="0"/>
              </a:p>
            </p:txBody>
          </p:sp>
          <p:sp>
            <p:nvSpPr>
              <p:cNvPr id="3102" name="Freeform 1857"/>
              <p:cNvSpPr>
                <a:spLocks/>
              </p:cNvSpPr>
              <p:nvPr/>
            </p:nvSpPr>
            <p:spPr bwMode="auto">
              <a:xfrm>
                <a:off x="2984" y="1334"/>
                <a:ext cx="2" cy="17"/>
              </a:xfrm>
              <a:custGeom>
                <a:avLst/>
                <a:gdLst>
                  <a:gd name="T0" fmla="*/ 2 w 2"/>
                  <a:gd name="T1" fmla="*/ 17 h 17"/>
                  <a:gd name="T2" fmla="*/ 2 w 2"/>
                  <a:gd name="T3" fmla="*/ 12 h 17"/>
                  <a:gd name="T4" fmla="*/ 1 w 2"/>
                  <a:gd name="T5" fmla="*/ 5 h 17"/>
                  <a:gd name="T6" fmla="*/ 0 w 2"/>
                  <a:gd name="T7" fmla="*/ 0 h 17"/>
                  <a:gd name="T8" fmla="*/ 0 w 2"/>
                  <a:gd name="T9" fmla="*/ 0 h 17"/>
                  <a:gd name="T10" fmla="*/ 0 60000 65536"/>
                  <a:gd name="T11" fmla="*/ 0 60000 65536"/>
                  <a:gd name="T12" fmla="*/ 0 60000 65536"/>
                  <a:gd name="T13" fmla="*/ 0 60000 65536"/>
                  <a:gd name="T14" fmla="*/ 0 60000 65536"/>
                  <a:gd name="T15" fmla="*/ 0 w 2"/>
                  <a:gd name="T16" fmla="*/ 0 h 17"/>
                  <a:gd name="T17" fmla="*/ 2 w 2"/>
                  <a:gd name="T18" fmla="*/ 17 h 17"/>
                </a:gdLst>
                <a:ahLst/>
                <a:cxnLst>
                  <a:cxn ang="T10">
                    <a:pos x="T0" y="T1"/>
                  </a:cxn>
                  <a:cxn ang="T11">
                    <a:pos x="T2" y="T3"/>
                  </a:cxn>
                  <a:cxn ang="T12">
                    <a:pos x="T4" y="T5"/>
                  </a:cxn>
                  <a:cxn ang="T13">
                    <a:pos x="T6" y="T7"/>
                  </a:cxn>
                  <a:cxn ang="T14">
                    <a:pos x="T8" y="T9"/>
                  </a:cxn>
                </a:cxnLst>
                <a:rect l="T15" t="T16" r="T17" b="T18"/>
                <a:pathLst>
                  <a:path w="2" h="17">
                    <a:moveTo>
                      <a:pt x="2" y="17"/>
                    </a:moveTo>
                    <a:lnTo>
                      <a:pt x="2" y="12"/>
                    </a:lnTo>
                    <a:lnTo>
                      <a:pt x="1" y="5"/>
                    </a:lnTo>
                    <a:lnTo>
                      <a:pt x="0" y="0"/>
                    </a:lnTo>
                  </a:path>
                </a:pathLst>
              </a:custGeom>
              <a:noFill/>
              <a:ln w="3">
                <a:solidFill>
                  <a:srgbClr val="00BDFF"/>
                </a:solidFill>
                <a:prstDash val="solid"/>
                <a:round/>
                <a:headEnd/>
                <a:tailEnd/>
              </a:ln>
            </p:spPr>
            <p:txBody>
              <a:bodyPr/>
              <a:lstStyle/>
              <a:p>
                <a:endParaRPr lang="nb-NO" dirty="0"/>
              </a:p>
            </p:txBody>
          </p:sp>
          <p:sp>
            <p:nvSpPr>
              <p:cNvPr id="3103" name="Freeform 1858"/>
              <p:cNvSpPr>
                <a:spLocks/>
              </p:cNvSpPr>
              <p:nvPr/>
            </p:nvSpPr>
            <p:spPr bwMode="auto">
              <a:xfrm>
                <a:off x="3001" y="1342"/>
                <a:ext cx="3" cy="12"/>
              </a:xfrm>
              <a:custGeom>
                <a:avLst/>
                <a:gdLst>
                  <a:gd name="T0" fmla="*/ 2 w 3"/>
                  <a:gd name="T1" fmla="*/ 12 h 12"/>
                  <a:gd name="T2" fmla="*/ 3 w 3"/>
                  <a:gd name="T3" fmla="*/ 9 h 12"/>
                  <a:gd name="T4" fmla="*/ 3 w 3"/>
                  <a:gd name="T5" fmla="*/ 5 h 12"/>
                  <a:gd name="T6" fmla="*/ 0 w 3"/>
                  <a:gd name="T7" fmla="*/ 0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2" y="12"/>
                    </a:moveTo>
                    <a:lnTo>
                      <a:pt x="3" y="9"/>
                    </a:lnTo>
                    <a:lnTo>
                      <a:pt x="3" y="5"/>
                    </a:lnTo>
                    <a:lnTo>
                      <a:pt x="0" y="0"/>
                    </a:lnTo>
                  </a:path>
                </a:pathLst>
              </a:custGeom>
              <a:noFill/>
              <a:ln w="3">
                <a:solidFill>
                  <a:srgbClr val="00BDFF"/>
                </a:solidFill>
                <a:prstDash val="solid"/>
                <a:round/>
                <a:headEnd/>
                <a:tailEnd/>
              </a:ln>
            </p:spPr>
            <p:txBody>
              <a:bodyPr/>
              <a:lstStyle/>
              <a:p>
                <a:endParaRPr lang="nb-NO" dirty="0"/>
              </a:p>
            </p:txBody>
          </p:sp>
          <p:sp>
            <p:nvSpPr>
              <p:cNvPr id="3104" name="Freeform 1859"/>
              <p:cNvSpPr>
                <a:spLocks/>
              </p:cNvSpPr>
              <p:nvPr/>
            </p:nvSpPr>
            <p:spPr bwMode="auto">
              <a:xfrm>
                <a:off x="2990" y="1337"/>
                <a:ext cx="13" cy="17"/>
              </a:xfrm>
              <a:custGeom>
                <a:avLst/>
                <a:gdLst>
                  <a:gd name="T0" fmla="*/ 0 w 13"/>
                  <a:gd name="T1" fmla="*/ 0 h 17"/>
                  <a:gd name="T2" fmla="*/ 3 w 13"/>
                  <a:gd name="T3" fmla="*/ 5 h 17"/>
                  <a:gd name="T4" fmla="*/ 9 w 13"/>
                  <a:gd name="T5" fmla="*/ 13 h 17"/>
                  <a:gd name="T6" fmla="*/ 12 w 13"/>
                  <a:gd name="T7" fmla="*/ 17 h 17"/>
                  <a:gd name="T8" fmla="*/ 13 w 13"/>
                  <a:gd name="T9" fmla="*/ 17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0"/>
                    </a:moveTo>
                    <a:lnTo>
                      <a:pt x="3" y="5"/>
                    </a:lnTo>
                    <a:lnTo>
                      <a:pt x="9" y="13"/>
                    </a:lnTo>
                    <a:lnTo>
                      <a:pt x="12" y="17"/>
                    </a:lnTo>
                    <a:lnTo>
                      <a:pt x="13" y="17"/>
                    </a:lnTo>
                  </a:path>
                </a:pathLst>
              </a:custGeom>
              <a:noFill/>
              <a:ln w="3">
                <a:solidFill>
                  <a:srgbClr val="00BDFF"/>
                </a:solidFill>
                <a:prstDash val="solid"/>
                <a:round/>
                <a:headEnd/>
                <a:tailEnd/>
              </a:ln>
            </p:spPr>
            <p:txBody>
              <a:bodyPr/>
              <a:lstStyle/>
              <a:p>
                <a:endParaRPr lang="nb-NO" dirty="0"/>
              </a:p>
            </p:txBody>
          </p:sp>
          <p:sp>
            <p:nvSpPr>
              <p:cNvPr id="3105" name="Freeform 1860"/>
              <p:cNvSpPr>
                <a:spLocks/>
              </p:cNvSpPr>
              <p:nvPr/>
            </p:nvSpPr>
            <p:spPr bwMode="auto">
              <a:xfrm>
                <a:off x="2917" y="1347"/>
                <a:ext cx="23" cy="7"/>
              </a:xfrm>
              <a:custGeom>
                <a:avLst/>
                <a:gdLst>
                  <a:gd name="T0" fmla="*/ 0 w 23"/>
                  <a:gd name="T1" fmla="*/ 7 h 7"/>
                  <a:gd name="T2" fmla="*/ 5 w 23"/>
                  <a:gd name="T3" fmla="*/ 3 h 7"/>
                  <a:gd name="T4" fmla="*/ 14 w 23"/>
                  <a:gd name="T5" fmla="*/ 0 h 7"/>
                  <a:gd name="T6" fmla="*/ 17 w 23"/>
                  <a:gd name="T7" fmla="*/ 0 h 7"/>
                  <a:gd name="T8" fmla="*/ 23 w 23"/>
                  <a:gd name="T9" fmla="*/ 3 h 7"/>
                  <a:gd name="T10" fmla="*/ 23 w 23"/>
                  <a:gd name="T11" fmla="*/ 4 h 7"/>
                  <a:gd name="T12" fmla="*/ 0 60000 65536"/>
                  <a:gd name="T13" fmla="*/ 0 60000 65536"/>
                  <a:gd name="T14" fmla="*/ 0 60000 65536"/>
                  <a:gd name="T15" fmla="*/ 0 60000 65536"/>
                  <a:gd name="T16" fmla="*/ 0 60000 65536"/>
                  <a:gd name="T17" fmla="*/ 0 60000 65536"/>
                  <a:gd name="T18" fmla="*/ 0 w 23"/>
                  <a:gd name="T19" fmla="*/ 0 h 7"/>
                  <a:gd name="T20" fmla="*/ 23 w 23"/>
                  <a:gd name="T21" fmla="*/ 7 h 7"/>
                </a:gdLst>
                <a:ahLst/>
                <a:cxnLst>
                  <a:cxn ang="T12">
                    <a:pos x="T0" y="T1"/>
                  </a:cxn>
                  <a:cxn ang="T13">
                    <a:pos x="T2" y="T3"/>
                  </a:cxn>
                  <a:cxn ang="T14">
                    <a:pos x="T4" y="T5"/>
                  </a:cxn>
                  <a:cxn ang="T15">
                    <a:pos x="T6" y="T7"/>
                  </a:cxn>
                  <a:cxn ang="T16">
                    <a:pos x="T8" y="T9"/>
                  </a:cxn>
                  <a:cxn ang="T17">
                    <a:pos x="T10" y="T11"/>
                  </a:cxn>
                </a:cxnLst>
                <a:rect l="T18" t="T19" r="T20" b="T21"/>
                <a:pathLst>
                  <a:path w="23" h="7">
                    <a:moveTo>
                      <a:pt x="0" y="7"/>
                    </a:moveTo>
                    <a:lnTo>
                      <a:pt x="5" y="3"/>
                    </a:lnTo>
                    <a:lnTo>
                      <a:pt x="14" y="0"/>
                    </a:lnTo>
                    <a:lnTo>
                      <a:pt x="17" y="0"/>
                    </a:lnTo>
                    <a:lnTo>
                      <a:pt x="23" y="3"/>
                    </a:lnTo>
                    <a:lnTo>
                      <a:pt x="23" y="4"/>
                    </a:lnTo>
                  </a:path>
                </a:pathLst>
              </a:custGeom>
              <a:noFill/>
              <a:ln w="3">
                <a:solidFill>
                  <a:srgbClr val="00BDFF"/>
                </a:solidFill>
                <a:prstDash val="solid"/>
                <a:round/>
                <a:headEnd/>
                <a:tailEnd/>
              </a:ln>
            </p:spPr>
            <p:txBody>
              <a:bodyPr/>
              <a:lstStyle/>
              <a:p>
                <a:endParaRPr lang="nb-NO" dirty="0"/>
              </a:p>
            </p:txBody>
          </p:sp>
          <p:sp>
            <p:nvSpPr>
              <p:cNvPr id="3106" name="Freeform 1861"/>
              <p:cNvSpPr>
                <a:spLocks/>
              </p:cNvSpPr>
              <p:nvPr/>
            </p:nvSpPr>
            <p:spPr bwMode="auto">
              <a:xfrm>
                <a:off x="2855" y="1339"/>
                <a:ext cx="16" cy="17"/>
              </a:xfrm>
              <a:custGeom>
                <a:avLst/>
                <a:gdLst>
                  <a:gd name="T0" fmla="*/ 16 w 16"/>
                  <a:gd name="T1" fmla="*/ 11 h 17"/>
                  <a:gd name="T2" fmla="*/ 16 w 16"/>
                  <a:gd name="T3" fmla="*/ 11 h 17"/>
                  <a:gd name="T4" fmla="*/ 16 w 16"/>
                  <a:gd name="T5" fmla="*/ 2 h 17"/>
                  <a:gd name="T6" fmla="*/ 13 w 16"/>
                  <a:gd name="T7" fmla="*/ 0 h 17"/>
                  <a:gd name="T8" fmla="*/ 8 w 16"/>
                  <a:gd name="T9" fmla="*/ 5 h 17"/>
                  <a:gd name="T10" fmla="*/ 3 w 16"/>
                  <a:gd name="T11" fmla="*/ 4 h 17"/>
                  <a:gd name="T12" fmla="*/ 0 w 16"/>
                  <a:gd name="T13" fmla="*/ 4 h 17"/>
                  <a:gd name="T14" fmla="*/ 0 w 16"/>
                  <a:gd name="T15" fmla="*/ 11 h 17"/>
                  <a:gd name="T16" fmla="*/ 0 w 16"/>
                  <a:gd name="T17" fmla="*/ 13 h 17"/>
                  <a:gd name="T18" fmla="*/ 0 w 16"/>
                  <a:gd name="T19" fmla="*/ 15 h 17"/>
                  <a:gd name="T20" fmla="*/ 11 w 16"/>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7"/>
                  <a:gd name="T35" fmla="*/ 16 w 16"/>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7">
                    <a:moveTo>
                      <a:pt x="16" y="11"/>
                    </a:moveTo>
                    <a:lnTo>
                      <a:pt x="16" y="11"/>
                    </a:lnTo>
                    <a:lnTo>
                      <a:pt x="16" y="2"/>
                    </a:lnTo>
                    <a:lnTo>
                      <a:pt x="13" y="0"/>
                    </a:lnTo>
                    <a:lnTo>
                      <a:pt x="8" y="5"/>
                    </a:lnTo>
                    <a:lnTo>
                      <a:pt x="3" y="4"/>
                    </a:lnTo>
                    <a:lnTo>
                      <a:pt x="0" y="4"/>
                    </a:lnTo>
                    <a:lnTo>
                      <a:pt x="0" y="11"/>
                    </a:lnTo>
                    <a:lnTo>
                      <a:pt x="0" y="13"/>
                    </a:lnTo>
                    <a:lnTo>
                      <a:pt x="0" y="15"/>
                    </a:lnTo>
                    <a:lnTo>
                      <a:pt x="11" y="17"/>
                    </a:lnTo>
                  </a:path>
                </a:pathLst>
              </a:custGeom>
              <a:noFill/>
              <a:ln w="3">
                <a:solidFill>
                  <a:srgbClr val="00BDFF"/>
                </a:solidFill>
                <a:prstDash val="solid"/>
                <a:round/>
                <a:headEnd/>
                <a:tailEnd/>
              </a:ln>
            </p:spPr>
            <p:txBody>
              <a:bodyPr/>
              <a:lstStyle/>
              <a:p>
                <a:endParaRPr lang="nb-NO" dirty="0"/>
              </a:p>
            </p:txBody>
          </p:sp>
          <p:sp>
            <p:nvSpPr>
              <p:cNvPr id="3107" name="Line 1862"/>
              <p:cNvSpPr>
                <a:spLocks noChangeShapeType="1"/>
              </p:cNvSpPr>
              <p:nvPr/>
            </p:nvSpPr>
            <p:spPr bwMode="auto">
              <a:xfrm>
                <a:off x="2866" y="1356"/>
                <a:ext cx="5" cy="2"/>
              </a:xfrm>
              <a:prstGeom prst="line">
                <a:avLst/>
              </a:prstGeom>
              <a:noFill/>
              <a:ln w="3">
                <a:solidFill>
                  <a:srgbClr val="00BDFF"/>
                </a:solidFill>
                <a:round/>
                <a:headEnd/>
                <a:tailEnd/>
              </a:ln>
            </p:spPr>
            <p:txBody>
              <a:bodyPr/>
              <a:lstStyle/>
              <a:p>
                <a:endParaRPr lang="nb-NO" dirty="0"/>
              </a:p>
            </p:txBody>
          </p:sp>
          <p:sp>
            <p:nvSpPr>
              <p:cNvPr id="3108" name="Freeform 1863"/>
              <p:cNvSpPr>
                <a:spLocks/>
              </p:cNvSpPr>
              <p:nvPr/>
            </p:nvSpPr>
            <p:spPr bwMode="auto">
              <a:xfrm>
                <a:off x="2930" y="1320"/>
                <a:ext cx="27" cy="39"/>
              </a:xfrm>
              <a:custGeom>
                <a:avLst/>
                <a:gdLst>
                  <a:gd name="T0" fmla="*/ 10 w 27"/>
                  <a:gd name="T1" fmla="*/ 31 h 39"/>
                  <a:gd name="T2" fmla="*/ 14 w 27"/>
                  <a:gd name="T3" fmla="*/ 39 h 39"/>
                  <a:gd name="T4" fmla="*/ 19 w 27"/>
                  <a:gd name="T5" fmla="*/ 34 h 39"/>
                  <a:gd name="T6" fmla="*/ 19 w 27"/>
                  <a:gd name="T7" fmla="*/ 27 h 39"/>
                  <a:gd name="T8" fmla="*/ 23 w 27"/>
                  <a:gd name="T9" fmla="*/ 22 h 39"/>
                  <a:gd name="T10" fmla="*/ 27 w 27"/>
                  <a:gd name="T11" fmla="*/ 17 h 39"/>
                  <a:gd name="T12" fmla="*/ 26 w 27"/>
                  <a:gd name="T13" fmla="*/ 11 h 39"/>
                  <a:gd name="T14" fmla="*/ 19 w 27"/>
                  <a:gd name="T15" fmla="*/ 5 h 39"/>
                  <a:gd name="T16" fmla="*/ 10 w 27"/>
                  <a:gd name="T17" fmla="*/ 1 h 39"/>
                  <a:gd name="T18" fmla="*/ 0 w 27"/>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39"/>
                  <a:gd name="T32" fmla="*/ 27 w 27"/>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39">
                    <a:moveTo>
                      <a:pt x="10" y="31"/>
                    </a:moveTo>
                    <a:lnTo>
                      <a:pt x="14" y="39"/>
                    </a:lnTo>
                    <a:lnTo>
                      <a:pt x="19" y="34"/>
                    </a:lnTo>
                    <a:lnTo>
                      <a:pt x="19" y="27"/>
                    </a:lnTo>
                    <a:lnTo>
                      <a:pt x="23" y="22"/>
                    </a:lnTo>
                    <a:lnTo>
                      <a:pt x="27" y="17"/>
                    </a:lnTo>
                    <a:lnTo>
                      <a:pt x="26" y="11"/>
                    </a:lnTo>
                    <a:lnTo>
                      <a:pt x="19" y="5"/>
                    </a:lnTo>
                    <a:lnTo>
                      <a:pt x="10" y="1"/>
                    </a:lnTo>
                    <a:lnTo>
                      <a:pt x="0" y="0"/>
                    </a:lnTo>
                  </a:path>
                </a:pathLst>
              </a:custGeom>
              <a:noFill/>
              <a:ln w="3">
                <a:solidFill>
                  <a:srgbClr val="00BDFF"/>
                </a:solidFill>
                <a:prstDash val="solid"/>
                <a:round/>
                <a:headEnd/>
                <a:tailEnd/>
              </a:ln>
            </p:spPr>
            <p:txBody>
              <a:bodyPr/>
              <a:lstStyle/>
              <a:p>
                <a:endParaRPr lang="nb-NO" dirty="0"/>
              </a:p>
            </p:txBody>
          </p:sp>
          <p:sp>
            <p:nvSpPr>
              <p:cNvPr id="3109" name="Freeform 1864"/>
              <p:cNvSpPr>
                <a:spLocks/>
              </p:cNvSpPr>
              <p:nvPr/>
            </p:nvSpPr>
            <p:spPr bwMode="auto">
              <a:xfrm>
                <a:off x="2871" y="1351"/>
                <a:ext cx="16" cy="8"/>
              </a:xfrm>
              <a:custGeom>
                <a:avLst/>
                <a:gdLst>
                  <a:gd name="T0" fmla="*/ 0 w 16"/>
                  <a:gd name="T1" fmla="*/ 7 h 8"/>
                  <a:gd name="T2" fmla="*/ 6 w 16"/>
                  <a:gd name="T3" fmla="*/ 8 h 8"/>
                  <a:gd name="T4" fmla="*/ 16 w 16"/>
                  <a:gd name="T5" fmla="*/ 3 h 8"/>
                  <a:gd name="T6" fmla="*/ 14 w 16"/>
                  <a:gd name="T7" fmla="*/ 0 h 8"/>
                  <a:gd name="T8" fmla="*/ 13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7"/>
                    </a:moveTo>
                    <a:lnTo>
                      <a:pt x="6" y="8"/>
                    </a:lnTo>
                    <a:lnTo>
                      <a:pt x="16" y="3"/>
                    </a:lnTo>
                    <a:lnTo>
                      <a:pt x="14" y="0"/>
                    </a:lnTo>
                    <a:lnTo>
                      <a:pt x="13" y="0"/>
                    </a:lnTo>
                  </a:path>
                </a:pathLst>
              </a:custGeom>
              <a:noFill/>
              <a:ln w="3">
                <a:solidFill>
                  <a:srgbClr val="00BDFF"/>
                </a:solidFill>
                <a:prstDash val="solid"/>
                <a:round/>
                <a:headEnd/>
                <a:tailEnd/>
              </a:ln>
            </p:spPr>
            <p:txBody>
              <a:bodyPr/>
              <a:lstStyle/>
              <a:p>
                <a:endParaRPr lang="nb-NO" dirty="0"/>
              </a:p>
            </p:txBody>
          </p:sp>
          <p:sp>
            <p:nvSpPr>
              <p:cNvPr id="3110" name="Freeform 1865"/>
              <p:cNvSpPr>
                <a:spLocks/>
              </p:cNvSpPr>
              <p:nvPr/>
            </p:nvSpPr>
            <p:spPr bwMode="auto">
              <a:xfrm>
                <a:off x="2973" y="1330"/>
                <a:ext cx="9" cy="31"/>
              </a:xfrm>
              <a:custGeom>
                <a:avLst/>
                <a:gdLst>
                  <a:gd name="T0" fmla="*/ 0 w 9"/>
                  <a:gd name="T1" fmla="*/ 0 h 31"/>
                  <a:gd name="T2" fmla="*/ 3 w 9"/>
                  <a:gd name="T3" fmla="*/ 1 h 31"/>
                  <a:gd name="T4" fmla="*/ 7 w 9"/>
                  <a:gd name="T5" fmla="*/ 12 h 31"/>
                  <a:gd name="T6" fmla="*/ 7 w 9"/>
                  <a:gd name="T7" fmla="*/ 21 h 31"/>
                  <a:gd name="T8" fmla="*/ 5 w 9"/>
                  <a:gd name="T9" fmla="*/ 29 h 31"/>
                  <a:gd name="T10" fmla="*/ 9 w 9"/>
                  <a:gd name="T11" fmla="*/ 31 h 31"/>
                  <a:gd name="T12" fmla="*/ 0 60000 65536"/>
                  <a:gd name="T13" fmla="*/ 0 60000 65536"/>
                  <a:gd name="T14" fmla="*/ 0 60000 65536"/>
                  <a:gd name="T15" fmla="*/ 0 60000 65536"/>
                  <a:gd name="T16" fmla="*/ 0 60000 65536"/>
                  <a:gd name="T17" fmla="*/ 0 60000 65536"/>
                  <a:gd name="T18" fmla="*/ 0 w 9"/>
                  <a:gd name="T19" fmla="*/ 0 h 31"/>
                  <a:gd name="T20" fmla="*/ 9 w 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9" h="31">
                    <a:moveTo>
                      <a:pt x="0" y="0"/>
                    </a:moveTo>
                    <a:lnTo>
                      <a:pt x="3" y="1"/>
                    </a:lnTo>
                    <a:lnTo>
                      <a:pt x="7" y="12"/>
                    </a:lnTo>
                    <a:lnTo>
                      <a:pt x="7" y="21"/>
                    </a:lnTo>
                    <a:lnTo>
                      <a:pt x="5" y="29"/>
                    </a:lnTo>
                    <a:lnTo>
                      <a:pt x="9" y="31"/>
                    </a:lnTo>
                  </a:path>
                </a:pathLst>
              </a:custGeom>
              <a:noFill/>
              <a:ln w="3">
                <a:solidFill>
                  <a:srgbClr val="00BDFF"/>
                </a:solidFill>
                <a:prstDash val="solid"/>
                <a:round/>
                <a:headEnd/>
                <a:tailEnd/>
              </a:ln>
            </p:spPr>
            <p:txBody>
              <a:bodyPr/>
              <a:lstStyle/>
              <a:p>
                <a:endParaRPr lang="nb-NO" dirty="0"/>
              </a:p>
            </p:txBody>
          </p:sp>
          <p:sp>
            <p:nvSpPr>
              <p:cNvPr id="3111" name="Freeform 1866"/>
              <p:cNvSpPr>
                <a:spLocks/>
              </p:cNvSpPr>
              <p:nvPr/>
            </p:nvSpPr>
            <p:spPr bwMode="auto">
              <a:xfrm>
                <a:off x="2892" y="1352"/>
                <a:ext cx="25" cy="11"/>
              </a:xfrm>
              <a:custGeom>
                <a:avLst/>
                <a:gdLst>
                  <a:gd name="T0" fmla="*/ 0 w 25"/>
                  <a:gd name="T1" fmla="*/ 11 h 11"/>
                  <a:gd name="T2" fmla="*/ 6 w 25"/>
                  <a:gd name="T3" fmla="*/ 4 h 11"/>
                  <a:gd name="T4" fmla="*/ 18 w 25"/>
                  <a:gd name="T5" fmla="*/ 0 h 11"/>
                  <a:gd name="T6" fmla="*/ 20 w 25"/>
                  <a:gd name="T7" fmla="*/ 2 h 11"/>
                  <a:gd name="T8" fmla="*/ 23 w 25"/>
                  <a:gd name="T9" fmla="*/ 3 h 11"/>
                  <a:gd name="T10" fmla="*/ 25 w 25"/>
                  <a:gd name="T11" fmla="*/ 2 h 11"/>
                  <a:gd name="T12" fmla="*/ 0 60000 65536"/>
                  <a:gd name="T13" fmla="*/ 0 60000 65536"/>
                  <a:gd name="T14" fmla="*/ 0 60000 65536"/>
                  <a:gd name="T15" fmla="*/ 0 60000 65536"/>
                  <a:gd name="T16" fmla="*/ 0 60000 65536"/>
                  <a:gd name="T17" fmla="*/ 0 60000 65536"/>
                  <a:gd name="T18" fmla="*/ 0 w 25"/>
                  <a:gd name="T19" fmla="*/ 0 h 11"/>
                  <a:gd name="T20" fmla="*/ 25 w 2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5" h="11">
                    <a:moveTo>
                      <a:pt x="0" y="11"/>
                    </a:moveTo>
                    <a:lnTo>
                      <a:pt x="6" y="4"/>
                    </a:lnTo>
                    <a:lnTo>
                      <a:pt x="18" y="0"/>
                    </a:lnTo>
                    <a:lnTo>
                      <a:pt x="20" y="2"/>
                    </a:lnTo>
                    <a:lnTo>
                      <a:pt x="23" y="3"/>
                    </a:lnTo>
                    <a:lnTo>
                      <a:pt x="25" y="2"/>
                    </a:lnTo>
                  </a:path>
                </a:pathLst>
              </a:custGeom>
              <a:noFill/>
              <a:ln w="3">
                <a:solidFill>
                  <a:srgbClr val="00BDFF"/>
                </a:solidFill>
                <a:prstDash val="solid"/>
                <a:round/>
                <a:headEnd/>
                <a:tailEnd/>
              </a:ln>
            </p:spPr>
            <p:txBody>
              <a:bodyPr/>
              <a:lstStyle/>
              <a:p>
                <a:endParaRPr lang="nb-NO" dirty="0"/>
              </a:p>
            </p:txBody>
          </p:sp>
          <p:sp>
            <p:nvSpPr>
              <p:cNvPr id="3112" name="Line 1867"/>
              <p:cNvSpPr>
                <a:spLocks noChangeShapeType="1"/>
              </p:cNvSpPr>
              <p:nvPr/>
            </p:nvSpPr>
            <p:spPr bwMode="auto">
              <a:xfrm flipV="1">
                <a:off x="2887" y="1363"/>
                <a:ext cx="5" cy="4"/>
              </a:xfrm>
              <a:prstGeom prst="line">
                <a:avLst/>
              </a:prstGeom>
              <a:noFill/>
              <a:ln w="3">
                <a:solidFill>
                  <a:srgbClr val="00BDFF"/>
                </a:solidFill>
                <a:round/>
                <a:headEnd/>
                <a:tailEnd/>
              </a:ln>
            </p:spPr>
            <p:txBody>
              <a:bodyPr/>
              <a:lstStyle/>
              <a:p>
                <a:endParaRPr lang="nb-NO" dirty="0"/>
              </a:p>
            </p:txBody>
          </p:sp>
          <p:sp>
            <p:nvSpPr>
              <p:cNvPr id="3113" name="Freeform 1868"/>
              <p:cNvSpPr>
                <a:spLocks/>
              </p:cNvSpPr>
              <p:nvPr/>
            </p:nvSpPr>
            <p:spPr bwMode="auto">
              <a:xfrm>
                <a:off x="2985" y="1351"/>
                <a:ext cx="14" cy="16"/>
              </a:xfrm>
              <a:custGeom>
                <a:avLst/>
                <a:gdLst>
                  <a:gd name="T0" fmla="*/ 14 w 14"/>
                  <a:gd name="T1" fmla="*/ 16 h 16"/>
                  <a:gd name="T2" fmla="*/ 14 w 14"/>
                  <a:gd name="T3" fmla="*/ 16 h 16"/>
                  <a:gd name="T4" fmla="*/ 6 w 14"/>
                  <a:gd name="T5" fmla="*/ 12 h 16"/>
                  <a:gd name="T6" fmla="*/ 0 w 14"/>
                  <a:gd name="T7" fmla="*/ 8 h 16"/>
                  <a:gd name="T8" fmla="*/ 1 w 14"/>
                  <a:gd name="T9" fmla="*/ 1 h 16"/>
                  <a:gd name="T10" fmla="*/ 1 w 14"/>
                  <a:gd name="T11" fmla="*/ 0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14" y="16"/>
                    </a:moveTo>
                    <a:lnTo>
                      <a:pt x="14" y="16"/>
                    </a:lnTo>
                    <a:lnTo>
                      <a:pt x="6" y="12"/>
                    </a:lnTo>
                    <a:lnTo>
                      <a:pt x="0" y="8"/>
                    </a:lnTo>
                    <a:lnTo>
                      <a:pt x="1" y="1"/>
                    </a:lnTo>
                    <a:lnTo>
                      <a:pt x="1" y="0"/>
                    </a:lnTo>
                  </a:path>
                </a:pathLst>
              </a:custGeom>
              <a:noFill/>
              <a:ln w="3">
                <a:solidFill>
                  <a:srgbClr val="00BDFF"/>
                </a:solidFill>
                <a:prstDash val="solid"/>
                <a:round/>
                <a:headEnd/>
                <a:tailEnd/>
              </a:ln>
            </p:spPr>
            <p:txBody>
              <a:bodyPr/>
              <a:lstStyle/>
              <a:p>
                <a:endParaRPr lang="nb-NO" dirty="0"/>
              </a:p>
            </p:txBody>
          </p:sp>
          <p:sp>
            <p:nvSpPr>
              <p:cNvPr id="3114" name="Freeform 1869"/>
              <p:cNvSpPr>
                <a:spLocks/>
              </p:cNvSpPr>
              <p:nvPr/>
            </p:nvSpPr>
            <p:spPr bwMode="auto">
              <a:xfrm>
                <a:off x="2847" y="1360"/>
                <a:ext cx="40" cy="8"/>
              </a:xfrm>
              <a:custGeom>
                <a:avLst/>
                <a:gdLst>
                  <a:gd name="T0" fmla="*/ 0 w 40"/>
                  <a:gd name="T1" fmla="*/ 7 h 8"/>
                  <a:gd name="T2" fmla="*/ 3 w 40"/>
                  <a:gd name="T3" fmla="*/ 4 h 8"/>
                  <a:gd name="T4" fmla="*/ 11 w 40"/>
                  <a:gd name="T5" fmla="*/ 1 h 8"/>
                  <a:gd name="T6" fmla="*/ 12 w 40"/>
                  <a:gd name="T7" fmla="*/ 1 h 8"/>
                  <a:gd name="T8" fmla="*/ 21 w 40"/>
                  <a:gd name="T9" fmla="*/ 0 h 8"/>
                  <a:gd name="T10" fmla="*/ 28 w 40"/>
                  <a:gd name="T11" fmla="*/ 3 h 8"/>
                  <a:gd name="T12" fmla="*/ 33 w 40"/>
                  <a:gd name="T13" fmla="*/ 5 h 8"/>
                  <a:gd name="T14" fmla="*/ 33 w 40"/>
                  <a:gd name="T15" fmla="*/ 8 h 8"/>
                  <a:gd name="T16" fmla="*/ 33 w 40"/>
                  <a:gd name="T17" fmla="*/ 8 h 8"/>
                  <a:gd name="T18" fmla="*/ 40 w 4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8"/>
                  <a:gd name="T32" fmla="*/ 40 w 4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8">
                    <a:moveTo>
                      <a:pt x="0" y="7"/>
                    </a:moveTo>
                    <a:lnTo>
                      <a:pt x="3" y="4"/>
                    </a:lnTo>
                    <a:lnTo>
                      <a:pt x="11" y="1"/>
                    </a:lnTo>
                    <a:lnTo>
                      <a:pt x="12" y="1"/>
                    </a:lnTo>
                    <a:lnTo>
                      <a:pt x="21" y="0"/>
                    </a:lnTo>
                    <a:lnTo>
                      <a:pt x="28" y="3"/>
                    </a:lnTo>
                    <a:lnTo>
                      <a:pt x="33" y="5"/>
                    </a:lnTo>
                    <a:lnTo>
                      <a:pt x="33" y="8"/>
                    </a:lnTo>
                    <a:lnTo>
                      <a:pt x="40" y="7"/>
                    </a:lnTo>
                  </a:path>
                </a:pathLst>
              </a:custGeom>
              <a:noFill/>
              <a:ln w="3">
                <a:solidFill>
                  <a:srgbClr val="00BDFF"/>
                </a:solidFill>
                <a:prstDash val="solid"/>
                <a:round/>
                <a:headEnd/>
                <a:tailEnd/>
              </a:ln>
            </p:spPr>
            <p:txBody>
              <a:bodyPr/>
              <a:lstStyle/>
              <a:p>
                <a:endParaRPr lang="nb-NO" dirty="0"/>
              </a:p>
            </p:txBody>
          </p:sp>
          <p:sp>
            <p:nvSpPr>
              <p:cNvPr id="3115" name="Freeform 1870"/>
              <p:cNvSpPr>
                <a:spLocks/>
              </p:cNvSpPr>
              <p:nvPr/>
            </p:nvSpPr>
            <p:spPr bwMode="auto">
              <a:xfrm>
                <a:off x="2845" y="1367"/>
                <a:ext cx="10" cy="6"/>
              </a:xfrm>
              <a:custGeom>
                <a:avLst/>
                <a:gdLst>
                  <a:gd name="T0" fmla="*/ 10 w 10"/>
                  <a:gd name="T1" fmla="*/ 5 h 6"/>
                  <a:gd name="T2" fmla="*/ 4 w 10"/>
                  <a:gd name="T3" fmla="*/ 6 h 6"/>
                  <a:gd name="T4" fmla="*/ 0 w 10"/>
                  <a:gd name="T5" fmla="*/ 2 h 6"/>
                  <a:gd name="T6" fmla="*/ 2 w 10"/>
                  <a:gd name="T7" fmla="*/ 0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10" y="5"/>
                    </a:moveTo>
                    <a:lnTo>
                      <a:pt x="4" y="6"/>
                    </a:lnTo>
                    <a:lnTo>
                      <a:pt x="0" y="2"/>
                    </a:lnTo>
                    <a:lnTo>
                      <a:pt x="2" y="0"/>
                    </a:lnTo>
                  </a:path>
                </a:pathLst>
              </a:custGeom>
              <a:noFill/>
              <a:ln w="3">
                <a:solidFill>
                  <a:srgbClr val="00BDFF"/>
                </a:solidFill>
                <a:prstDash val="solid"/>
                <a:round/>
                <a:headEnd/>
                <a:tailEnd/>
              </a:ln>
            </p:spPr>
            <p:txBody>
              <a:bodyPr/>
              <a:lstStyle/>
              <a:p>
                <a:endParaRPr lang="nb-NO" dirty="0"/>
              </a:p>
            </p:txBody>
          </p:sp>
          <p:sp>
            <p:nvSpPr>
              <p:cNvPr id="3116" name="Freeform 1871"/>
              <p:cNvSpPr>
                <a:spLocks/>
              </p:cNvSpPr>
              <p:nvPr/>
            </p:nvSpPr>
            <p:spPr bwMode="auto">
              <a:xfrm>
                <a:off x="2855" y="1369"/>
                <a:ext cx="19" cy="6"/>
              </a:xfrm>
              <a:custGeom>
                <a:avLst/>
                <a:gdLst>
                  <a:gd name="T0" fmla="*/ 8 w 19"/>
                  <a:gd name="T1" fmla="*/ 6 h 6"/>
                  <a:gd name="T2" fmla="*/ 12 w 19"/>
                  <a:gd name="T3" fmla="*/ 6 h 6"/>
                  <a:gd name="T4" fmla="*/ 15 w 19"/>
                  <a:gd name="T5" fmla="*/ 6 h 6"/>
                  <a:gd name="T6" fmla="*/ 17 w 19"/>
                  <a:gd name="T7" fmla="*/ 6 h 6"/>
                  <a:gd name="T8" fmla="*/ 19 w 19"/>
                  <a:gd name="T9" fmla="*/ 3 h 6"/>
                  <a:gd name="T10" fmla="*/ 19 w 19"/>
                  <a:gd name="T11" fmla="*/ 0 h 6"/>
                  <a:gd name="T12" fmla="*/ 19 w 19"/>
                  <a:gd name="T13" fmla="*/ 0 h 6"/>
                  <a:gd name="T14" fmla="*/ 2 w 19"/>
                  <a:gd name="T15" fmla="*/ 2 h 6"/>
                  <a:gd name="T16" fmla="*/ 0 w 19"/>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6"/>
                  <a:gd name="T29" fmla="*/ 19 w 1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6">
                    <a:moveTo>
                      <a:pt x="8" y="6"/>
                    </a:moveTo>
                    <a:lnTo>
                      <a:pt x="12" y="6"/>
                    </a:lnTo>
                    <a:lnTo>
                      <a:pt x="15" y="6"/>
                    </a:lnTo>
                    <a:lnTo>
                      <a:pt x="17" y="6"/>
                    </a:lnTo>
                    <a:lnTo>
                      <a:pt x="19" y="3"/>
                    </a:lnTo>
                    <a:lnTo>
                      <a:pt x="19" y="0"/>
                    </a:lnTo>
                    <a:lnTo>
                      <a:pt x="2" y="2"/>
                    </a:lnTo>
                    <a:lnTo>
                      <a:pt x="0" y="3"/>
                    </a:lnTo>
                  </a:path>
                </a:pathLst>
              </a:custGeom>
              <a:noFill/>
              <a:ln w="3">
                <a:solidFill>
                  <a:srgbClr val="00BDFF"/>
                </a:solidFill>
                <a:prstDash val="solid"/>
                <a:round/>
                <a:headEnd/>
                <a:tailEnd/>
              </a:ln>
            </p:spPr>
            <p:txBody>
              <a:bodyPr/>
              <a:lstStyle/>
              <a:p>
                <a:endParaRPr lang="nb-NO" dirty="0"/>
              </a:p>
            </p:txBody>
          </p:sp>
          <p:sp>
            <p:nvSpPr>
              <p:cNvPr id="3117" name="Freeform 1872"/>
              <p:cNvSpPr>
                <a:spLocks/>
              </p:cNvSpPr>
              <p:nvPr/>
            </p:nvSpPr>
            <p:spPr bwMode="auto">
              <a:xfrm>
                <a:off x="2999" y="1367"/>
                <a:ext cx="8" cy="8"/>
              </a:xfrm>
              <a:custGeom>
                <a:avLst/>
                <a:gdLst>
                  <a:gd name="T0" fmla="*/ 8 w 8"/>
                  <a:gd name="T1" fmla="*/ 8 h 8"/>
                  <a:gd name="T2" fmla="*/ 7 w 8"/>
                  <a:gd name="T3" fmla="*/ 6 h 8"/>
                  <a:gd name="T4" fmla="*/ 5 w 8"/>
                  <a:gd name="T5" fmla="*/ 4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7" y="6"/>
                    </a:lnTo>
                    <a:lnTo>
                      <a:pt x="5" y="4"/>
                    </a:lnTo>
                    <a:lnTo>
                      <a:pt x="0" y="0"/>
                    </a:lnTo>
                  </a:path>
                </a:pathLst>
              </a:custGeom>
              <a:noFill/>
              <a:ln w="3">
                <a:solidFill>
                  <a:srgbClr val="00BDFF"/>
                </a:solidFill>
                <a:prstDash val="solid"/>
                <a:round/>
                <a:headEnd/>
                <a:tailEnd/>
              </a:ln>
            </p:spPr>
            <p:txBody>
              <a:bodyPr/>
              <a:lstStyle/>
              <a:p>
                <a:endParaRPr lang="nb-NO" dirty="0"/>
              </a:p>
            </p:txBody>
          </p:sp>
          <p:sp>
            <p:nvSpPr>
              <p:cNvPr id="3118" name="Freeform 1873"/>
              <p:cNvSpPr>
                <a:spLocks/>
              </p:cNvSpPr>
              <p:nvPr/>
            </p:nvSpPr>
            <p:spPr bwMode="auto">
              <a:xfrm>
                <a:off x="2854" y="1375"/>
                <a:ext cx="9" cy="2"/>
              </a:xfrm>
              <a:custGeom>
                <a:avLst/>
                <a:gdLst>
                  <a:gd name="T0" fmla="*/ 0 w 9"/>
                  <a:gd name="T1" fmla="*/ 2 h 2"/>
                  <a:gd name="T2" fmla="*/ 1 w 9"/>
                  <a:gd name="T3" fmla="*/ 1 h 2"/>
                  <a:gd name="T4" fmla="*/ 9 w 9"/>
                  <a:gd name="T5" fmla="*/ 0 h 2"/>
                  <a:gd name="T6" fmla="*/ 0 60000 65536"/>
                  <a:gd name="T7" fmla="*/ 0 60000 65536"/>
                  <a:gd name="T8" fmla="*/ 0 60000 65536"/>
                  <a:gd name="T9" fmla="*/ 0 w 9"/>
                  <a:gd name="T10" fmla="*/ 0 h 2"/>
                  <a:gd name="T11" fmla="*/ 9 w 9"/>
                  <a:gd name="T12" fmla="*/ 2 h 2"/>
                </a:gdLst>
                <a:ahLst/>
                <a:cxnLst>
                  <a:cxn ang="T6">
                    <a:pos x="T0" y="T1"/>
                  </a:cxn>
                  <a:cxn ang="T7">
                    <a:pos x="T2" y="T3"/>
                  </a:cxn>
                  <a:cxn ang="T8">
                    <a:pos x="T4" y="T5"/>
                  </a:cxn>
                </a:cxnLst>
                <a:rect l="T9" t="T10" r="T11" b="T12"/>
                <a:pathLst>
                  <a:path w="9" h="2">
                    <a:moveTo>
                      <a:pt x="0" y="2"/>
                    </a:moveTo>
                    <a:lnTo>
                      <a:pt x="1" y="1"/>
                    </a:lnTo>
                    <a:lnTo>
                      <a:pt x="9" y="0"/>
                    </a:lnTo>
                  </a:path>
                </a:pathLst>
              </a:custGeom>
              <a:noFill/>
              <a:ln w="3">
                <a:solidFill>
                  <a:srgbClr val="00BDFF"/>
                </a:solidFill>
                <a:prstDash val="solid"/>
                <a:round/>
                <a:headEnd/>
                <a:tailEnd/>
              </a:ln>
            </p:spPr>
            <p:txBody>
              <a:bodyPr/>
              <a:lstStyle/>
              <a:p>
                <a:endParaRPr lang="nb-NO" dirty="0"/>
              </a:p>
            </p:txBody>
          </p:sp>
          <p:sp>
            <p:nvSpPr>
              <p:cNvPr id="3119" name="Freeform 1874"/>
              <p:cNvSpPr>
                <a:spLocks/>
              </p:cNvSpPr>
              <p:nvPr/>
            </p:nvSpPr>
            <p:spPr bwMode="auto">
              <a:xfrm>
                <a:off x="2639" y="1303"/>
                <a:ext cx="38" cy="77"/>
              </a:xfrm>
              <a:custGeom>
                <a:avLst/>
                <a:gdLst>
                  <a:gd name="T0" fmla="*/ 5 w 38"/>
                  <a:gd name="T1" fmla="*/ 77 h 77"/>
                  <a:gd name="T2" fmla="*/ 11 w 38"/>
                  <a:gd name="T3" fmla="*/ 68 h 77"/>
                  <a:gd name="T4" fmla="*/ 12 w 38"/>
                  <a:gd name="T5" fmla="*/ 64 h 77"/>
                  <a:gd name="T6" fmla="*/ 17 w 38"/>
                  <a:gd name="T7" fmla="*/ 62 h 77"/>
                  <a:gd name="T8" fmla="*/ 22 w 38"/>
                  <a:gd name="T9" fmla="*/ 62 h 77"/>
                  <a:gd name="T10" fmla="*/ 25 w 38"/>
                  <a:gd name="T11" fmla="*/ 57 h 77"/>
                  <a:gd name="T12" fmla="*/ 32 w 38"/>
                  <a:gd name="T13" fmla="*/ 47 h 77"/>
                  <a:gd name="T14" fmla="*/ 29 w 38"/>
                  <a:gd name="T15" fmla="*/ 45 h 77"/>
                  <a:gd name="T16" fmla="*/ 22 w 38"/>
                  <a:gd name="T17" fmla="*/ 40 h 77"/>
                  <a:gd name="T18" fmla="*/ 32 w 38"/>
                  <a:gd name="T19" fmla="*/ 43 h 77"/>
                  <a:gd name="T20" fmla="*/ 36 w 38"/>
                  <a:gd name="T21" fmla="*/ 43 h 77"/>
                  <a:gd name="T22" fmla="*/ 38 w 38"/>
                  <a:gd name="T23" fmla="*/ 38 h 77"/>
                  <a:gd name="T24" fmla="*/ 38 w 38"/>
                  <a:gd name="T25" fmla="*/ 36 h 77"/>
                  <a:gd name="T26" fmla="*/ 36 w 38"/>
                  <a:gd name="T27" fmla="*/ 30 h 77"/>
                  <a:gd name="T28" fmla="*/ 34 w 38"/>
                  <a:gd name="T29" fmla="*/ 24 h 77"/>
                  <a:gd name="T30" fmla="*/ 29 w 38"/>
                  <a:gd name="T31" fmla="*/ 21 h 77"/>
                  <a:gd name="T32" fmla="*/ 34 w 38"/>
                  <a:gd name="T33" fmla="*/ 17 h 77"/>
                  <a:gd name="T34" fmla="*/ 36 w 38"/>
                  <a:gd name="T35" fmla="*/ 7 h 77"/>
                  <a:gd name="T36" fmla="*/ 30 w 38"/>
                  <a:gd name="T37" fmla="*/ 0 h 77"/>
                  <a:gd name="T38" fmla="*/ 21 w 38"/>
                  <a:gd name="T39" fmla="*/ 18 h 77"/>
                  <a:gd name="T40" fmla="*/ 8 w 38"/>
                  <a:gd name="T41" fmla="*/ 41 h 77"/>
                  <a:gd name="T42" fmla="*/ 9 w 38"/>
                  <a:gd name="T43" fmla="*/ 49 h 77"/>
                  <a:gd name="T44" fmla="*/ 0 w 38"/>
                  <a:gd name="T45" fmla="*/ 70 h 77"/>
                  <a:gd name="T46" fmla="*/ 5 w 38"/>
                  <a:gd name="T47" fmla="*/ 77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77"/>
                  <a:gd name="T74" fmla="*/ 38 w 38"/>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77">
                    <a:moveTo>
                      <a:pt x="5" y="77"/>
                    </a:moveTo>
                    <a:lnTo>
                      <a:pt x="11" y="68"/>
                    </a:lnTo>
                    <a:lnTo>
                      <a:pt x="12" y="64"/>
                    </a:lnTo>
                    <a:lnTo>
                      <a:pt x="17" y="62"/>
                    </a:lnTo>
                    <a:lnTo>
                      <a:pt x="22" y="62"/>
                    </a:lnTo>
                    <a:lnTo>
                      <a:pt x="25" y="57"/>
                    </a:lnTo>
                    <a:lnTo>
                      <a:pt x="32" y="47"/>
                    </a:lnTo>
                    <a:lnTo>
                      <a:pt x="29" y="45"/>
                    </a:lnTo>
                    <a:lnTo>
                      <a:pt x="22" y="40"/>
                    </a:lnTo>
                    <a:lnTo>
                      <a:pt x="32" y="43"/>
                    </a:lnTo>
                    <a:lnTo>
                      <a:pt x="36" y="43"/>
                    </a:lnTo>
                    <a:lnTo>
                      <a:pt x="38" y="38"/>
                    </a:lnTo>
                    <a:lnTo>
                      <a:pt x="38" y="36"/>
                    </a:lnTo>
                    <a:lnTo>
                      <a:pt x="36" y="30"/>
                    </a:lnTo>
                    <a:lnTo>
                      <a:pt x="34" y="24"/>
                    </a:lnTo>
                    <a:lnTo>
                      <a:pt x="29" y="21"/>
                    </a:lnTo>
                    <a:lnTo>
                      <a:pt x="34" y="17"/>
                    </a:lnTo>
                    <a:lnTo>
                      <a:pt x="36" y="7"/>
                    </a:lnTo>
                    <a:lnTo>
                      <a:pt x="30" y="0"/>
                    </a:lnTo>
                    <a:lnTo>
                      <a:pt x="21" y="18"/>
                    </a:lnTo>
                    <a:lnTo>
                      <a:pt x="8" y="41"/>
                    </a:lnTo>
                    <a:lnTo>
                      <a:pt x="9" y="49"/>
                    </a:lnTo>
                    <a:lnTo>
                      <a:pt x="0" y="70"/>
                    </a:lnTo>
                    <a:lnTo>
                      <a:pt x="5" y="77"/>
                    </a:lnTo>
                  </a:path>
                </a:pathLst>
              </a:custGeom>
              <a:noFill/>
              <a:ln w="3">
                <a:solidFill>
                  <a:srgbClr val="00BDFF"/>
                </a:solidFill>
                <a:prstDash val="solid"/>
                <a:round/>
                <a:headEnd/>
                <a:tailEnd/>
              </a:ln>
            </p:spPr>
            <p:txBody>
              <a:bodyPr/>
              <a:lstStyle/>
              <a:p>
                <a:endParaRPr lang="nb-NO" dirty="0"/>
              </a:p>
            </p:txBody>
          </p:sp>
          <p:sp>
            <p:nvSpPr>
              <p:cNvPr id="3120" name="Freeform 1875"/>
              <p:cNvSpPr>
                <a:spLocks/>
              </p:cNvSpPr>
              <p:nvPr/>
            </p:nvSpPr>
            <p:spPr bwMode="auto">
              <a:xfrm>
                <a:off x="3007" y="1375"/>
                <a:ext cx="3" cy="7"/>
              </a:xfrm>
              <a:custGeom>
                <a:avLst/>
                <a:gdLst>
                  <a:gd name="T0" fmla="*/ 3 w 3"/>
                  <a:gd name="T1" fmla="*/ 7 h 7"/>
                  <a:gd name="T2" fmla="*/ 1 w 3"/>
                  <a:gd name="T3" fmla="*/ 5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lnTo>
                      <a:pt x="1" y="5"/>
                    </a:lnTo>
                    <a:lnTo>
                      <a:pt x="0" y="0"/>
                    </a:lnTo>
                  </a:path>
                </a:pathLst>
              </a:custGeom>
              <a:noFill/>
              <a:ln w="3">
                <a:solidFill>
                  <a:srgbClr val="00BDFF"/>
                </a:solidFill>
                <a:prstDash val="solid"/>
                <a:round/>
                <a:headEnd/>
                <a:tailEnd/>
              </a:ln>
            </p:spPr>
            <p:txBody>
              <a:bodyPr/>
              <a:lstStyle/>
              <a:p>
                <a:endParaRPr lang="nb-NO" dirty="0"/>
              </a:p>
            </p:txBody>
          </p:sp>
          <p:sp>
            <p:nvSpPr>
              <p:cNvPr id="3121" name="Freeform 1876"/>
              <p:cNvSpPr>
                <a:spLocks/>
              </p:cNvSpPr>
              <p:nvPr/>
            </p:nvSpPr>
            <p:spPr bwMode="auto">
              <a:xfrm>
                <a:off x="2982" y="1361"/>
                <a:ext cx="28" cy="23"/>
              </a:xfrm>
              <a:custGeom>
                <a:avLst/>
                <a:gdLst>
                  <a:gd name="T0" fmla="*/ 0 w 28"/>
                  <a:gd name="T1" fmla="*/ 0 h 23"/>
                  <a:gd name="T2" fmla="*/ 2 w 28"/>
                  <a:gd name="T3" fmla="*/ 2 h 23"/>
                  <a:gd name="T4" fmla="*/ 5 w 28"/>
                  <a:gd name="T5" fmla="*/ 4 h 23"/>
                  <a:gd name="T6" fmla="*/ 12 w 28"/>
                  <a:gd name="T7" fmla="*/ 11 h 23"/>
                  <a:gd name="T8" fmla="*/ 19 w 28"/>
                  <a:gd name="T9" fmla="*/ 17 h 23"/>
                  <a:gd name="T10" fmla="*/ 24 w 28"/>
                  <a:gd name="T11" fmla="*/ 23 h 23"/>
                  <a:gd name="T12" fmla="*/ 28 w 28"/>
                  <a:gd name="T13" fmla="*/ 23 h 23"/>
                  <a:gd name="T14" fmla="*/ 28 w 28"/>
                  <a:gd name="T15" fmla="*/ 21 h 2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3"/>
                  <a:gd name="T26" fmla="*/ 28 w 28"/>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3">
                    <a:moveTo>
                      <a:pt x="0" y="0"/>
                    </a:moveTo>
                    <a:lnTo>
                      <a:pt x="2" y="2"/>
                    </a:lnTo>
                    <a:lnTo>
                      <a:pt x="5" y="4"/>
                    </a:lnTo>
                    <a:lnTo>
                      <a:pt x="12" y="11"/>
                    </a:lnTo>
                    <a:lnTo>
                      <a:pt x="19" y="17"/>
                    </a:lnTo>
                    <a:lnTo>
                      <a:pt x="24" y="23"/>
                    </a:lnTo>
                    <a:lnTo>
                      <a:pt x="28" y="23"/>
                    </a:lnTo>
                    <a:lnTo>
                      <a:pt x="28" y="21"/>
                    </a:lnTo>
                  </a:path>
                </a:pathLst>
              </a:custGeom>
              <a:noFill/>
              <a:ln w="3">
                <a:solidFill>
                  <a:srgbClr val="00BDFF"/>
                </a:solidFill>
                <a:prstDash val="solid"/>
                <a:round/>
                <a:headEnd/>
                <a:tailEnd/>
              </a:ln>
            </p:spPr>
            <p:txBody>
              <a:bodyPr/>
              <a:lstStyle/>
              <a:p>
                <a:endParaRPr lang="nb-NO" dirty="0"/>
              </a:p>
            </p:txBody>
          </p:sp>
          <p:sp>
            <p:nvSpPr>
              <p:cNvPr id="3122" name="Freeform 1877"/>
              <p:cNvSpPr>
                <a:spLocks/>
              </p:cNvSpPr>
              <p:nvPr/>
            </p:nvSpPr>
            <p:spPr bwMode="auto">
              <a:xfrm>
                <a:off x="2894" y="1372"/>
                <a:ext cx="3" cy="17"/>
              </a:xfrm>
              <a:custGeom>
                <a:avLst/>
                <a:gdLst>
                  <a:gd name="T0" fmla="*/ 3 w 3"/>
                  <a:gd name="T1" fmla="*/ 0 h 17"/>
                  <a:gd name="T2" fmla="*/ 2 w 3"/>
                  <a:gd name="T3" fmla="*/ 3 h 17"/>
                  <a:gd name="T4" fmla="*/ 2 w 3"/>
                  <a:gd name="T5" fmla="*/ 6 h 17"/>
                  <a:gd name="T6" fmla="*/ 2 w 3"/>
                  <a:gd name="T7" fmla="*/ 12 h 17"/>
                  <a:gd name="T8" fmla="*/ 2 w 3"/>
                  <a:gd name="T9" fmla="*/ 14 h 17"/>
                  <a:gd name="T10" fmla="*/ 0 w 3"/>
                  <a:gd name="T11" fmla="*/ 17 h 17"/>
                  <a:gd name="T12" fmla="*/ 0 60000 65536"/>
                  <a:gd name="T13" fmla="*/ 0 60000 65536"/>
                  <a:gd name="T14" fmla="*/ 0 60000 65536"/>
                  <a:gd name="T15" fmla="*/ 0 60000 65536"/>
                  <a:gd name="T16" fmla="*/ 0 60000 65536"/>
                  <a:gd name="T17" fmla="*/ 0 60000 65536"/>
                  <a:gd name="T18" fmla="*/ 0 w 3"/>
                  <a:gd name="T19" fmla="*/ 0 h 17"/>
                  <a:gd name="T20" fmla="*/ 3 w 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 h="17">
                    <a:moveTo>
                      <a:pt x="3" y="0"/>
                    </a:moveTo>
                    <a:lnTo>
                      <a:pt x="2" y="3"/>
                    </a:lnTo>
                    <a:lnTo>
                      <a:pt x="2" y="6"/>
                    </a:lnTo>
                    <a:lnTo>
                      <a:pt x="2" y="12"/>
                    </a:lnTo>
                    <a:lnTo>
                      <a:pt x="2" y="14"/>
                    </a:lnTo>
                    <a:lnTo>
                      <a:pt x="0" y="17"/>
                    </a:lnTo>
                  </a:path>
                </a:pathLst>
              </a:custGeom>
              <a:noFill/>
              <a:ln w="3">
                <a:solidFill>
                  <a:srgbClr val="00BDFF"/>
                </a:solidFill>
                <a:prstDash val="solid"/>
                <a:round/>
                <a:headEnd/>
                <a:tailEnd/>
              </a:ln>
            </p:spPr>
            <p:txBody>
              <a:bodyPr/>
              <a:lstStyle/>
              <a:p>
                <a:endParaRPr lang="nb-NO" dirty="0"/>
              </a:p>
            </p:txBody>
          </p:sp>
          <p:sp>
            <p:nvSpPr>
              <p:cNvPr id="3123" name="Freeform 1878"/>
              <p:cNvSpPr>
                <a:spLocks/>
              </p:cNvSpPr>
              <p:nvPr/>
            </p:nvSpPr>
            <p:spPr bwMode="auto">
              <a:xfrm>
                <a:off x="2897" y="1371"/>
                <a:ext cx="11" cy="18"/>
              </a:xfrm>
              <a:custGeom>
                <a:avLst/>
                <a:gdLst>
                  <a:gd name="T0" fmla="*/ 11 w 11"/>
                  <a:gd name="T1" fmla="*/ 18 h 18"/>
                  <a:gd name="T2" fmla="*/ 7 w 11"/>
                  <a:gd name="T3" fmla="*/ 15 h 18"/>
                  <a:gd name="T4" fmla="*/ 7 w 11"/>
                  <a:gd name="T5" fmla="*/ 11 h 18"/>
                  <a:gd name="T6" fmla="*/ 7 w 11"/>
                  <a:gd name="T7" fmla="*/ 5 h 18"/>
                  <a:gd name="T8" fmla="*/ 7 w 11"/>
                  <a:gd name="T9" fmla="*/ 4 h 18"/>
                  <a:gd name="T10" fmla="*/ 4 w 11"/>
                  <a:gd name="T11" fmla="*/ 0 h 18"/>
                  <a:gd name="T12" fmla="*/ 4 w 11"/>
                  <a:gd name="T13" fmla="*/ 1 h 18"/>
                  <a:gd name="T14" fmla="*/ 0 w 11"/>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8"/>
                  <a:gd name="T26" fmla="*/ 11 w 1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8">
                    <a:moveTo>
                      <a:pt x="11" y="18"/>
                    </a:moveTo>
                    <a:lnTo>
                      <a:pt x="7" y="15"/>
                    </a:lnTo>
                    <a:lnTo>
                      <a:pt x="7" y="11"/>
                    </a:lnTo>
                    <a:lnTo>
                      <a:pt x="7" y="5"/>
                    </a:lnTo>
                    <a:lnTo>
                      <a:pt x="7" y="4"/>
                    </a:lnTo>
                    <a:lnTo>
                      <a:pt x="4" y="0"/>
                    </a:lnTo>
                    <a:lnTo>
                      <a:pt x="4" y="1"/>
                    </a:lnTo>
                    <a:lnTo>
                      <a:pt x="0" y="1"/>
                    </a:lnTo>
                  </a:path>
                </a:pathLst>
              </a:custGeom>
              <a:noFill/>
              <a:ln w="3">
                <a:solidFill>
                  <a:srgbClr val="00BDFF"/>
                </a:solidFill>
                <a:prstDash val="solid"/>
                <a:round/>
                <a:headEnd/>
                <a:tailEnd/>
              </a:ln>
            </p:spPr>
            <p:txBody>
              <a:bodyPr/>
              <a:lstStyle/>
              <a:p>
                <a:endParaRPr lang="nb-NO" dirty="0"/>
              </a:p>
            </p:txBody>
          </p:sp>
          <p:sp>
            <p:nvSpPr>
              <p:cNvPr id="3124" name="Line 1879"/>
              <p:cNvSpPr>
                <a:spLocks noChangeShapeType="1"/>
              </p:cNvSpPr>
              <p:nvPr/>
            </p:nvSpPr>
            <p:spPr bwMode="auto">
              <a:xfrm flipH="1">
                <a:off x="2857" y="1393"/>
                <a:ext cx="6" cy="1"/>
              </a:xfrm>
              <a:prstGeom prst="line">
                <a:avLst/>
              </a:prstGeom>
              <a:noFill/>
              <a:ln w="3">
                <a:solidFill>
                  <a:srgbClr val="00BDFF"/>
                </a:solidFill>
                <a:round/>
                <a:headEnd/>
                <a:tailEnd/>
              </a:ln>
            </p:spPr>
            <p:txBody>
              <a:bodyPr/>
              <a:lstStyle/>
              <a:p>
                <a:endParaRPr lang="nb-NO" dirty="0"/>
              </a:p>
            </p:txBody>
          </p:sp>
          <p:sp>
            <p:nvSpPr>
              <p:cNvPr id="3125" name="Freeform 1880"/>
              <p:cNvSpPr>
                <a:spLocks/>
              </p:cNvSpPr>
              <p:nvPr/>
            </p:nvSpPr>
            <p:spPr bwMode="auto">
              <a:xfrm>
                <a:off x="2836" y="1377"/>
                <a:ext cx="21" cy="19"/>
              </a:xfrm>
              <a:custGeom>
                <a:avLst/>
                <a:gdLst>
                  <a:gd name="T0" fmla="*/ 21 w 21"/>
                  <a:gd name="T1" fmla="*/ 17 h 19"/>
                  <a:gd name="T2" fmla="*/ 18 w 21"/>
                  <a:gd name="T3" fmla="*/ 17 h 19"/>
                  <a:gd name="T4" fmla="*/ 5 w 21"/>
                  <a:gd name="T5" fmla="*/ 19 h 19"/>
                  <a:gd name="T6" fmla="*/ 7 w 21"/>
                  <a:gd name="T7" fmla="*/ 15 h 19"/>
                  <a:gd name="T8" fmla="*/ 0 w 21"/>
                  <a:gd name="T9" fmla="*/ 13 h 19"/>
                  <a:gd name="T10" fmla="*/ 1 w 21"/>
                  <a:gd name="T11" fmla="*/ 5 h 19"/>
                  <a:gd name="T12" fmla="*/ 6 w 21"/>
                  <a:gd name="T13" fmla="*/ 0 h 19"/>
                  <a:gd name="T14" fmla="*/ 11 w 21"/>
                  <a:gd name="T15" fmla="*/ 4 h 19"/>
                  <a:gd name="T16" fmla="*/ 18 w 2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9"/>
                  <a:gd name="T29" fmla="*/ 21 w 2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9">
                    <a:moveTo>
                      <a:pt x="21" y="17"/>
                    </a:moveTo>
                    <a:lnTo>
                      <a:pt x="18" y="17"/>
                    </a:lnTo>
                    <a:lnTo>
                      <a:pt x="5" y="19"/>
                    </a:lnTo>
                    <a:lnTo>
                      <a:pt x="7" y="15"/>
                    </a:lnTo>
                    <a:lnTo>
                      <a:pt x="0" y="13"/>
                    </a:lnTo>
                    <a:lnTo>
                      <a:pt x="1" y="5"/>
                    </a:lnTo>
                    <a:lnTo>
                      <a:pt x="6" y="0"/>
                    </a:lnTo>
                    <a:lnTo>
                      <a:pt x="11" y="4"/>
                    </a:lnTo>
                    <a:lnTo>
                      <a:pt x="18" y="0"/>
                    </a:lnTo>
                  </a:path>
                </a:pathLst>
              </a:custGeom>
              <a:noFill/>
              <a:ln w="3">
                <a:solidFill>
                  <a:srgbClr val="00BDFF"/>
                </a:solidFill>
                <a:prstDash val="solid"/>
                <a:round/>
                <a:headEnd/>
                <a:tailEnd/>
              </a:ln>
            </p:spPr>
            <p:txBody>
              <a:bodyPr/>
              <a:lstStyle/>
              <a:p>
                <a:endParaRPr lang="nb-NO" dirty="0"/>
              </a:p>
            </p:txBody>
          </p:sp>
          <p:sp>
            <p:nvSpPr>
              <p:cNvPr id="3126" name="Freeform 1881"/>
              <p:cNvSpPr>
                <a:spLocks/>
              </p:cNvSpPr>
              <p:nvPr/>
            </p:nvSpPr>
            <p:spPr bwMode="auto">
              <a:xfrm>
                <a:off x="2908" y="1389"/>
                <a:ext cx="22" cy="12"/>
              </a:xfrm>
              <a:custGeom>
                <a:avLst/>
                <a:gdLst>
                  <a:gd name="T0" fmla="*/ 22 w 22"/>
                  <a:gd name="T1" fmla="*/ 12 h 12"/>
                  <a:gd name="T2" fmla="*/ 22 w 22"/>
                  <a:gd name="T3" fmla="*/ 10 h 12"/>
                  <a:gd name="T4" fmla="*/ 13 w 22"/>
                  <a:gd name="T5" fmla="*/ 8 h 12"/>
                  <a:gd name="T6" fmla="*/ 0 w 22"/>
                  <a:gd name="T7" fmla="*/ 0 h 12"/>
                  <a:gd name="T8" fmla="*/ 0 60000 65536"/>
                  <a:gd name="T9" fmla="*/ 0 60000 65536"/>
                  <a:gd name="T10" fmla="*/ 0 60000 65536"/>
                  <a:gd name="T11" fmla="*/ 0 60000 65536"/>
                  <a:gd name="T12" fmla="*/ 0 w 22"/>
                  <a:gd name="T13" fmla="*/ 0 h 12"/>
                  <a:gd name="T14" fmla="*/ 22 w 22"/>
                  <a:gd name="T15" fmla="*/ 12 h 12"/>
                </a:gdLst>
                <a:ahLst/>
                <a:cxnLst>
                  <a:cxn ang="T8">
                    <a:pos x="T0" y="T1"/>
                  </a:cxn>
                  <a:cxn ang="T9">
                    <a:pos x="T2" y="T3"/>
                  </a:cxn>
                  <a:cxn ang="T10">
                    <a:pos x="T4" y="T5"/>
                  </a:cxn>
                  <a:cxn ang="T11">
                    <a:pos x="T6" y="T7"/>
                  </a:cxn>
                </a:cxnLst>
                <a:rect l="T12" t="T13" r="T14" b="T15"/>
                <a:pathLst>
                  <a:path w="22" h="12">
                    <a:moveTo>
                      <a:pt x="22" y="12"/>
                    </a:moveTo>
                    <a:lnTo>
                      <a:pt x="22" y="10"/>
                    </a:lnTo>
                    <a:lnTo>
                      <a:pt x="13" y="8"/>
                    </a:lnTo>
                    <a:lnTo>
                      <a:pt x="0" y="0"/>
                    </a:lnTo>
                  </a:path>
                </a:pathLst>
              </a:custGeom>
              <a:noFill/>
              <a:ln w="3">
                <a:solidFill>
                  <a:srgbClr val="00BDFF"/>
                </a:solidFill>
                <a:prstDash val="solid"/>
                <a:round/>
                <a:headEnd/>
                <a:tailEnd/>
              </a:ln>
            </p:spPr>
            <p:txBody>
              <a:bodyPr/>
              <a:lstStyle/>
              <a:p>
                <a:endParaRPr lang="nb-NO" dirty="0"/>
              </a:p>
            </p:txBody>
          </p:sp>
          <p:sp>
            <p:nvSpPr>
              <p:cNvPr id="3127" name="Freeform 1882"/>
              <p:cNvSpPr>
                <a:spLocks/>
              </p:cNvSpPr>
              <p:nvPr/>
            </p:nvSpPr>
            <p:spPr bwMode="auto">
              <a:xfrm>
                <a:off x="2900" y="1399"/>
                <a:ext cx="22" cy="7"/>
              </a:xfrm>
              <a:custGeom>
                <a:avLst/>
                <a:gdLst>
                  <a:gd name="T0" fmla="*/ 5 w 22"/>
                  <a:gd name="T1" fmla="*/ 7 h 7"/>
                  <a:gd name="T2" fmla="*/ 0 w 22"/>
                  <a:gd name="T3" fmla="*/ 2 h 7"/>
                  <a:gd name="T4" fmla="*/ 8 w 22"/>
                  <a:gd name="T5" fmla="*/ 0 h 7"/>
                  <a:gd name="T6" fmla="*/ 19 w 22"/>
                  <a:gd name="T7" fmla="*/ 2 h 7"/>
                  <a:gd name="T8" fmla="*/ 21 w 22"/>
                  <a:gd name="T9" fmla="*/ 3 h 7"/>
                  <a:gd name="T10" fmla="*/ 22 w 22"/>
                  <a:gd name="T11" fmla="*/ 3 h 7"/>
                  <a:gd name="T12" fmla="*/ 0 60000 65536"/>
                  <a:gd name="T13" fmla="*/ 0 60000 65536"/>
                  <a:gd name="T14" fmla="*/ 0 60000 65536"/>
                  <a:gd name="T15" fmla="*/ 0 60000 65536"/>
                  <a:gd name="T16" fmla="*/ 0 60000 65536"/>
                  <a:gd name="T17" fmla="*/ 0 60000 65536"/>
                  <a:gd name="T18" fmla="*/ 0 w 22"/>
                  <a:gd name="T19" fmla="*/ 0 h 7"/>
                  <a:gd name="T20" fmla="*/ 22 w 2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2" h="7">
                    <a:moveTo>
                      <a:pt x="5" y="7"/>
                    </a:moveTo>
                    <a:lnTo>
                      <a:pt x="0" y="2"/>
                    </a:lnTo>
                    <a:lnTo>
                      <a:pt x="8" y="0"/>
                    </a:lnTo>
                    <a:lnTo>
                      <a:pt x="19" y="2"/>
                    </a:lnTo>
                    <a:lnTo>
                      <a:pt x="21" y="3"/>
                    </a:lnTo>
                    <a:lnTo>
                      <a:pt x="22" y="3"/>
                    </a:lnTo>
                  </a:path>
                </a:pathLst>
              </a:custGeom>
              <a:noFill/>
              <a:ln w="3">
                <a:solidFill>
                  <a:srgbClr val="00BDFF"/>
                </a:solidFill>
                <a:prstDash val="solid"/>
                <a:round/>
                <a:headEnd/>
                <a:tailEnd/>
              </a:ln>
            </p:spPr>
            <p:txBody>
              <a:bodyPr/>
              <a:lstStyle/>
              <a:p>
                <a:endParaRPr lang="nb-NO" dirty="0"/>
              </a:p>
            </p:txBody>
          </p:sp>
          <p:sp>
            <p:nvSpPr>
              <p:cNvPr id="3128" name="Freeform 1883"/>
              <p:cNvSpPr>
                <a:spLocks/>
              </p:cNvSpPr>
              <p:nvPr/>
            </p:nvSpPr>
            <p:spPr bwMode="auto">
              <a:xfrm>
                <a:off x="2922" y="1402"/>
                <a:ext cx="17" cy="16"/>
              </a:xfrm>
              <a:custGeom>
                <a:avLst/>
                <a:gdLst>
                  <a:gd name="T0" fmla="*/ 0 w 17"/>
                  <a:gd name="T1" fmla="*/ 0 h 16"/>
                  <a:gd name="T2" fmla="*/ 5 w 17"/>
                  <a:gd name="T3" fmla="*/ 5 h 16"/>
                  <a:gd name="T4" fmla="*/ 13 w 17"/>
                  <a:gd name="T5" fmla="*/ 7 h 16"/>
                  <a:gd name="T6" fmla="*/ 17 w 17"/>
                  <a:gd name="T7" fmla="*/ 16 h 16"/>
                  <a:gd name="T8" fmla="*/ 17 w 17"/>
                  <a:gd name="T9" fmla="*/ 16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0"/>
                    </a:moveTo>
                    <a:lnTo>
                      <a:pt x="5" y="5"/>
                    </a:lnTo>
                    <a:lnTo>
                      <a:pt x="13" y="7"/>
                    </a:lnTo>
                    <a:lnTo>
                      <a:pt x="17" y="16"/>
                    </a:lnTo>
                  </a:path>
                </a:pathLst>
              </a:custGeom>
              <a:noFill/>
              <a:ln w="3">
                <a:solidFill>
                  <a:srgbClr val="00BDFF"/>
                </a:solidFill>
                <a:prstDash val="solid"/>
                <a:round/>
                <a:headEnd/>
                <a:tailEnd/>
              </a:ln>
            </p:spPr>
            <p:txBody>
              <a:bodyPr/>
              <a:lstStyle/>
              <a:p>
                <a:endParaRPr lang="nb-NO" dirty="0"/>
              </a:p>
            </p:txBody>
          </p:sp>
          <p:sp>
            <p:nvSpPr>
              <p:cNvPr id="3129" name="Freeform 1884"/>
              <p:cNvSpPr>
                <a:spLocks/>
              </p:cNvSpPr>
              <p:nvPr/>
            </p:nvSpPr>
            <p:spPr bwMode="auto">
              <a:xfrm>
                <a:off x="2930" y="1401"/>
                <a:ext cx="16" cy="18"/>
              </a:xfrm>
              <a:custGeom>
                <a:avLst/>
                <a:gdLst>
                  <a:gd name="T0" fmla="*/ 9 w 16"/>
                  <a:gd name="T1" fmla="*/ 17 h 18"/>
                  <a:gd name="T2" fmla="*/ 16 w 16"/>
                  <a:gd name="T3" fmla="*/ 18 h 18"/>
                  <a:gd name="T4" fmla="*/ 16 w 16"/>
                  <a:gd name="T5" fmla="*/ 18 h 18"/>
                  <a:gd name="T6" fmla="*/ 14 w 16"/>
                  <a:gd name="T7" fmla="*/ 13 h 18"/>
                  <a:gd name="T8" fmla="*/ 14 w 16"/>
                  <a:gd name="T9" fmla="*/ 12 h 18"/>
                  <a:gd name="T10" fmla="*/ 8 w 16"/>
                  <a:gd name="T11" fmla="*/ 5 h 18"/>
                  <a:gd name="T12" fmla="*/ 0 w 16"/>
                  <a:gd name="T13" fmla="*/ 0 h 18"/>
                  <a:gd name="T14" fmla="*/ 0 w 1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8"/>
                  <a:gd name="T26" fmla="*/ 16 w 1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8">
                    <a:moveTo>
                      <a:pt x="9" y="17"/>
                    </a:moveTo>
                    <a:lnTo>
                      <a:pt x="16" y="18"/>
                    </a:lnTo>
                    <a:lnTo>
                      <a:pt x="14" y="13"/>
                    </a:lnTo>
                    <a:lnTo>
                      <a:pt x="14" y="12"/>
                    </a:lnTo>
                    <a:lnTo>
                      <a:pt x="8" y="5"/>
                    </a:lnTo>
                    <a:lnTo>
                      <a:pt x="0" y="0"/>
                    </a:lnTo>
                  </a:path>
                </a:pathLst>
              </a:custGeom>
              <a:noFill/>
              <a:ln w="3">
                <a:solidFill>
                  <a:srgbClr val="00BDFF"/>
                </a:solidFill>
                <a:prstDash val="solid"/>
                <a:round/>
                <a:headEnd/>
                <a:tailEnd/>
              </a:ln>
            </p:spPr>
            <p:txBody>
              <a:bodyPr/>
              <a:lstStyle/>
              <a:p>
                <a:endParaRPr lang="nb-NO" dirty="0"/>
              </a:p>
            </p:txBody>
          </p:sp>
          <p:sp>
            <p:nvSpPr>
              <p:cNvPr id="3130" name="Freeform 1885"/>
              <p:cNvSpPr>
                <a:spLocks/>
              </p:cNvSpPr>
              <p:nvPr/>
            </p:nvSpPr>
            <p:spPr bwMode="auto">
              <a:xfrm>
                <a:off x="2905" y="1406"/>
                <a:ext cx="21" cy="14"/>
              </a:xfrm>
              <a:custGeom>
                <a:avLst/>
                <a:gdLst>
                  <a:gd name="T0" fmla="*/ 7 w 21"/>
                  <a:gd name="T1" fmla="*/ 10 h 14"/>
                  <a:gd name="T2" fmla="*/ 9 w 21"/>
                  <a:gd name="T3" fmla="*/ 9 h 14"/>
                  <a:gd name="T4" fmla="*/ 17 w 21"/>
                  <a:gd name="T5" fmla="*/ 14 h 14"/>
                  <a:gd name="T6" fmla="*/ 21 w 21"/>
                  <a:gd name="T7" fmla="*/ 12 h 14"/>
                  <a:gd name="T8" fmla="*/ 12 w 21"/>
                  <a:gd name="T9" fmla="*/ 7 h 14"/>
                  <a:gd name="T10" fmla="*/ 4 w 21"/>
                  <a:gd name="T11" fmla="*/ 3 h 14"/>
                  <a:gd name="T12" fmla="*/ 0 w 21"/>
                  <a:gd name="T13" fmla="*/ 0 h 14"/>
                  <a:gd name="T14" fmla="*/ 0 60000 65536"/>
                  <a:gd name="T15" fmla="*/ 0 60000 65536"/>
                  <a:gd name="T16" fmla="*/ 0 60000 65536"/>
                  <a:gd name="T17" fmla="*/ 0 60000 65536"/>
                  <a:gd name="T18" fmla="*/ 0 60000 65536"/>
                  <a:gd name="T19" fmla="*/ 0 60000 65536"/>
                  <a:gd name="T20" fmla="*/ 0 60000 65536"/>
                  <a:gd name="T21" fmla="*/ 0 w 21"/>
                  <a:gd name="T22" fmla="*/ 0 h 14"/>
                  <a:gd name="T23" fmla="*/ 21 w 2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4">
                    <a:moveTo>
                      <a:pt x="7" y="10"/>
                    </a:moveTo>
                    <a:lnTo>
                      <a:pt x="9" y="9"/>
                    </a:lnTo>
                    <a:lnTo>
                      <a:pt x="17" y="14"/>
                    </a:lnTo>
                    <a:lnTo>
                      <a:pt x="21" y="12"/>
                    </a:lnTo>
                    <a:lnTo>
                      <a:pt x="12" y="7"/>
                    </a:lnTo>
                    <a:lnTo>
                      <a:pt x="4" y="3"/>
                    </a:lnTo>
                    <a:lnTo>
                      <a:pt x="0" y="0"/>
                    </a:lnTo>
                  </a:path>
                </a:pathLst>
              </a:custGeom>
              <a:noFill/>
              <a:ln w="3">
                <a:solidFill>
                  <a:srgbClr val="00BDFF"/>
                </a:solidFill>
                <a:prstDash val="solid"/>
                <a:round/>
                <a:headEnd/>
                <a:tailEnd/>
              </a:ln>
            </p:spPr>
            <p:txBody>
              <a:bodyPr/>
              <a:lstStyle/>
              <a:p>
                <a:endParaRPr lang="nb-NO" dirty="0"/>
              </a:p>
            </p:txBody>
          </p:sp>
          <p:sp>
            <p:nvSpPr>
              <p:cNvPr id="3131" name="Freeform 1886"/>
              <p:cNvSpPr>
                <a:spLocks/>
              </p:cNvSpPr>
              <p:nvPr/>
            </p:nvSpPr>
            <p:spPr bwMode="auto">
              <a:xfrm>
                <a:off x="2857" y="1389"/>
                <a:ext cx="37" cy="33"/>
              </a:xfrm>
              <a:custGeom>
                <a:avLst/>
                <a:gdLst>
                  <a:gd name="T0" fmla="*/ 37 w 37"/>
                  <a:gd name="T1" fmla="*/ 0 h 33"/>
                  <a:gd name="T2" fmla="*/ 35 w 37"/>
                  <a:gd name="T3" fmla="*/ 4 h 33"/>
                  <a:gd name="T4" fmla="*/ 26 w 37"/>
                  <a:gd name="T5" fmla="*/ 12 h 33"/>
                  <a:gd name="T6" fmla="*/ 20 w 37"/>
                  <a:gd name="T7" fmla="*/ 18 h 33"/>
                  <a:gd name="T8" fmla="*/ 19 w 37"/>
                  <a:gd name="T9" fmla="*/ 20 h 33"/>
                  <a:gd name="T10" fmla="*/ 11 w 37"/>
                  <a:gd name="T11" fmla="*/ 25 h 33"/>
                  <a:gd name="T12" fmla="*/ 7 w 37"/>
                  <a:gd name="T13" fmla="*/ 30 h 33"/>
                  <a:gd name="T14" fmla="*/ 0 w 37"/>
                  <a:gd name="T15" fmla="*/ 33 h 3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3"/>
                  <a:gd name="T26" fmla="*/ 37 w 37"/>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3">
                    <a:moveTo>
                      <a:pt x="37" y="0"/>
                    </a:moveTo>
                    <a:lnTo>
                      <a:pt x="35" y="4"/>
                    </a:lnTo>
                    <a:lnTo>
                      <a:pt x="26" y="12"/>
                    </a:lnTo>
                    <a:lnTo>
                      <a:pt x="20" y="18"/>
                    </a:lnTo>
                    <a:lnTo>
                      <a:pt x="19" y="20"/>
                    </a:lnTo>
                    <a:lnTo>
                      <a:pt x="11" y="25"/>
                    </a:lnTo>
                    <a:lnTo>
                      <a:pt x="7" y="30"/>
                    </a:lnTo>
                    <a:lnTo>
                      <a:pt x="0" y="33"/>
                    </a:lnTo>
                  </a:path>
                </a:pathLst>
              </a:custGeom>
              <a:noFill/>
              <a:ln w="3">
                <a:solidFill>
                  <a:srgbClr val="00BDFF"/>
                </a:solidFill>
                <a:prstDash val="solid"/>
                <a:round/>
                <a:headEnd/>
                <a:tailEnd/>
              </a:ln>
            </p:spPr>
            <p:txBody>
              <a:bodyPr/>
              <a:lstStyle/>
              <a:p>
                <a:endParaRPr lang="nb-NO" dirty="0"/>
              </a:p>
            </p:txBody>
          </p:sp>
          <p:sp>
            <p:nvSpPr>
              <p:cNvPr id="3132" name="Freeform 1887"/>
              <p:cNvSpPr>
                <a:spLocks/>
              </p:cNvSpPr>
              <p:nvPr/>
            </p:nvSpPr>
            <p:spPr bwMode="auto">
              <a:xfrm>
                <a:off x="2884" y="1410"/>
                <a:ext cx="28" cy="13"/>
              </a:xfrm>
              <a:custGeom>
                <a:avLst/>
                <a:gdLst>
                  <a:gd name="T0" fmla="*/ 0 w 28"/>
                  <a:gd name="T1" fmla="*/ 13 h 13"/>
                  <a:gd name="T2" fmla="*/ 8 w 28"/>
                  <a:gd name="T3" fmla="*/ 10 h 13"/>
                  <a:gd name="T4" fmla="*/ 7 w 28"/>
                  <a:gd name="T5" fmla="*/ 8 h 13"/>
                  <a:gd name="T6" fmla="*/ 4 w 28"/>
                  <a:gd name="T7" fmla="*/ 8 h 13"/>
                  <a:gd name="T8" fmla="*/ 1 w 28"/>
                  <a:gd name="T9" fmla="*/ 8 h 13"/>
                  <a:gd name="T10" fmla="*/ 3 w 28"/>
                  <a:gd name="T11" fmla="*/ 6 h 13"/>
                  <a:gd name="T12" fmla="*/ 4 w 28"/>
                  <a:gd name="T13" fmla="*/ 0 h 13"/>
                  <a:gd name="T14" fmla="*/ 12 w 28"/>
                  <a:gd name="T15" fmla="*/ 1 h 13"/>
                  <a:gd name="T16" fmla="*/ 22 w 28"/>
                  <a:gd name="T17" fmla="*/ 8 h 13"/>
                  <a:gd name="T18" fmla="*/ 28 w 28"/>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3"/>
                  <a:gd name="T32" fmla="*/ 28 w 2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3">
                    <a:moveTo>
                      <a:pt x="0" y="13"/>
                    </a:moveTo>
                    <a:lnTo>
                      <a:pt x="8" y="10"/>
                    </a:lnTo>
                    <a:lnTo>
                      <a:pt x="7" y="8"/>
                    </a:lnTo>
                    <a:lnTo>
                      <a:pt x="4" y="8"/>
                    </a:lnTo>
                    <a:lnTo>
                      <a:pt x="1" y="8"/>
                    </a:lnTo>
                    <a:lnTo>
                      <a:pt x="3" y="6"/>
                    </a:lnTo>
                    <a:lnTo>
                      <a:pt x="4" y="0"/>
                    </a:lnTo>
                    <a:lnTo>
                      <a:pt x="12" y="1"/>
                    </a:lnTo>
                    <a:lnTo>
                      <a:pt x="22" y="8"/>
                    </a:lnTo>
                    <a:lnTo>
                      <a:pt x="28" y="6"/>
                    </a:lnTo>
                  </a:path>
                </a:pathLst>
              </a:custGeom>
              <a:noFill/>
              <a:ln w="3">
                <a:solidFill>
                  <a:srgbClr val="00BDFF"/>
                </a:solidFill>
                <a:prstDash val="solid"/>
                <a:round/>
                <a:headEnd/>
                <a:tailEnd/>
              </a:ln>
            </p:spPr>
            <p:txBody>
              <a:bodyPr/>
              <a:lstStyle/>
              <a:p>
                <a:endParaRPr lang="nb-NO" dirty="0"/>
              </a:p>
            </p:txBody>
          </p:sp>
          <p:sp>
            <p:nvSpPr>
              <p:cNvPr id="3133" name="Line 1888"/>
              <p:cNvSpPr>
                <a:spLocks noChangeShapeType="1"/>
              </p:cNvSpPr>
              <p:nvPr/>
            </p:nvSpPr>
            <p:spPr bwMode="auto">
              <a:xfrm flipH="1">
                <a:off x="2851" y="1422"/>
                <a:ext cx="6" cy="2"/>
              </a:xfrm>
              <a:prstGeom prst="line">
                <a:avLst/>
              </a:prstGeom>
              <a:noFill/>
              <a:ln w="3">
                <a:solidFill>
                  <a:srgbClr val="00BDFF"/>
                </a:solidFill>
                <a:round/>
                <a:headEnd/>
                <a:tailEnd/>
              </a:ln>
            </p:spPr>
            <p:txBody>
              <a:bodyPr/>
              <a:lstStyle/>
              <a:p>
                <a:endParaRPr lang="nb-NO" dirty="0"/>
              </a:p>
            </p:txBody>
          </p:sp>
          <p:sp>
            <p:nvSpPr>
              <p:cNvPr id="3134" name="Freeform 1889"/>
              <p:cNvSpPr>
                <a:spLocks/>
              </p:cNvSpPr>
              <p:nvPr/>
            </p:nvSpPr>
            <p:spPr bwMode="auto">
              <a:xfrm>
                <a:off x="2836" y="1393"/>
                <a:ext cx="36" cy="34"/>
              </a:xfrm>
              <a:custGeom>
                <a:avLst/>
                <a:gdLst>
                  <a:gd name="T0" fmla="*/ 15 w 36"/>
                  <a:gd name="T1" fmla="*/ 31 h 34"/>
                  <a:gd name="T2" fmla="*/ 5 w 36"/>
                  <a:gd name="T3" fmla="*/ 34 h 34"/>
                  <a:gd name="T4" fmla="*/ 0 w 36"/>
                  <a:gd name="T5" fmla="*/ 31 h 34"/>
                  <a:gd name="T6" fmla="*/ 1 w 36"/>
                  <a:gd name="T7" fmla="*/ 26 h 34"/>
                  <a:gd name="T8" fmla="*/ 6 w 36"/>
                  <a:gd name="T9" fmla="*/ 20 h 34"/>
                  <a:gd name="T10" fmla="*/ 7 w 36"/>
                  <a:gd name="T11" fmla="*/ 14 h 34"/>
                  <a:gd name="T12" fmla="*/ 14 w 36"/>
                  <a:gd name="T13" fmla="*/ 12 h 34"/>
                  <a:gd name="T14" fmla="*/ 23 w 36"/>
                  <a:gd name="T15" fmla="*/ 10 h 34"/>
                  <a:gd name="T16" fmla="*/ 24 w 36"/>
                  <a:gd name="T17" fmla="*/ 10 h 34"/>
                  <a:gd name="T18" fmla="*/ 30 w 36"/>
                  <a:gd name="T19" fmla="*/ 10 h 34"/>
                  <a:gd name="T20" fmla="*/ 34 w 36"/>
                  <a:gd name="T21" fmla="*/ 9 h 34"/>
                  <a:gd name="T22" fmla="*/ 36 w 36"/>
                  <a:gd name="T23" fmla="*/ 5 h 34"/>
                  <a:gd name="T24" fmla="*/ 28 w 36"/>
                  <a:gd name="T25" fmla="*/ 4 h 34"/>
                  <a:gd name="T26" fmla="*/ 28 w 36"/>
                  <a:gd name="T27" fmla="*/ 3 h 34"/>
                  <a:gd name="T28" fmla="*/ 27 w 36"/>
                  <a:gd name="T29" fmla="*/ 0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34"/>
                  <a:gd name="T47" fmla="*/ 36 w 36"/>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34">
                    <a:moveTo>
                      <a:pt x="15" y="31"/>
                    </a:moveTo>
                    <a:lnTo>
                      <a:pt x="5" y="34"/>
                    </a:lnTo>
                    <a:lnTo>
                      <a:pt x="0" y="31"/>
                    </a:lnTo>
                    <a:lnTo>
                      <a:pt x="1" y="26"/>
                    </a:lnTo>
                    <a:lnTo>
                      <a:pt x="6" y="20"/>
                    </a:lnTo>
                    <a:lnTo>
                      <a:pt x="7" y="14"/>
                    </a:lnTo>
                    <a:lnTo>
                      <a:pt x="14" y="12"/>
                    </a:lnTo>
                    <a:lnTo>
                      <a:pt x="23" y="10"/>
                    </a:lnTo>
                    <a:lnTo>
                      <a:pt x="24" y="10"/>
                    </a:lnTo>
                    <a:lnTo>
                      <a:pt x="30" y="10"/>
                    </a:lnTo>
                    <a:lnTo>
                      <a:pt x="34" y="9"/>
                    </a:lnTo>
                    <a:lnTo>
                      <a:pt x="36" y="5"/>
                    </a:lnTo>
                    <a:lnTo>
                      <a:pt x="28" y="4"/>
                    </a:lnTo>
                    <a:lnTo>
                      <a:pt x="28" y="3"/>
                    </a:lnTo>
                    <a:lnTo>
                      <a:pt x="27" y="0"/>
                    </a:lnTo>
                  </a:path>
                </a:pathLst>
              </a:custGeom>
              <a:noFill/>
              <a:ln w="3">
                <a:solidFill>
                  <a:srgbClr val="00BDFF"/>
                </a:solidFill>
                <a:prstDash val="solid"/>
                <a:round/>
                <a:headEnd/>
                <a:tailEnd/>
              </a:ln>
            </p:spPr>
            <p:txBody>
              <a:bodyPr/>
              <a:lstStyle/>
              <a:p>
                <a:endParaRPr lang="nb-NO" dirty="0"/>
              </a:p>
            </p:txBody>
          </p:sp>
          <p:sp>
            <p:nvSpPr>
              <p:cNvPr id="3135" name="Freeform 1890"/>
              <p:cNvSpPr>
                <a:spLocks/>
              </p:cNvSpPr>
              <p:nvPr/>
            </p:nvSpPr>
            <p:spPr bwMode="auto">
              <a:xfrm>
                <a:off x="2621" y="1411"/>
                <a:ext cx="8" cy="20"/>
              </a:xfrm>
              <a:custGeom>
                <a:avLst/>
                <a:gdLst>
                  <a:gd name="T0" fmla="*/ 0 w 8"/>
                  <a:gd name="T1" fmla="*/ 13 h 20"/>
                  <a:gd name="T2" fmla="*/ 3 w 8"/>
                  <a:gd name="T3" fmla="*/ 12 h 20"/>
                  <a:gd name="T4" fmla="*/ 5 w 8"/>
                  <a:gd name="T5" fmla="*/ 20 h 20"/>
                  <a:gd name="T6" fmla="*/ 8 w 8"/>
                  <a:gd name="T7" fmla="*/ 19 h 20"/>
                  <a:gd name="T8" fmla="*/ 8 w 8"/>
                  <a:gd name="T9" fmla="*/ 15 h 20"/>
                  <a:gd name="T10" fmla="*/ 8 w 8"/>
                  <a:gd name="T11" fmla="*/ 15 h 20"/>
                  <a:gd name="T12" fmla="*/ 8 w 8"/>
                  <a:gd name="T13" fmla="*/ 15 h 20"/>
                  <a:gd name="T14" fmla="*/ 8 w 8"/>
                  <a:gd name="T15" fmla="*/ 0 h 20"/>
                  <a:gd name="T16" fmla="*/ 0 w 8"/>
                  <a:gd name="T17" fmla="*/ 5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0" y="13"/>
                    </a:moveTo>
                    <a:lnTo>
                      <a:pt x="3" y="12"/>
                    </a:lnTo>
                    <a:lnTo>
                      <a:pt x="5" y="20"/>
                    </a:lnTo>
                    <a:lnTo>
                      <a:pt x="8" y="19"/>
                    </a:lnTo>
                    <a:lnTo>
                      <a:pt x="8" y="15"/>
                    </a:lnTo>
                    <a:lnTo>
                      <a:pt x="8" y="0"/>
                    </a:lnTo>
                    <a:lnTo>
                      <a:pt x="0" y="5"/>
                    </a:lnTo>
                  </a:path>
                </a:pathLst>
              </a:custGeom>
              <a:noFill/>
              <a:ln w="3">
                <a:solidFill>
                  <a:srgbClr val="00BDFF"/>
                </a:solidFill>
                <a:prstDash val="solid"/>
                <a:round/>
                <a:headEnd/>
                <a:tailEnd/>
              </a:ln>
            </p:spPr>
            <p:txBody>
              <a:bodyPr/>
              <a:lstStyle/>
              <a:p>
                <a:endParaRPr lang="nb-NO" dirty="0"/>
              </a:p>
            </p:txBody>
          </p:sp>
          <p:sp>
            <p:nvSpPr>
              <p:cNvPr id="3136" name="Freeform 1891"/>
              <p:cNvSpPr>
                <a:spLocks/>
              </p:cNvSpPr>
              <p:nvPr/>
            </p:nvSpPr>
            <p:spPr bwMode="auto">
              <a:xfrm>
                <a:off x="2610" y="1416"/>
                <a:ext cx="11" cy="15"/>
              </a:xfrm>
              <a:custGeom>
                <a:avLst/>
                <a:gdLst>
                  <a:gd name="T0" fmla="*/ 11 w 11"/>
                  <a:gd name="T1" fmla="*/ 0 h 15"/>
                  <a:gd name="T2" fmla="*/ 2 w 11"/>
                  <a:gd name="T3" fmla="*/ 6 h 15"/>
                  <a:gd name="T4" fmla="*/ 2 w 11"/>
                  <a:gd name="T5" fmla="*/ 15 h 15"/>
                  <a:gd name="T6" fmla="*/ 0 w 11"/>
                  <a:gd name="T7" fmla="*/ 15 h 15"/>
                  <a:gd name="T8" fmla="*/ 7 w 11"/>
                  <a:gd name="T9" fmla="*/ 14 h 15"/>
                  <a:gd name="T10" fmla="*/ 10 w 11"/>
                  <a:gd name="T11" fmla="*/ 8 h 15"/>
                  <a:gd name="T12" fmla="*/ 11 w 11"/>
                  <a:gd name="T13" fmla="*/ 8 h 15"/>
                  <a:gd name="T14" fmla="*/ 0 60000 65536"/>
                  <a:gd name="T15" fmla="*/ 0 60000 65536"/>
                  <a:gd name="T16" fmla="*/ 0 60000 65536"/>
                  <a:gd name="T17" fmla="*/ 0 60000 65536"/>
                  <a:gd name="T18" fmla="*/ 0 60000 65536"/>
                  <a:gd name="T19" fmla="*/ 0 60000 65536"/>
                  <a:gd name="T20" fmla="*/ 0 60000 65536"/>
                  <a:gd name="T21" fmla="*/ 0 w 11"/>
                  <a:gd name="T22" fmla="*/ 0 h 15"/>
                  <a:gd name="T23" fmla="*/ 11 w 1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5">
                    <a:moveTo>
                      <a:pt x="11" y="0"/>
                    </a:moveTo>
                    <a:lnTo>
                      <a:pt x="2" y="6"/>
                    </a:lnTo>
                    <a:lnTo>
                      <a:pt x="2" y="15"/>
                    </a:lnTo>
                    <a:lnTo>
                      <a:pt x="0" y="15"/>
                    </a:lnTo>
                    <a:lnTo>
                      <a:pt x="7" y="14"/>
                    </a:lnTo>
                    <a:lnTo>
                      <a:pt x="10" y="8"/>
                    </a:lnTo>
                    <a:lnTo>
                      <a:pt x="11" y="8"/>
                    </a:lnTo>
                  </a:path>
                </a:pathLst>
              </a:custGeom>
              <a:noFill/>
              <a:ln w="3">
                <a:solidFill>
                  <a:srgbClr val="00BDFF"/>
                </a:solidFill>
                <a:prstDash val="solid"/>
                <a:round/>
                <a:headEnd/>
                <a:tailEnd/>
              </a:ln>
            </p:spPr>
            <p:txBody>
              <a:bodyPr/>
              <a:lstStyle/>
              <a:p>
                <a:endParaRPr lang="nb-NO" dirty="0"/>
              </a:p>
            </p:txBody>
          </p:sp>
          <p:sp>
            <p:nvSpPr>
              <p:cNvPr id="3137" name="Freeform 1892"/>
              <p:cNvSpPr>
                <a:spLocks/>
              </p:cNvSpPr>
              <p:nvPr/>
            </p:nvSpPr>
            <p:spPr bwMode="auto">
              <a:xfrm>
                <a:off x="2877" y="1423"/>
                <a:ext cx="29" cy="18"/>
              </a:xfrm>
              <a:custGeom>
                <a:avLst/>
                <a:gdLst>
                  <a:gd name="T0" fmla="*/ 29 w 29"/>
                  <a:gd name="T1" fmla="*/ 18 h 18"/>
                  <a:gd name="T2" fmla="*/ 24 w 29"/>
                  <a:gd name="T3" fmla="*/ 16 h 18"/>
                  <a:gd name="T4" fmla="*/ 16 w 29"/>
                  <a:gd name="T5" fmla="*/ 12 h 18"/>
                  <a:gd name="T6" fmla="*/ 11 w 29"/>
                  <a:gd name="T7" fmla="*/ 8 h 18"/>
                  <a:gd name="T8" fmla="*/ 4 w 29"/>
                  <a:gd name="T9" fmla="*/ 10 h 18"/>
                  <a:gd name="T10" fmla="*/ 0 w 29"/>
                  <a:gd name="T11" fmla="*/ 10 h 18"/>
                  <a:gd name="T12" fmla="*/ 0 w 29"/>
                  <a:gd name="T13" fmla="*/ 10 h 18"/>
                  <a:gd name="T14" fmla="*/ 3 w 29"/>
                  <a:gd name="T15" fmla="*/ 0 h 18"/>
                  <a:gd name="T16" fmla="*/ 7 w 29"/>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8"/>
                  <a:gd name="T29" fmla="*/ 29 w 29"/>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8">
                    <a:moveTo>
                      <a:pt x="29" y="18"/>
                    </a:moveTo>
                    <a:lnTo>
                      <a:pt x="24" y="16"/>
                    </a:lnTo>
                    <a:lnTo>
                      <a:pt x="16" y="12"/>
                    </a:lnTo>
                    <a:lnTo>
                      <a:pt x="11" y="8"/>
                    </a:lnTo>
                    <a:lnTo>
                      <a:pt x="4" y="10"/>
                    </a:lnTo>
                    <a:lnTo>
                      <a:pt x="0" y="10"/>
                    </a:lnTo>
                    <a:lnTo>
                      <a:pt x="3" y="0"/>
                    </a:lnTo>
                    <a:lnTo>
                      <a:pt x="7" y="0"/>
                    </a:lnTo>
                  </a:path>
                </a:pathLst>
              </a:custGeom>
              <a:noFill/>
              <a:ln w="3">
                <a:solidFill>
                  <a:srgbClr val="00BDFF"/>
                </a:solidFill>
                <a:prstDash val="solid"/>
                <a:round/>
                <a:headEnd/>
                <a:tailEnd/>
              </a:ln>
            </p:spPr>
            <p:txBody>
              <a:bodyPr/>
              <a:lstStyle/>
              <a:p>
                <a:endParaRPr lang="nb-NO" dirty="0"/>
              </a:p>
            </p:txBody>
          </p:sp>
          <p:sp>
            <p:nvSpPr>
              <p:cNvPr id="3138" name="Freeform 1893"/>
              <p:cNvSpPr>
                <a:spLocks/>
              </p:cNvSpPr>
              <p:nvPr/>
            </p:nvSpPr>
            <p:spPr bwMode="auto">
              <a:xfrm>
                <a:off x="2906" y="144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3">
                <a:solidFill>
                  <a:srgbClr val="00BDFF"/>
                </a:solidFill>
                <a:prstDash val="solid"/>
                <a:round/>
                <a:headEnd/>
                <a:tailEnd/>
              </a:ln>
            </p:spPr>
            <p:txBody>
              <a:bodyPr/>
              <a:lstStyle/>
              <a:p>
                <a:endParaRPr lang="nb-NO" dirty="0"/>
              </a:p>
            </p:txBody>
          </p:sp>
          <p:sp>
            <p:nvSpPr>
              <p:cNvPr id="3139" name="Freeform 1894"/>
              <p:cNvSpPr>
                <a:spLocks/>
              </p:cNvSpPr>
              <p:nvPr/>
            </p:nvSpPr>
            <p:spPr bwMode="auto">
              <a:xfrm>
                <a:off x="2940" y="1443"/>
                <a:ext cx="8" cy="2"/>
              </a:xfrm>
              <a:custGeom>
                <a:avLst/>
                <a:gdLst>
                  <a:gd name="T0" fmla="*/ 8 w 8"/>
                  <a:gd name="T1" fmla="*/ 1 h 2"/>
                  <a:gd name="T2" fmla="*/ 4 w 8"/>
                  <a:gd name="T3" fmla="*/ 0 h 2"/>
                  <a:gd name="T4" fmla="*/ 0 w 8"/>
                  <a:gd name="T5" fmla="*/ 2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8" y="1"/>
                    </a:moveTo>
                    <a:lnTo>
                      <a:pt x="4" y="0"/>
                    </a:lnTo>
                    <a:lnTo>
                      <a:pt x="0" y="2"/>
                    </a:lnTo>
                  </a:path>
                </a:pathLst>
              </a:custGeom>
              <a:noFill/>
              <a:ln w="3">
                <a:solidFill>
                  <a:srgbClr val="00BDFF"/>
                </a:solidFill>
                <a:prstDash val="solid"/>
                <a:round/>
                <a:headEnd/>
                <a:tailEnd/>
              </a:ln>
            </p:spPr>
            <p:txBody>
              <a:bodyPr/>
              <a:lstStyle/>
              <a:p>
                <a:endParaRPr lang="nb-NO" dirty="0"/>
              </a:p>
            </p:txBody>
          </p:sp>
          <p:sp>
            <p:nvSpPr>
              <p:cNvPr id="3140" name="Freeform 1895"/>
              <p:cNvSpPr>
                <a:spLocks/>
              </p:cNvSpPr>
              <p:nvPr/>
            </p:nvSpPr>
            <p:spPr bwMode="auto">
              <a:xfrm>
                <a:off x="2944" y="1444"/>
                <a:ext cx="7" cy="5"/>
              </a:xfrm>
              <a:custGeom>
                <a:avLst/>
                <a:gdLst>
                  <a:gd name="T0" fmla="*/ 0 w 7"/>
                  <a:gd name="T1" fmla="*/ 5 h 5"/>
                  <a:gd name="T2" fmla="*/ 4 w 7"/>
                  <a:gd name="T3" fmla="*/ 4 h 5"/>
                  <a:gd name="T4" fmla="*/ 7 w 7"/>
                  <a:gd name="T5" fmla="*/ 0 h 5"/>
                  <a:gd name="T6" fmla="*/ 4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0" y="5"/>
                    </a:moveTo>
                    <a:lnTo>
                      <a:pt x="4" y="4"/>
                    </a:lnTo>
                    <a:lnTo>
                      <a:pt x="7" y="0"/>
                    </a:lnTo>
                    <a:lnTo>
                      <a:pt x="4" y="0"/>
                    </a:lnTo>
                  </a:path>
                </a:pathLst>
              </a:custGeom>
              <a:noFill/>
              <a:ln w="3">
                <a:solidFill>
                  <a:srgbClr val="00BDFF"/>
                </a:solidFill>
                <a:prstDash val="solid"/>
                <a:round/>
                <a:headEnd/>
                <a:tailEnd/>
              </a:ln>
            </p:spPr>
            <p:txBody>
              <a:bodyPr/>
              <a:lstStyle/>
              <a:p>
                <a:endParaRPr lang="nb-NO" dirty="0"/>
              </a:p>
            </p:txBody>
          </p:sp>
          <p:sp>
            <p:nvSpPr>
              <p:cNvPr id="3141" name="Line 1896"/>
              <p:cNvSpPr>
                <a:spLocks noChangeShapeType="1"/>
              </p:cNvSpPr>
              <p:nvPr/>
            </p:nvSpPr>
            <p:spPr bwMode="auto">
              <a:xfrm flipH="1">
                <a:off x="2931" y="1445"/>
                <a:ext cx="9" cy="4"/>
              </a:xfrm>
              <a:prstGeom prst="line">
                <a:avLst/>
              </a:prstGeom>
              <a:noFill/>
              <a:ln w="3">
                <a:solidFill>
                  <a:srgbClr val="00BDFF"/>
                </a:solidFill>
                <a:round/>
                <a:headEnd/>
                <a:tailEnd/>
              </a:ln>
            </p:spPr>
            <p:txBody>
              <a:bodyPr/>
              <a:lstStyle/>
              <a:p>
                <a:endParaRPr lang="nb-NO" dirty="0"/>
              </a:p>
            </p:txBody>
          </p:sp>
          <p:sp>
            <p:nvSpPr>
              <p:cNvPr id="3142" name="Freeform 1897"/>
              <p:cNvSpPr>
                <a:spLocks/>
              </p:cNvSpPr>
              <p:nvPr/>
            </p:nvSpPr>
            <p:spPr bwMode="auto">
              <a:xfrm>
                <a:off x="2841" y="1444"/>
                <a:ext cx="34" cy="14"/>
              </a:xfrm>
              <a:custGeom>
                <a:avLst/>
                <a:gdLst>
                  <a:gd name="T0" fmla="*/ 0 w 34"/>
                  <a:gd name="T1" fmla="*/ 14 h 14"/>
                  <a:gd name="T2" fmla="*/ 1 w 34"/>
                  <a:gd name="T3" fmla="*/ 13 h 14"/>
                  <a:gd name="T4" fmla="*/ 6 w 34"/>
                  <a:gd name="T5" fmla="*/ 9 h 14"/>
                  <a:gd name="T6" fmla="*/ 13 w 34"/>
                  <a:gd name="T7" fmla="*/ 4 h 14"/>
                  <a:gd name="T8" fmla="*/ 16 w 34"/>
                  <a:gd name="T9" fmla="*/ 1 h 14"/>
                  <a:gd name="T10" fmla="*/ 25 w 34"/>
                  <a:gd name="T11" fmla="*/ 0 h 14"/>
                  <a:gd name="T12" fmla="*/ 26 w 34"/>
                  <a:gd name="T13" fmla="*/ 0 h 14"/>
                  <a:gd name="T14" fmla="*/ 34 w 34"/>
                  <a:gd name="T15" fmla="*/ 9 h 14"/>
                  <a:gd name="T16" fmla="*/ 31 w 34"/>
                  <a:gd name="T17" fmla="*/ 12 h 14"/>
                  <a:gd name="T18" fmla="*/ 29 w 34"/>
                  <a:gd name="T19" fmla="*/ 13 h 14"/>
                  <a:gd name="T20" fmla="*/ 25 w 34"/>
                  <a:gd name="T21" fmla="*/ 10 h 14"/>
                  <a:gd name="T22" fmla="*/ 22 w 34"/>
                  <a:gd name="T23" fmla="*/ 8 h 14"/>
                  <a:gd name="T24" fmla="*/ 19 w 34"/>
                  <a:gd name="T25" fmla="*/ 10 h 14"/>
                  <a:gd name="T26" fmla="*/ 18 w 34"/>
                  <a:gd name="T27" fmla="*/ 12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14"/>
                  <a:gd name="T44" fmla="*/ 34 w 3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14">
                    <a:moveTo>
                      <a:pt x="0" y="14"/>
                    </a:moveTo>
                    <a:lnTo>
                      <a:pt x="1" y="13"/>
                    </a:lnTo>
                    <a:lnTo>
                      <a:pt x="6" y="9"/>
                    </a:lnTo>
                    <a:lnTo>
                      <a:pt x="13" y="4"/>
                    </a:lnTo>
                    <a:lnTo>
                      <a:pt x="16" y="1"/>
                    </a:lnTo>
                    <a:lnTo>
                      <a:pt x="25" y="0"/>
                    </a:lnTo>
                    <a:lnTo>
                      <a:pt x="26" y="0"/>
                    </a:lnTo>
                    <a:lnTo>
                      <a:pt x="34" y="9"/>
                    </a:lnTo>
                    <a:lnTo>
                      <a:pt x="31" y="12"/>
                    </a:lnTo>
                    <a:lnTo>
                      <a:pt x="29" y="13"/>
                    </a:lnTo>
                    <a:lnTo>
                      <a:pt x="25" y="10"/>
                    </a:lnTo>
                    <a:lnTo>
                      <a:pt x="22" y="8"/>
                    </a:lnTo>
                    <a:lnTo>
                      <a:pt x="19" y="10"/>
                    </a:lnTo>
                    <a:lnTo>
                      <a:pt x="18" y="12"/>
                    </a:lnTo>
                  </a:path>
                </a:pathLst>
              </a:custGeom>
              <a:noFill/>
              <a:ln w="3">
                <a:solidFill>
                  <a:srgbClr val="00BDFF"/>
                </a:solidFill>
                <a:prstDash val="solid"/>
                <a:round/>
                <a:headEnd/>
                <a:tailEnd/>
              </a:ln>
            </p:spPr>
            <p:txBody>
              <a:bodyPr/>
              <a:lstStyle/>
              <a:p>
                <a:endParaRPr lang="nb-NO" dirty="0"/>
              </a:p>
            </p:txBody>
          </p:sp>
          <p:sp>
            <p:nvSpPr>
              <p:cNvPr id="3143" name="Freeform 1898"/>
              <p:cNvSpPr>
                <a:spLocks/>
              </p:cNvSpPr>
              <p:nvPr/>
            </p:nvSpPr>
            <p:spPr bwMode="auto">
              <a:xfrm>
                <a:off x="2557" y="1449"/>
                <a:ext cx="12" cy="12"/>
              </a:xfrm>
              <a:custGeom>
                <a:avLst/>
                <a:gdLst>
                  <a:gd name="T0" fmla="*/ 0 w 12"/>
                  <a:gd name="T1" fmla="*/ 12 h 12"/>
                  <a:gd name="T2" fmla="*/ 12 w 12"/>
                  <a:gd name="T3" fmla="*/ 11 h 12"/>
                  <a:gd name="T4" fmla="*/ 12 w 12"/>
                  <a:gd name="T5" fmla="*/ 5 h 12"/>
                  <a:gd name="T6" fmla="*/ 8 w 12"/>
                  <a:gd name="T7" fmla="*/ 0 h 12"/>
                  <a:gd name="T8" fmla="*/ 1 w 12"/>
                  <a:gd name="T9" fmla="*/ 8 h 12"/>
                  <a:gd name="T10" fmla="*/ 0 w 12"/>
                  <a:gd name="T11" fmla="*/ 12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0" y="12"/>
                    </a:moveTo>
                    <a:lnTo>
                      <a:pt x="12" y="11"/>
                    </a:lnTo>
                    <a:lnTo>
                      <a:pt x="12" y="5"/>
                    </a:lnTo>
                    <a:lnTo>
                      <a:pt x="8" y="0"/>
                    </a:lnTo>
                    <a:lnTo>
                      <a:pt x="1" y="8"/>
                    </a:lnTo>
                    <a:lnTo>
                      <a:pt x="0" y="12"/>
                    </a:lnTo>
                  </a:path>
                </a:pathLst>
              </a:custGeom>
              <a:noFill/>
              <a:ln w="3">
                <a:solidFill>
                  <a:srgbClr val="00BDFF"/>
                </a:solidFill>
                <a:prstDash val="solid"/>
                <a:round/>
                <a:headEnd/>
                <a:tailEnd/>
              </a:ln>
            </p:spPr>
            <p:txBody>
              <a:bodyPr/>
              <a:lstStyle/>
              <a:p>
                <a:endParaRPr lang="nb-NO" dirty="0"/>
              </a:p>
            </p:txBody>
          </p:sp>
          <p:sp>
            <p:nvSpPr>
              <p:cNvPr id="3144" name="Freeform 1899"/>
              <p:cNvSpPr>
                <a:spLocks/>
              </p:cNvSpPr>
              <p:nvPr/>
            </p:nvSpPr>
            <p:spPr bwMode="auto">
              <a:xfrm>
                <a:off x="2881" y="1439"/>
                <a:ext cx="50" cy="25"/>
              </a:xfrm>
              <a:custGeom>
                <a:avLst/>
                <a:gdLst>
                  <a:gd name="T0" fmla="*/ 50 w 50"/>
                  <a:gd name="T1" fmla="*/ 10 h 25"/>
                  <a:gd name="T2" fmla="*/ 46 w 50"/>
                  <a:gd name="T3" fmla="*/ 11 h 25"/>
                  <a:gd name="T4" fmla="*/ 37 w 50"/>
                  <a:gd name="T5" fmla="*/ 18 h 25"/>
                  <a:gd name="T6" fmla="*/ 31 w 50"/>
                  <a:gd name="T7" fmla="*/ 25 h 25"/>
                  <a:gd name="T8" fmla="*/ 23 w 50"/>
                  <a:gd name="T9" fmla="*/ 19 h 25"/>
                  <a:gd name="T10" fmla="*/ 12 w 50"/>
                  <a:gd name="T11" fmla="*/ 18 h 25"/>
                  <a:gd name="T12" fmla="*/ 0 w 50"/>
                  <a:gd name="T13" fmla="*/ 15 h 25"/>
                  <a:gd name="T14" fmla="*/ 2 w 50"/>
                  <a:gd name="T15" fmla="*/ 6 h 25"/>
                  <a:gd name="T16" fmla="*/ 4 w 50"/>
                  <a:gd name="T17" fmla="*/ 0 h 25"/>
                  <a:gd name="T18" fmla="*/ 13 w 50"/>
                  <a:gd name="T19" fmla="*/ 1 h 25"/>
                  <a:gd name="T20" fmla="*/ 20 w 50"/>
                  <a:gd name="T21" fmla="*/ 6 h 25"/>
                  <a:gd name="T22" fmla="*/ 25 w 50"/>
                  <a:gd name="T23" fmla="*/ 2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5"/>
                  <a:gd name="T38" fmla="*/ 50 w 50"/>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5">
                    <a:moveTo>
                      <a:pt x="50" y="10"/>
                    </a:moveTo>
                    <a:lnTo>
                      <a:pt x="46" y="11"/>
                    </a:lnTo>
                    <a:lnTo>
                      <a:pt x="37" y="18"/>
                    </a:lnTo>
                    <a:lnTo>
                      <a:pt x="31" y="25"/>
                    </a:lnTo>
                    <a:lnTo>
                      <a:pt x="23" y="19"/>
                    </a:lnTo>
                    <a:lnTo>
                      <a:pt x="12" y="18"/>
                    </a:lnTo>
                    <a:lnTo>
                      <a:pt x="0" y="15"/>
                    </a:lnTo>
                    <a:lnTo>
                      <a:pt x="2" y="6"/>
                    </a:lnTo>
                    <a:lnTo>
                      <a:pt x="4" y="0"/>
                    </a:lnTo>
                    <a:lnTo>
                      <a:pt x="13" y="1"/>
                    </a:lnTo>
                    <a:lnTo>
                      <a:pt x="20" y="6"/>
                    </a:lnTo>
                    <a:lnTo>
                      <a:pt x="25" y="2"/>
                    </a:lnTo>
                  </a:path>
                </a:pathLst>
              </a:custGeom>
              <a:noFill/>
              <a:ln w="3">
                <a:solidFill>
                  <a:srgbClr val="00BDFF"/>
                </a:solidFill>
                <a:prstDash val="solid"/>
                <a:round/>
                <a:headEnd/>
                <a:tailEnd/>
              </a:ln>
            </p:spPr>
            <p:txBody>
              <a:bodyPr/>
              <a:lstStyle/>
              <a:p>
                <a:endParaRPr lang="nb-NO" dirty="0"/>
              </a:p>
            </p:txBody>
          </p:sp>
          <p:sp>
            <p:nvSpPr>
              <p:cNvPr id="3145" name="Freeform 1900"/>
              <p:cNvSpPr>
                <a:spLocks/>
              </p:cNvSpPr>
              <p:nvPr/>
            </p:nvSpPr>
            <p:spPr bwMode="auto">
              <a:xfrm>
                <a:off x="2918" y="1449"/>
                <a:ext cx="26" cy="15"/>
              </a:xfrm>
              <a:custGeom>
                <a:avLst/>
                <a:gdLst>
                  <a:gd name="T0" fmla="*/ 0 w 26"/>
                  <a:gd name="T1" fmla="*/ 15 h 15"/>
                  <a:gd name="T2" fmla="*/ 9 w 26"/>
                  <a:gd name="T3" fmla="*/ 5 h 15"/>
                  <a:gd name="T4" fmla="*/ 22 w 26"/>
                  <a:gd name="T5" fmla="*/ 1 h 15"/>
                  <a:gd name="T6" fmla="*/ 26 w 26"/>
                  <a:gd name="T7" fmla="*/ 0 h 15"/>
                  <a:gd name="T8" fmla="*/ 0 60000 65536"/>
                  <a:gd name="T9" fmla="*/ 0 60000 65536"/>
                  <a:gd name="T10" fmla="*/ 0 60000 65536"/>
                  <a:gd name="T11" fmla="*/ 0 60000 65536"/>
                  <a:gd name="T12" fmla="*/ 0 w 26"/>
                  <a:gd name="T13" fmla="*/ 0 h 15"/>
                  <a:gd name="T14" fmla="*/ 26 w 26"/>
                  <a:gd name="T15" fmla="*/ 15 h 15"/>
                </a:gdLst>
                <a:ahLst/>
                <a:cxnLst>
                  <a:cxn ang="T8">
                    <a:pos x="T0" y="T1"/>
                  </a:cxn>
                  <a:cxn ang="T9">
                    <a:pos x="T2" y="T3"/>
                  </a:cxn>
                  <a:cxn ang="T10">
                    <a:pos x="T4" y="T5"/>
                  </a:cxn>
                  <a:cxn ang="T11">
                    <a:pos x="T6" y="T7"/>
                  </a:cxn>
                </a:cxnLst>
                <a:rect l="T12" t="T13" r="T14" b="T15"/>
                <a:pathLst>
                  <a:path w="26" h="15">
                    <a:moveTo>
                      <a:pt x="0" y="15"/>
                    </a:moveTo>
                    <a:lnTo>
                      <a:pt x="9" y="5"/>
                    </a:lnTo>
                    <a:lnTo>
                      <a:pt x="22" y="1"/>
                    </a:lnTo>
                    <a:lnTo>
                      <a:pt x="26" y="0"/>
                    </a:lnTo>
                  </a:path>
                </a:pathLst>
              </a:custGeom>
              <a:noFill/>
              <a:ln w="3">
                <a:solidFill>
                  <a:srgbClr val="00BDFF"/>
                </a:solidFill>
                <a:prstDash val="solid"/>
                <a:round/>
                <a:headEnd/>
                <a:tailEnd/>
              </a:ln>
            </p:spPr>
            <p:txBody>
              <a:bodyPr/>
              <a:lstStyle/>
              <a:p>
                <a:endParaRPr lang="nb-NO" dirty="0"/>
              </a:p>
            </p:txBody>
          </p:sp>
          <p:sp>
            <p:nvSpPr>
              <p:cNvPr id="3146" name="Freeform 1901"/>
              <p:cNvSpPr>
                <a:spLocks/>
              </p:cNvSpPr>
              <p:nvPr/>
            </p:nvSpPr>
            <p:spPr bwMode="auto">
              <a:xfrm>
                <a:off x="2858" y="1456"/>
                <a:ext cx="8" cy="13"/>
              </a:xfrm>
              <a:custGeom>
                <a:avLst/>
                <a:gdLst>
                  <a:gd name="T0" fmla="*/ 1 w 8"/>
                  <a:gd name="T1" fmla="*/ 0 h 13"/>
                  <a:gd name="T2" fmla="*/ 8 w 8"/>
                  <a:gd name="T3" fmla="*/ 5 h 13"/>
                  <a:gd name="T4" fmla="*/ 0 w 8"/>
                  <a:gd name="T5" fmla="*/ 13 h 13"/>
                  <a:gd name="T6" fmla="*/ 0 w 8"/>
                  <a:gd name="T7" fmla="*/ 13 h 13"/>
                  <a:gd name="T8" fmla="*/ 2 w 8"/>
                  <a:gd name="T9" fmla="*/ 13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1" y="0"/>
                    </a:moveTo>
                    <a:lnTo>
                      <a:pt x="8" y="5"/>
                    </a:lnTo>
                    <a:lnTo>
                      <a:pt x="0" y="13"/>
                    </a:lnTo>
                    <a:lnTo>
                      <a:pt x="2" y="13"/>
                    </a:lnTo>
                  </a:path>
                </a:pathLst>
              </a:custGeom>
              <a:noFill/>
              <a:ln w="3">
                <a:solidFill>
                  <a:srgbClr val="00BDFF"/>
                </a:solidFill>
                <a:prstDash val="solid"/>
                <a:round/>
                <a:headEnd/>
                <a:tailEnd/>
              </a:ln>
            </p:spPr>
            <p:txBody>
              <a:bodyPr/>
              <a:lstStyle/>
              <a:p>
                <a:endParaRPr lang="nb-NO" dirty="0"/>
              </a:p>
            </p:txBody>
          </p:sp>
          <p:sp>
            <p:nvSpPr>
              <p:cNvPr id="3147" name="Freeform 1902"/>
              <p:cNvSpPr>
                <a:spLocks/>
              </p:cNvSpPr>
              <p:nvPr/>
            </p:nvSpPr>
            <p:spPr bwMode="auto">
              <a:xfrm>
                <a:off x="2860" y="1464"/>
                <a:ext cx="23" cy="9"/>
              </a:xfrm>
              <a:custGeom>
                <a:avLst/>
                <a:gdLst>
                  <a:gd name="T0" fmla="*/ 0 w 23"/>
                  <a:gd name="T1" fmla="*/ 5 h 9"/>
                  <a:gd name="T2" fmla="*/ 3 w 23"/>
                  <a:gd name="T3" fmla="*/ 6 h 9"/>
                  <a:gd name="T4" fmla="*/ 12 w 23"/>
                  <a:gd name="T5" fmla="*/ 0 h 9"/>
                  <a:gd name="T6" fmla="*/ 15 w 23"/>
                  <a:gd name="T7" fmla="*/ 1 h 9"/>
                  <a:gd name="T8" fmla="*/ 23 w 23"/>
                  <a:gd name="T9" fmla="*/ 4 h 9"/>
                  <a:gd name="T10" fmla="*/ 15 w 23"/>
                  <a:gd name="T11" fmla="*/ 7 h 9"/>
                  <a:gd name="T12" fmla="*/ 15 w 23"/>
                  <a:gd name="T13" fmla="*/ 9 h 9"/>
                  <a:gd name="T14" fmla="*/ 0 60000 65536"/>
                  <a:gd name="T15" fmla="*/ 0 60000 65536"/>
                  <a:gd name="T16" fmla="*/ 0 60000 65536"/>
                  <a:gd name="T17" fmla="*/ 0 60000 65536"/>
                  <a:gd name="T18" fmla="*/ 0 60000 65536"/>
                  <a:gd name="T19" fmla="*/ 0 60000 65536"/>
                  <a:gd name="T20" fmla="*/ 0 60000 65536"/>
                  <a:gd name="T21" fmla="*/ 0 w 23"/>
                  <a:gd name="T22" fmla="*/ 0 h 9"/>
                  <a:gd name="T23" fmla="*/ 23 w 2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9">
                    <a:moveTo>
                      <a:pt x="0" y="5"/>
                    </a:moveTo>
                    <a:lnTo>
                      <a:pt x="3" y="6"/>
                    </a:lnTo>
                    <a:lnTo>
                      <a:pt x="12" y="0"/>
                    </a:lnTo>
                    <a:lnTo>
                      <a:pt x="15" y="1"/>
                    </a:lnTo>
                    <a:lnTo>
                      <a:pt x="23" y="4"/>
                    </a:lnTo>
                    <a:lnTo>
                      <a:pt x="15" y="7"/>
                    </a:lnTo>
                    <a:lnTo>
                      <a:pt x="15" y="9"/>
                    </a:lnTo>
                  </a:path>
                </a:pathLst>
              </a:custGeom>
              <a:noFill/>
              <a:ln w="3">
                <a:solidFill>
                  <a:srgbClr val="00BDFF"/>
                </a:solidFill>
                <a:prstDash val="solid"/>
                <a:round/>
                <a:headEnd/>
                <a:tailEnd/>
              </a:ln>
            </p:spPr>
            <p:txBody>
              <a:bodyPr/>
              <a:lstStyle/>
              <a:p>
                <a:endParaRPr lang="nb-NO" dirty="0"/>
              </a:p>
            </p:txBody>
          </p:sp>
          <p:sp>
            <p:nvSpPr>
              <p:cNvPr id="3148" name="Freeform 1903"/>
              <p:cNvSpPr>
                <a:spLocks/>
              </p:cNvSpPr>
              <p:nvPr/>
            </p:nvSpPr>
            <p:spPr bwMode="auto">
              <a:xfrm>
                <a:off x="2825" y="1458"/>
                <a:ext cx="21" cy="21"/>
              </a:xfrm>
              <a:custGeom>
                <a:avLst/>
                <a:gdLst>
                  <a:gd name="T0" fmla="*/ 21 w 21"/>
                  <a:gd name="T1" fmla="*/ 21 h 21"/>
                  <a:gd name="T2" fmla="*/ 13 w 21"/>
                  <a:gd name="T3" fmla="*/ 20 h 21"/>
                  <a:gd name="T4" fmla="*/ 0 w 21"/>
                  <a:gd name="T5" fmla="*/ 17 h 21"/>
                  <a:gd name="T6" fmla="*/ 7 w 21"/>
                  <a:gd name="T7" fmla="*/ 11 h 21"/>
                  <a:gd name="T8" fmla="*/ 11 w 21"/>
                  <a:gd name="T9" fmla="*/ 6 h 21"/>
                  <a:gd name="T10" fmla="*/ 16 w 21"/>
                  <a:gd name="T11" fmla="*/ 0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21" y="21"/>
                    </a:moveTo>
                    <a:lnTo>
                      <a:pt x="13" y="20"/>
                    </a:lnTo>
                    <a:lnTo>
                      <a:pt x="0" y="17"/>
                    </a:lnTo>
                    <a:lnTo>
                      <a:pt x="7" y="11"/>
                    </a:lnTo>
                    <a:lnTo>
                      <a:pt x="11" y="6"/>
                    </a:lnTo>
                    <a:lnTo>
                      <a:pt x="16" y="0"/>
                    </a:lnTo>
                  </a:path>
                </a:pathLst>
              </a:custGeom>
              <a:noFill/>
              <a:ln w="3">
                <a:solidFill>
                  <a:srgbClr val="00BDFF"/>
                </a:solidFill>
                <a:prstDash val="solid"/>
                <a:round/>
                <a:headEnd/>
                <a:tailEnd/>
              </a:ln>
            </p:spPr>
            <p:txBody>
              <a:bodyPr/>
              <a:lstStyle/>
              <a:p>
                <a:endParaRPr lang="nb-NO" dirty="0"/>
              </a:p>
            </p:txBody>
          </p:sp>
          <p:sp>
            <p:nvSpPr>
              <p:cNvPr id="3149" name="Freeform 1904"/>
              <p:cNvSpPr>
                <a:spLocks/>
              </p:cNvSpPr>
              <p:nvPr/>
            </p:nvSpPr>
            <p:spPr bwMode="auto">
              <a:xfrm>
                <a:off x="2925" y="1483"/>
                <a:ext cx="6" cy="4"/>
              </a:xfrm>
              <a:custGeom>
                <a:avLst/>
                <a:gdLst>
                  <a:gd name="T0" fmla="*/ 6 w 6"/>
                  <a:gd name="T1" fmla="*/ 3 h 4"/>
                  <a:gd name="T2" fmla="*/ 4 w 6"/>
                  <a:gd name="T3" fmla="*/ 0 h 4"/>
                  <a:gd name="T4" fmla="*/ 0 w 6"/>
                  <a:gd name="T5" fmla="*/ 4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6" y="3"/>
                    </a:moveTo>
                    <a:lnTo>
                      <a:pt x="4" y="0"/>
                    </a:lnTo>
                    <a:lnTo>
                      <a:pt x="0" y="4"/>
                    </a:lnTo>
                  </a:path>
                </a:pathLst>
              </a:custGeom>
              <a:noFill/>
              <a:ln w="3">
                <a:solidFill>
                  <a:srgbClr val="00BDFF"/>
                </a:solidFill>
                <a:prstDash val="solid"/>
                <a:round/>
                <a:headEnd/>
                <a:tailEnd/>
              </a:ln>
            </p:spPr>
            <p:txBody>
              <a:bodyPr/>
              <a:lstStyle/>
              <a:p>
                <a:endParaRPr lang="nb-NO" dirty="0"/>
              </a:p>
            </p:txBody>
          </p:sp>
          <p:sp>
            <p:nvSpPr>
              <p:cNvPr id="3150" name="Freeform 1905"/>
              <p:cNvSpPr>
                <a:spLocks/>
              </p:cNvSpPr>
              <p:nvPr/>
            </p:nvSpPr>
            <p:spPr bwMode="auto">
              <a:xfrm>
                <a:off x="2912" y="1464"/>
                <a:ext cx="13" cy="26"/>
              </a:xfrm>
              <a:custGeom>
                <a:avLst/>
                <a:gdLst>
                  <a:gd name="T0" fmla="*/ 13 w 13"/>
                  <a:gd name="T1" fmla="*/ 23 h 26"/>
                  <a:gd name="T2" fmla="*/ 11 w 13"/>
                  <a:gd name="T3" fmla="*/ 24 h 26"/>
                  <a:gd name="T4" fmla="*/ 10 w 13"/>
                  <a:gd name="T5" fmla="*/ 26 h 26"/>
                  <a:gd name="T6" fmla="*/ 5 w 13"/>
                  <a:gd name="T7" fmla="*/ 22 h 26"/>
                  <a:gd name="T8" fmla="*/ 2 w 13"/>
                  <a:gd name="T9" fmla="*/ 22 h 26"/>
                  <a:gd name="T10" fmla="*/ 0 w 13"/>
                  <a:gd name="T11" fmla="*/ 14 h 26"/>
                  <a:gd name="T12" fmla="*/ 1 w 13"/>
                  <a:gd name="T13" fmla="*/ 13 h 26"/>
                  <a:gd name="T14" fmla="*/ 5 w 13"/>
                  <a:gd name="T15" fmla="*/ 11 h 26"/>
                  <a:gd name="T16" fmla="*/ 3 w 13"/>
                  <a:gd name="T17" fmla="*/ 5 h 26"/>
                  <a:gd name="T18" fmla="*/ 6 w 13"/>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6"/>
                  <a:gd name="T32" fmla="*/ 13 w 13"/>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6">
                    <a:moveTo>
                      <a:pt x="13" y="23"/>
                    </a:moveTo>
                    <a:lnTo>
                      <a:pt x="11" y="24"/>
                    </a:lnTo>
                    <a:lnTo>
                      <a:pt x="10" y="26"/>
                    </a:lnTo>
                    <a:lnTo>
                      <a:pt x="5" y="22"/>
                    </a:lnTo>
                    <a:lnTo>
                      <a:pt x="2" y="22"/>
                    </a:lnTo>
                    <a:lnTo>
                      <a:pt x="0" y="14"/>
                    </a:lnTo>
                    <a:lnTo>
                      <a:pt x="1" y="13"/>
                    </a:lnTo>
                    <a:lnTo>
                      <a:pt x="5" y="11"/>
                    </a:lnTo>
                    <a:lnTo>
                      <a:pt x="3" y="5"/>
                    </a:lnTo>
                    <a:lnTo>
                      <a:pt x="6" y="0"/>
                    </a:lnTo>
                  </a:path>
                </a:pathLst>
              </a:custGeom>
              <a:noFill/>
              <a:ln w="3">
                <a:solidFill>
                  <a:srgbClr val="00BDFF"/>
                </a:solidFill>
                <a:prstDash val="solid"/>
                <a:round/>
                <a:headEnd/>
                <a:tailEnd/>
              </a:ln>
            </p:spPr>
            <p:txBody>
              <a:bodyPr/>
              <a:lstStyle/>
              <a:p>
                <a:endParaRPr lang="nb-NO" dirty="0"/>
              </a:p>
            </p:txBody>
          </p:sp>
          <p:sp>
            <p:nvSpPr>
              <p:cNvPr id="3151" name="Freeform 1906"/>
              <p:cNvSpPr>
                <a:spLocks/>
              </p:cNvSpPr>
              <p:nvPr/>
            </p:nvSpPr>
            <p:spPr bwMode="auto">
              <a:xfrm>
                <a:off x="2829" y="1485"/>
                <a:ext cx="13" cy="9"/>
              </a:xfrm>
              <a:custGeom>
                <a:avLst/>
                <a:gdLst>
                  <a:gd name="T0" fmla="*/ 0 w 13"/>
                  <a:gd name="T1" fmla="*/ 1 h 9"/>
                  <a:gd name="T2" fmla="*/ 11 w 13"/>
                  <a:gd name="T3" fmla="*/ 0 h 9"/>
                  <a:gd name="T4" fmla="*/ 13 w 13"/>
                  <a:gd name="T5" fmla="*/ 6 h 9"/>
                  <a:gd name="T6" fmla="*/ 12 w 13"/>
                  <a:gd name="T7" fmla="*/ 9 h 9"/>
                  <a:gd name="T8" fmla="*/ 0 60000 65536"/>
                  <a:gd name="T9" fmla="*/ 0 60000 65536"/>
                  <a:gd name="T10" fmla="*/ 0 60000 65536"/>
                  <a:gd name="T11" fmla="*/ 0 60000 65536"/>
                  <a:gd name="T12" fmla="*/ 0 w 13"/>
                  <a:gd name="T13" fmla="*/ 0 h 9"/>
                  <a:gd name="T14" fmla="*/ 13 w 13"/>
                  <a:gd name="T15" fmla="*/ 9 h 9"/>
                </a:gdLst>
                <a:ahLst/>
                <a:cxnLst>
                  <a:cxn ang="T8">
                    <a:pos x="T0" y="T1"/>
                  </a:cxn>
                  <a:cxn ang="T9">
                    <a:pos x="T2" y="T3"/>
                  </a:cxn>
                  <a:cxn ang="T10">
                    <a:pos x="T4" y="T5"/>
                  </a:cxn>
                  <a:cxn ang="T11">
                    <a:pos x="T6" y="T7"/>
                  </a:cxn>
                </a:cxnLst>
                <a:rect l="T12" t="T13" r="T14" b="T15"/>
                <a:pathLst>
                  <a:path w="13" h="9">
                    <a:moveTo>
                      <a:pt x="0" y="1"/>
                    </a:moveTo>
                    <a:lnTo>
                      <a:pt x="11" y="0"/>
                    </a:lnTo>
                    <a:lnTo>
                      <a:pt x="13" y="6"/>
                    </a:lnTo>
                    <a:lnTo>
                      <a:pt x="12" y="9"/>
                    </a:lnTo>
                  </a:path>
                </a:pathLst>
              </a:custGeom>
              <a:noFill/>
              <a:ln w="3">
                <a:solidFill>
                  <a:srgbClr val="00BDFF"/>
                </a:solidFill>
                <a:prstDash val="solid"/>
                <a:round/>
                <a:headEnd/>
                <a:tailEnd/>
              </a:ln>
            </p:spPr>
            <p:txBody>
              <a:bodyPr/>
              <a:lstStyle/>
              <a:p>
                <a:endParaRPr lang="nb-NO" dirty="0"/>
              </a:p>
            </p:txBody>
          </p:sp>
          <p:sp>
            <p:nvSpPr>
              <p:cNvPr id="3152" name="Freeform 1907"/>
              <p:cNvSpPr>
                <a:spLocks/>
              </p:cNvSpPr>
              <p:nvPr/>
            </p:nvSpPr>
            <p:spPr bwMode="auto">
              <a:xfrm>
                <a:off x="2817" y="1486"/>
                <a:ext cx="12" cy="10"/>
              </a:xfrm>
              <a:custGeom>
                <a:avLst/>
                <a:gdLst>
                  <a:gd name="T0" fmla="*/ 4 w 12"/>
                  <a:gd name="T1" fmla="*/ 10 h 10"/>
                  <a:gd name="T2" fmla="*/ 0 w 12"/>
                  <a:gd name="T3" fmla="*/ 6 h 10"/>
                  <a:gd name="T4" fmla="*/ 7 w 12"/>
                  <a:gd name="T5" fmla="*/ 0 h 10"/>
                  <a:gd name="T6" fmla="*/ 12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4" y="10"/>
                    </a:moveTo>
                    <a:lnTo>
                      <a:pt x="0" y="6"/>
                    </a:lnTo>
                    <a:lnTo>
                      <a:pt x="7" y="0"/>
                    </a:lnTo>
                    <a:lnTo>
                      <a:pt x="12" y="0"/>
                    </a:lnTo>
                  </a:path>
                </a:pathLst>
              </a:custGeom>
              <a:noFill/>
              <a:ln w="3">
                <a:solidFill>
                  <a:srgbClr val="00BDFF"/>
                </a:solidFill>
                <a:prstDash val="solid"/>
                <a:round/>
                <a:headEnd/>
                <a:tailEnd/>
              </a:ln>
            </p:spPr>
            <p:txBody>
              <a:bodyPr/>
              <a:lstStyle/>
              <a:p>
                <a:endParaRPr lang="nb-NO" dirty="0"/>
              </a:p>
            </p:txBody>
          </p:sp>
          <p:sp>
            <p:nvSpPr>
              <p:cNvPr id="3153" name="Freeform 1908"/>
              <p:cNvSpPr>
                <a:spLocks/>
              </p:cNvSpPr>
              <p:nvPr/>
            </p:nvSpPr>
            <p:spPr bwMode="auto">
              <a:xfrm>
                <a:off x="2840" y="1479"/>
                <a:ext cx="27" cy="20"/>
              </a:xfrm>
              <a:custGeom>
                <a:avLst/>
                <a:gdLst>
                  <a:gd name="T0" fmla="*/ 1 w 27"/>
                  <a:gd name="T1" fmla="*/ 15 h 20"/>
                  <a:gd name="T2" fmla="*/ 0 w 27"/>
                  <a:gd name="T3" fmla="*/ 19 h 20"/>
                  <a:gd name="T4" fmla="*/ 5 w 27"/>
                  <a:gd name="T5" fmla="*/ 20 h 20"/>
                  <a:gd name="T6" fmla="*/ 11 w 27"/>
                  <a:gd name="T7" fmla="*/ 9 h 20"/>
                  <a:gd name="T8" fmla="*/ 22 w 27"/>
                  <a:gd name="T9" fmla="*/ 6 h 20"/>
                  <a:gd name="T10" fmla="*/ 27 w 27"/>
                  <a:gd name="T11" fmla="*/ 2 h 20"/>
                  <a:gd name="T12" fmla="*/ 27 w 27"/>
                  <a:gd name="T13" fmla="*/ 2 h 20"/>
                  <a:gd name="T14" fmla="*/ 27 w 27"/>
                  <a:gd name="T15" fmla="*/ 2 h 20"/>
                  <a:gd name="T16" fmla="*/ 22 w 27"/>
                  <a:gd name="T17" fmla="*/ 2 h 20"/>
                  <a:gd name="T18" fmla="*/ 15 w 27"/>
                  <a:gd name="T19" fmla="*/ 2 h 20"/>
                  <a:gd name="T20" fmla="*/ 6 w 27"/>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0"/>
                  <a:gd name="T35" fmla="*/ 27 w 27"/>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0">
                    <a:moveTo>
                      <a:pt x="1" y="15"/>
                    </a:moveTo>
                    <a:lnTo>
                      <a:pt x="0" y="19"/>
                    </a:lnTo>
                    <a:lnTo>
                      <a:pt x="5" y="20"/>
                    </a:lnTo>
                    <a:lnTo>
                      <a:pt x="11" y="9"/>
                    </a:lnTo>
                    <a:lnTo>
                      <a:pt x="22" y="6"/>
                    </a:lnTo>
                    <a:lnTo>
                      <a:pt x="27" y="2"/>
                    </a:lnTo>
                    <a:lnTo>
                      <a:pt x="22" y="2"/>
                    </a:lnTo>
                    <a:lnTo>
                      <a:pt x="15" y="2"/>
                    </a:lnTo>
                    <a:lnTo>
                      <a:pt x="6" y="0"/>
                    </a:lnTo>
                  </a:path>
                </a:pathLst>
              </a:custGeom>
              <a:noFill/>
              <a:ln w="3">
                <a:solidFill>
                  <a:srgbClr val="00BDFF"/>
                </a:solidFill>
                <a:prstDash val="solid"/>
                <a:round/>
                <a:headEnd/>
                <a:tailEnd/>
              </a:ln>
            </p:spPr>
            <p:txBody>
              <a:bodyPr/>
              <a:lstStyle/>
              <a:p>
                <a:endParaRPr lang="nb-NO" dirty="0"/>
              </a:p>
            </p:txBody>
          </p:sp>
          <p:sp>
            <p:nvSpPr>
              <p:cNvPr id="3154" name="Freeform 1909"/>
              <p:cNvSpPr>
                <a:spLocks/>
              </p:cNvSpPr>
              <p:nvPr/>
            </p:nvSpPr>
            <p:spPr bwMode="auto">
              <a:xfrm>
                <a:off x="2875" y="1468"/>
                <a:ext cx="57" cy="37"/>
              </a:xfrm>
              <a:custGeom>
                <a:avLst/>
                <a:gdLst>
                  <a:gd name="T0" fmla="*/ 0 w 57"/>
                  <a:gd name="T1" fmla="*/ 5 h 37"/>
                  <a:gd name="T2" fmla="*/ 0 w 57"/>
                  <a:gd name="T3" fmla="*/ 11 h 37"/>
                  <a:gd name="T4" fmla="*/ 6 w 57"/>
                  <a:gd name="T5" fmla="*/ 7 h 37"/>
                  <a:gd name="T6" fmla="*/ 16 w 57"/>
                  <a:gd name="T7" fmla="*/ 0 h 37"/>
                  <a:gd name="T8" fmla="*/ 31 w 57"/>
                  <a:gd name="T9" fmla="*/ 3 h 37"/>
                  <a:gd name="T10" fmla="*/ 33 w 57"/>
                  <a:gd name="T11" fmla="*/ 13 h 37"/>
                  <a:gd name="T12" fmla="*/ 34 w 57"/>
                  <a:gd name="T13" fmla="*/ 17 h 37"/>
                  <a:gd name="T14" fmla="*/ 38 w 57"/>
                  <a:gd name="T15" fmla="*/ 22 h 37"/>
                  <a:gd name="T16" fmla="*/ 40 w 57"/>
                  <a:gd name="T17" fmla="*/ 34 h 37"/>
                  <a:gd name="T18" fmla="*/ 47 w 57"/>
                  <a:gd name="T19" fmla="*/ 37 h 37"/>
                  <a:gd name="T20" fmla="*/ 44 w 57"/>
                  <a:gd name="T21" fmla="*/ 30 h 37"/>
                  <a:gd name="T22" fmla="*/ 48 w 57"/>
                  <a:gd name="T23" fmla="*/ 28 h 37"/>
                  <a:gd name="T24" fmla="*/ 51 w 57"/>
                  <a:gd name="T25" fmla="*/ 27 h 37"/>
                  <a:gd name="T26" fmla="*/ 55 w 57"/>
                  <a:gd name="T27" fmla="*/ 26 h 37"/>
                  <a:gd name="T28" fmla="*/ 57 w 57"/>
                  <a:gd name="T29" fmla="*/ 18 h 37"/>
                  <a:gd name="T30" fmla="*/ 56 w 57"/>
                  <a:gd name="T31" fmla="*/ 18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37"/>
                  <a:gd name="T50" fmla="*/ 57 w 57"/>
                  <a:gd name="T51" fmla="*/ 37 h 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37">
                    <a:moveTo>
                      <a:pt x="0" y="5"/>
                    </a:moveTo>
                    <a:lnTo>
                      <a:pt x="0" y="11"/>
                    </a:lnTo>
                    <a:lnTo>
                      <a:pt x="6" y="7"/>
                    </a:lnTo>
                    <a:lnTo>
                      <a:pt x="16" y="0"/>
                    </a:lnTo>
                    <a:lnTo>
                      <a:pt x="31" y="3"/>
                    </a:lnTo>
                    <a:lnTo>
                      <a:pt x="33" y="13"/>
                    </a:lnTo>
                    <a:lnTo>
                      <a:pt x="34" y="17"/>
                    </a:lnTo>
                    <a:lnTo>
                      <a:pt x="38" y="22"/>
                    </a:lnTo>
                    <a:lnTo>
                      <a:pt x="40" y="34"/>
                    </a:lnTo>
                    <a:lnTo>
                      <a:pt x="47" y="37"/>
                    </a:lnTo>
                    <a:lnTo>
                      <a:pt x="44" y="30"/>
                    </a:lnTo>
                    <a:lnTo>
                      <a:pt x="48" y="28"/>
                    </a:lnTo>
                    <a:lnTo>
                      <a:pt x="51" y="27"/>
                    </a:lnTo>
                    <a:lnTo>
                      <a:pt x="55" y="26"/>
                    </a:lnTo>
                    <a:lnTo>
                      <a:pt x="57" y="18"/>
                    </a:lnTo>
                    <a:lnTo>
                      <a:pt x="56" y="18"/>
                    </a:lnTo>
                  </a:path>
                </a:pathLst>
              </a:custGeom>
              <a:noFill/>
              <a:ln w="3">
                <a:solidFill>
                  <a:srgbClr val="00BDFF"/>
                </a:solidFill>
                <a:prstDash val="solid"/>
                <a:round/>
                <a:headEnd/>
                <a:tailEnd/>
              </a:ln>
            </p:spPr>
            <p:txBody>
              <a:bodyPr/>
              <a:lstStyle/>
              <a:p>
                <a:endParaRPr lang="nb-NO" dirty="0"/>
              </a:p>
            </p:txBody>
          </p:sp>
          <p:sp>
            <p:nvSpPr>
              <p:cNvPr id="3155" name="Freeform 1910"/>
              <p:cNvSpPr>
                <a:spLocks/>
              </p:cNvSpPr>
              <p:nvPr/>
            </p:nvSpPr>
            <p:spPr bwMode="auto">
              <a:xfrm>
                <a:off x="2858" y="1516"/>
                <a:ext cx="17" cy="4"/>
              </a:xfrm>
              <a:custGeom>
                <a:avLst/>
                <a:gdLst>
                  <a:gd name="T0" fmla="*/ 17 w 17"/>
                  <a:gd name="T1" fmla="*/ 0 h 4"/>
                  <a:gd name="T2" fmla="*/ 8 w 17"/>
                  <a:gd name="T3" fmla="*/ 3 h 4"/>
                  <a:gd name="T4" fmla="*/ 0 w 17"/>
                  <a:gd name="T5" fmla="*/ 4 h 4"/>
                  <a:gd name="T6" fmla="*/ 0 60000 65536"/>
                  <a:gd name="T7" fmla="*/ 0 60000 65536"/>
                  <a:gd name="T8" fmla="*/ 0 60000 65536"/>
                  <a:gd name="T9" fmla="*/ 0 w 17"/>
                  <a:gd name="T10" fmla="*/ 0 h 4"/>
                  <a:gd name="T11" fmla="*/ 17 w 17"/>
                  <a:gd name="T12" fmla="*/ 4 h 4"/>
                </a:gdLst>
                <a:ahLst/>
                <a:cxnLst>
                  <a:cxn ang="T6">
                    <a:pos x="T0" y="T1"/>
                  </a:cxn>
                  <a:cxn ang="T7">
                    <a:pos x="T2" y="T3"/>
                  </a:cxn>
                  <a:cxn ang="T8">
                    <a:pos x="T4" y="T5"/>
                  </a:cxn>
                </a:cxnLst>
                <a:rect l="T9" t="T10" r="T11" b="T12"/>
                <a:pathLst>
                  <a:path w="17" h="4">
                    <a:moveTo>
                      <a:pt x="17" y="0"/>
                    </a:moveTo>
                    <a:lnTo>
                      <a:pt x="8" y="3"/>
                    </a:lnTo>
                    <a:lnTo>
                      <a:pt x="0" y="4"/>
                    </a:lnTo>
                  </a:path>
                </a:pathLst>
              </a:custGeom>
              <a:noFill/>
              <a:ln w="3">
                <a:solidFill>
                  <a:srgbClr val="00BDFF"/>
                </a:solidFill>
                <a:prstDash val="solid"/>
                <a:round/>
                <a:headEnd/>
                <a:tailEnd/>
              </a:ln>
            </p:spPr>
            <p:txBody>
              <a:bodyPr/>
              <a:lstStyle/>
              <a:p>
                <a:endParaRPr lang="nb-NO" dirty="0"/>
              </a:p>
            </p:txBody>
          </p:sp>
          <p:sp>
            <p:nvSpPr>
              <p:cNvPr id="3156" name="Line 1911"/>
              <p:cNvSpPr>
                <a:spLocks noChangeShapeType="1"/>
              </p:cNvSpPr>
              <p:nvPr/>
            </p:nvSpPr>
            <p:spPr bwMode="auto">
              <a:xfrm flipH="1">
                <a:off x="2850" y="1520"/>
                <a:ext cx="8" cy="2"/>
              </a:xfrm>
              <a:prstGeom prst="line">
                <a:avLst/>
              </a:prstGeom>
              <a:noFill/>
              <a:ln w="3">
                <a:solidFill>
                  <a:srgbClr val="00BDFF"/>
                </a:solidFill>
                <a:round/>
                <a:headEnd/>
                <a:tailEnd/>
              </a:ln>
            </p:spPr>
            <p:txBody>
              <a:bodyPr/>
              <a:lstStyle/>
              <a:p>
                <a:endParaRPr lang="nb-NO" dirty="0"/>
              </a:p>
            </p:txBody>
          </p:sp>
          <p:sp>
            <p:nvSpPr>
              <p:cNvPr id="3157" name="Freeform 1912"/>
              <p:cNvSpPr>
                <a:spLocks/>
              </p:cNvSpPr>
              <p:nvPr/>
            </p:nvSpPr>
            <p:spPr bwMode="auto">
              <a:xfrm>
                <a:off x="2875" y="1516"/>
                <a:ext cx="2" cy="9"/>
              </a:xfrm>
              <a:custGeom>
                <a:avLst/>
                <a:gdLst>
                  <a:gd name="T0" fmla="*/ 2 w 2"/>
                  <a:gd name="T1" fmla="*/ 9 h 9"/>
                  <a:gd name="T2" fmla="*/ 2 w 2"/>
                  <a:gd name="T3" fmla="*/ 8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lnTo>
                      <a:pt x="2" y="8"/>
                    </a:lnTo>
                    <a:lnTo>
                      <a:pt x="0" y="0"/>
                    </a:lnTo>
                  </a:path>
                </a:pathLst>
              </a:custGeom>
              <a:noFill/>
              <a:ln w="3">
                <a:solidFill>
                  <a:srgbClr val="00BDFF"/>
                </a:solidFill>
                <a:prstDash val="solid"/>
                <a:round/>
                <a:headEnd/>
                <a:tailEnd/>
              </a:ln>
            </p:spPr>
            <p:txBody>
              <a:bodyPr/>
              <a:lstStyle/>
              <a:p>
                <a:endParaRPr lang="nb-NO" dirty="0"/>
              </a:p>
            </p:txBody>
          </p:sp>
          <p:sp>
            <p:nvSpPr>
              <p:cNvPr id="3158" name="Freeform 1913"/>
              <p:cNvSpPr>
                <a:spLocks/>
              </p:cNvSpPr>
              <p:nvPr/>
            </p:nvSpPr>
            <p:spPr bwMode="auto">
              <a:xfrm>
                <a:off x="2819" y="1538"/>
                <a:ext cx="38" cy="7"/>
              </a:xfrm>
              <a:custGeom>
                <a:avLst/>
                <a:gdLst>
                  <a:gd name="T0" fmla="*/ 0 w 38"/>
                  <a:gd name="T1" fmla="*/ 5 h 7"/>
                  <a:gd name="T2" fmla="*/ 0 w 38"/>
                  <a:gd name="T3" fmla="*/ 7 h 7"/>
                  <a:gd name="T4" fmla="*/ 2 w 38"/>
                  <a:gd name="T5" fmla="*/ 7 h 7"/>
                  <a:gd name="T6" fmla="*/ 7 w 38"/>
                  <a:gd name="T7" fmla="*/ 7 h 7"/>
                  <a:gd name="T8" fmla="*/ 19 w 38"/>
                  <a:gd name="T9" fmla="*/ 3 h 7"/>
                  <a:gd name="T10" fmla="*/ 31 w 38"/>
                  <a:gd name="T11" fmla="*/ 2 h 7"/>
                  <a:gd name="T12" fmla="*/ 38 w 38"/>
                  <a:gd name="T13" fmla="*/ 0 h 7"/>
                  <a:gd name="T14" fmla="*/ 32 w 38"/>
                  <a:gd name="T15" fmla="*/ 7 h 7"/>
                  <a:gd name="T16" fmla="*/ 32 w 38"/>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7"/>
                  <a:gd name="T29" fmla="*/ 38 w 38"/>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7">
                    <a:moveTo>
                      <a:pt x="0" y="5"/>
                    </a:moveTo>
                    <a:lnTo>
                      <a:pt x="0" y="7"/>
                    </a:lnTo>
                    <a:lnTo>
                      <a:pt x="2" y="7"/>
                    </a:lnTo>
                    <a:lnTo>
                      <a:pt x="7" y="7"/>
                    </a:lnTo>
                    <a:lnTo>
                      <a:pt x="19" y="3"/>
                    </a:lnTo>
                    <a:lnTo>
                      <a:pt x="31" y="2"/>
                    </a:lnTo>
                    <a:lnTo>
                      <a:pt x="38" y="0"/>
                    </a:lnTo>
                    <a:lnTo>
                      <a:pt x="32" y="7"/>
                    </a:lnTo>
                  </a:path>
                </a:pathLst>
              </a:custGeom>
              <a:noFill/>
              <a:ln w="3">
                <a:solidFill>
                  <a:srgbClr val="00BDFF"/>
                </a:solidFill>
                <a:prstDash val="solid"/>
                <a:round/>
                <a:headEnd/>
                <a:tailEnd/>
              </a:ln>
            </p:spPr>
            <p:txBody>
              <a:bodyPr/>
              <a:lstStyle/>
              <a:p>
                <a:endParaRPr lang="nb-NO" dirty="0"/>
              </a:p>
            </p:txBody>
          </p:sp>
          <p:sp>
            <p:nvSpPr>
              <p:cNvPr id="3159" name="Freeform 1914"/>
              <p:cNvSpPr>
                <a:spLocks/>
              </p:cNvSpPr>
              <p:nvPr/>
            </p:nvSpPr>
            <p:spPr bwMode="auto">
              <a:xfrm>
                <a:off x="2794" y="1537"/>
                <a:ext cx="25" cy="13"/>
              </a:xfrm>
              <a:custGeom>
                <a:avLst/>
                <a:gdLst>
                  <a:gd name="T0" fmla="*/ 22 w 25"/>
                  <a:gd name="T1" fmla="*/ 10 h 13"/>
                  <a:gd name="T2" fmla="*/ 17 w 25"/>
                  <a:gd name="T3" fmla="*/ 9 h 13"/>
                  <a:gd name="T4" fmla="*/ 0 w 25"/>
                  <a:gd name="T5" fmla="*/ 13 h 13"/>
                  <a:gd name="T6" fmla="*/ 2 w 25"/>
                  <a:gd name="T7" fmla="*/ 5 h 13"/>
                  <a:gd name="T8" fmla="*/ 18 w 25"/>
                  <a:gd name="T9" fmla="*/ 0 h 13"/>
                  <a:gd name="T10" fmla="*/ 25 w 25"/>
                  <a:gd name="T11" fmla="*/ 6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22" y="10"/>
                    </a:moveTo>
                    <a:lnTo>
                      <a:pt x="17" y="9"/>
                    </a:lnTo>
                    <a:lnTo>
                      <a:pt x="0" y="13"/>
                    </a:lnTo>
                    <a:lnTo>
                      <a:pt x="2" y="5"/>
                    </a:lnTo>
                    <a:lnTo>
                      <a:pt x="18" y="0"/>
                    </a:lnTo>
                    <a:lnTo>
                      <a:pt x="25" y="6"/>
                    </a:lnTo>
                  </a:path>
                </a:pathLst>
              </a:custGeom>
              <a:noFill/>
              <a:ln w="3">
                <a:solidFill>
                  <a:srgbClr val="00BDFF"/>
                </a:solidFill>
                <a:prstDash val="solid"/>
                <a:round/>
                <a:headEnd/>
                <a:tailEnd/>
              </a:ln>
            </p:spPr>
            <p:txBody>
              <a:bodyPr/>
              <a:lstStyle/>
              <a:p>
                <a:endParaRPr lang="nb-NO" dirty="0"/>
              </a:p>
            </p:txBody>
          </p:sp>
          <p:sp>
            <p:nvSpPr>
              <p:cNvPr id="3160" name="Freeform 1915"/>
              <p:cNvSpPr>
                <a:spLocks/>
              </p:cNvSpPr>
              <p:nvPr/>
            </p:nvSpPr>
            <p:spPr bwMode="auto">
              <a:xfrm>
                <a:off x="2816" y="1547"/>
                <a:ext cx="17" cy="7"/>
              </a:xfrm>
              <a:custGeom>
                <a:avLst/>
                <a:gdLst>
                  <a:gd name="T0" fmla="*/ 13 w 17"/>
                  <a:gd name="T1" fmla="*/ 7 h 7"/>
                  <a:gd name="T2" fmla="*/ 17 w 17"/>
                  <a:gd name="T3" fmla="*/ 6 h 7"/>
                  <a:gd name="T4" fmla="*/ 4 w 17"/>
                  <a:gd name="T5" fmla="*/ 2 h 7"/>
                  <a:gd name="T6" fmla="*/ 0 w 17"/>
                  <a:gd name="T7" fmla="*/ 0 h 7"/>
                  <a:gd name="T8" fmla="*/ 0 60000 65536"/>
                  <a:gd name="T9" fmla="*/ 0 60000 65536"/>
                  <a:gd name="T10" fmla="*/ 0 60000 65536"/>
                  <a:gd name="T11" fmla="*/ 0 60000 65536"/>
                  <a:gd name="T12" fmla="*/ 0 w 17"/>
                  <a:gd name="T13" fmla="*/ 0 h 7"/>
                  <a:gd name="T14" fmla="*/ 17 w 17"/>
                  <a:gd name="T15" fmla="*/ 7 h 7"/>
                </a:gdLst>
                <a:ahLst/>
                <a:cxnLst>
                  <a:cxn ang="T8">
                    <a:pos x="T0" y="T1"/>
                  </a:cxn>
                  <a:cxn ang="T9">
                    <a:pos x="T2" y="T3"/>
                  </a:cxn>
                  <a:cxn ang="T10">
                    <a:pos x="T4" y="T5"/>
                  </a:cxn>
                  <a:cxn ang="T11">
                    <a:pos x="T6" y="T7"/>
                  </a:cxn>
                </a:cxnLst>
                <a:rect l="T12" t="T13" r="T14" b="T15"/>
                <a:pathLst>
                  <a:path w="17" h="7">
                    <a:moveTo>
                      <a:pt x="13" y="7"/>
                    </a:moveTo>
                    <a:lnTo>
                      <a:pt x="17" y="6"/>
                    </a:lnTo>
                    <a:lnTo>
                      <a:pt x="4" y="2"/>
                    </a:lnTo>
                    <a:lnTo>
                      <a:pt x="0" y="0"/>
                    </a:lnTo>
                  </a:path>
                </a:pathLst>
              </a:custGeom>
              <a:noFill/>
              <a:ln w="3">
                <a:solidFill>
                  <a:srgbClr val="00BDFF"/>
                </a:solidFill>
                <a:prstDash val="solid"/>
                <a:round/>
                <a:headEnd/>
                <a:tailEnd/>
              </a:ln>
            </p:spPr>
            <p:txBody>
              <a:bodyPr/>
              <a:lstStyle/>
              <a:p>
                <a:endParaRPr lang="nb-NO" dirty="0"/>
              </a:p>
            </p:txBody>
          </p:sp>
          <p:sp>
            <p:nvSpPr>
              <p:cNvPr id="3161" name="Freeform 1916"/>
              <p:cNvSpPr>
                <a:spLocks/>
              </p:cNvSpPr>
              <p:nvPr/>
            </p:nvSpPr>
            <p:spPr bwMode="auto">
              <a:xfrm>
                <a:off x="2853" y="1540"/>
                <a:ext cx="13" cy="14"/>
              </a:xfrm>
              <a:custGeom>
                <a:avLst/>
                <a:gdLst>
                  <a:gd name="T0" fmla="*/ 0 w 13"/>
                  <a:gd name="T1" fmla="*/ 14 h 14"/>
                  <a:gd name="T2" fmla="*/ 4 w 13"/>
                  <a:gd name="T3" fmla="*/ 9 h 14"/>
                  <a:gd name="T4" fmla="*/ 7 w 13"/>
                  <a:gd name="T5" fmla="*/ 2 h 14"/>
                  <a:gd name="T6" fmla="*/ 11 w 13"/>
                  <a:gd name="T7" fmla="*/ 0 h 14"/>
                  <a:gd name="T8" fmla="*/ 13 w 13"/>
                  <a:gd name="T9" fmla="*/ 1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14"/>
                    </a:moveTo>
                    <a:lnTo>
                      <a:pt x="4" y="9"/>
                    </a:lnTo>
                    <a:lnTo>
                      <a:pt x="7" y="2"/>
                    </a:lnTo>
                    <a:lnTo>
                      <a:pt x="11" y="0"/>
                    </a:lnTo>
                    <a:lnTo>
                      <a:pt x="13" y="1"/>
                    </a:lnTo>
                  </a:path>
                </a:pathLst>
              </a:custGeom>
              <a:noFill/>
              <a:ln w="3">
                <a:solidFill>
                  <a:srgbClr val="00BDFF"/>
                </a:solidFill>
                <a:prstDash val="solid"/>
                <a:round/>
                <a:headEnd/>
                <a:tailEnd/>
              </a:ln>
            </p:spPr>
            <p:txBody>
              <a:bodyPr/>
              <a:lstStyle/>
              <a:p>
                <a:endParaRPr lang="nb-NO" dirty="0"/>
              </a:p>
            </p:txBody>
          </p:sp>
          <p:sp>
            <p:nvSpPr>
              <p:cNvPr id="3162" name="Freeform 1917"/>
              <p:cNvSpPr>
                <a:spLocks/>
              </p:cNvSpPr>
              <p:nvPr/>
            </p:nvSpPr>
            <p:spPr bwMode="auto">
              <a:xfrm>
                <a:off x="2813" y="1550"/>
                <a:ext cx="16" cy="4"/>
              </a:xfrm>
              <a:custGeom>
                <a:avLst/>
                <a:gdLst>
                  <a:gd name="T0" fmla="*/ 0 w 16"/>
                  <a:gd name="T1" fmla="*/ 4 h 4"/>
                  <a:gd name="T2" fmla="*/ 2 w 16"/>
                  <a:gd name="T3" fmla="*/ 4 h 4"/>
                  <a:gd name="T4" fmla="*/ 7 w 16"/>
                  <a:gd name="T5" fmla="*/ 0 h 4"/>
                  <a:gd name="T6" fmla="*/ 7 w 16"/>
                  <a:gd name="T7" fmla="*/ 1 h 4"/>
                  <a:gd name="T8" fmla="*/ 13 w 16"/>
                  <a:gd name="T9" fmla="*/ 4 h 4"/>
                  <a:gd name="T10" fmla="*/ 16 w 16"/>
                  <a:gd name="T11" fmla="*/ 4 h 4"/>
                  <a:gd name="T12" fmla="*/ 0 60000 65536"/>
                  <a:gd name="T13" fmla="*/ 0 60000 65536"/>
                  <a:gd name="T14" fmla="*/ 0 60000 65536"/>
                  <a:gd name="T15" fmla="*/ 0 60000 65536"/>
                  <a:gd name="T16" fmla="*/ 0 60000 65536"/>
                  <a:gd name="T17" fmla="*/ 0 60000 65536"/>
                  <a:gd name="T18" fmla="*/ 0 w 16"/>
                  <a:gd name="T19" fmla="*/ 0 h 4"/>
                  <a:gd name="T20" fmla="*/ 16 w 1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6" h="4">
                    <a:moveTo>
                      <a:pt x="0" y="4"/>
                    </a:moveTo>
                    <a:lnTo>
                      <a:pt x="2" y="4"/>
                    </a:lnTo>
                    <a:lnTo>
                      <a:pt x="7" y="0"/>
                    </a:lnTo>
                    <a:lnTo>
                      <a:pt x="7" y="1"/>
                    </a:lnTo>
                    <a:lnTo>
                      <a:pt x="13" y="4"/>
                    </a:lnTo>
                    <a:lnTo>
                      <a:pt x="16" y="4"/>
                    </a:lnTo>
                  </a:path>
                </a:pathLst>
              </a:custGeom>
              <a:noFill/>
              <a:ln w="3">
                <a:solidFill>
                  <a:srgbClr val="00BDFF"/>
                </a:solidFill>
                <a:prstDash val="solid"/>
                <a:round/>
                <a:headEnd/>
                <a:tailEnd/>
              </a:ln>
            </p:spPr>
            <p:txBody>
              <a:bodyPr/>
              <a:lstStyle/>
              <a:p>
                <a:endParaRPr lang="nb-NO" dirty="0"/>
              </a:p>
            </p:txBody>
          </p:sp>
          <p:sp>
            <p:nvSpPr>
              <p:cNvPr id="3163" name="Freeform 1918"/>
              <p:cNvSpPr>
                <a:spLocks/>
              </p:cNvSpPr>
              <p:nvPr/>
            </p:nvSpPr>
            <p:spPr bwMode="auto">
              <a:xfrm>
                <a:off x="2846" y="1545"/>
                <a:ext cx="5" cy="12"/>
              </a:xfrm>
              <a:custGeom>
                <a:avLst/>
                <a:gdLst>
                  <a:gd name="T0" fmla="*/ 5 w 5"/>
                  <a:gd name="T1" fmla="*/ 0 h 12"/>
                  <a:gd name="T2" fmla="*/ 0 w 5"/>
                  <a:gd name="T3" fmla="*/ 9 h 12"/>
                  <a:gd name="T4" fmla="*/ 0 w 5"/>
                  <a:gd name="T5" fmla="*/ 12 h 12"/>
                  <a:gd name="T6" fmla="*/ 0 60000 65536"/>
                  <a:gd name="T7" fmla="*/ 0 60000 65536"/>
                  <a:gd name="T8" fmla="*/ 0 60000 65536"/>
                  <a:gd name="T9" fmla="*/ 0 w 5"/>
                  <a:gd name="T10" fmla="*/ 0 h 12"/>
                  <a:gd name="T11" fmla="*/ 5 w 5"/>
                  <a:gd name="T12" fmla="*/ 12 h 12"/>
                </a:gdLst>
                <a:ahLst/>
                <a:cxnLst>
                  <a:cxn ang="T6">
                    <a:pos x="T0" y="T1"/>
                  </a:cxn>
                  <a:cxn ang="T7">
                    <a:pos x="T2" y="T3"/>
                  </a:cxn>
                  <a:cxn ang="T8">
                    <a:pos x="T4" y="T5"/>
                  </a:cxn>
                </a:cxnLst>
                <a:rect l="T9" t="T10" r="T11" b="T12"/>
                <a:pathLst>
                  <a:path w="5" h="12">
                    <a:moveTo>
                      <a:pt x="5" y="0"/>
                    </a:moveTo>
                    <a:lnTo>
                      <a:pt x="0" y="9"/>
                    </a:lnTo>
                    <a:lnTo>
                      <a:pt x="0" y="12"/>
                    </a:lnTo>
                  </a:path>
                </a:pathLst>
              </a:custGeom>
              <a:noFill/>
              <a:ln w="3">
                <a:solidFill>
                  <a:srgbClr val="00BDFF"/>
                </a:solidFill>
                <a:prstDash val="solid"/>
                <a:round/>
                <a:headEnd/>
                <a:tailEnd/>
              </a:ln>
            </p:spPr>
            <p:txBody>
              <a:bodyPr/>
              <a:lstStyle/>
              <a:p>
                <a:endParaRPr lang="nb-NO" dirty="0"/>
              </a:p>
            </p:txBody>
          </p:sp>
          <p:sp>
            <p:nvSpPr>
              <p:cNvPr id="3164" name="Freeform 1919"/>
              <p:cNvSpPr>
                <a:spLocks/>
              </p:cNvSpPr>
              <p:nvPr/>
            </p:nvSpPr>
            <p:spPr bwMode="auto">
              <a:xfrm>
                <a:off x="2866" y="1541"/>
                <a:ext cx="32" cy="26"/>
              </a:xfrm>
              <a:custGeom>
                <a:avLst/>
                <a:gdLst>
                  <a:gd name="T0" fmla="*/ 0 w 32"/>
                  <a:gd name="T1" fmla="*/ 0 h 26"/>
                  <a:gd name="T2" fmla="*/ 4 w 32"/>
                  <a:gd name="T3" fmla="*/ 1 h 26"/>
                  <a:gd name="T4" fmla="*/ 5 w 32"/>
                  <a:gd name="T5" fmla="*/ 1 h 26"/>
                  <a:gd name="T6" fmla="*/ 5 w 32"/>
                  <a:gd name="T7" fmla="*/ 1 h 26"/>
                  <a:gd name="T8" fmla="*/ 6 w 32"/>
                  <a:gd name="T9" fmla="*/ 5 h 26"/>
                  <a:gd name="T10" fmla="*/ 11 w 32"/>
                  <a:gd name="T11" fmla="*/ 4 h 26"/>
                  <a:gd name="T12" fmla="*/ 13 w 32"/>
                  <a:gd name="T13" fmla="*/ 2 h 26"/>
                  <a:gd name="T14" fmla="*/ 15 w 32"/>
                  <a:gd name="T15" fmla="*/ 4 h 26"/>
                  <a:gd name="T16" fmla="*/ 22 w 32"/>
                  <a:gd name="T17" fmla="*/ 8 h 26"/>
                  <a:gd name="T18" fmla="*/ 30 w 32"/>
                  <a:gd name="T19" fmla="*/ 10 h 26"/>
                  <a:gd name="T20" fmla="*/ 32 w 32"/>
                  <a:gd name="T21" fmla="*/ 12 h 26"/>
                  <a:gd name="T22" fmla="*/ 32 w 32"/>
                  <a:gd name="T23" fmla="*/ 25 h 26"/>
                  <a:gd name="T24" fmla="*/ 32 w 32"/>
                  <a:gd name="T25" fmla="*/ 2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6"/>
                  <a:gd name="T41" fmla="*/ 32 w 3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6">
                    <a:moveTo>
                      <a:pt x="0" y="0"/>
                    </a:moveTo>
                    <a:lnTo>
                      <a:pt x="4" y="1"/>
                    </a:lnTo>
                    <a:lnTo>
                      <a:pt x="5" y="1"/>
                    </a:lnTo>
                    <a:lnTo>
                      <a:pt x="6" y="5"/>
                    </a:lnTo>
                    <a:lnTo>
                      <a:pt x="11" y="4"/>
                    </a:lnTo>
                    <a:lnTo>
                      <a:pt x="13" y="2"/>
                    </a:lnTo>
                    <a:lnTo>
                      <a:pt x="15" y="4"/>
                    </a:lnTo>
                    <a:lnTo>
                      <a:pt x="22" y="8"/>
                    </a:lnTo>
                    <a:lnTo>
                      <a:pt x="30" y="10"/>
                    </a:lnTo>
                    <a:lnTo>
                      <a:pt x="32" y="12"/>
                    </a:lnTo>
                    <a:lnTo>
                      <a:pt x="32" y="25"/>
                    </a:lnTo>
                    <a:lnTo>
                      <a:pt x="32" y="26"/>
                    </a:lnTo>
                  </a:path>
                </a:pathLst>
              </a:custGeom>
              <a:noFill/>
              <a:ln w="3">
                <a:solidFill>
                  <a:srgbClr val="00BDFF"/>
                </a:solidFill>
                <a:prstDash val="solid"/>
                <a:round/>
                <a:headEnd/>
                <a:tailEnd/>
              </a:ln>
            </p:spPr>
            <p:txBody>
              <a:bodyPr/>
              <a:lstStyle/>
              <a:p>
                <a:endParaRPr lang="nb-NO" dirty="0"/>
              </a:p>
            </p:txBody>
          </p:sp>
          <p:sp>
            <p:nvSpPr>
              <p:cNvPr id="3165" name="Freeform 1920"/>
              <p:cNvSpPr>
                <a:spLocks/>
              </p:cNvSpPr>
              <p:nvPr/>
            </p:nvSpPr>
            <p:spPr bwMode="auto">
              <a:xfrm>
                <a:off x="2846" y="1554"/>
                <a:ext cx="13" cy="17"/>
              </a:xfrm>
              <a:custGeom>
                <a:avLst/>
                <a:gdLst>
                  <a:gd name="T0" fmla="*/ 0 w 13"/>
                  <a:gd name="T1" fmla="*/ 3 h 17"/>
                  <a:gd name="T2" fmla="*/ 0 w 13"/>
                  <a:gd name="T3" fmla="*/ 6 h 17"/>
                  <a:gd name="T4" fmla="*/ 4 w 13"/>
                  <a:gd name="T5" fmla="*/ 9 h 17"/>
                  <a:gd name="T6" fmla="*/ 11 w 13"/>
                  <a:gd name="T7" fmla="*/ 17 h 17"/>
                  <a:gd name="T8" fmla="*/ 13 w 13"/>
                  <a:gd name="T9" fmla="*/ 12 h 17"/>
                  <a:gd name="T10" fmla="*/ 9 w 13"/>
                  <a:gd name="T11" fmla="*/ 6 h 17"/>
                  <a:gd name="T12" fmla="*/ 5 w 13"/>
                  <a:gd name="T13" fmla="*/ 3 h 17"/>
                  <a:gd name="T14" fmla="*/ 7 w 13"/>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7"/>
                  <a:gd name="T26" fmla="*/ 13 w 1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7">
                    <a:moveTo>
                      <a:pt x="0" y="3"/>
                    </a:moveTo>
                    <a:lnTo>
                      <a:pt x="0" y="6"/>
                    </a:lnTo>
                    <a:lnTo>
                      <a:pt x="4" y="9"/>
                    </a:lnTo>
                    <a:lnTo>
                      <a:pt x="11" y="17"/>
                    </a:lnTo>
                    <a:lnTo>
                      <a:pt x="13" y="12"/>
                    </a:lnTo>
                    <a:lnTo>
                      <a:pt x="9" y="6"/>
                    </a:lnTo>
                    <a:lnTo>
                      <a:pt x="5" y="3"/>
                    </a:lnTo>
                    <a:lnTo>
                      <a:pt x="7" y="0"/>
                    </a:lnTo>
                  </a:path>
                </a:pathLst>
              </a:custGeom>
              <a:noFill/>
              <a:ln w="3">
                <a:solidFill>
                  <a:srgbClr val="00BDFF"/>
                </a:solidFill>
                <a:prstDash val="solid"/>
                <a:round/>
                <a:headEnd/>
                <a:tailEnd/>
              </a:ln>
            </p:spPr>
            <p:txBody>
              <a:bodyPr/>
              <a:lstStyle/>
              <a:p>
                <a:endParaRPr lang="nb-NO" dirty="0"/>
              </a:p>
            </p:txBody>
          </p:sp>
          <p:sp>
            <p:nvSpPr>
              <p:cNvPr id="3166" name="Freeform 1921"/>
              <p:cNvSpPr>
                <a:spLocks/>
              </p:cNvSpPr>
              <p:nvPr/>
            </p:nvSpPr>
            <p:spPr bwMode="auto">
              <a:xfrm>
                <a:off x="2898" y="1567"/>
                <a:ext cx="4" cy="7"/>
              </a:xfrm>
              <a:custGeom>
                <a:avLst/>
                <a:gdLst>
                  <a:gd name="T0" fmla="*/ 0 w 4"/>
                  <a:gd name="T1" fmla="*/ 0 h 7"/>
                  <a:gd name="T2" fmla="*/ 2 w 4"/>
                  <a:gd name="T3" fmla="*/ 5 h 7"/>
                  <a:gd name="T4" fmla="*/ 4 w 4"/>
                  <a:gd name="T5" fmla="*/ 7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0" y="0"/>
                    </a:moveTo>
                    <a:lnTo>
                      <a:pt x="2" y="5"/>
                    </a:lnTo>
                    <a:lnTo>
                      <a:pt x="4" y="7"/>
                    </a:lnTo>
                  </a:path>
                </a:pathLst>
              </a:custGeom>
              <a:noFill/>
              <a:ln w="3">
                <a:solidFill>
                  <a:srgbClr val="00BDFF"/>
                </a:solidFill>
                <a:prstDash val="solid"/>
                <a:round/>
                <a:headEnd/>
                <a:tailEnd/>
              </a:ln>
            </p:spPr>
            <p:txBody>
              <a:bodyPr/>
              <a:lstStyle/>
              <a:p>
                <a:endParaRPr lang="nb-NO" dirty="0"/>
              </a:p>
            </p:txBody>
          </p:sp>
          <p:sp>
            <p:nvSpPr>
              <p:cNvPr id="3167" name="Freeform 1922"/>
              <p:cNvSpPr>
                <a:spLocks/>
              </p:cNvSpPr>
              <p:nvPr/>
            </p:nvSpPr>
            <p:spPr bwMode="auto">
              <a:xfrm>
                <a:off x="2866" y="1525"/>
                <a:ext cx="42" cy="51"/>
              </a:xfrm>
              <a:custGeom>
                <a:avLst/>
                <a:gdLst>
                  <a:gd name="T0" fmla="*/ 36 w 42"/>
                  <a:gd name="T1" fmla="*/ 49 h 51"/>
                  <a:gd name="T2" fmla="*/ 36 w 42"/>
                  <a:gd name="T3" fmla="*/ 49 h 51"/>
                  <a:gd name="T4" fmla="*/ 40 w 42"/>
                  <a:gd name="T5" fmla="*/ 51 h 51"/>
                  <a:gd name="T6" fmla="*/ 40 w 42"/>
                  <a:gd name="T7" fmla="*/ 51 h 51"/>
                  <a:gd name="T8" fmla="*/ 40 w 42"/>
                  <a:gd name="T9" fmla="*/ 51 h 51"/>
                  <a:gd name="T10" fmla="*/ 40 w 42"/>
                  <a:gd name="T11" fmla="*/ 41 h 51"/>
                  <a:gd name="T12" fmla="*/ 40 w 42"/>
                  <a:gd name="T13" fmla="*/ 41 h 51"/>
                  <a:gd name="T14" fmla="*/ 42 w 42"/>
                  <a:gd name="T15" fmla="*/ 28 h 51"/>
                  <a:gd name="T16" fmla="*/ 40 w 42"/>
                  <a:gd name="T17" fmla="*/ 25 h 51"/>
                  <a:gd name="T18" fmla="*/ 36 w 42"/>
                  <a:gd name="T19" fmla="*/ 20 h 51"/>
                  <a:gd name="T20" fmla="*/ 32 w 42"/>
                  <a:gd name="T21" fmla="*/ 17 h 51"/>
                  <a:gd name="T22" fmla="*/ 34 w 42"/>
                  <a:gd name="T23" fmla="*/ 13 h 51"/>
                  <a:gd name="T24" fmla="*/ 35 w 42"/>
                  <a:gd name="T25" fmla="*/ 11 h 51"/>
                  <a:gd name="T26" fmla="*/ 36 w 42"/>
                  <a:gd name="T27" fmla="*/ 8 h 51"/>
                  <a:gd name="T28" fmla="*/ 34 w 42"/>
                  <a:gd name="T29" fmla="*/ 9 h 51"/>
                  <a:gd name="T30" fmla="*/ 23 w 42"/>
                  <a:gd name="T31" fmla="*/ 13 h 51"/>
                  <a:gd name="T32" fmla="*/ 26 w 42"/>
                  <a:gd name="T33" fmla="*/ 7 h 51"/>
                  <a:gd name="T34" fmla="*/ 14 w 42"/>
                  <a:gd name="T35" fmla="*/ 7 h 51"/>
                  <a:gd name="T36" fmla="*/ 11 w 42"/>
                  <a:gd name="T37" fmla="*/ 7 h 51"/>
                  <a:gd name="T38" fmla="*/ 0 w 42"/>
                  <a:gd name="T39" fmla="*/ 4 h 51"/>
                  <a:gd name="T40" fmla="*/ 10 w 42"/>
                  <a:gd name="T41" fmla="*/ 0 h 51"/>
                  <a:gd name="T42" fmla="*/ 11 w 42"/>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51"/>
                  <a:gd name="T68" fmla="*/ 42 w 42"/>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51">
                    <a:moveTo>
                      <a:pt x="36" y="49"/>
                    </a:moveTo>
                    <a:lnTo>
                      <a:pt x="36" y="49"/>
                    </a:lnTo>
                    <a:lnTo>
                      <a:pt x="40" y="51"/>
                    </a:lnTo>
                    <a:lnTo>
                      <a:pt x="40" y="41"/>
                    </a:lnTo>
                    <a:lnTo>
                      <a:pt x="42" y="28"/>
                    </a:lnTo>
                    <a:lnTo>
                      <a:pt x="40" y="25"/>
                    </a:lnTo>
                    <a:lnTo>
                      <a:pt x="36" y="20"/>
                    </a:lnTo>
                    <a:lnTo>
                      <a:pt x="32" y="17"/>
                    </a:lnTo>
                    <a:lnTo>
                      <a:pt x="34" y="13"/>
                    </a:lnTo>
                    <a:lnTo>
                      <a:pt x="35" y="11"/>
                    </a:lnTo>
                    <a:lnTo>
                      <a:pt x="36" y="8"/>
                    </a:lnTo>
                    <a:lnTo>
                      <a:pt x="34" y="9"/>
                    </a:lnTo>
                    <a:lnTo>
                      <a:pt x="23" y="13"/>
                    </a:lnTo>
                    <a:lnTo>
                      <a:pt x="26" y="7"/>
                    </a:lnTo>
                    <a:lnTo>
                      <a:pt x="14" y="7"/>
                    </a:lnTo>
                    <a:lnTo>
                      <a:pt x="11" y="7"/>
                    </a:lnTo>
                    <a:lnTo>
                      <a:pt x="0" y="4"/>
                    </a:lnTo>
                    <a:lnTo>
                      <a:pt x="10" y="0"/>
                    </a:lnTo>
                    <a:lnTo>
                      <a:pt x="11" y="0"/>
                    </a:lnTo>
                  </a:path>
                </a:pathLst>
              </a:custGeom>
              <a:noFill/>
              <a:ln w="3">
                <a:solidFill>
                  <a:srgbClr val="00BDFF"/>
                </a:solidFill>
                <a:prstDash val="solid"/>
                <a:round/>
                <a:headEnd/>
                <a:tailEnd/>
              </a:ln>
            </p:spPr>
            <p:txBody>
              <a:bodyPr/>
              <a:lstStyle/>
              <a:p>
                <a:endParaRPr lang="nb-NO" dirty="0"/>
              </a:p>
            </p:txBody>
          </p:sp>
          <p:sp>
            <p:nvSpPr>
              <p:cNvPr id="3168" name="Freeform 1923"/>
              <p:cNvSpPr>
                <a:spLocks/>
              </p:cNvSpPr>
              <p:nvPr/>
            </p:nvSpPr>
            <p:spPr bwMode="auto">
              <a:xfrm>
                <a:off x="2756" y="1554"/>
                <a:ext cx="26" cy="27"/>
              </a:xfrm>
              <a:custGeom>
                <a:avLst/>
                <a:gdLst>
                  <a:gd name="T0" fmla="*/ 21 w 26"/>
                  <a:gd name="T1" fmla="*/ 21 h 27"/>
                  <a:gd name="T2" fmla="*/ 21 w 26"/>
                  <a:gd name="T3" fmla="*/ 14 h 27"/>
                  <a:gd name="T4" fmla="*/ 26 w 26"/>
                  <a:gd name="T5" fmla="*/ 6 h 27"/>
                  <a:gd name="T6" fmla="*/ 25 w 26"/>
                  <a:gd name="T7" fmla="*/ 0 h 27"/>
                  <a:gd name="T8" fmla="*/ 15 w 26"/>
                  <a:gd name="T9" fmla="*/ 12 h 27"/>
                  <a:gd name="T10" fmla="*/ 10 w 26"/>
                  <a:gd name="T11" fmla="*/ 9 h 27"/>
                  <a:gd name="T12" fmla="*/ 8 w 26"/>
                  <a:gd name="T13" fmla="*/ 8 h 27"/>
                  <a:gd name="T14" fmla="*/ 2 w 26"/>
                  <a:gd name="T15" fmla="*/ 18 h 27"/>
                  <a:gd name="T16" fmla="*/ 2 w 26"/>
                  <a:gd name="T17" fmla="*/ 20 h 27"/>
                  <a:gd name="T18" fmla="*/ 1 w 26"/>
                  <a:gd name="T19" fmla="*/ 21 h 27"/>
                  <a:gd name="T20" fmla="*/ 0 w 26"/>
                  <a:gd name="T21" fmla="*/ 22 h 27"/>
                  <a:gd name="T22" fmla="*/ 1 w 26"/>
                  <a:gd name="T23" fmla="*/ 22 h 27"/>
                  <a:gd name="T24" fmla="*/ 9 w 26"/>
                  <a:gd name="T25" fmla="*/ 2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7"/>
                  <a:gd name="T41" fmla="*/ 26 w 26"/>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7">
                    <a:moveTo>
                      <a:pt x="21" y="21"/>
                    </a:moveTo>
                    <a:lnTo>
                      <a:pt x="21" y="14"/>
                    </a:lnTo>
                    <a:lnTo>
                      <a:pt x="26" y="6"/>
                    </a:lnTo>
                    <a:lnTo>
                      <a:pt x="25" y="0"/>
                    </a:lnTo>
                    <a:lnTo>
                      <a:pt x="15" y="12"/>
                    </a:lnTo>
                    <a:lnTo>
                      <a:pt x="10" y="9"/>
                    </a:lnTo>
                    <a:lnTo>
                      <a:pt x="8" y="8"/>
                    </a:lnTo>
                    <a:lnTo>
                      <a:pt x="2" y="18"/>
                    </a:lnTo>
                    <a:lnTo>
                      <a:pt x="2" y="20"/>
                    </a:lnTo>
                    <a:lnTo>
                      <a:pt x="1" y="21"/>
                    </a:lnTo>
                    <a:lnTo>
                      <a:pt x="0" y="22"/>
                    </a:lnTo>
                    <a:lnTo>
                      <a:pt x="1" y="22"/>
                    </a:lnTo>
                    <a:lnTo>
                      <a:pt x="9" y="27"/>
                    </a:lnTo>
                  </a:path>
                </a:pathLst>
              </a:custGeom>
              <a:noFill/>
              <a:ln w="3">
                <a:solidFill>
                  <a:srgbClr val="00BDFF"/>
                </a:solidFill>
                <a:prstDash val="solid"/>
                <a:round/>
                <a:headEnd/>
                <a:tailEnd/>
              </a:ln>
            </p:spPr>
            <p:txBody>
              <a:bodyPr/>
              <a:lstStyle/>
              <a:p>
                <a:endParaRPr lang="nb-NO" dirty="0"/>
              </a:p>
            </p:txBody>
          </p:sp>
          <p:sp>
            <p:nvSpPr>
              <p:cNvPr id="3169" name="Freeform 1924"/>
              <p:cNvSpPr>
                <a:spLocks/>
              </p:cNvSpPr>
              <p:nvPr/>
            </p:nvSpPr>
            <p:spPr bwMode="auto">
              <a:xfrm>
                <a:off x="2785" y="1550"/>
                <a:ext cx="32" cy="34"/>
              </a:xfrm>
              <a:custGeom>
                <a:avLst/>
                <a:gdLst>
                  <a:gd name="T0" fmla="*/ 32 w 32"/>
                  <a:gd name="T1" fmla="*/ 34 h 34"/>
                  <a:gd name="T2" fmla="*/ 24 w 32"/>
                  <a:gd name="T3" fmla="*/ 31 h 34"/>
                  <a:gd name="T4" fmla="*/ 19 w 32"/>
                  <a:gd name="T5" fmla="*/ 29 h 34"/>
                  <a:gd name="T6" fmla="*/ 17 w 32"/>
                  <a:gd name="T7" fmla="*/ 25 h 34"/>
                  <a:gd name="T8" fmla="*/ 7 w 32"/>
                  <a:gd name="T9" fmla="*/ 25 h 34"/>
                  <a:gd name="T10" fmla="*/ 6 w 32"/>
                  <a:gd name="T11" fmla="*/ 25 h 34"/>
                  <a:gd name="T12" fmla="*/ 3 w 32"/>
                  <a:gd name="T13" fmla="*/ 25 h 34"/>
                  <a:gd name="T14" fmla="*/ 0 w 32"/>
                  <a:gd name="T15" fmla="*/ 26 h 34"/>
                  <a:gd name="T16" fmla="*/ 3 w 32"/>
                  <a:gd name="T17" fmla="*/ 18 h 34"/>
                  <a:gd name="T18" fmla="*/ 9 w 32"/>
                  <a:gd name="T19" fmla="*/ 10 h 34"/>
                  <a:gd name="T20" fmla="*/ 10 w 32"/>
                  <a:gd name="T21" fmla="*/ 9 h 34"/>
                  <a:gd name="T22" fmla="*/ 15 w 32"/>
                  <a:gd name="T23" fmla="*/ 4 h 34"/>
                  <a:gd name="T24" fmla="*/ 18 w 32"/>
                  <a:gd name="T25" fmla="*/ 0 h 34"/>
                  <a:gd name="T26" fmla="*/ 23 w 32"/>
                  <a:gd name="T27" fmla="*/ 3 h 34"/>
                  <a:gd name="T28" fmla="*/ 28 w 32"/>
                  <a:gd name="T29" fmla="*/ 4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4"/>
                  <a:gd name="T47" fmla="*/ 32 w 3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4">
                    <a:moveTo>
                      <a:pt x="32" y="34"/>
                    </a:moveTo>
                    <a:lnTo>
                      <a:pt x="24" y="31"/>
                    </a:lnTo>
                    <a:lnTo>
                      <a:pt x="19" y="29"/>
                    </a:lnTo>
                    <a:lnTo>
                      <a:pt x="17" y="25"/>
                    </a:lnTo>
                    <a:lnTo>
                      <a:pt x="7" y="25"/>
                    </a:lnTo>
                    <a:lnTo>
                      <a:pt x="6" y="25"/>
                    </a:lnTo>
                    <a:lnTo>
                      <a:pt x="3" y="25"/>
                    </a:lnTo>
                    <a:lnTo>
                      <a:pt x="0" y="26"/>
                    </a:lnTo>
                    <a:lnTo>
                      <a:pt x="3" y="18"/>
                    </a:lnTo>
                    <a:lnTo>
                      <a:pt x="9" y="10"/>
                    </a:lnTo>
                    <a:lnTo>
                      <a:pt x="10" y="9"/>
                    </a:lnTo>
                    <a:lnTo>
                      <a:pt x="15" y="4"/>
                    </a:lnTo>
                    <a:lnTo>
                      <a:pt x="18" y="0"/>
                    </a:lnTo>
                    <a:lnTo>
                      <a:pt x="23" y="3"/>
                    </a:lnTo>
                    <a:lnTo>
                      <a:pt x="28" y="4"/>
                    </a:lnTo>
                  </a:path>
                </a:pathLst>
              </a:custGeom>
              <a:noFill/>
              <a:ln w="3">
                <a:solidFill>
                  <a:srgbClr val="00BDFF"/>
                </a:solidFill>
                <a:prstDash val="solid"/>
                <a:round/>
                <a:headEnd/>
                <a:tailEnd/>
              </a:ln>
            </p:spPr>
            <p:txBody>
              <a:bodyPr/>
              <a:lstStyle/>
              <a:p>
                <a:endParaRPr lang="nb-NO" dirty="0"/>
              </a:p>
            </p:txBody>
          </p:sp>
          <p:sp>
            <p:nvSpPr>
              <p:cNvPr id="3170" name="Freeform 1925"/>
              <p:cNvSpPr>
                <a:spLocks/>
              </p:cNvSpPr>
              <p:nvPr/>
            </p:nvSpPr>
            <p:spPr bwMode="auto">
              <a:xfrm>
                <a:off x="2817" y="1584"/>
                <a:ext cx="4" cy="9"/>
              </a:xfrm>
              <a:custGeom>
                <a:avLst/>
                <a:gdLst>
                  <a:gd name="T0" fmla="*/ 3 w 4"/>
                  <a:gd name="T1" fmla="*/ 9 h 9"/>
                  <a:gd name="T2" fmla="*/ 4 w 4"/>
                  <a:gd name="T3" fmla="*/ 8 h 9"/>
                  <a:gd name="T4" fmla="*/ 2 w 4"/>
                  <a:gd name="T5" fmla="*/ 0 h 9"/>
                  <a:gd name="T6" fmla="*/ 0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3" y="9"/>
                    </a:moveTo>
                    <a:lnTo>
                      <a:pt x="4" y="8"/>
                    </a:lnTo>
                    <a:lnTo>
                      <a:pt x="2" y="0"/>
                    </a:lnTo>
                    <a:lnTo>
                      <a:pt x="0" y="0"/>
                    </a:lnTo>
                  </a:path>
                </a:pathLst>
              </a:custGeom>
              <a:noFill/>
              <a:ln w="3">
                <a:solidFill>
                  <a:srgbClr val="00BDFF"/>
                </a:solidFill>
                <a:prstDash val="solid"/>
                <a:round/>
                <a:headEnd/>
                <a:tailEnd/>
              </a:ln>
            </p:spPr>
            <p:txBody>
              <a:bodyPr/>
              <a:lstStyle/>
              <a:p>
                <a:endParaRPr lang="nb-NO" dirty="0"/>
              </a:p>
            </p:txBody>
          </p:sp>
          <p:sp>
            <p:nvSpPr>
              <p:cNvPr id="3171" name="Freeform 1926"/>
              <p:cNvSpPr>
                <a:spLocks/>
              </p:cNvSpPr>
              <p:nvPr/>
            </p:nvSpPr>
            <p:spPr bwMode="auto">
              <a:xfrm>
                <a:off x="2783" y="1583"/>
                <a:ext cx="37" cy="11"/>
              </a:xfrm>
              <a:custGeom>
                <a:avLst/>
                <a:gdLst>
                  <a:gd name="T0" fmla="*/ 2 w 37"/>
                  <a:gd name="T1" fmla="*/ 9 h 11"/>
                  <a:gd name="T2" fmla="*/ 0 w 37"/>
                  <a:gd name="T3" fmla="*/ 1 h 11"/>
                  <a:gd name="T4" fmla="*/ 2 w 37"/>
                  <a:gd name="T5" fmla="*/ 1 h 11"/>
                  <a:gd name="T6" fmla="*/ 7 w 37"/>
                  <a:gd name="T7" fmla="*/ 0 h 11"/>
                  <a:gd name="T8" fmla="*/ 13 w 37"/>
                  <a:gd name="T9" fmla="*/ 0 h 11"/>
                  <a:gd name="T10" fmla="*/ 19 w 37"/>
                  <a:gd name="T11" fmla="*/ 0 h 11"/>
                  <a:gd name="T12" fmla="*/ 24 w 37"/>
                  <a:gd name="T13" fmla="*/ 6 h 11"/>
                  <a:gd name="T14" fmla="*/ 28 w 37"/>
                  <a:gd name="T15" fmla="*/ 11 h 11"/>
                  <a:gd name="T16" fmla="*/ 34 w 37"/>
                  <a:gd name="T17" fmla="*/ 11 h 11"/>
                  <a:gd name="T18" fmla="*/ 37 w 37"/>
                  <a:gd name="T19" fmla="*/ 1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1"/>
                  <a:gd name="T32" fmla="*/ 37 w 3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1">
                    <a:moveTo>
                      <a:pt x="2" y="9"/>
                    </a:moveTo>
                    <a:lnTo>
                      <a:pt x="0" y="1"/>
                    </a:lnTo>
                    <a:lnTo>
                      <a:pt x="2" y="1"/>
                    </a:lnTo>
                    <a:lnTo>
                      <a:pt x="7" y="0"/>
                    </a:lnTo>
                    <a:lnTo>
                      <a:pt x="13" y="0"/>
                    </a:lnTo>
                    <a:lnTo>
                      <a:pt x="19" y="0"/>
                    </a:lnTo>
                    <a:lnTo>
                      <a:pt x="24" y="6"/>
                    </a:lnTo>
                    <a:lnTo>
                      <a:pt x="28" y="11"/>
                    </a:lnTo>
                    <a:lnTo>
                      <a:pt x="34" y="11"/>
                    </a:lnTo>
                    <a:lnTo>
                      <a:pt x="37" y="10"/>
                    </a:lnTo>
                  </a:path>
                </a:pathLst>
              </a:custGeom>
              <a:noFill/>
              <a:ln w="3">
                <a:solidFill>
                  <a:srgbClr val="00BDFF"/>
                </a:solidFill>
                <a:prstDash val="solid"/>
                <a:round/>
                <a:headEnd/>
                <a:tailEnd/>
              </a:ln>
            </p:spPr>
            <p:txBody>
              <a:bodyPr/>
              <a:lstStyle/>
              <a:p>
                <a:endParaRPr lang="nb-NO" dirty="0"/>
              </a:p>
            </p:txBody>
          </p:sp>
          <p:sp>
            <p:nvSpPr>
              <p:cNvPr id="3172" name="Freeform 1927"/>
              <p:cNvSpPr>
                <a:spLocks/>
              </p:cNvSpPr>
              <p:nvPr/>
            </p:nvSpPr>
            <p:spPr bwMode="auto">
              <a:xfrm>
                <a:off x="2765" y="1575"/>
                <a:ext cx="12" cy="21"/>
              </a:xfrm>
              <a:custGeom>
                <a:avLst/>
                <a:gdLst>
                  <a:gd name="T0" fmla="*/ 0 w 12"/>
                  <a:gd name="T1" fmla="*/ 6 h 21"/>
                  <a:gd name="T2" fmla="*/ 4 w 12"/>
                  <a:gd name="T3" fmla="*/ 8 h 21"/>
                  <a:gd name="T4" fmla="*/ 6 w 12"/>
                  <a:gd name="T5" fmla="*/ 21 h 21"/>
                  <a:gd name="T6" fmla="*/ 12 w 12"/>
                  <a:gd name="T7" fmla="*/ 17 h 21"/>
                  <a:gd name="T8" fmla="*/ 12 w 12"/>
                  <a:gd name="T9" fmla="*/ 0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0" y="6"/>
                    </a:moveTo>
                    <a:lnTo>
                      <a:pt x="4" y="8"/>
                    </a:lnTo>
                    <a:lnTo>
                      <a:pt x="6" y="21"/>
                    </a:lnTo>
                    <a:lnTo>
                      <a:pt x="12" y="17"/>
                    </a:lnTo>
                    <a:lnTo>
                      <a:pt x="12" y="0"/>
                    </a:lnTo>
                  </a:path>
                </a:pathLst>
              </a:custGeom>
              <a:noFill/>
              <a:ln w="3">
                <a:solidFill>
                  <a:srgbClr val="00BDFF"/>
                </a:solidFill>
                <a:prstDash val="solid"/>
                <a:round/>
                <a:headEnd/>
                <a:tailEnd/>
              </a:ln>
            </p:spPr>
            <p:txBody>
              <a:bodyPr/>
              <a:lstStyle/>
              <a:p>
                <a:endParaRPr lang="nb-NO" dirty="0"/>
              </a:p>
            </p:txBody>
          </p:sp>
          <p:sp>
            <p:nvSpPr>
              <p:cNvPr id="3173" name="Freeform 1928"/>
              <p:cNvSpPr>
                <a:spLocks/>
              </p:cNvSpPr>
              <p:nvPr/>
            </p:nvSpPr>
            <p:spPr bwMode="auto">
              <a:xfrm>
                <a:off x="2781" y="1592"/>
                <a:ext cx="4" cy="10"/>
              </a:xfrm>
              <a:custGeom>
                <a:avLst/>
                <a:gdLst>
                  <a:gd name="T0" fmla="*/ 0 w 4"/>
                  <a:gd name="T1" fmla="*/ 10 h 10"/>
                  <a:gd name="T2" fmla="*/ 0 w 4"/>
                  <a:gd name="T3" fmla="*/ 10 h 10"/>
                  <a:gd name="T4" fmla="*/ 4 w 4"/>
                  <a:gd name="T5" fmla="*/ 1 h 10"/>
                  <a:gd name="T6" fmla="*/ 4 w 4"/>
                  <a:gd name="T7" fmla="*/ 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0" y="10"/>
                    </a:moveTo>
                    <a:lnTo>
                      <a:pt x="0" y="10"/>
                    </a:lnTo>
                    <a:lnTo>
                      <a:pt x="4" y="1"/>
                    </a:lnTo>
                    <a:lnTo>
                      <a:pt x="4" y="0"/>
                    </a:lnTo>
                  </a:path>
                </a:pathLst>
              </a:custGeom>
              <a:noFill/>
              <a:ln w="3">
                <a:solidFill>
                  <a:srgbClr val="00BDFF"/>
                </a:solidFill>
                <a:prstDash val="solid"/>
                <a:round/>
                <a:headEnd/>
                <a:tailEnd/>
              </a:ln>
            </p:spPr>
            <p:txBody>
              <a:bodyPr/>
              <a:lstStyle/>
              <a:p>
                <a:endParaRPr lang="nb-NO" dirty="0"/>
              </a:p>
            </p:txBody>
          </p:sp>
          <p:sp>
            <p:nvSpPr>
              <p:cNvPr id="3174" name="Freeform 1929"/>
              <p:cNvSpPr>
                <a:spLocks/>
              </p:cNvSpPr>
              <p:nvPr/>
            </p:nvSpPr>
            <p:spPr bwMode="auto">
              <a:xfrm>
                <a:off x="2727" y="1604"/>
                <a:ext cx="13" cy="9"/>
              </a:xfrm>
              <a:custGeom>
                <a:avLst/>
                <a:gdLst>
                  <a:gd name="T0" fmla="*/ 0 w 13"/>
                  <a:gd name="T1" fmla="*/ 9 h 9"/>
                  <a:gd name="T2" fmla="*/ 4 w 13"/>
                  <a:gd name="T3" fmla="*/ 9 h 9"/>
                  <a:gd name="T4" fmla="*/ 8 w 13"/>
                  <a:gd name="T5" fmla="*/ 6 h 9"/>
                  <a:gd name="T6" fmla="*/ 1 w 13"/>
                  <a:gd name="T7" fmla="*/ 1 h 9"/>
                  <a:gd name="T8" fmla="*/ 4 w 13"/>
                  <a:gd name="T9" fmla="*/ 1 h 9"/>
                  <a:gd name="T10" fmla="*/ 13 w 13"/>
                  <a:gd name="T11" fmla="*/ 0 h 9"/>
                  <a:gd name="T12" fmla="*/ 0 60000 65536"/>
                  <a:gd name="T13" fmla="*/ 0 60000 65536"/>
                  <a:gd name="T14" fmla="*/ 0 60000 65536"/>
                  <a:gd name="T15" fmla="*/ 0 60000 65536"/>
                  <a:gd name="T16" fmla="*/ 0 60000 65536"/>
                  <a:gd name="T17" fmla="*/ 0 60000 65536"/>
                  <a:gd name="T18" fmla="*/ 0 w 13"/>
                  <a:gd name="T19" fmla="*/ 0 h 9"/>
                  <a:gd name="T20" fmla="*/ 13 w 1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 h="9">
                    <a:moveTo>
                      <a:pt x="0" y="9"/>
                    </a:moveTo>
                    <a:lnTo>
                      <a:pt x="4" y="9"/>
                    </a:lnTo>
                    <a:lnTo>
                      <a:pt x="8" y="6"/>
                    </a:lnTo>
                    <a:lnTo>
                      <a:pt x="1" y="1"/>
                    </a:lnTo>
                    <a:lnTo>
                      <a:pt x="4" y="1"/>
                    </a:lnTo>
                    <a:lnTo>
                      <a:pt x="13" y="0"/>
                    </a:lnTo>
                  </a:path>
                </a:pathLst>
              </a:custGeom>
              <a:noFill/>
              <a:ln w="3">
                <a:solidFill>
                  <a:srgbClr val="00BDFF"/>
                </a:solidFill>
                <a:prstDash val="solid"/>
                <a:round/>
                <a:headEnd/>
                <a:tailEnd/>
              </a:ln>
            </p:spPr>
            <p:txBody>
              <a:bodyPr/>
              <a:lstStyle/>
              <a:p>
                <a:endParaRPr lang="nb-NO" dirty="0"/>
              </a:p>
            </p:txBody>
          </p:sp>
          <p:sp>
            <p:nvSpPr>
              <p:cNvPr id="3175" name="Freeform 1930"/>
              <p:cNvSpPr>
                <a:spLocks/>
              </p:cNvSpPr>
              <p:nvPr/>
            </p:nvSpPr>
            <p:spPr bwMode="auto">
              <a:xfrm>
                <a:off x="2715" y="1613"/>
                <a:ext cx="12" cy="1"/>
              </a:xfrm>
              <a:custGeom>
                <a:avLst/>
                <a:gdLst>
                  <a:gd name="T0" fmla="*/ 0 w 12"/>
                  <a:gd name="T1" fmla="*/ 0 h 1"/>
                  <a:gd name="T2" fmla="*/ 1 w 12"/>
                  <a:gd name="T3" fmla="*/ 0 h 1"/>
                  <a:gd name="T4" fmla="*/ 3 w 12"/>
                  <a:gd name="T5" fmla="*/ 0 h 1"/>
                  <a:gd name="T6" fmla="*/ 12 w 12"/>
                  <a:gd name="T7" fmla="*/ 0 h 1"/>
                  <a:gd name="T8" fmla="*/ 0 60000 65536"/>
                  <a:gd name="T9" fmla="*/ 0 60000 65536"/>
                  <a:gd name="T10" fmla="*/ 0 60000 65536"/>
                  <a:gd name="T11" fmla="*/ 0 60000 65536"/>
                  <a:gd name="T12" fmla="*/ 0 w 12"/>
                  <a:gd name="T13" fmla="*/ 0 h 1"/>
                  <a:gd name="T14" fmla="*/ 12 w 12"/>
                  <a:gd name="T15" fmla="*/ 1 h 1"/>
                </a:gdLst>
                <a:ahLst/>
                <a:cxnLst>
                  <a:cxn ang="T8">
                    <a:pos x="T0" y="T1"/>
                  </a:cxn>
                  <a:cxn ang="T9">
                    <a:pos x="T2" y="T3"/>
                  </a:cxn>
                  <a:cxn ang="T10">
                    <a:pos x="T4" y="T5"/>
                  </a:cxn>
                  <a:cxn ang="T11">
                    <a:pos x="T6" y="T7"/>
                  </a:cxn>
                </a:cxnLst>
                <a:rect l="T12" t="T13" r="T14" b="T15"/>
                <a:pathLst>
                  <a:path w="12" h="1">
                    <a:moveTo>
                      <a:pt x="0" y="0"/>
                    </a:moveTo>
                    <a:lnTo>
                      <a:pt x="1" y="0"/>
                    </a:lnTo>
                    <a:lnTo>
                      <a:pt x="3" y="0"/>
                    </a:lnTo>
                    <a:lnTo>
                      <a:pt x="12" y="0"/>
                    </a:lnTo>
                  </a:path>
                </a:pathLst>
              </a:custGeom>
              <a:noFill/>
              <a:ln w="3">
                <a:solidFill>
                  <a:srgbClr val="00BDFF"/>
                </a:solidFill>
                <a:prstDash val="solid"/>
                <a:round/>
                <a:headEnd/>
                <a:tailEnd/>
              </a:ln>
            </p:spPr>
            <p:txBody>
              <a:bodyPr/>
              <a:lstStyle/>
              <a:p>
                <a:endParaRPr lang="nb-NO" dirty="0"/>
              </a:p>
            </p:txBody>
          </p:sp>
          <p:sp>
            <p:nvSpPr>
              <p:cNvPr id="3176" name="Freeform 1931"/>
              <p:cNvSpPr>
                <a:spLocks/>
              </p:cNvSpPr>
              <p:nvPr/>
            </p:nvSpPr>
            <p:spPr bwMode="auto">
              <a:xfrm>
                <a:off x="2740" y="1581"/>
                <a:ext cx="41" cy="33"/>
              </a:xfrm>
              <a:custGeom>
                <a:avLst/>
                <a:gdLst>
                  <a:gd name="T0" fmla="*/ 0 w 41"/>
                  <a:gd name="T1" fmla="*/ 23 h 33"/>
                  <a:gd name="T2" fmla="*/ 8 w 41"/>
                  <a:gd name="T3" fmla="*/ 17 h 33"/>
                  <a:gd name="T4" fmla="*/ 14 w 41"/>
                  <a:gd name="T5" fmla="*/ 19 h 33"/>
                  <a:gd name="T6" fmla="*/ 8 w 41"/>
                  <a:gd name="T7" fmla="*/ 28 h 33"/>
                  <a:gd name="T8" fmla="*/ 5 w 41"/>
                  <a:gd name="T9" fmla="*/ 31 h 33"/>
                  <a:gd name="T10" fmla="*/ 5 w 41"/>
                  <a:gd name="T11" fmla="*/ 33 h 33"/>
                  <a:gd name="T12" fmla="*/ 10 w 41"/>
                  <a:gd name="T13" fmla="*/ 31 h 33"/>
                  <a:gd name="T14" fmla="*/ 18 w 41"/>
                  <a:gd name="T15" fmla="*/ 27 h 33"/>
                  <a:gd name="T16" fmla="*/ 18 w 41"/>
                  <a:gd name="T17" fmla="*/ 25 h 33"/>
                  <a:gd name="T18" fmla="*/ 20 w 41"/>
                  <a:gd name="T19" fmla="*/ 20 h 33"/>
                  <a:gd name="T20" fmla="*/ 17 w 41"/>
                  <a:gd name="T21" fmla="*/ 8 h 33"/>
                  <a:gd name="T22" fmla="*/ 20 w 41"/>
                  <a:gd name="T23" fmla="*/ 0 h 33"/>
                  <a:gd name="T24" fmla="*/ 26 w 41"/>
                  <a:gd name="T25" fmla="*/ 15 h 33"/>
                  <a:gd name="T26" fmla="*/ 28 w 41"/>
                  <a:gd name="T27" fmla="*/ 17 h 33"/>
                  <a:gd name="T28" fmla="*/ 31 w 41"/>
                  <a:gd name="T29" fmla="*/ 24 h 33"/>
                  <a:gd name="T30" fmla="*/ 34 w 41"/>
                  <a:gd name="T31" fmla="*/ 23 h 33"/>
                  <a:gd name="T32" fmla="*/ 41 w 41"/>
                  <a:gd name="T33" fmla="*/ 2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3"/>
                  <a:gd name="T53" fmla="*/ 41 w 4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3">
                    <a:moveTo>
                      <a:pt x="0" y="23"/>
                    </a:moveTo>
                    <a:lnTo>
                      <a:pt x="8" y="17"/>
                    </a:lnTo>
                    <a:lnTo>
                      <a:pt x="14" y="19"/>
                    </a:lnTo>
                    <a:lnTo>
                      <a:pt x="8" y="28"/>
                    </a:lnTo>
                    <a:lnTo>
                      <a:pt x="5" y="31"/>
                    </a:lnTo>
                    <a:lnTo>
                      <a:pt x="5" y="33"/>
                    </a:lnTo>
                    <a:lnTo>
                      <a:pt x="10" y="31"/>
                    </a:lnTo>
                    <a:lnTo>
                      <a:pt x="18" y="27"/>
                    </a:lnTo>
                    <a:lnTo>
                      <a:pt x="18" y="25"/>
                    </a:lnTo>
                    <a:lnTo>
                      <a:pt x="20" y="20"/>
                    </a:lnTo>
                    <a:lnTo>
                      <a:pt x="17" y="8"/>
                    </a:lnTo>
                    <a:lnTo>
                      <a:pt x="20" y="0"/>
                    </a:lnTo>
                    <a:lnTo>
                      <a:pt x="26" y="15"/>
                    </a:lnTo>
                    <a:lnTo>
                      <a:pt x="28" y="17"/>
                    </a:lnTo>
                    <a:lnTo>
                      <a:pt x="31" y="24"/>
                    </a:lnTo>
                    <a:lnTo>
                      <a:pt x="34" y="23"/>
                    </a:lnTo>
                    <a:lnTo>
                      <a:pt x="41" y="21"/>
                    </a:lnTo>
                  </a:path>
                </a:pathLst>
              </a:custGeom>
              <a:noFill/>
              <a:ln w="3">
                <a:solidFill>
                  <a:srgbClr val="00BDFF"/>
                </a:solidFill>
                <a:prstDash val="solid"/>
                <a:round/>
                <a:headEnd/>
                <a:tailEnd/>
              </a:ln>
            </p:spPr>
            <p:txBody>
              <a:bodyPr/>
              <a:lstStyle/>
              <a:p>
                <a:endParaRPr lang="nb-NO" dirty="0"/>
              </a:p>
            </p:txBody>
          </p:sp>
          <p:sp>
            <p:nvSpPr>
              <p:cNvPr id="3177" name="Freeform 1932"/>
              <p:cNvSpPr>
                <a:spLocks/>
              </p:cNvSpPr>
              <p:nvPr/>
            </p:nvSpPr>
            <p:spPr bwMode="auto">
              <a:xfrm>
                <a:off x="2702" y="1613"/>
                <a:ext cx="20" cy="18"/>
              </a:xfrm>
              <a:custGeom>
                <a:avLst/>
                <a:gdLst>
                  <a:gd name="T0" fmla="*/ 20 w 20"/>
                  <a:gd name="T1" fmla="*/ 18 h 18"/>
                  <a:gd name="T2" fmla="*/ 16 w 20"/>
                  <a:gd name="T3" fmla="*/ 13 h 18"/>
                  <a:gd name="T4" fmla="*/ 7 w 20"/>
                  <a:gd name="T5" fmla="*/ 12 h 18"/>
                  <a:gd name="T6" fmla="*/ 0 w 20"/>
                  <a:gd name="T7" fmla="*/ 0 h 18"/>
                  <a:gd name="T8" fmla="*/ 13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20" y="18"/>
                    </a:moveTo>
                    <a:lnTo>
                      <a:pt x="16" y="13"/>
                    </a:lnTo>
                    <a:lnTo>
                      <a:pt x="7" y="12"/>
                    </a:lnTo>
                    <a:lnTo>
                      <a:pt x="0" y="0"/>
                    </a:lnTo>
                    <a:lnTo>
                      <a:pt x="13" y="0"/>
                    </a:lnTo>
                  </a:path>
                </a:pathLst>
              </a:custGeom>
              <a:noFill/>
              <a:ln w="3">
                <a:solidFill>
                  <a:srgbClr val="00BDFF"/>
                </a:solidFill>
                <a:prstDash val="solid"/>
                <a:round/>
                <a:headEnd/>
                <a:tailEnd/>
              </a:ln>
            </p:spPr>
            <p:txBody>
              <a:bodyPr/>
              <a:lstStyle/>
              <a:p>
                <a:endParaRPr lang="nb-NO" dirty="0"/>
              </a:p>
            </p:txBody>
          </p:sp>
          <p:sp>
            <p:nvSpPr>
              <p:cNvPr id="3178" name="Freeform 1933"/>
              <p:cNvSpPr>
                <a:spLocks/>
              </p:cNvSpPr>
              <p:nvPr/>
            </p:nvSpPr>
            <p:spPr bwMode="auto">
              <a:xfrm>
                <a:off x="2722" y="1631"/>
                <a:ext cx="9" cy="16"/>
              </a:xfrm>
              <a:custGeom>
                <a:avLst/>
                <a:gdLst>
                  <a:gd name="T0" fmla="*/ 9 w 9"/>
                  <a:gd name="T1" fmla="*/ 16 h 16"/>
                  <a:gd name="T2" fmla="*/ 6 w 9"/>
                  <a:gd name="T3" fmla="*/ 12 h 16"/>
                  <a:gd name="T4" fmla="*/ 4 w 9"/>
                  <a:gd name="T5" fmla="*/ 8 h 16"/>
                  <a:gd name="T6" fmla="*/ 1 w 9"/>
                  <a:gd name="T7" fmla="*/ 0 h 16"/>
                  <a:gd name="T8" fmla="*/ 0 w 9"/>
                  <a:gd name="T9" fmla="*/ 0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9" y="16"/>
                    </a:moveTo>
                    <a:lnTo>
                      <a:pt x="6" y="12"/>
                    </a:lnTo>
                    <a:lnTo>
                      <a:pt x="4" y="8"/>
                    </a:lnTo>
                    <a:lnTo>
                      <a:pt x="1" y="0"/>
                    </a:lnTo>
                    <a:lnTo>
                      <a:pt x="0" y="0"/>
                    </a:lnTo>
                  </a:path>
                </a:pathLst>
              </a:custGeom>
              <a:noFill/>
              <a:ln w="3">
                <a:solidFill>
                  <a:srgbClr val="00BDFF"/>
                </a:solidFill>
                <a:prstDash val="solid"/>
                <a:round/>
                <a:headEnd/>
                <a:tailEnd/>
              </a:ln>
            </p:spPr>
            <p:txBody>
              <a:bodyPr/>
              <a:lstStyle/>
              <a:p>
                <a:endParaRPr lang="nb-NO" dirty="0"/>
              </a:p>
            </p:txBody>
          </p:sp>
          <p:sp>
            <p:nvSpPr>
              <p:cNvPr id="3179" name="Freeform 1934"/>
              <p:cNvSpPr>
                <a:spLocks/>
              </p:cNvSpPr>
              <p:nvPr/>
            </p:nvSpPr>
            <p:spPr bwMode="auto">
              <a:xfrm>
                <a:off x="2693" y="1639"/>
                <a:ext cx="16" cy="8"/>
              </a:xfrm>
              <a:custGeom>
                <a:avLst/>
                <a:gdLst>
                  <a:gd name="T0" fmla="*/ 0 w 16"/>
                  <a:gd name="T1" fmla="*/ 1 h 8"/>
                  <a:gd name="T2" fmla="*/ 3 w 16"/>
                  <a:gd name="T3" fmla="*/ 0 h 8"/>
                  <a:gd name="T4" fmla="*/ 9 w 16"/>
                  <a:gd name="T5" fmla="*/ 0 h 8"/>
                  <a:gd name="T6" fmla="*/ 12 w 16"/>
                  <a:gd name="T7" fmla="*/ 0 h 8"/>
                  <a:gd name="T8" fmla="*/ 12 w 16"/>
                  <a:gd name="T9" fmla="*/ 0 h 8"/>
                  <a:gd name="T10" fmla="*/ 16 w 16"/>
                  <a:gd name="T11" fmla="*/ 3 h 8"/>
                  <a:gd name="T12" fmla="*/ 16 w 16"/>
                  <a:gd name="T13" fmla="*/ 7 h 8"/>
                  <a:gd name="T14" fmla="*/ 4 w 16"/>
                  <a:gd name="T15" fmla="*/ 8 h 8"/>
                  <a:gd name="T16" fmla="*/ 3 w 16"/>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8"/>
                  <a:gd name="T29" fmla="*/ 16 w 16"/>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8">
                    <a:moveTo>
                      <a:pt x="0" y="1"/>
                    </a:moveTo>
                    <a:lnTo>
                      <a:pt x="3" y="0"/>
                    </a:lnTo>
                    <a:lnTo>
                      <a:pt x="9" y="0"/>
                    </a:lnTo>
                    <a:lnTo>
                      <a:pt x="12" y="0"/>
                    </a:lnTo>
                    <a:lnTo>
                      <a:pt x="16" y="3"/>
                    </a:lnTo>
                    <a:lnTo>
                      <a:pt x="16" y="7"/>
                    </a:lnTo>
                    <a:lnTo>
                      <a:pt x="4" y="8"/>
                    </a:lnTo>
                    <a:lnTo>
                      <a:pt x="3" y="8"/>
                    </a:lnTo>
                  </a:path>
                </a:pathLst>
              </a:custGeom>
              <a:noFill/>
              <a:ln w="3">
                <a:solidFill>
                  <a:srgbClr val="00BDFF"/>
                </a:solidFill>
                <a:prstDash val="solid"/>
                <a:round/>
                <a:headEnd/>
                <a:tailEnd/>
              </a:ln>
            </p:spPr>
            <p:txBody>
              <a:bodyPr/>
              <a:lstStyle/>
              <a:p>
                <a:endParaRPr lang="nb-NO" dirty="0"/>
              </a:p>
            </p:txBody>
          </p:sp>
          <p:sp>
            <p:nvSpPr>
              <p:cNvPr id="3180" name="Freeform 1935"/>
              <p:cNvSpPr>
                <a:spLocks/>
              </p:cNvSpPr>
              <p:nvPr/>
            </p:nvSpPr>
            <p:spPr bwMode="auto">
              <a:xfrm>
                <a:off x="2685" y="1640"/>
                <a:ext cx="11" cy="9"/>
              </a:xfrm>
              <a:custGeom>
                <a:avLst/>
                <a:gdLst>
                  <a:gd name="T0" fmla="*/ 11 w 11"/>
                  <a:gd name="T1" fmla="*/ 7 h 9"/>
                  <a:gd name="T2" fmla="*/ 1 w 11"/>
                  <a:gd name="T3" fmla="*/ 9 h 9"/>
                  <a:gd name="T4" fmla="*/ 0 w 11"/>
                  <a:gd name="T5" fmla="*/ 8 h 9"/>
                  <a:gd name="T6" fmla="*/ 3 w 11"/>
                  <a:gd name="T7" fmla="*/ 2 h 9"/>
                  <a:gd name="T8" fmla="*/ 8 w 11"/>
                  <a:gd name="T9" fmla="*/ 0 h 9"/>
                  <a:gd name="T10" fmla="*/ 0 60000 65536"/>
                  <a:gd name="T11" fmla="*/ 0 60000 65536"/>
                  <a:gd name="T12" fmla="*/ 0 60000 65536"/>
                  <a:gd name="T13" fmla="*/ 0 60000 65536"/>
                  <a:gd name="T14" fmla="*/ 0 60000 65536"/>
                  <a:gd name="T15" fmla="*/ 0 w 11"/>
                  <a:gd name="T16" fmla="*/ 0 h 9"/>
                  <a:gd name="T17" fmla="*/ 11 w 11"/>
                  <a:gd name="T18" fmla="*/ 9 h 9"/>
                </a:gdLst>
                <a:ahLst/>
                <a:cxnLst>
                  <a:cxn ang="T10">
                    <a:pos x="T0" y="T1"/>
                  </a:cxn>
                  <a:cxn ang="T11">
                    <a:pos x="T2" y="T3"/>
                  </a:cxn>
                  <a:cxn ang="T12">
                    <a:pos x="T4" y="T5"/>
                  </a:cxn>
                  <a:cxn ang="T13">
                    <a:pos x="T6" y="T7"/>
                  </a:cxn>
                  <a:cxn ang="T14">
                    <a:pos x="T8" y="T9"/>
                  </a:cxn>
                </a:cxnLst>
                <a:rect l="T15" t="T16" r="T17" b="T18"/>
                <a:pathLst>
                  <a:path w="11" h="9">
                    <a:moveTo>
                      <a:pt x="11" y="7"/>
                    </a:moveTo>
                    <a:lnTo>
                      <a:pt x="1" y="9"/>
                    </a:lnTo>
                    <a:lnTo>
                      <a:pt x="0" y="8"/>
                    </a:lnTo>
                    <a:lnTo>
                      <a:pt x="3" y="2"/>
                    </a:lnTo>
                    <a:lnTo>
                      <a:pt x="8" y="0"/>
                    </a:lnTo>
                  </a:path>
                </a:pathLst>
              </a:custGeom>
              <a:noFill/>
              <a:ln w="3">
                <a:solidFill>
                  <a:srgbClr val="00BDFF"/>
                </a:solidFill>
                <a:prstDash val="solid"/>
                <a:round/>
                <a:headEnd/>
                <a:tailEnd/>
              </a:ln>
            </p:spPr>
            <p:txBody>
              <a:bodyPr/>
              <a:lstStyle/>
              <a:p>
                <a:endParaRPr lang="nb-NO" dirty="0"/>
              </a:p>
            </p:txBody>
          </p:sp>
          <p:sp>
            <p:nvSpPr>
              <p:cNvPr id="3181" name="Freeform 1936"/>
              <p:cNvSpPr>
                <a:spLocks/>
              </p:cNvSpPr>
              <p:nvPr/>
            </p:nvSpPr>
            <p:spPr bwMode="auto">
              <a:xfrm>
                <a:off x="2715" y="1647"/>
                <a:ext cx="39" cy="10"/>
              </a:xfrm>
              <a:custGeom>
                <a:avLst/>
                <a:gdLst>
                  <a:gd name="T0" fmla="*/ 0 w 39"/>
                  <a:gd name="T1" fmla="*/ 5 h 10"/>
                  <a:gd name="T2" fmla="*/ 1 w 39"/>
                  <a:gd name="T3" fmla="*/ 5 h 10"/>
                  <a:gd name="T4" fmla="*/ 24 w 39"/>
                  <a:gd name="T5" fmla="*/ 9 h 10"/>
                  <a:gd name="T6" fmla="*/ 33 w 39"/>
                  <a:gd name="T7" fmla="*/ 10 h 10"/>
                  <a:gd name="T8" fmla="*/ 39 w 39"/>
                  <a:gd name="T9" fmla="*/ 9 h 10"/>
                  <a:gd name="T10" fmla="*/ 37 w 39"/>
                  <a:gd name="T11" fmla="*/ 4 h 10"/>
                  <a:gd name="T12" fmla="*/ 25 w 39"/>
                  <a:gd name="T13" fmla="*/ 2 h 10"/>
                  <a:gd name="T14" fmla="*/ 17 w 39"/>
                  <a:gd name="T15" fmla="*/ 0 h 10"/>
                  <a:gd name="T16" fmla="*/ 16 w 39"/>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10"/>
                  <a:gd name="T29" fmla="*/ 39 w 3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10">
                    <a:moveTo>
                      <a:pt x="0" y="5"/>
                    </a:moveTo>
                    <a:lnTo>
                      <a:pt x="1" y="5"/>
                    </a:lnTo>
                    <a:lnTo>
                      <a:pt x="24" y="9"/>
                    </a:lnTo>
                    <a:lnTo>
                      <a:pt x="33" y="10"/>
                    </a:lnTo>
                    <a:lnTo>
                      <a:pt x="39" y="9"/>
                    </a:lnTo>
                    <a:lnTo>
                      <a:pt x="37" y="4"/>
                    </a:lnTo>
                    <a:lnTo>
                      <a:pt x="25" y="2"/>
                    </a:lnTo>
                    <a:lnTo>
                      <a:pt x="17" y="0"/>
                    </a:lnTo>
                    <a:lnTo>
                      <a:pt x="16" y="0"/>
                    </a:lnTo>
                  </a:path>
                </a:pathLst>
              </a:custGeom>
              <a:noFill/>
              <a:ln w="3">
                <a:solidFill>
                  <a:srgbClr val="00BDFF"/>
                </a:solidFill>
                <a:prstDash val="solid"/>
                <a:round/>
                <a:headEnd/>
                <a:tailEnd/>
              </a:ln>
            </p:spPr>
            <p:txBody>
              <a:bodyPr/>
              <a:lstStyle/>
              <a:p>
                <a:endParaRPr lang="nb-NO" dirty="0"/>
              </a:p>
            </p:txBody>
          </p:sp>
          <p:sp>
            <p:nvSpPr>
              <p:cNvPr id="3182" name="Freeform 1937"/>
              <p:cNvSpPr>
                <a:spLocks/>
              </p:cNvSpPr>
              <p:nvPr/>
            </p:nvSpPr>
            <p:spPr bwMode="auto">
              <a:xfrm>
                <a:off x="2703" y="1652"/>
                <a:ext cx="12" cy="8"/>
              </a:xfrm>
              <a:custGeom>
                <a:avLst/>
                <a:gdLst>
                  <a:gd name="T0" fmla="*/ 10 w 12"/>
                  <a:gd name="T1" fmla="*/ 8 h 8"/>
                  <a:gd name="T2" fmla="*/ 10 w 12"/>
                  <a:gd name="T3" fmla="*/ 8 h 8"/>
                  <a:gd name="T4" fmla="*/ 3 w 12"/>
                  <a:gd name="T5" fmla="*/ 7 h 8"/>
                  <a:gd name="T6" fmla="*/ 0 w 12"/>
                  <a:gd name="T7" fmla="*/ 1 h 8"/>
                  <a:gd name="T8" fmla="*/ 12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10" y="8"/>
                    </a:moveTo>
                    <a:lnTo>
                      <a:pt x="10" y="8"/>
                    </a:lnTo>
                    <a:lnTo>
                      <a:pt x="3" y="7"/>
                    </a:lnTo>
                    <a:lnTo>
                      <a:pt x="0" y="1"/>
                    </a:lnTo>
                    <a:lnTo>
                      <a:pt x="12" y="0"/>
                    </a:lnTo>
                  </a:path>
                </a:pathLst>
              </a:custGeom>
              <a:noFill/>
              <a:ln w="3">
                <a:solidFill>
                  <a:srgbClr val="00BDFF"/>
                </a:solidFill>
                <a:prstDash val="solid"/>
                <a:round/>
                <a:headEnd/>
                <a:tailEnd/>
              </a:ln>
            </p:spPr>
            <p:txBody>
              <a:bodyPr/>
              <a:lstStyle/>
              <a:p>
                <a:endParaRPr lang="nb-NO" dirty="0"/>
              </a:p>
            </p:txBody>
          </p:sp>
          <p:sp>
            <p:nvSpPr>
              <p:cNvPr id="3183" name="Freeform 1938"/>
              <p:cNvSpPr>
                <a:spLocks/>
              </p:cNvSpPr>
              <p:nvPr/>
            </p:nvSpPr>
            <p:spPr bwMode="auto">
              <a:xfrm>
                <a:off x="2713" y="1660"/>
                <a:ext cx="11" cy="4"/>
              </a:xfrm>
              <a:custGeom>
                <a:avLst/>
                <a:gdLst>
                  <a:gd name="T0" fmla="*/ 11 w 11"/>
                  <a:gd name="T1" fmla="*/ 4 h 4"/>
                  <a:gd name="T2" fmla="*/ 9 w 11"/>
                  <a:gd name="T3" fmla="*/ 1 h 4"/>
                  <a:gd name="T4" fmla="*/ 0 w 11"/>
                  <a:gd name="T5" fmla="*/ 0 h 4"/>
                  <a:gd name="T6" fmla="*/ 0 60000 65536"/>
                  <a:gd name="T7" fmla="*/ 0 60000 65536"/>
                  <a:gd name="T8" fmla="*/ 0 60000 65536"/>
                  <a:gd name="T9" fmla="*/ 0 w 11"/>
                  <a:gd name="T10" fmla="*/ 0 h 4"/>
                  <a:gd name="T11" fmla="*/ 11 w 11"/>
                  <a:gd name="T12" fmla="*/ 4 h 4"/>
                </a:gdLst>
                <a:ahLst/>
                <a:cxnLst>
                  <a:cxn ang="T6">
                    <a:pos x="T0" y="T1"/>
                  </a:cxn>
                  <a:cxn ang="T7">
                    <a:pos x="T2" y="T3"/>
                  </a:cxn>
                  <a:cxn ang="T8">
                    <a:pos x="T4" y="T5"/>
                  </a:cxn>
                </a:cxnLst>
                <a:rect l="T9" t="T10" r="T11" b="T12"/>
                <a:pathLst>
                  <a:path w="11" h="4">
                    <a:moveTo>
                      <a:pt x="11" y="4"/>
                    </a:moveTo>
                    <a:lnTo>
                      <a:pt x="9" y="1"/>
                    </a:lnTo>
                    <a:lnTo>
                      <a:pt x="0" y="0"/>
                    </a:lnTo>
                  </a:path>
                </a:pathLst>
              </a:custGeom>
              <a:noFill/>
              <a:ln w="3">
                <a:solidFill>
                  <a:srgbClr val="00BDFF"/>
                </a:solidFill>
                <a:prstDash val="solid"/>
                <a:round/>
                <a:headEnd/>
                <a:tailEnd/>
              </a:ln>
            </p:spPr>
            <p:txBody>
              <a:bodyPr/>
              <a:lstStyle/>
              <a:p>
                <a:endParaRPr lang="nb-NO" dirty="0"/>
              </a:p>
            </p:txBody>
          </p:sp>
          <p:sp>
            <p:nvSpPr>
              <p:cNvPr id="3184" name="Freeform 1939"/>
              <p:cNvSpPr>
                <a:spLocks/>
              </p:cNvSpPr>
              <p:nvPr/>
            </p:nvSpPr>
            <p:spPr bwMode="auto">
              <a:xfrm>
                <a:off x="2692" y="1656"/>
                <a:ext cx="10" cy="8"/>
              </a:xfrm>
              <a:custGeom>
                <a:avLst/>
                <a:gdLst>
                  <a:gd name="T0" fmla="*/ 0 w 10"/>
                  <a:gd name="T1" fmla="*/ 8 h 8"/>
                  <a:gd name="T2" fmla="*/ 6 w 10"/>
                  <a:gd name="T3" fmla="*/ 8 h 8"/>
                  <a:gd name="T4" fmla="*/ 7 w 10"/>
                  <a:gd name="T5" fmla="*/ 5 h 8"/>
                  <a:gd name="T6" fmla="*/ 10 w 10"/>
                  <a:gd name="T7" fmla="*/ 3 h 8"/>
                  <a:gd name="T8" fmla="*/ 6 w 10"/>
                  <a:gd name="T9" fmla="*/ 3 h 8"/>
                  <a:gd name="T10" fmla="*/ 2 w 10"/>
                  <a:gd name="T11" fmla="*/ 3 h 8"/>
                  <a:gd name="T12" fmla="*/ 0 w 10"/>
                  <a:gd name="T13" fmla="*/ 0 h 8"/>
                  <a:gd name="T14" fmla="*/ 0 w 10"/>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0" y="8"/>
                    </a:moveTo>
                    <a:lnTo>
                      <a:pt x="6" y="8"/>
                    </a:lnTo>
                    <a:lnTo>
                      <a:pt x="7" y="5"/>
                    </a:lnTo>
                    <a:lnTo>
                      <a:pt x="10" y="3"/>
                    </a:lnTo>
                    <a:lnTo>
                      <a:pt x="6" y="3"/>
                    </a:lnTo>
                    <a:lnTo>
                      <a:pt x="2" y="3"/>
                    </a:lnTo>
                    <a:lnTo>
                      <a:pt x="0" y="0"/>
                    </a:lnTo>
                  </a:path>
                </a:pathLst>
              </a:custGeom>
              <a:noFill/>
              <a:ln w="3">
                <a:solidFill>
                  <a:srgbClr val="00BDFF"/>
                </a:solidFill>
                <a:prstDash val="solid"/>
                <a:round/>
                <a:headEnd/>
                <a:tailEnd/>
              </a:ln>
            </p:spPr>
            <p:txBody>
              <a:bodyPr/>
              <a:lstStyle/>
              <a:p>
                <a:endParaRPr lang="nb-NO" dirty="0"/>
              </a:p>
            </p:txBody>
          </p:sp>
          <p:sp>
            <p:nvSpPr>
              <p:cNvPr id="3185" name="Freeform 1940"/>
              <p:cNvSpPr>
                <a:spLocks/>
              </p:cNvSpPr>
              <p:nvPr/>
            </p:nvSpPr>
            <p:spPr bwMode="auto">
              <a:xfrm>
                <a:off x="2678" y="1656"/>
                <a:ext cx="14" cy="9"/>
              </a:xfrm>
              <a:custGeom>
                <a:avLst/>
                <a:gdLst>
                  <a:gd name="T0" fmla="*/ 14 w 14"/>
                  <a:gd name="T1" fmla="*/ 0 h 9"/>
                  <a:gd name="T2" fmla="*/ 8 w 14"/>
                  <a:gd name="T3" fmla="*/ 0 h 9"/>
                  <a:gd name="T4" fmla="*/ 0 w 14"/>
                  <a:gd name="T5" fmla="*/ 7 h 9"/>
                  <a:gd name="T6" fmla="*/ 2 w 14"/>
                  <a:gd name="T7" fmla="*/ 9 h 9"/>
                  <a:gd name="T8" fmla="*/ 11 w 14"/>
                  <a:gd name="T9" fmla="*/ 9 h 9"/>
                  <a:gd name="T10" fmla="*/ 14 w 14"/>
                  <a:gd name="T11" fmla="*/ 8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14" y="0"/>
                    </a:moveTo>
                    <a:lnTo>
                      <a:pt x="8" y="0"/>
                    </a:lnTo>
                    <a:lnTo>
                      <a:pt x="0" y="7"/>
                    </a:lnTo>
                    <a:lnTo>
                      <a:pt x="2" y="9"/>
                    </a:lnTo>
                    <a:lnTo>
                      <a:pt x="11" y="9"/>
                    </a:lnTo>
                    <a:lnTo>
                      <a:pt x="14" y="8"/>
                    </a:lnTo>
                  </a:path>
                </a:pathLst>
              </a:custGeom>
              <a:noFill/>
              <a:ln w="3">
                <a:solidFill>
                  <a:srgbClr val="00BDFF"/>
                </a:solidFill>
                <a:prstDash val="solid"/>
                <a:round/>
                <a:headEnd/>
                <a:tailEnd/>
              </a:ln>
            </p:spPr>
            <p:txBody>
              <a:bodyPr/>
              <a:lstStyle/>
              <a:p>
                <a:endParaRPr lang="nb-NO" dirty="0"/>
              </a:p>
            </p:txBody>
          </p:sp>
          <p:sp>
            <p:nvSpPr>
              <p:cNvPr id="3186" name="Freeform 1941"/>
              <p:cNvSpPr>
                <a:spLocks/>
              </p:cNvSpPr>
              <p:nvPr/>
            </p:nvSpPr>
            <p:spPr bwMode="auto">
              <a:xfrm>
                <a:off x="2675" y="1672"/>
                <a:ext cx="26" cy="4"/>
              </a:xfrm>
              <a:custGeom>
                <a:avLst/>
                <a:gdLst>
                  <a:gd name="T0" fmla="*/ 5 w 26"/>
                  <a:gd name="T1" fmla="*/ 4 h 4"/>
                  <a:gd name="T2" fmla="*/ 2 w 26"/>
                  <a:gd name="T3" fmla="*/ 1 h 4"/>
                  <a:gd name="T4" fmla="*/ 0 w 26"/>
                  <a:gd name="T5" fmla="*/ 0 h 4"/>
                  <a:gd name="T6" fmla="*/ 5 w 26"/>
                  <a:gd name="T7" fmla="*/ 0 h 4"/>
                  <a:gd name="T8" fmla="*/ 13 w 26"/>
                  <a:gd name="T9" fmla="*/ 0 h 4"/>
                  <a:gd name="T10" fmla="*/ 14 w 26"/>
                  <a:gd name="T11" fmla="*/ 1 h 4"/>
                  <a:gd name="T12" fmla="*/ 23 w 26"/>
                  <a:gd name="T13" fmla="*/ 2 h 4"/>
                  <a:gd name="T14" fmla="*/ 24 w 26"/>
                  <a:gd name="T15" fmla="*/ 4 h 4"/>
                  <a:gd name="T16" fmla="*/ 26 w 2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4"/>
                  <a:gd name="T29" fmla="*/ 26 w 2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4">
                    <a:moveTo>
                      <a:pt x="5" y="4"/>
                    </a:moveTo>
                    <a:lnTo>
                      <a:pt x="2" y="1"/>
                    </a:lnTo>
                    <a:lnTo>
                      <a:pt x="0" y="0"/>
                    </a:lnTo>
                    <a:lnTo>
                      <a:pt x="5" y="0"/>
                    </a:lnTo>
                    <a:lnTo>
                      <a:pt x="13" y="0"/>
                    </a:lnTo>
                    <a:lnTo>
                      <a:pt x="14" y="1"/>
                    </a:lnTo>
                    <a:lnTo>
                      <a:pt x="23" y="2"/>
                    </a:lnTo>
                    <a:lnTo>
                      <a:pt x="24" y="4"/>
                    </a:lnTo>
                    <a:lnTo>
                      <a:pt x="26" y="4"/>
                    </a:lnTo>
                  </a:path>
                </a:pathLst>
              </a:custGeom>
              <a:noFill/>
              <a:ln w="3">
                <a:solidFill>
                  <a:srgbClr val="00BDFF"/>
                </a:solidFill>
                <a:prstDash val="solid"/>
                <a:round/>
                <a:headEnd/>
                <a:tailEnd/>
              </a:ln>
            </p:spPr>
            <p:txBody>
              <a:bodyPr/>
              <a:lstStyle/>
              <a:p>
                <a:endParaRPr lang="nb-NO" dirty="0"/>
              </a:p>
            </p:txBody>
          </p:sp>
          <p:sp>
            <p:nvSpPr>
              <p:cNvPr id="3187" name="Freeform 1942"/>
              <p:cNvSpPr>
                <a:spLocks/>
              </p:cNvSpPr>
              <p:nvPr/>
            </p:nvSpPr>
            <p:spPr bwMode="auto">
              <a:xfrm>
                <a:off x="2709" y="1664"/>
                <a:ext cx="17" cy="12"/>
              </a:xfrm>
              <a:custGeom>
                <a:avLst/>
                <a:gdLst>
                  <a:gd name="T0" fmla="*/ 5 w 17"/>
                  <a:gd name="T1" fmla="*/ 12 h 12"/>
                  <a:gd name="T2" fmla="*/ 2 w 17"/>
                  <a:gd name="T3" fmla="*/ 12 h 12"/>
                  <a:gd name="T4" fmla="*/ 0 w 17"/>
                  <a:gd name="T5" fmla="*/ 8 h 12"/>
                  <a:gd name="T6" fmla="*/ 0 w 17"/>
                  <a:gd name="T7" fmla="*/ 4 h 12"/>
                  <a:gd name="T8" fmla="*/ 0 w 17"/>
                  <a:gd name="T9" fmla="*/ 2 h 12"/>
                  <a:gd name="T10" fmla="*/ 9 w 17"/>
                  <a:gd name="T11" fmla="*/ 1 h 12"/>
                  <a:gd name="T12" fmla="*/ 17 w 17"/>
                  <a:gd name="T13" fmla="*/ 1 h 12"/>
                  <a:gd name="T14" fmla="*/ 15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5" y="12"/>
                    </a:moveTo>
                    <a:lnTo>
                      <a:pt x="2" y="12"/>
                    </a:lnTo>
                    <a:lnTo>
                      <a:pt x="0" y="8"/>
                    </a:lnTo>
                    <a:lnTo>
                      <a:pt x="0" y="4"/>
                    </a:lnTo>
                    <a:lnTo>
                      <a:pt x="0" y="2"/>
                    </a:lnTo>
                    <a:lnTo>
                      <a:pt x="9" y="1"/>
                    </a:lnTo>
                    <a:lnTo>
                      <a:pt x="17" y="1"/>
                    </a:lnTo>
                    <a:lnTo>
                      <a:pt x="15" y="0"/>
                    </a:lnTo>
                  </a:path>
                </a:pathLst>
              </a:custGeom>
              <a:noFill/>
              <a:ln w="3">
                <a:solidFill>
                  <a:srgbClr val="00BDFF"/>
                </a:solidFill>
                <a:prstDash val="solid"/>
                <a:round/>
                <a:headEnd/>
                <a:tailEnd/>
              </a:ln>
            </p:spPr>
            <p:txBody>
              <a:bodyPr/>
              <a:lstStyle/>
              <a:p>
                <a:endParaRPr lang="nb-NO" dirty="0"/>
              </a:p>
            </p:txBody>
          </p:sp>
          <p:sp>
            <p:nvSpPr>
              <p:cNvPr id="3188" name="Freeform 1943"/>
              <p:cNvSpPr>
                <a:spLocks/>
              </p:cNvSpPr>
              <p:nvPr/>
            </p:nvSpPr>
            <p:spPr bwMode="auto">
              <a:xfrm>
                <a:off x="2718" y="1670"/>
                <a:ext cx="18" cy="6"/>
              </a:xfrm>
              <a:custGeom>
                <a:avLst/>
                <a:gdLst>
                  <a:gd name="T0" fmla="*/ 18 w 18"/>
                  <a:gd name="T1" fmla="*/ 0 h 6"/>
                  <a:gd name="T2" fmla="*/ 5 w 18"/>
                  <a:gd name="T3" fmla="*/ 2 h 6"/>
                  <a:gd name="T4" fmla="*/ 0 w 18"/>
                  <a:gd name="T5" fmla="*/ 6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18" y="0"/>
                    </a:moveTo>
                    <a:lnTo>
                      <a:pt x="5" y="2"/>
                    </a:lnTo>
                    <a:lnTo>
                      <a:pt x="0" y="6"/>
                    </a:lnTo>
                  </a:path>
                </a:pathLst>
              </a:custGeom>
              <a:noFill/>
              <a:ln w="3">
                <a:solidFill>
                  <a:srgbClr val="00BDFF"/>
                </a:solidFill>
                <a:prstDash val="solid"/>
                <a:round/>
                <a:headEnd/>
                <a:tailEnd/>
              </a:ln>
            </p:spPr>
            <p:txBody>
              <a:bodyPr/>
              <a:lstStyle/>
              <a:p>
                <a:endParaRPr lang="nb-NO" dirty="0"/>
              </a:p>
            </p:txBody>
          </p:sp>
          <p:sp>
            <p:nvSpPr>
              <p:cNvPr id="3189" name="Freeform 1944"/>
              <p:cNvSpPr>
                <a:spLocks/>
              </p:cNvSpPr>
              <p:nvPr/>
            </p:nvSpPr>
            <p:spPr bwMode="auto">
              <a:xfrm>
                <a:off x="2736" y="1670"/>
                <a:ext cx="5" cy="6"/>
              </a:xfrm>
              <a:custGeom>
                <a:avLst/>
                <a:gdLst>
                  <a:gd name="T0" fmla="*/ 0 w 5"/>
                  <a:gd name="T1" fmla="*/ 6 h 6"/>
                  <a:gd name="T2" fmla="*/ 5 w 5"/>
                  <a:gd name="T3" fmla="*/ 3 h 6"/>
                  <a:gd name="T4" fmla="*/ 1 w 5"/>
                  <a:gd name="T5" fmla="*/ 0 h 6"/>
                  <a:gd name="T6" fmla="*/ 0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5" y="3"/>
                    </a:lnTo>
                    <a:lnTo>
                      <a:pt x="1" y="0"/>
                    </a:lnTo>
                    <a:lnTo>
                      <a:pt x="0" y="0"/>
                    </a:lnTo>
                  </a:path>
                </a:pathLst>
              </a:custGeom>
              <a:noFill/>
              <a:ln w="3">
                <a:solidFill>
                  <a:srgbClr val="00BDFF"/>
                </a:solidFill>
                <a:prstDash val="solid"/>
                <a:round/>
                <a:headEnd/>
                <a:tailEnd/>
              </a:ln>
            </p:spPr>
            <p:txBody>
              <a:bodyPr/>
              <a:lstStyle/>
              <a:p>
                <a:endParaRPr lang="nb-NO" dirty="0"/>
              </a:p>
            </p:txBody>
          </p:sp>
          <p:sp>
            <p:nvSpPr>
              <p:cNvPr id="3190" name="Freeform 1945"/>
              <p:cNvSpPr>
                <a:spLocks/>
              </p:cNvSpPr>
              <p:nvPr/>
            </p:nvSpPr>
            <p:spPr bwMode="auto">
              <a:xfrm>
                <a:off x="2714" y="1676"/>
                <a:ext cx="4" cy="1"/>
              </a:xfrm>
              <a:custGeom>
                <a:avLst/>
                <a:gdLst>
                  <a:gd name="T0" fmla="*/ 4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4" y="0"/>
                    </a:lnTo>
                    <a:lnTo>
                      <a:pt x="0" y="0"/>
                    </a:lnTo>
                  </a:path>
                </a:pathLst>
              </a:custGeom>
              <a:noFill/>
              <a:ln w="3">
                <a:solidFill>
                  <a:srgbClr val="00BDFF"/>
                </a:solidFill>
                <a:prstDash val="solid"/>
                <a:round/>
                <a:headEnd/>
                <a:tailEnd/>
              </a:ln>
            </p:spPr>
            <p:txBody>
              <a:bodyPr/>
              <a:lstStyle/>
              <a:p>
                <a:endParaRPr lang="nb-NO" dirty="0"/>
              </a:p>
            </p:txBody>
          </p:sp>
          <p:sp>
            <p:nvSpPr>
              <p:cNvPr id="3191" name="Line 1946"/>
              <p:cNvSpPr>
                <a:spLocks noChangeShapeType="1"/>
              </p:cNvSpPr>
              <p:nvPr/>
            </p:nvSpPr>
            <p:spPr bwMode="auto">
              <a:xfrm>
                <a:off x="2701" y="1676"/>
                <a:ext cx="1" cy="1"/>
              </a:xfrm>
              <a:prstGeom prst="line">
                <a:avLst/>
              </a:prstGeom>
              <a:noFill/>
              <a:ln w="3">
                <a:solidFill>
                  <a:srgbClr val="00BDFF"/>
                </a:solidFill>
                <a:round/>
                <a:headEnd/>
                <a:tailEnd/>
              </a:ln>
            </p:spPr>
            <p:txBody>
              <a:bodyPr/>
              <a:lstStyle/>
              <a:p>
                <a:endParaRPr lang="nb-NO" dirty="0"/>
              </a:p>
            </p:txBody>
          </p:sp>
          <p:sp>
            <p:nvSpPr>
              <p:cNvPr id="3192" name="Freeform 1947"/>
              <p:cNvSpPr>
                <a:spLocks/>
              </p:cNvSpPr>
              <p:nvPr/>
            </p:nvSpPr>
            <p:spPr bwMode="auto">
              <a:xfrm>
                <a:off x="2702" y="1676"/>
                <a:ext cx="34" cy="5"/>
              </a:xfrm>
              <a:custGeom>
                <a:avLst/>
                <a:gdLst>
                  <a:gd name="T0" fmla="*/ 0 w 34"/>
                  <a:gd name="T1" fmla="*/ 0 h 5"/>
                  <a:gd name="T2" fmla="*/ 4 w 34"/>
                  <a:gd name="T3" fmla="*/ 2 h 5"/>
                  <a:gd name="T4" fmla="*/ 16 w 34"/>
                  <a:gd name="T5" fmla="*/ 5 h 5"/>
                  <a:gd name="T6" fmla="*/ 24 w 34"/>
                  <a:gd name="T7" fmla="*/ 2 h 5"/>
                  <a:gd name="T8" fmla="*/ 26 w 34"/>
                  <a:gd name="T9" fmla="*/ 1 h 5"/>
                  <a:gd name="T10" fmla="*/ 28 w 34"/>
                  <a:gd name="T11" fmla="*/ 1 h 5"/>
                  <a:gd name="T12" fmla="*/ 33 w 34"/>
                  <a:gd name="T13" fmla="*/ 0 h 5"/>
                  <a:gd name="T14" fmla="*/ 34 w 3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5"/>
                  <a:gd name="T26" fmla="*/ 34 w 3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5">
                    <a:moveTo>
                      <a:pt x="0" y="0"/>
                    </a:moveTo>
                    <a:lnTo>
                      <a:pt x="4" y="2"/>
                    </a:lnTo>
                    <a:lnTo>
                      <a:pt x="16" y="5"/>
                    </a:lnTo>
                    <a:lnTo>
                      <a:pt x="24" y="2"/>
                    </a:lnTo>
                    <a:lnTo>
                      <a:pt x="26" y="1"/>
                    </a:lnTo>
                    <a:lnTo>
                      <a:pt x="28" y="1"/>
                    </a:lnTo>
                    <a:lnTo>
                      <a:pt x="33" y="0"/>
                    </a:lnTo>
                    <a:lnTo>
                      <a:pt x="34" y="0"/>
                    </a:lnTo>
                  </a:path>
                </a:pathLst>
              </a:custGeom>
              <a:noFill/>
              <a:ln w="3">
                <a:solidFill>
                  <a:srgbClr val="00BDFF"/>
                </a:solidFill>
                <a:prstDash val="solid"/>
                <a:round/>
                <a:headEnd/>
                <a:tailEnd/>
              </a:ln>
            </p:spPr>
            <p:txBody>
              <a:bodyPr/>
              <a:lstStyle/>
              <a:p>
                <a:endParaRPr lang="nb-NO" dirty="0"/>
              </a:p>
            </p:txBody>
          </p:sp>
          <p:sp>
            <p:nvSpPr>
              <p:cNvPr id="3193" name="Freeform 1948"/>
              <p:cNvSpPr>
                <a:spLocks/>
              </p:cNvSpPr>
              <p:nvPr/>
            </p:nvSpPr>
            <p:spPr bwMode="auto">
              <a:xfrm>
                <a:off x="2680" y="1676"/>
                <a:ext cx="22" cy="10"/>
              </a:xfrm>
              <a:custGeom>
                <a:avLst/>
                <a:gdLst>
                  <a:gd name="T0" fmla="*/ 22 w 22"/>
                  <a:gd name="T1" fmla="*/ 10 h 10"/>
                  <a:gd name="T2" fmla="*/ 18 w 22"/>
                  <a:gd name="T3" fmla="*/ 9 h 10"/>
                  <a:gd name="T4" fmla="*/ 2 w 22"/>
                  <a:gd name="T5" fmla="*/ 4 h 10"/>
                  <a:gd name="T6" fmla="*/ 0 w 22"/>
                  <a:gd name="T7" fmla="*/ 1 h 10"/>
                  <a:gd name="T8" fmla="*/ 0 w 22"/>
                  <a:gd name="T9" fmla="*/ 0 h 10"/>
                  <a:gd name="T10" fmla="*/ 0 60000 65536"/>
                  <a:gd name="T11" fmla="*/ 0 60000 65536"/>
                  <a:gd name="T12" fmla="*/ 0 60000 65536"/>
                  <a:gd name="T13" fmla="*/ 0 60000 65536"/>
                  <a:gd name="T14" fmla="*/ 0 60000 65536"/>
                  <a:gd name="T15" fmla="*/ 0 w 22"/>
                  <a:gd name="T16" fmla="*/ 0 h 10"/>
                  <a:gd name="T17" fmla="*/ 22 w 22"/>
                  <a:gd name="T18" fmla="*/ 10 h 10"/>
                </a:gdLst>
                <a:ahLst/>
                <a:cxnLst>
                  <a:cxn ang="T10">
                    <a:pos x="T0" y="T1"/>
                  </a:cxn>
                  <a:cxn ang="T11">
                    <a:pos x="T2" y="T3"/>
                  </a:cxn>
                  <a:cxn ang="T12">
                    <a:pos x="T4" y="T5"/>
                  </a:cxn>
                  <a:cxn ang="T13">
                    <a:pos x="T6" y="T7"/>
                  </a:cxn>
                  <a:cxn ang="T14">
                    <a:pos x="T8" y="T9"/>
                  </a:cxn>
                </a:cxnLst>
                <a:rect l="T15" t="T16" r="T17" b="T18"/>
                <a:pathLst>
                  <a:path w="22" h="10">
                    <a:moveTo>
                      <a:pt x="22" y="10"/>
                    </a:moveTo>
                    <a:lnTo>
                      <a:pt x="18" y="9"/>
                    </a:lnTo>
                    <a:lnTo>
                      <a:pt x="2" y="4"/>
                    </a:lnTo>
                    <a:lnTo>
                      <a:pt x="0" y="1"/>
                    </a:lnTo>
                    <a:lnTo>
                      <a:pt x="0" y="0"/>
                    </a:lnTo>
                  </a:path>
                </a:pathLst>
              </a:custGeom>
              <a:noFill/>
              <a:ln w="3">
                <a:solidFill>
                  <a:srgbClr val="00BDFF"/>
                </a:solidFill>
                <a:prstDash val="solid"/>
                <a:round/>
                <a:headEnd/>
                <a:tailEnd/>
              </a:ln>
            </p:spPr>
            <p:txBody>
              <a:bodyPr/>
              <a:lstStyle/>
              <a:p>
                <a:endParaRPr lang="nb-NO" dirty="0"/>
              </a:p>
            </p:txBody>
          </p:sp>
          <p:sp>
            <p:nvSpPr>
              <p:cNvPr id="3194" name="Freeform 1949"/>
              <p:cNvSpPr>
                <a:spLocks/>
              </p:cNvSpPr>
              <p:nvPr/>
            </p:nvSpPr>
            <p:spPr bwMode="auto">
              <a:xfrm>
                <a:off x="2654" y="1677"/>
                <a:ext cx="5" cy="13"/>
              </a:xfrm>
              <a:custGeom>
                <a:avLst/>
                <a:gdLst>
                  <a:gd name="T0" fmla="*/ 5 w 5"/>
                  <a:gd name="T1" fmla="*/ 13 h 13"/>
                  <a:gd name="T2" fmla="*/ 1 w 5"/>
                  <a:gd name="T3" fmla="*/ 13 h 13"/>
                  <a:gd name="T4" fmla="*/ 0 w 5"/>
                  <a:gd name="T5" fmla="*/ 8 h 13"/>
                  <a:gd name="T6" fmla="*/ 0 w 5"/>
                  <a:gd name="T7" fmla="*/ 3 h 13"/>
                  <a:gd name="T8" fmla="*/ 4 w 5"/>
                  <a:gd name="T9" fmla="*/ 0 h 13"/>
                  <a:gd name="T10" fmla="*/ 5 w 5"/>
                  <a:gd name="T11" fmla="*/ 5 h 13"/>
                  <a:gd name="T12" fmla="*/ 5 w 5"/>
                  <a:gd name="T13" fmla="*/ 10 h 13"/>
                  <a:gd name="T14" fmla="*/ 5 w 5"/>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3"/>
                  <a:gd name="T26" fmla="*/ 5 w 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3">
                    <a:moveTo>
                      <a:pt x="5" y="13"/>
                    </a:moveTo>
                    <a:lnTo>
                      <a:pt x="1" y="13"/>
                    </a:lnTo>
                    <a:lnTo>
                      <a:pt x="0" y="8"/>
                    </a:lnTo>
                    <a:lnTo>
                      <a:pt x="0" y="3"/>
                    </a:lnTo>
                    <a:lnTo>
                      <a:pt x="4" y="0"/>
                    </a:lnTo>
                    <a:lnTo>
                      <a:pt x="5" y="5"/>
                    </a:lnTo>
                    <a:lnTo>
                      <a:pt x="5" y="10"/>
                    </a:lnTo>
                    <a:lnTo>
                      <a:pt x="5" y="13"/>
                    </a:lnTo>
                  </a:path>
                </a:pathLst>
              </a:custGeom>
              <a:noFill/>
              <a:ln w="3">
                <a:solidFill>
                  <a:srgbClr val="00BDFF"/>
                </a:solidFill>
                <a:prstDash val="solid"/>
                <a:round/>
                <a:headEnd/>
                <a:tailEnd/>
              </a:ln>
            </p:spPr>
            <p:txBody>
              <a:bodyPr/>
              <a:lstStyle/>
              <a:p>
                <a:endParaRPr lang="nb-NO" dirty="0"/>
              </a:p>
            </p:txBody>
          </p:sp>
          <p:sp>
            <p:nvSpPr>
              <p:cNvPr id="3195" name="Freeform 1950"/>
              <p:cNvSpPr>
                <a:spLocks/>
              </p:cNvSpPr>
              <p:nvPr/>
            </p:nvSpPr>
            <p:spPr bwMode="auto">
              <a:xfrm>
                <a:off x="2696" y="1686"/>
                <a:ext cx="11" cy="7"/>
              </a:xfrm>
              <a:custGeom>
                <a:avLst/>
                <a:gdLst>
                  <a:gd name="T0" fmla="*/ 0 w 11"/>
                  <a:gd name="T1" fmla="*/ 4 h 7"/>
                  <a:gd name="T2" fmla="*/ 11 w 11"/>
                  <a:gd name="T3" fmla="*/ 7 h 7"/>
                  <a:gd name="T4" fmla="*/ 10 w 11"/>
                  <a:gd name="T5" fmla="*/ 3 h 7"/>
                  <a:gd name="T6" fmla="*/ 6 w 11"/>
                  <a:gd name="T7" fmla="*/ 0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0" y="4"/>
                    </a:moveTo>
                    <a:lnTo>
                      <a:pt x="11" y="7"/>
                    </a:lnTo>
                    <a:lnTo>
                      <a:pt x="10" y="3"/>
                    </a:lnTo>
                    <a:lnTo>
                      <a:pt x="6" y="0"/>
                    </a:lnTo>
                  </a:path>
                </a:pathLst>
              </a:custGeom>
              <a:noFill/>
              <a:ln w="3">
                <a:solidFill>
                  <a:srgbClr val="00BDFF"/>
                </a:solidFill>
                <a:prstDash val="solid"/>
                <a:round/>
                <a:headEnd/>
                <a:tailEnd/>
              </a:ln>
            </p:spPr>
            <p:txBody>
              <a:bodyPr/>
              <a:lstStyle/>
              <a:p>
                <a:endParaRPr lang="nb-NO" dirty="0"/>
              </a:p>
            </p:txBody>
          </p:sp>
          <p:sp>
            <p:nvSpPr>
              <p:cNvPr id="3196" name="Freeform 1951"/>
              <p:cNvSpPr>
                <a:spLocks/>
              </p:cNvSpPr>
              <p:nvPr/>
            </p:nvSpPr>
            <p:spPr bwMode="auto">
              <a:xfrm>
                <a:off x="2667" y="1686"/>
                <a:ext cx="29" cy="18"/>
              </a:xfrm>
              <a:custGeom>
                <a:avLst/>
                <a:gdLst>
                  <a:gd name="T0" fmla="*/ 9 w 29"/>
                  <a:gd name="T1" fmla="*/ 18 h 18"/>
                  <a:gd name="T2" fmla="*/ 9 w 29"/>
                  <a:gd name="T3" fmla="*/ 17 h 18"/>
                  <a:gd name="T4" fmla="*/ 14 w 29"/>
                  <a:gd name="T5" fmla="*/ 15 h 18"/>
                  <a:gd name="T6" fmla="*/ 21 w 29"/>
                  <a:gd name="T7" fmla="*/ 12 h 18"/>
                  <a:gd name="T8" fmla="*/ 17 w 29"/>
                  <a:gd name="T9" fmla="*/ 8 h 18"/>
                  <a:gd name="T10" fmla="*/ 5 w 29"/>
                  <a:gd name="T11" fmla="*/ 8 h 18"/>
                  <a:gd name="T12" fmla="*/ 5 w 29"/>
                  <a:gd name="T13" fmla="*/ 7 h 18"/>
                  <a:gd name="T14" fmla="*/ 0 w 29"/>
                  <a:gd name="T15" fmla="*/ 1 h 18"/>
                  <a:gd name="T16" fmla="*/ 11 w 29"/>
                  <a:gd name="T17" fmla="*/ 0 h 18"/>
                  <a:gd name="T18" fmla="*/ 23 w 29"/>
                  <a:gd name="T19" fmla="*/ 1 h 18"/>
                  <a:gd name="T20" fmla="*/ 29 w 29"/>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8"/>
                  <a:gd name="T35" fmla="*/ 29 w 29"/>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8">
                    <a:moveTo>
                      <a:pt x="9" y="18"/>
                    </a:moveTo>
                    <a:lnTo>
                      <a:pt x="9" y="17"/>
                    </a:lnTo>
                    <a:lnTo>
                      <a:pt x="14" y="15"/>
                    </a:lnTo>
                    <a:lnTo>
                      <a:pt x="21" y="12"/>
                    </a:lnTo>
                    <a:lnTo>
                      <a:pt x="17" y="8"/>
                    </a:lnTo>
                    <a:lnTo>
                      <a:pt x="5" y="8"/>
                    </a:lnTo>
                    <a:lnTo>
                      <a:pt x="5" y="7"/>
                    </a:lnTo>
                    <a:lnTo>
                      <a:pt x="0" y="1"/>
                    </a:lnTo>
                    <a:lnTo>
                      <a:pt x="11" y="0"/>
                    </a:lnTo>
                    <a:lnTo>
                      <a:pt x="23" y="1"/>
                    </a:lnTo>
                    <a:lnTo>
                      <a:pt x="29" y="4"/>
                    </a:lnTo>
                  </a:path>
                </a:pathLst>
              </a:custGeom>
              <a:noFill/>
              <a:ln w="3">
                <a:solidFill>
                  <a:srgbClr val="00BDFF"/>
                </a:solidFill>
                <a:prstDash val="solid"/>
                <a:round/>
                <a:headEnd/>
                <a:tailEnd/>
              </a:ln>
            </p:spPr>
            <p:txBody>
              <a:bodyPr/>
              <a:lstStyle/>
              <a:p>
                <a:endParaRPr lang="nb-NO" dirty="0"/>
              </a:p>
            </p:txBody>
          </p:sp>
          <p:sp>
            <p:nvSpPr>
              <p:cNvPr id="3197" name="Freeform 1952"/>
              <p:cNvSpPr>
                <a:spLocks/>
              </p:cNvSpPr>
              <p:nvPr/>
            </p:nvSpPr>
            <p:spPr bwMode="auto">
              <a:xfrm>
                <a:off x="2647" y="1693"/>
                <a:ext cx="9" cy="13"/>
              </a:xfrm>
              <a:custGeom>
                <a:avLst/>
                <a:gdLst>
                  <a:gd name="T0" fmla="*/ 3 w 9"/>
                  <a:gd name="T1" fmla="*/ 13 h 13"/>
                  <a:gd name="T2" fmla="*/ 7 w 9"/>
                  <a:gd name="T3" fmla="*/ 10 h 13"/>
                  <a:gd name="T4" fmla="*/ 9 w 9"/>
                  <a:gd name="T5" fmla="*/ 1 h 13"/>
                  <a:gd name="T6" fmla="*/ 5 w 9"/>
                  <a:gd name="T7" fmla="*/ 0 h 13"/>
                  <a:gd name="T8" fmla="*/ 1 w 9"/>
                  <a:gd name="T9" fmla="*/ 2 h 13"/>
                  <a:gd name="T10" fmla="*/ 0 w 9"/>
                  <a:gd name="T11" fmla="*/ 8 h 13"/>
                  <a:gd name="T12" fmla="*/ 0 w 9"/>
                  <a:gd name="T13" fmla="*/ 11 h 13"/>
                  <a:gd name="T14" fmla="*/ 3 w 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3"/>
                  <a:gd name="T26" fmla="*/ 9 w 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3">
                    <a:moveTo>
                      <a:pt x="3" y="13"/>
                    </a:moveTo>
                    <a:lnTo>
                      <a:pt x="7" y="10"/>
                    </a:lnTo>
                    <a:lnTo>
                      <a:pt x="9" y="1"/>
                    </a:lnTo>
                    <a:lnTo>
                      <a:pt x="5" y="0"/>
                    </a:lnTo>
                    <a:lnTo>
                      <a:pt x="1" y="2"/>
                    </a:lnTo>
                    <a:lnTo>
                      <a:pt x="0" y="8"/>
                    </a:lnTo>
                    <a:lnTo>
                      <a:pt x="0" y="11"/>
                    </a:lnTo>
                    <a:lnTo>
                      <a:pt x="3" y="13"/>
                    </a:lnTo>
                  </a:path>
                </a:pathLst>
              </a:custGeom>
              <a:noFill/>
              <a:ln w="3">
                <a:solidFill>
                  <a:srgbClr val="00BDFF"/>
                </a:solidFill>
                <a:prstDash val="solid"/>
                <a:round/>
                <a:headEnd/>
                <a:tailEnd/>
              </a:ln>
            </p:spPr>
            <p:txBody>
              <a:bodyPr/>
              <a:lstStyle/>
              <a:p>
                <a:endParaRPr lang="nb-NO" dirty="0"/>
              </a:p>
            </p:txBody>
          </p:sp>
          <p:sp>
            <p:nvSpPr>
              <p:cNvPr id="3198" name="Freeform 1953"/>
              <p:cNvSpPr>
                <a:spLocks/>
              </p:cNvSpPr>
              <p:nvPr/>
            </p:nvSpPr>
            <p:spPr bwMode="auto">
              <a:xfrm>
                <a:off x="2604" y="1702"/>
                <a:ext cx="12" cy="16"/>
              </a:xfrm>
              <a:custGeom>
                <a:avLst/>
                <a:gdLst>
                  <a:gd name="T0" fmla="*/ 6 w 12"/>
                  <a:gd name="T1" fmla="*/ 16 h 16"/>
                  <a:gd name="T2" fmla="*/ 12 w 12"/>
                  <a:gd name="T3" fmla="*/ 9 h 16"/>
                  <a:gd name="T4" fmla="*/ 10 w 12"/>
                  <a:gd name="T5" fmla="*/ 5 h 16"/>
                  <a:gd name="T6" fmla="*/ 10 w 12"/>
                  <a:gd name="T7" fmla="*/ 2 h 16"/>
                  <a:gd name="T8" fmla="*/ 6 w 12"/>
                  <a:gd name="T9" fmla="*/ 0 h 16"/>
                  <a:gd name="T10" fmla="*/ 2 w 12"/>
                  <a:gd name="T11" fmla="*/ 5 h 16"/>
                  <a:gd name="T12" fmla="*/ 2 w 12"/>
                  <a:gd name="T13" fmla="*/ 6 h 16"/>
                  <a:gd name="T14" fmla="*/ 4 w 12"/>
                  <a:gd name="T15" fmla="*/ 9 h 16"/>
                  <a:gd name="T16" fmla="*/ 0 w 12"/>
                  <a:gd name="T17" fmla="*/ 12 h 16"/>
                  <a:gd name="T18" fmla="*/ 2 w 12"/>
                  <a:gd name="T19" fmla="*/ 13 h 16"/>
                  <a:gd name="T20" fmla="*/ 6 w 12"/>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6" y="16"/>
                    </a:moveTo>
                    <a:lnTo>
                      <a:pt x="12" y="9"/>
                    </a:lnTo>
                    <a:lnTo>
                      <a:pt x="10" y="5"/>
                    </a:lnTo>
                    <a:lnTo>
                      <a:pt x="10" y="2"/>
                    </a:lnTo>
                    <a:lnTo>
                      <a:pt x="6" y="0"/>
                    </a:lnTo>
                    <a:lnTo>
                      <a:pt x="2" y="5"/>
                    </a:lnTo>
                    <a:lnTo>
                      <a:pt x="2" y="6"/>
                    </a:lnTo>
                    <a:lnTo>
                      <a:pt x="4" y="9"/>
                    </a:lnTo>
                    <a:lnTo>
                      <a:pt x="0" y="12"/>
                    </a:lnTo>
                    <a:lnTo>
                      <a:pt x="2" y="13"/>
                    </a:lnTo>
                    <a:lnTo>
                      <a:pt x="6" y="16"/>
                    </a:lnTo>
                  </a:path>
                </a:pathLst>
              </a:custGeom>
              <a:noFill/>
              <a:ln w="3">
                <a:solidFill>
                  <a:srgbClr val="00BDFF"/>
                </a:solidFill>
                <a:prstDash val="solid"/>
                <a:round/>
                <a:headEnd/>
                <a:tailEnd/>
              </a:ln>
            </p:spPr>
            <p:txBody>
              <a:bodyPr/>
              <a:lstStyle/>
              <a:p>
                <a:endParaRPr lang="nb-NO" dirty="0"/>
              </a:p>
            </p:txBody>
          </p:sp>
          <p:sp>
            <p:nvSpPr>
              <p:cNvPr id="3199" name="Freeform 1954"/>
              <p:cNvSpPr>
                <a:spLocks/>
              </p:cNvSpPr>
              <p:nvPr/>
            </p:nvSpPr>
            <p:spPr bwMode="auto">
              <a:xfrm>
                <a:off x="2625" y="1712"/>
                <a:ext cx="12" cy="13"/>
              </a:xfrm>
              <a:custGeom>
                <a:avLst/>
                <a:gdLst>
                  <a:gd name="T0" fmla="*/ 2 w 12"/>
                  <a:gd name="T1" fmla="*/ 13 h 13"/>
                  <a:gd name="T2" fmla="*/ 10 w 12"/>
                  <a:gd name="T3" fmla="*/ 11 h 13"/>
                  <a:gd name="T4" fmla="*/ 10 w 12"/>
                  <a:gd name="T5" fmla="*/ 8 h 13"/>
                  <a:gd name="T6" fmla="*/ 12 w 12"/>
                  <a:gd name="T7" fmla="*/ 4 h 13"/>
                  <a:gd name="T8" fmla="*/ 8 w 12"/>
                  <a:gd name="T9" fmla="*/ 0 h 13"/>
                  <a:gd name="T10" fmla="*/ 1 w 12"/>
                  <a:gd name="T11" fmla="*/ 4 h 13"/>
                  <a:gd name="T12" fmla="*/ 1 w 12"/>
                  <a:gd name="T13" fmla="*/ 7 h 13"/>
                  <a:gd name="T14" fmla="*/ 0 w 12"/>
                  <a:gd name="T15" fmla="*/ 8 h 13"/>
                  <a:gd name="T16" fmla="*/ 1 w 12"/>
                  <a:gd name="T17" fmla="*/ 11 h 13"/>
                  <a:gd name="T18" fmla="*/ 2 w 12"/>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2" y="13"/>
                    </a:moveTo>
                    <a:lnTo>
                      <a:pt x="10" y="11"/>
                    </a:lnTo>
                    <a:lnTo>
                      <a:pt x="10" y="8"/>
                    </a:lnTo>
                    <a:lnTo>
                      <a:pt x="12" y="4"/>
                    </a:lnTo>
                    <a:lnTo>
                      <a:pt x="8" y="0"/>
                    </a:lnTo>
                    <a:lnTo>
                      <a:pt x="1" y="4"/>
                    </a:lnTo>
                    <a:lnTo>
                      <a:pt x="1" y="7"/>
                    </a:lnTo>
                    <a:lnTo>
                      <a:pt x="0" y="8"/>
                    </a:lnTo>
                    <a:lnTo>
                      <a:pt x="1" y="11"/>
                    </a:lnTo>
                    <a:lnTo>
                      <a:pt x="2" y="13"/>
                    </a:lnTo>
                  </a:path>
                </a:pathLst>
              </a:custGeom>
              <a:noFill/>
              <a:ln w="3">
                <a:solidFill>
                  <a:srgbClr val="00BDFF"/>
                </a:solidFill>
                <a:prstDash val="solid"/>
                <a:round/>
                <a:headEnd/>
                <a:tailEnd/>
              </a:ln>
            </p:spPr>
            <p:txBody>
              <a:bodyPr/>
              <a:lstStyle/>
              <a:p>
                <a:endParaRPr lang="nb-NO" dirty="0"/>
              </a:p>
            </p:txBody>
          </p:sp>
          <p:sp>
            <p:nvSpPr>
              <p:cNvPr id="3200" name="Freeform 1955"/>
              <p:cNvSpPr>
                <a:spLocks/>
              </p:cNvSpPr>
              <p:nvPr/>
            </p:nvSpPr>
            <p:spPr bwMode="auto">
              <a:xfrm>
                <a:off x="2541" y="1720"/>
                <a:ext cx="14" cy="12"/>
              </a:xfrm>
              <a:custGeom>
                <a:avLst/>
                <a:gdLst>
                  <a:gd name="T0" fmla="*/ 12 w 14"/>
                  <a:gd name="T1" fmla="*/ 12 h 12"/>
                  <a:gd name="T2" fmla="*/ 14 w 14"/>
                  <a:gd name="T3" fmla="*/ 8 h 12"/>
                  <a:gd name="T4" fmla="*/ 13 w 14"/>
                  <a:gd name="T5" fmla="*/ 3 h 12"/>
                  <a:gd name="T6" fmla="*/ 7 w 14"/>
                  <a:gd name="T7" fmla="*/ 0 h 12"/>
                  <a:gd name="T8" fmla="*/ 0 w 14"/>
                  <a:gd name="T9" fmla="*/ 3 h 12"/>
                  <a:gd name="T10" fmla="*/ 0 w 14"/>
                  <a:gd name="T11" fmla="*/ 7 h 12"/>
                  <a:gd name="T12" fmla="*/ 4 w 14"/>
                  <a:gd name="T13" fmla="*/ 8 h 12"/>
                  <a:gd name="T14" fmla="*/ 8 w 14"/>
                  <a:gd name="T15" fmla="*/ 11 h 12"/>
                  <a:gd name="T16" fmla="*/ 12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2" y="12"/>
                    </a:moveTo>
                    <a:lnTo>
                      <a:pt x="14" y="8"/>
                    </a:lnTo>
                    <a:lnTo>
                      <a:pt x="13" y="3"/>
                    </a:lnTo>
                    <a:lnTo>
                      <a:pt x="7" y="0"/>
                    </a:lnTo>
                    <a:lnTo>
                      <a:pt x="0" y="3"/>
                    </a:lnTo>
                    <a:lnTo>
                      <a:pt x="0" y="7"/>
                    </a:lnTo>
                    <a:lnTo>
                      <a:pt x="4" y="8"/>
                    </a:lnTo>
                    <a:lnTo>
                      <a:pt x="8" y="11"/>
                    </a:lnTo>
                    <a:lnTo>
                      <a:pt x="12" y="12"/>
                    </a:lnTo>
                  </a:path>
                </a:pathLst>
              </a:custGeom>
              <a:noFill/>
              <a:ln w="3">
                <a:solidFill>
                  <a:srgbClr val="00BDFF"/>
                </a:solidFill>
                <a:prstDash val="solid"/>
                <a:round/>
                <a:headEnd/>
                <a:tailEnd/>
              </a:ln>
            </p:spPr>
            <p:txBody>
              <a:bodyPr/>
              <a:lstStyle/>
              <a:p>
                <a:endParaRPr lang="nb-NO" dirty="0"/>
              </a:p>
            </p:txBody>
          </p:sp>
          <p:sp>
            <p:nvSpPr>
              <p:cNvPr id="3201" name="Freeform 1956"/>
              <p:cNvSpPr>
                <a:spLocks/>
              </p:cNvSpPr>
              <p:nvPr/>
            </p:nvSpPr>
            <p:spPr bwMode="auto">
              <a:xfrm>
                <a:off x="2678" y="1740"/>
                <a:ext cx="14" cy="5"/>
              </a:xfrm>
              <a:custGeom>
                <a:avLst/>
                <a:gdLst>
                  <a:gd name="T0" fmla="*/ 0 w 14"/>
                  <a:gd name="T1" fmla="*/ 5 h 5"/>
                  <a:gd name="T2" fmla="*/ 0 w 14"/>
                  <a:gd name="T3" fmla="*/ 5 h 5"/>
                  <a:gd name="T4" fmla="*/ 14 w 14"/>
                  <a:gd name="T5" fmla="*/ 1 h 5"/>
                  <a:gd name="T6" fmla="*/ 11 w 14"/>
                  <a:gd name="T7" fmla="*/ 0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0" y="5"/>
                    </a:moveTo>
                    <a:lnTo>
                      <a:pt x="0" y="5"/>
                    </a:lnTo>
                    <a:lnTo>
                      <a:pt x="14" y="1"/>
                    </a:lnTo>
                    <a:lnTo>
                      <a:pt x="11" y="0"/>
                    </a:lnTo>
                  </a:path>
                </a:pathLst>
              </a:custGeom>
              <a:noFill/>
              <a:ln w="3">
                <a:solidFill>
                  <a:srgbClr val="00BDFF"/>
                </a:solidFill>
                <a:prstDash val="solid"/>
                <a:round/>
                <a:headEnd/>
                <a:tailEnd/>
              </a:ln>
            </p:spPr>
            <p:txBody>
              <a:bodyPr/>
              <a:lstStyle/>
              <a:p>
                <a:endParaRPr lang="nb-NO" dirty="0"/>
              </a:p>
            </p:txBody>
          </p:sp>
          <p:sp>
            <p:nvSpPr>
              <p:cNvPr id="3202" name="Freeform 1957"/>
              <p:cNvSpPr>
                <a:spLocks/>
              </p:cNvSpPr>
              <p:nvPr/>
            </p:nvSpPr>
            <p:spPr bwMode="auto">
              <a:xfrm>
                <a:off x="2643" y="1748"/>
                <a:ext cx="17" cy="15"/>
              </a:xfrm>
              <a:custGeom>
                <a:avLst/>
                <a:gdLst>
                  <a:gd name="T0" fmla="*/ 4 w 17"/>
                  <a:gd name="T1" fmla="*/ 15 h 15"/>
                  <a:gd name="T2" fmla="*/ 0 w 17"/>
                  <a:gd name="T3" fmla="*/ 10 h 15"/>
                  <a:gd name="T4" fmla="*/ 4 w 17"/>
                  <a:gd name="T5" fmla="*/ 5 h 15"/>
                  <a:gd name="T6" fmla="*/ 8 w 17"/>
                  <a:gd name="T7" fmla="*/ 0 h 15"/>
                  <a:gd name="T8" fmla="*/ 12 w 17"/>
                  <a:gd name="T9" fmla="*/ 0 h 15"/>
                  <a:gd name="T10" fmla="*/ 17 w 17"/>
                  <a:gd name="T11" fmla="*/ 5 h 15"/>
                  <a:gd name="T12" fmla="*/ 15 w 17"/>
                  <a:gd name="T13" fmla="*/ 11 h 15"/>
                  <a:gd name="T14" fmla="*/ 4 w 1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4" y="15"/>
                    </a:moveTo>
                    <a:lnTo>
                      <a:pt x="0" y="10"/>
                    </a:lnTo>
                    <a:lnTo>
                      <a:pt x="4" y="5"/>
                    </a:lnTo>
                    <a:lnTo>
                      <a:pt x="8" y="0"/>
                    </a:lnTo>
                    <a:lnTo>
                      <a:pt x="12" y="0"/>
                    </a:lnTo>
                    <a:lnTo>
                      <a:pt x="17" y="5"/>
                    </a:lnTo>
                    <a:lnTo>
                      <a:pt x="15" y="11"/>
                    </a:lnTo>
                    <a:lnTo>
                      <a:pt x="4" y="15"/>
                    </a:lnTo>
                  </a:path>
                </a:pathLst>
              </a:custGeom>
              <a:noFill/>
              <a:ln w="3">
                <a:solidFill>
                  <a:srgbClr val="00BDFF"/>
                </a:solidFill>
                <a:prstDash val="solid"/>
                <a:round/>
                <a:headEnd/>
                <a:tailEnd/>
              </a:ln>
            </p:spPr>
            <p:txBody>
              <a:bodyPr/>
              <a:lstStyle/>
              <a:p>
                <a:endParaRPr lang="nb-NO" dirty="0"/>
              </a:p>
            </p:txBody>
          </p:sp>
          <p:sp>
            <p:nvSpPr>
              <p:cNvPr id="3203" name="Freeform 1958"/>
              <p:cNvSpPr>
                <a:spLocks/>
              </p:cNvSpPr>
              <p:nvPr/>
            </p:nvSpPr>
            <p:spPr bwMode="auto">
              <a:xfrm>
                <a:off x="2595" y="1757"/>
                <a:ext cx="6" cy="8"/>
              </a:xfrm>
              <a:custGeom>
                <a:avLst/>
                <a:gdLst>
                  <a:gd name="T0" fmla="*/ 0 w 6"/>
                  <a:gd name="T1" fmla="*/ 8 h 8"/>
                  <a:gd name="T2" fmla="*/ 6 w 6"/>
                  <a:gd name="T3" fmla="*/ 4 h 8"/>
                  <a:gd name="T4" fmla="*/ 1 w 6"/>
                  <a:gd name="T5" fmla="*/ 0 h 8"/>
                  <a:gd name="T6" fmla="*/ 0 w 6"/>
                  <a:gd name="T7" fmla="*/ 8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0" y="8"/>
                    </a:moveTo>
                    <a:lnTo>
                      <a:pt x="6" y="4"/>
                    </a:lnTo>
                    <a:lnTo>
                      <a:pt x="1" y="0"/>
                    </a:lnTo>
                    <a:lnTo>
                      <a:pt x="0" y="8"/>
                    </a:lnTo>
                  </a:path>
                </a:pathLst>
              </a:custGeom>
              <a:noFill/>
              <a:ln w="3">
                <a:solidFill>
                  <a:srgbClr val="00BDFF"/>
                </a:solidFill>
                <a:prstDash val="solid"/>
                <a:round/>
                <a:headEnd/>
                <a:tailEnd/>
              </a:ln>
            </p:spPr>
            <p:txBody>
              <a:bodyPr/>
              <a:lstStyle/>
              <a:p>
                <a:endParaRPr lang="nb-NO" dirty="0"/>
              </a:p>
            </p:txBody>
          </p:sp>
          <p:sp>
            <p:nvSpPr>
              <p:cNvPr id="3204" name="Freeform 1959"/>
              <p:cNvSpPr>
                <a:spLocks/>
              </p:cNvSpPr>
              <p:nvPr/>
            </p:nvSpPr>
            <p:spPr bwMode="auto">
              <a:xfrm>
                <a:off x="2624" y="1740"/>
                <a:ext cx="20" cy="25"/>
              </a:xfrm>
              <a:custGeom>
                <a:avLst/>
                <a:gdLst>
                  <a:gd name="T0" fmla="*/ 6 w 20"/>
                  <a:gd name="T1" fmla="*/ 25 h 25"/>
                  <a:gd name="T2" fmla="*/ 0 w 20"/>
                  <a:gd name="T3" fmla="*/ 19 h 25"/>
                  <a:gd name="T4" fmla="*/ 6 w 20"/>
                  <a:gd name="T5" fmla="*/ 12 h 25"/>
                  <a:gd name="T6" fmla="*/ 6 w 20"/>
                  <a:gd name="T7" fmla="*/ 5 h 25"/>
                  <a:gd name="T8" fmla="*/ 13 w 20"/>
                  <a:gd name="T9" fmla="*/ 2 h 25"/>
                  <a:gd name="T10" fmla="*/ 17 w 20"/>
                  <a:gd name="T11" fmla="*/ 1 h 25"/>
                  <a:gd name="T12" fmla="*/ 20 w 20"/>
                  <a:gd name="T13" fmla="*/ 0 h 25"/>
                  <a:gd name="T14" fmla="*/ 19 w 20"/>
                  <a:gd name="T15" fmla="*/ 6 h 25"/>
                  <a:gd name="T16" fmla="*/ 18 w 20"/>
                  <a:gd name="T17" fmla="*/ 13 h 25"/>
                  <a:gd name="T18" fmla="*/ 17 w 20"/>
                  <a:gd name="T19" fmla="*/ 19 h 25"/>
                  <a:gd name="T20" fmla="*/ 13 w 20"/>
                  <a:gd name="T21" fmla="*/ 18 h 25"/>
                  <a:gd name="T22" fmla="*/ 11 w 20"/>
                  <a:gd name="T23" fmla="*/ 17 h 25"/>
                  <a:gd name="T24" fmla="*/ 10 w 20"/>
                  <a:gd name="T25" fmla="*/ 22 h 25"/>
                  <a:gd name="T26" fmla="*/ 6 w 20"/>
                  <a:gd name="T27" fmla="*/ 25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5"/>
                  <a:gd name="T44" fmla="*/ 20 w 20"/>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5">
                    <a:moveTo>
                      <a:pt x="6" y="25"/>
                    </a:moveTo>
                    <a:lnTo>
                      <a:pt x="0" y="19"/>
                    </a:lnTo>
                    <a:lnTo>
                      <a:pt x="6" y="12"/>
                    </a:lnTo>
                    <a:lnTo>
                      <a:pt x="6" y="5"/>
                    </a:lnTo>
                    <a:lnTo>
                      <a:pt x="13" y="2"/>
                    </a:lnTo>
                    <a:lnTo>
                      <a:pt x="17" y="1"/>
                    </a:lnTo>
                    <a:lnTo>
                      <a:pt x="20" y="0"/>
                    </a:lnTo>
                    <a:lnTo>
                      <a:pt x="19" y="6"/>
                    </a:lnTo>
                    <a:lnTo>
                      <a:pt x="18" y="13"/>
                    </a:lnTo>
                    <a:lnTo>
                      <a:pt x="17" y="19"/>
                    </a:lnTo>
                    <a:lnTo>
                      <a:pt x="13" y="18"/>
                    </a:lnTo>
                    <a:lnTo>
                      <a:pt x="11" y="17"/>
                    </a:lnTo>
                    <a:lnTo>
                      <a:pt x="10" y="22"/>
                    </a:lnTo>
                    <a:lnTo>
                      <a:pt x="6" y="25"/>
                    </a:lnTo>
                  </a:path>
                </a:pathLst>
              </a:custGeom>
              <a:noFill/>
              <a:ln w="3">
                <a:solidFill>
                  <a:srgbClr val="00BDFF"/>
                </a:solidFill>
                <a:prstDash val="solid"/>
                <a:round/>
                <a:headEnd/>
                <a:tailEnd/>
              </a:ln>
            </p:spPr>
            <p:txBody>
              <a:bodyPr/>
              <a:lstStyle/>
              <a:p>
                <a:endParaRPr lang="nb-NO" dirty="0"/>
              </a:p>
            </p:txBody>
          </p:sp>
          <p:sp>
            <p:nvSpPr>
              <p:cNvPr id="3205" name="Freeform 1960"/>
              <p:cNvSpPr>
                <a:spLocks/>
              </p:cNvSpPr>
              <p:nvPr/>
            </p:nvSpPr>
            <p:spPr bwMode="auto">
              <a:xfrm>
                <a:off x="2677" y="1771"/>
                <a:ext cx="29" cy="17"/>
              </a:xfrm>
              <a:custGeom>
                <a:avLst/>
                <a:gdLst>
                  <a:gd name="T0" fmla="*/ 0 w 29"/>
                  <a:gd name="T1" fmla="*/ 17 h 17"/>
                  <a:gd name="T2" fmla="*/ 5 w 29"/>
                  <a:gd name="T3" fmla="*/ 15 h 17"/>
                  <a:gd name="T4" fmla="*/ 20 w 29"/>
                  <a:gd name="T5" fmla="*/ 13 h 17"/>
                  <a:gd name="T6" fmla="*/ 28 w 29"/>
                  <a:gd name="T7" fmla="*/ 13 h 17"/>
                  <a:gd name="T8" fmla="*/ 29 w 29"/>
                  <a:gd name="T9" fmla="*/ 11 h 17"/>
                  <a:gd name="T10" fmla="*/ 20 w 29"/>
                  <a:gd name="T11" fmla="*/ 8 h 17"/>
                  <a:gd name="T12" fmla="*/ 20 w 29"/>
                  <a:gd name="T13" fmla="*/ 4 h 17"/>
                  <a:gd name="T14" fmla="*/ 17 w 29"/>
                  <a:gd name="T15" fmla="*/ 0 h 17"/>
                  <a:gd name="T16" fmla="*/ 11 w 29"/>
                  <a:gd name="T17" fmla="*/ 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7"/>
                  <a:gd name="T29" fmla="*/ 29 w 2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7">
                    <a:moveTo>
                      <a:pt x="0" y="17"/>
                    </a:moveTo>
                    <a:lnTo>
                      <a:pt x="5" y="15"/>
                    </a:lnTo>
                    <a:lnTo>
                      <a:pt x="20" y="13"/>
                    </a:lnTo>
                    <a:lnTo>
                      <a:pt x="28" y="13"/>
                    </a:lnTo>
                    <a:lnTo>
                      <a:pt x="29" y="11"/>
                    </a:lnTo>
                    <a:lnTo>
                      <a:pt x="20" y="8"/>
                    </a:lnTo>
                    <a:lnTo>
                      <a:pt x="20" y="4"/>
                    </a:lnTo>
                    <a:lnTo>
                      <a:pt x="17" y="0"/>
                    </a:lnTo>
                    <a:lnTo>
                      <a:pt x="11" y="4"/>
                    </a:lnTo>
                  </a:path>
                </a:pathLst>
              </a:custGeom>
              <a:noFill/>
              <a:ln w="3">
                <a:solidFill>
                  <a:srgbClr val="00BDFF"/>
                </a:solidFill>
                <a:prstDash val="solid"/>
                <a:round/>
                <a:headEnd/>
                <a:tailEnd/>
              </a:ln>
            </p:spPr>
            <p:txBody>
              <a:bodyPr/>
              <a:lstStyle/>
              <a:p>
                <a:endParaRPr lang="nb-NO" dirty="0"/>
              </a:p>
            </p:txBody>
          </p:sp>
          <p:sp>
            <p:nvSpPr>
              <p:cNvPr id="3206" name="Freeform 1961"/>
              <p:cNvSpPr>
                <a:spLocks/>
              </p:cNvSpPr>
              <p:nvPr/>
            </p:nvSpPr>
            <p:spPr bwMode="auto">
              <a:xfrm>
                <a:off x="2669" y="1788"/>
                <a:ext cx="8" cy="4"/>
              </a:xfrm>
              <a:custGeom>
                <a:avLst/>
                <a:gdLst>
                  <a:gd name="T0" fmla="*/ 0 w 8"/>
                  <a:gd name="T1" fmla="*/ 4 h 4"/>
                  <a:gd name="T2" fmla="*/ 8 w 8"/>
                  <a:gd name="T3" fmla="*/ 0 h 4"/>
                  <a:gd name="T4" fmla="*/ 8 w 8"/>
                  <a:gd name="T5" fmla="*/ 0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4"/>
                    </a:moveTo>
                    <a:lnTo>
                      <a:pt x="8" y="0"/>
                    </a:lnTo>
                  </a:path>
                </a:pathLst>
              </a:custGeom>
              <a:noFill/>
              <a:ln w="3">
                <a:solidFill>
                  <a:srgbClr val="00BDFF"/>
                </a:solidFill>
                <a:prstDash val="solid"/>
                <a:round/>
                <a:headEnd/>
                <a:tailEnd/>
              </a:ln>
            </p:spPr>
            <p:txBody>
              <a:bodyPr/>
              <a:lstStyle/>
              <a:p>
                <a:endParaRPr lang="nb-NO" dirty="0"/>
              </a:p>
            </p:txBody>
          </p:sp>
          <p:sp>
            <p:nvSpPr>
              <p:cNvPr id="3207" name="Freeform 1962"/>
              <p:cNvSpPr>
                <a:spLocks/>
              </p:cNvSpPr>
              <p:nvPr/>
            </p:nvSpPr>
            <p:spPr bwMode="auto">
              <a:xfrm>
                <a:off x="2752" y="1775"/>
                <a:ext cx="16" cy="18"/>
              </a:xfrm>
              <a:custGeom>
                <a:avLst/>
                <a:gdLst>
                  <a:gd name="T0" fmla="*/ 0 w 16"/>
                  <a:gd name="T1" fmla="*/ 18 h 18"/>
                  <a:gd name="T2" fmla="*/ 14 w 16"/>
                  <a:gd name="T3" fmla="*/ 9 h 18"/>
                  <a:gd name="T4" fmla="*/ 16 w 16"/>
                  <a:gd name="T5" fmla="*/ 4 h 18"/>
                  <a:gd name="T6" fmla="*/ 16 w 16"/>
                  <a:gd name="T7" fmla="*/ 3 h 18"/>
                  <a:gd name="T8" fmla="*/ 14 w 16"/>
                  <a:gd name="T9" fmla="*/ 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8"/>
                    </a:moveTo>
                    <a:lnTo>
                      <a:pt x="14" y="9"/>
                    </a:lnTo>
                    <a:lnTo>
                      <a:pt x="16" y="4"/>
                    </a:lnTo>
                    <a:lnTo>
                      <a:pt x="16" y="3"/>
                    </a:lnTo>
                    <a:lnTo>
                      <a:pt x="14" y="0"/>
                    </a:lnTo>
                  </a:path>
                </a:pathLst>
              </a:custGeom>
              <a:noFill/>
              <a:ln w="3">
                <a:solidFill>
                  <a:srgbClr val="00BDFF"/>
                </a:solidFill>
                <a:prstDash val="solid"/>
                <a:round/>
                <a:headEnd/>
                <a:tailEnd/>
              </a:ln>
            </p:spPr>
            <p:txBody>
              <a:bodyPr/>
              <a:lstStyle/>
              <a:p>
                <a:endParaRPr lang="nb-NO" dirty="0"/>
              </a:p>
            </p:txBody>
          </p:sp>
          <p:sp>
            <p:nvSpPr>
              <p:cNvPr id="3208" name="Freeform 1963"/>
              <p:cNvSpPr>
                <a:spLocks/>
              </p:cNvSpPr>
              <p:nvPr/>
            </p:nvSpPr>
            <p:spPr bwMode="auto">
              <a:xfrm>
                <a:off x="2694" y="1775"/>
                <a:ext cx="72" cy="25"/>
              </a:xfrm>
              <a:custGeom>
                <a:avLst/>
                <a:gdLst>
                  <a:gd name="T0" fmla="*/ 72 w 72"/>
                  <a:gd name="T1" fmla="*/ 0 h 25"/>
                  <a:gd name="T2" fmla="*/ 64 w 72"/>
                  <a:gd name="T3" fmla="*/ 5 h 25"/>
                  <a:gd name="T4" fmla="*/ 53 w 72"/>
                  <a:gd name="T5" fmla="*/ 9 h 25"/>
                  <a:gd name="T6" fmla="*/ 47 w 72"/>
                  <a:gd name="T7" fmla="*/ 16 h 25"/>
                  <a:gd name="T8" fmla="*/ 38 w 72"/>
                  <a:gd name="T9" fmla="*/ 20 h 25"/>
                  <a:gd name="T10" fmla="*/ 32 w 72"/>
                  <a:gd name="T11" fmla="*/ 16 h 25"/>
                  <a:gd name="T12" fmla="*/ 30 w 72"/>
                  <a:gd name="T13" fmla="*/ 17 h 25"/>
                  <a:gd name="T14" fmla="*/ 28 w 72"/>
                  <a:gd name="T15" fmla="*/ 18 h 25"/>
                  <a:gd name="T16" fmla="*/ 19 w 72"/>
                  <a:gd name="T17" fmla="*/ 25 h 25"/>
                  <a:gd name="T18" fmla="*/ 13 w 72"/>
                  <a:gd name="T19" fmla="*/ 22 h 25"/>
                  <a:gd name="T20" fmla="*/ 20 w 72"/>
                  <a:gd name="T21" fmla="*/ 12 h 25"/>
                  <a:gd name="T22" fmla="*/ 12 w 72"/>
                  <a:gd name="T23" fmla="*/ 12 h 25"/>
                  <a:gd name="T24" fmla="*/ 3 w 72"/>
                  <a:gd name="T25" fmla="*/ 21 h 25"/>
                  <a:gd name="T26" fmla="*/ 0 w 72"/>
                  <a:gd name="T27" fmla="*/ 22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25"/>
                  <a:gd name="T44" fmla="*/ 72 w 72"/>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25">
                    <a:moveTo>
                      <a:pt x="72" y="0"/>
                    </a:moveTo>
                    <a:lnTo>
                      <a:pt x="64" y="5"/>
                    </a:lnTo>
                    <a:lnTo>
                      <a:pt x="53" y="9"/>
                    </a:lnTo>
                    <a:lnTo>
                      <a:pt x="47" y="16"/>
                    </a:lnTo>
                    <a:lnTo>
                      <a:pt x="38" y="20"/>
                    </a:lnTo>
                    <a:lnTo>
                      <a:pt x="32" y="16"/>
                    </a:lnTo>
                    <a:lnTo>
                      <a:pt x="30" y="17"/>
                    </a:lnTo>
                    <a:lnTo>
                      <a:pt x="28" y="18"/>
                    </a:lnTo>
                    <a:lnTo>
                      <a:pt x="19" y="25"/>
                    </a:lnTo>
                    <a:lnTo>
                      <a:pt x="13" y="22"/>
                    </a:lnTo>
                    <a:lnTo>
                      <a:pt x="20" y="12"/>
                    </a:lnTo>
                    <a:lnTo>
                      <a:pt x="12" y="12"/>
                    </a:lnTo>
                    <a:lnTo>
                      <a:pt x="3" y="21"/>
                    </a:lnTo>
                    <a:lnTo>
                      <a:pt x="0" y="22"/>
                    </a:lnTo>
                  </a:path>
                </a:pathLst>
              </a:custGeom>
              <a:noFill/>
              <a:ln w="3">
                <a:solidFill>
                  <a:srgbClr val="00BDFF"/>
                </a:solidFill>
                <a:prstDash val="solid"/>
                <a:round/>
                <a:headEnd/>
                <a:tailEnd/>
              </a:ln>
            </p:spPr>
            <p:txBody>
              <a:bodyPr/>
              <a:lstStyle/>
              <a:p>
                <a:endParaRPr lang="nb-NO" dirty="0"/>
              </a:p>
            </p:txBody>
          </p:sp>
          <p:sp>
            <p:nvSpPr>
              <p:cNvPr id="3209" name="Freeform 1964"/>
              <p:cNvSpPr>
                <a:spLocks/>
              </p:cNvSpPr>
              <p:nvPr/>
            </p:nvSpPr>
            <p:spPr bwMode="auto">
              <a:xfrm>
                <a:off x="2637" y="1788"/>
                <a:ext cx="26" cy="15"/>
              </a:xfrm>
              <a:custGeom>
                <a:avLst/>
                <a:gdLst>
                  <a:gd name="T0" fmla="*/ 19 w 26"/>
                  <a:gd name="T1" fmla="*/ 5 h 15"/>
                  <a:gd name="T2" fmla="*/ 26 w 26"/>
                  <a:gd name="T3" fmla="*/ 2 h 15"/>
                  <a:gd name="T4" fmla="*/ 17 w 26"/>
                  <a:gd name="T5" fmla="*/ 0 h 15"/>
                  <a:gd name="T6" fmla="*/ 13 w 26"/>
                  <a:gd name="T7" fmla="*/ 2 h 15"/>
                  <a:gd name="T8" fmla="*/ 10 w 26"/>
                  <a:gd name="T9" fmla="*/ 2 h 15"/>
                  <a:gd name="T10" fmla="*/ 0 w 26"/>
                  <a:gd name="T11" fmla="*/ 13 h 15"/>
                  <a:gd name="T12" fmla="*/ 1 w 26"/>
                  <a:gd name="T13" fmla="*/ 15 h 15"/>
                  <a:gd name="T14" fmla="*/ 0 60000 65536"/>
                  <a:gd name="T15" fmla="*/ 0 60000 65536"/>
                  <a:gd name="T16" fmla="*/ 0 60000 65536"/>
                  <a:gd name="T17" fmla="*/ 0 60000 65536"/>
                  <a:gd name="T18" fmla="*/ 0 60000 65536"/>
                  <a:gd name="T19" fmla="*/ 0 60000 65536"/>
                  <a:gd name="T20" fmla="*/ 0 60000 65536"/>
                  <a:gd name="T21" fmla="*/ 0 w 26"/>
                  <a:gd name="T22" fmla="*/ 0 h 15"/>
                  <a:gd name="T23" fmla="*/ 26 w 2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5">
                    <a:moveTo>
                      <a:pt x="19" y="5"/>
                    </a:moveTo>
                    <a:lnTo>
                      <a:pt x="26" y="2"/>
                    </a:lnTo>
                    <a:lnTo>
                      <a:pt x="17" y="0"/>
                    </a:lnTo>
                    <a:lnTo>
                      <a:pt x="13" y="2"/>
                    </a:lnTo>
                    <a:lnTo>
                      <a:pt x="10" y="2"/>
                    </a:lnTo>
                    <a:lnTo>
                      <a:pt x="0" y="13"/>
                    </a:lnTo>
                    <a:lnTo>
                      <a:pt x="1" y="15"/>
                    </a:lnTo>
                  </a:path>
                </a:pathLst>
              </a:custGeom>
              <a:noFill/>
              <a:ln w="3">
                <a:solidFill>
                  <a:srgbClr val="00BDFF"/>
                </a:solidFill>
                <a:prstDash val="solid"/>
                <a:round/>
                <a:headEnd/>
                <a:tailEnd/>
              </a:ln>
            </p:spPr>
            <p:txBody>
              <a:bodyPr/>
              <a:lstStyle/>
              <a:p>
                <a:endParaRPr lang="nb-NO" dirty="0"/>
              </a:p>
            </p:txBody>
          </p:sp>
          <p:sp>
            <p:nvSpPr>
              <p:cNvPr id="3210" name="Freeform 1965"/>
              <p:cNvSpPr>
                <a:spLocks/>
              </p:cNvSpPr>
              <p:nvPr/>
            </p:nvSpPr>
            <p:spPr bwMode="auto">
              <a:xfrm>
                <a:off x="2638" y="1793"/>
                <a:ext cx="18" cy="11"/>
              </a:xfrm>
              <a:custGeom>
                <a:avLst/>
                <a:gdLst>
                  <a:gd name="T0" fmla="*/ 0 w 18"/>
                  <a:gd name="T1" fmla="*/ 10 h 11"/>
                  <a:gd name="T2" fmla="*/ 1 w 18"/>
                  <a:gd name="T3" fmla="*/ 11 h 11"/>
                  <a:gd name="T4" fmla="*/ 6 w 18"/>
                  <a:gd name="T5" fmla="*/ 10 h 11"/>
                  <a:gd name="T6" fmla="*/ 18 w 18"/>
                  <a:gd name="T7" fmla="*/ 0 h 11"/>
                  <a:gd name="T8" fmla="*/ 0 60000 65536"/>
                  <a:gd name="T9" fmla="*/ 0 60000 65536"/>
                  <a:gd name="T10" fmla="*/ 0 60000 65536"/>
                  <a:gd name="T11" fmla="*/ 0 60000 65536"/>
                  <a:gd name="T12" fmla="*/ 0 w 18"/>
                  <a:gd name="T13" fmla="*/ 0 h 11"/>
                  <a:gd name="T14" fmla="*/ 18 w 18"/>
                  <a:gd name="T15" fmla="*/ 11 h 11"/>
                </a:gdLst>
                <a:ahLst/>
                <a:cxnLst>
                  <a:cxn ang="T8">
                    <a:pos x="T0" y="T1"/>
                  </a:cxn>
                  <a:cxn ang="T9">
                    <a:pos x="T2" y="T3"/>
                  </a:cxn>
                  <a:cxn ang="T10">
                    <a:pos x="T4" y="T5"/>
                  </a:cxn>
                  <a:cxn ang="T11">
                    <a:pos x="T6" y="T7"/>
                  </a:cxn>
                </a:cxnLst>
                <a:rect l="T12" t="T13" r="T14" b="T15"/>
                <a:pathLst>
                  <a:path w="18" h="11">
                    <a:moveTo>
                      <a:pt x="0" y="10"/>
                    </a:moveTo>
                    <a:lnTo>
                      <a:pt x="1" y="11"/>
                    </a:lnTo>
                    <a:lnTo>
                      <a:pt x="6" y="10"/>
                    </a:lnTo>
                    <a:lnTo>
                      <a:pt x="18" y="0"/>
                    </a:lnTo>
                  </a:path>
                </a:pathLst>
              </a:custGeom>
              <a:noFill/>
              <a:ln w="3">
                <a:solidFill>
                  <a:srgbClr val="00BDFF"/>
                </a:solidFill>
                <a:prstDash val="solid"/>
                <a:round/>
                <a:headEnd/>
                <a:tailEnd/>
              </a:ln>
            </p:spPr>
            <p:txBody>
              <a:bodyPr/>
              <a:lstStyle/>
              <a:p>
                <a:endParaRPr lang="nb-NO" dirty="0"/>
              </a:p>
            </p:txBody>
          </p:sp>
          <p:sp>
            <p:nvSpPr>
              <p:cNvPr id="3211" name="Freeform 1966"/>
              <p:cNvSpPr>
                <a:spLocks/>
              </p:cNvSpPr>
              <p:nvPr/>
            </p:nvSpPr>
            <p:spPr bwMode="auto">
              <a:xfrm>
                <a:off x="2621" y="1783"/>
                <a:ext cx="12" cy="24"/>
              </a:xfrm>
              <a:custGeom>
                <a:avLst/>
                <a:gdLst>
                  <a:gd name="T0" fmla="*/ 0 w 12"/>
                  <a:gd name="T1" fmla="*/ 24 h 24"/>
                  <a:gd name="T2" fmla="*/ 5 w 12"/>
                  <a:gd name="T3" fmla="*/ 22 h 24"/>
                  <a:gd name="T4" fmla="*/ 10 w 12"/>
                  <a:gd name="T5" fmla="*/ 17 h 24"/>
                  <a:gd name="T6" fmla="*/ 12 w 12"/>
                  <a:gd name="T7" fmla="*/ 8 h 24"/>
                  <a:gd name="T8" fmla="*/ 5 w 12"/>
                  <a:gd name="T9" fmla="*/ 0 h 24"/>
                  <a:gd name="T10" fmla="*/ 0 w 12"/>
                  <a:gd name="T11" fmla="*/ 4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5" y="22"/>
                    </a:lnTo>
                    <a:lnTo>
                      <a:pt x="10" y="17"/>
                    </a:lnTo>
                    <a:lnTo>
                      <a:pt x="12" y="8"/>
                    </a:lnTo>
                    <a:lnTo>
                      <a:pt x="5" y="0"/>
                    </a:lnTo>
                    <a:lnTo>
                      <a:pt x="0" y="4"/>
                    </a:lnTo>
                  </a:path>
                </a:pathLst>
              </a:custGeom>
              <a:noFill/>
              <a:ln w="3">
                <a:solidFill>
                  <a:srgbClr val="00BDFF"/>
                </a:solidFill>
                <a:prstDash val="solid"/>
                <a:round/>
                <a:headEnd/>
                <a:tailEnd/>
              </a:ln>
            </p:spPr>
            <p:txBody>
              <a:bodyPr/>
              <a:lstStyle/>
              <a:p>
                <a:endParaRPr lang="nb-NO" dirty="0"/>
              </a:p>
            </p:txBody>
          </p:sp>
          <p:sp>
            <p:nvSpPr>
              <p:cNvPr id="3212" name="Freeform 1967"/>
              <p:cNvSpPr>
                <a:spLocks/>
              </p:cNvSpPr>
              <p:nvPr/>
            </p:nvSpPr>
            <p:spPr bwMode="auto">
              <a:xfrm>
                <a:off x="2612" y="1787"/>
                <a:ext cx="9" cy="20"/>
              </a:xfrm>
              <a:custGeom>
                <a:avLst/>
                <a:gdLst>
                  <a:gd name="T0" fmla="*/ 9 w 9"/>
                  <a:gd name="T1" fmla="*/ 0 h 20"/>
                  <a:gd name="T2" fmla="*/ 0 w 9"/>
                  <a:gd name="T3" fmla="*/ 10 h 20"/>
                  <a:gd name="T4" fmla="*/ 9 w 9"/>
                  <a:gd name="T5" fmla="*/ 20 h 20"/>
                  <a:gd name="T6" fmla="*/ 9 w 9"/>
                  <a:gd name="T7" fmla="*/ 20 h 20"/>
                  <a:gd name="T8" fmla="*/ 0 60000 65536"/>
                  <a:gd name="T9" fmla="*/ 0 60000 65536"/>
                  <a:gd name="T10" fmla="*/ 0 60000 65536"/>
                  <a:gd name="T11" fmla="*/ 0 60000 65536"/>
                  <a:gd name="T12" fmla="*/ 0 w 9"/>
                  <a:gd name="T13" fmla="*/ 0 h 20"/>
                  <a:gd name="T14" fmla="*/ 9 w 9"/>
                  <a:gd name="T15" fmla="*/ 20 h 20"/>
                </a:gdLst>
                <a:ahLst/>
                <a:cxnLst>
                  <a:cxn ang="T8">
                    <a:pos x="T0" y="T1"/>
                  </a:cxn>
                  <a:cxn ang="T9">
                    <a:pos x="T2" y="T3"/>
                  </a:cxn>
                  <a:cxn ang="T10">
                    <a:pos x="T4" y="T5"/>
                  </a:cxn>
                  <a:cxn ang="T11">
                    <a:pos x="T6" y="T7"/>
                  </a:cxn>
                </a:cxnLst>
                <a:rect l="T12" t="T13" r="T14" b="T15"/>
                <a:pathLst>
                  <a:path w="9" h="20">
                    <a:moveTo>
                      <a:pt x="9" y="0"/>
                    </a:moveTo>
                    <a:lnTo>
                      <a:pt x="0" y="10"/>
                    </a:lnTo>
                    <a:lnTo>
                      <a:pt x="9" y="20"/>
                    </a:lnTo>
                  </a:path>
                </a:pathLst>
              </a:custGeom>
              <a:noFill/>
              <a:ln w="3">
                <a:solidFill>
                  <a:srgbClr val="00BDFF"/>
                </a:solidFill>
                <a:prstDash val="solid"/>
                <a:round/>
                <a:headEnd/>
                <a:tailEnd/>
              </a:ln>
            </p:spPr>
            <p:txBody>
              <a:bodyPr/>
              <a:lstStyle/>
              <a:p>
                <a:endParaRPr lang="nb-NO" dirty="0"/>
              </a:p>
            </p:txBody>
          </p:sp>
          <p:sp>
            <p:nvSpPr>
              <p:cNvPr id="3213" name="Freeform 1968"/>
              <p:cNvSpPr>
                <a:spLocks/>
              </p:cNvSpPr>
              <p:nvPr/>
            </p:nvSpPr>
            <p:spPr bwMode="auto">
              <a:xfrm>
                <a:off x="2658" y="1796"/>
                <a:ext cx="36" cy="16"/>
              </a:xfrm>
              <a:custGeom>
                <a:avLst/>
                <a:gdLst>
                  <a:gd name="T0" fmla="*/ 36 w 36"/>
                  <a:gd name="T1" fmla="*/ 1 h 16"/>
                  <a:gd name="T2" fmla="*/ 28 w 36"/>
                  <a:gd name="T3" fmla="*/ 4 h 16"/>
                  <a:gd name="T4" fmla="*/ 22 w 36"/>
                  <a:gd name="T5" fmla="*/ 0 h 16"/>
                  <a:gd name="T6" fmla="*/ 20 w 36"/>
                  <a:gd name="T7" fmla="*/ 1 h 16"/>
                  <a:gd name="T8" fmla="*/ 14 w 36"/>
                  <a:gd name="T9" fmla="*/ 5 h 16"/>
                  <a:gd name="T10" fmla="*/ 6 w 36"/>
                  <a:gd name="T11" fmla="*/ 13 h 16"/>
                  <a:gd name="T12" fmla="*/ 0 w 36"/>
                  <a:gd name="T13" fmla="*/ 16 h 16"/>
                  <a:gd name="T14" fmla="*/ 0 60000 65536"/>
                  <a:gd name="T15" fmla="*/ 0 60000 65536"/>
                  <a:gd name="T16" fmla="*/ 0 60000 65536"/>
                  <a:gd name="T17" fmla="*/ 0 60000 65536"/>
                  <a:gd name="T18" fmla="*/ 0 60000 65536"/>
                  <a:gd name="T19" fmla="*/ 0 60000 65536"/>
                  <a:gd name="T20" fmla="*/ 0 60000 65536"/>
                  <a:gd name="T21" fmla="*/ 0 w 36"/>
                  <a:gd name="T22" fmla="*/ 0 h 16"/>
                  <a:gd name="T23" fmla="*/ 36 w 3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6">
                    <a:moveTo>
                      <a:pt x="36" y="1"/>
                    </a:moveTo>
                    <a:lnTo>
                      <a:pt x="28" y="4"/>
                    </a:lnTo>
                    <a:lnTo>
                      <a:pt x="22" y="0"/>
                    </a:lnTo>
                    <a:lnTo>
                      <a:pt x="20" y="1"/>
                    </a:lnTo>
                    <a:lnTo>
                      <a:pt x="14" y="5"/>
                    </a:lnTo>
                    <a:lnTo>
                      <a:pt x="6" y="13"/>
                    </a:lnTo>
                    <a:lnTo>
                      <a:pt x="0" y="16"/>
                    </a:lnTo>
                  </a:path>
                </a:pathLst>
              </a:custGeom>
              <a:noFill/>
              <a:ln w="3">
                <a:solidFill>
                  <a:srgbClr val="00BDFF"/>
                </a:solidFill>
                <a:prstDash val="solid"/>
                <a:round/>
                <a:headEnd/>
                <a:tailEnd/>
              </a:ln>
            </p:spPr>
            <p:txBody>
              <a:bodyPr/>
              <a:lstStyle/>
              <a:p>
                <a:endParaRPr lang="nb-NO" dirty="0"/>
              </a:p>
            </p:txBody>
          </p:sp>
          <p:sp>
            <p:nvSpPr>
              <p:cNvPr id="3214" name="Line 1969"/>
              <p:cNvSpPr>
                <a:spLocks noChangeShapeType="1"/>
              </p:cNvSpPr>
              <p:nvPr/>
            </p:nvSpPr>
            <p:spPr bwMode="auto">
              <a:xfrm>
                <a:off x="2698" y="1814"/>
                <a:ext cx="5" cy="1"/>
              </a:xfrm>
              <a:prstGeom prst="line">
                <a:avLst/>
              </a:prstGeom>
              <a:noFill/>
              <a:ln w="3">
                <a:solidFill>
                  <a:srgbClr val="00BDFF"/>
                </a:solidFill>
                <a:round/>
                <a:headEnd/>
                <a:tailEnd/>
              </a:ln>
            </p:spPr>
            <p:txBody>
              <a:bodyPr/>
              <a:lstStyle/>
              <a:p>
                <a:endParaRPr lang="nb-NO" dirty="0"/>
              </a:p>
            </p:txBody>
          </p:sp>
          <p:sp>
            <p:nvSpPr>
              <p:cNvPr id="3215" name="Freeform 1970"/>
              <p:cNvSpPr>
                <a:spLocks/>
              </p:cNvSpPr>
              <p:nvPr/>
            </p:nvSpPr>
            <p:spPr bwMode="auto">
              <a:xfrm>
                <a:off x="2627" y="1807"/>
                <a:ext cx="15" cy="14"/>
              </a:xfrm>
              <a:custGeom>
                <a:avLst/>
                <a:gdLst>
                  <a:gd name="T0" fmla="*/ 6 w 15"/>
                  <a:gd name="T1" fmla="*/ 14 h 14"/>
                  <a:gd name="T2" fmla="*/ 10 w 15"/>
                  <a:gd name="T3" fmla="*/ 13 h 14"/>
                  <a:gd name="T4" fmla="*/ 15 w 15"/>
                  <a:gd name="T5" fmla="*/ 11 h 14"/>
                  <a:gd name="T6" fmla="*/ 14 w 15"/>
                  <a:gd name="T7" fmla="*/ 0 h 14"/>
                  <a:gd name="T8" fmla="*/ 8 w 15"/>
                  <a:gd name="T9" fmla="*/ 1 h 14"/>
                  <a:gd name="T10" fmla="*/ 4 w 15"/>
                  <a:gd name="T11" fmla="*/ 3 h 14"/>
                  <a:gd name="T12" fmla="*/ 4 w 15"/>
                  <a:gd name="T13" fmla="*/ 7 h 14"/>
                  <a:gd name="T14" fmla="*/ 0 w 15"/>
                  <a:gd name="T15" fmla="*/ 13 h 14"/>
                  <a:gd name="T16" fmla="*/ 6 w 1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6" y="14"/>
                    </a:moveTo>
                    <a:lnTo>
                      <a:pt x="10" y="13"/>
                    </a:lnTo>
                    <a:lnTo>
                      <a:pt x="15" y="11"/>
                    </a:lnTo>
                    <a:lnTo>
                      <a:pt x="14" y="0"/>
                    </a:lnTo>
                    <a:lnTo>
                      <a:pt x="8" y="1"/>
                    </a:lnTo>
                    <a:lnTo>
                      <a:pt x="4" y="3"/>
                    </a:lnTo>
                    <a:lnTo>
                      <a:pt x="4" y="7"/>
                    </a:lnTo>
                    <a:lnTo>
                      <a:pt x="0" y="13"/>
                    </a:lnTo>
                    <a:lnTo>
                      <a:pt x="6" y="14"/>
                    </a:lnTo>
                  </a:path>
                </a:pathLst>
              </a:custGeom>
              <a:noFill/>
              <a:ln w="3">
                <a:solidFill>
                  <a:srgbClr val="00BDFF"/>
                </a:solidFill>
                <a:prstDash val="solid"/>
                <a:round/>
                <a:headEnd/>
                <a:tailEnd/>
              </a:ln>
            </p:spPr>
            <p:txBody>
              <a:bodyPr/>
              <a:lstStyle/>
              <a:p>
                <a:endParaRPr lang="nb-NO" dirty="0"/>
              </a:p>
            </p:txBody>
          </p:sp>
          <p:sp>
            <p:nvSpPr>
              <p:cNvPr id="3216" name="Freeform 1971"/>
              <p:cNvSpPr>
                <a:spLocks/>
              </p:cNvSpPr>
              <p:nvPr/>
            </p:nvSpPr>
            <p:spPr bwMode="auto">
              <a:xfrm>
                <a:off x="2621" y="1818"/>
                <a:ext cx="3" cy="6"/>
              </a:xfrm>
              <a:custGeom>
                <a:avLst/>
                <a:gdLst>
                  <a:gd name="T0" fmla="*/ 0 w 3"/>
                  <a:gd name="T1" fmla="*/ 0 h 6"/>
                  <a:gd name="T2" fmla="*/ 1 w 3"/>
                  <a:gd name="T3" fmla="*/ 0 h 6"/>
                  <a:gd name="T4" fmla="*/ 3 w 3"/>
                  <a:gd name="T5" fmla="*/ 4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0"/>
                    </a:moveTo>
                    <a:lnTo>
                      <a:pt x="1" y="0"/>
                    </a:lnTo>
                    <a:lnTo>
                      <a:pt x="3" y="4"/>
                    </a:lnTo>
                    <a:lnTo>
                      <a:pt x="0" y="6"/>
                    </a:lnTo>
                  </a:path>
                </a:pathLst>
              </a:custGeom>
              <a:noFill/>
              <a:ln w="3">
                <a:solidFill>
                  <a:srgbClr val="00BDFF"/>
                </a:solidFill>
                <a:prstDash val="solid"/>
                <a:round/>
                <a:headEnd/>
                <a:tailEnd/>
              </a:ln>
            </p:spPr>
            <p:txBody>
              <a:bodyPr/>
              <a:lstStyle/>
              <a:p>
                <a:endParaRPr lang="nb-NO" dirty="0"/>
              </a:p>
            </p:txBody>
          </p:sp>
          <p:sp>
            <p:nvSpPr>
              <p:cNvPr id="3217" name="Freeform 1972"/>
              <p:cNvSpPr>
                <a:spLocks/>
              </p:cNvSpPr>
              <p:nvPr/>
            </p:nvSpPr>
            <p:spPr bwMode="auto">
              <a:xfrm>
                <a:off x="2642" y="1804"/>
                <a:ext cx="63" cy="20"/>
              </a:xfrm>
              <a:custGeom>
                <a:avLst/>
                <a:gdLst>
                  <a:gd name="T0" fmla="*/ 0 w 63"/>
                  <a:gd name="T1" fmla="*/ 20 h 20"/>
                  <a:gd name="T2" fmla="*/ 10 w 63"/>
                  <a:gd name="T3" fmla="*/ 17 h 20"/>
                  <a:gd name="T4" fmla="*/ 16 w 63"/>
                  <a:gd name="T5" fmla="*/ 16 h 20"/>
                  <a:gd name="T6" fmla="*/ 30 w 63"/>
                  <a:gd name="T7" fmla="*/ 8 h 20"/>
                  <a:gd name="T8" fmla="*/ 40 w 63"/>
                  <a:gd name="T9" fmla="*/ 3 h 20"/>
                  <a:gd name="T10" fmla="*/ 55 w 63"/>
                  <a:gd name="T11" fmla="*/ 0 h 20"/>
                  <a:gd name="T12" fmla="*/ 59 w 63"/>
                  <a:gd name="T13" fmla="*/ 0 h 20"/>
                  <a:gd name="T14" fmla="*/ 63 w 63"/>
                  <a:gd name="T15" fmla="*/ 0 h 20"/>
                  <a:gd name="T16" fmla="*/ 63 w 63"/>
                  <a:gd name="T17" fmla="*/ 4 h 20"/>
                  <a:gd name="T18" fmla="*/ 57 w 63"/>
                  <a:gd name="T19" fmla="*/ 6 h 20"/>
                  <a:gd name="T20" fmla="*/ 56 w 63"/>
                  <a:gd name="T21" fmla="*/ 1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20"/>
                  <a:gd name="T35" fmla="*/ 63 w 63"/>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20">
                    <a:moveTo>
                      <a:pt x="0" y="20"/>
                    </a:moveTo>
                    <a:lnTo>
                      <a:pt x="10" y="17"/>
                    </a:lnTo>
                    <a:lnTo>
                      <a:pt x="16" y="16"/>
                    </a:lnTo>
                    <a:lnTo>
                      <a:pt x="30" y="8"/>
                    </a:lnTo>
                    <a:lnTo>
                      <a:pt x="40" y="3"/>
                    </a:lnTo>
                    <a:lnTo>
                      <a:pt x="55" y="0"/>
                    </a:lnTo>
                    <a:lnTo>
                      <a:pt x="59" y="0"/>
                    </a:lnTo>
                    <a:lnTo>
                      <a:pt x="63" y="0"/>
                    </a:lnTo>
                    <a:lnTo>
                      <a:pt x="63" y="4"/>
                    </a:lnTo>
                    <a:lnTo>
                      <a:pt x="57" y="6"/>
                    </a:lnTo>
                    <a:lnTo>
                      <a:pt x="56" y="10"/>
                    </a:lnTo>
                  </a:path>
                </a:pathLst>
              </a:custGeom>
              <a:noFill/>
              <a:ln w="3">
                <a:solidFill>
                  <a:srgbClr val="00BDFF"/>
                </a:solidFill>
                <a:prstDash val="solid"/>
                <a:round/>
                <a:headEnd/>
                <a:tailEnd/>
              </a:ln>
            </p:spPr>
            <p:txBody>
              <a:bodyPr/>
              <a:lstStyle/>
              <a:p>
                <a:endParaRPr lang="nb-NO" dirty="0"/>
              </a:p>
            </p:txBody>
          </p:sp>
          <p:sp>
            <p:nvSpPr>
              <p:cNvPr id="3218" name="Freeform 1973"/>
              <p:cNvSpPr>
                <a:spLocks/>
              </p:cNvSpPr>
              <p:nvPr/>
            </p:nvSpPr>
            <p:spPr bwMode="auto">
              <a:xfrm>
                <a:off x="2711" y="1822"/>
                <a:ext cx="17" cy="2"/>
              </a:xfrm>
              <a:custGeom>
                <a:avLst/>
                <a:gdLst>
                  <a:gd name="T0" fmla="*/ 0 w 17"/>
                  <a:gd name="T1" fmla="*/ 2 h 2"/>
                  <a:gd name="T2" fmla="*/ 7 w 17"/>
                  <a:gd name="T3" fmla="*/ 0 h 2"/>
                  <a:gd name="T4" fmla="*/ 9 w 17"/>
                  <a:gd name="T5" fmla="*/ 0 h 2"/>
                  <a:gd name="T6" fmla="*/ 16 w 17"/>
                  <a:gd name="T7" fmla="*/ 0 h 2"/>
                  <a:gd name="T8" fmla="*/ 17 w 17"/>
                  <a:gd name="T9" fmla="*/ 2 h 2"/>
                  <a:gd name="T10" fmla="*/ 0 60000 65536"/>
                  <a:gd name="T11" fmla="*/ 0 60000 65536"/>
                  <a:gd name="T12" fmla="*/ 0 60000 65536"/>
                  <a:gd name="T13" fmla="*/ 0 60000 65536"/>
                  <a:gd name="T14" fmla="*/ 0 60000 65536"/>
                  <a:gd name="T15" fmla="*/ 0 w 17"/>
                  <a:gd name="T16" fmla="*/ 0 h 2"/>
                  <a:gd name="T17" fmla="*/ 17 w 17"/>
                  <a:gd name="T18" fmla="*/ 2 h 2"/>
                </a:gdLst>
                <a:ahLst/>
                <a:cxnLst>
                  <a:cxn ang="T10">
                    <a:pos x="T0" y="T1"/>
                  </a:cxn>
                  <a:cxn ang="T11">
                    <a:pos x="T2" y="T3"/>
                  </a:cxn>
                  <a:cxn ang="T12">
                    <a:pos x="T4" y="T5"/>
                  </a:cxn>
                  <a:cxn ang="T13">
                    <a:pos x="T6" y="T7"/>
                  </a:cxn>
                  <a:cxn ang="T14">
                    <a:pos x="T8" y="T9"/>
                  </a:cxn>
                </a:cxnLst>
                <a:rect l="T15" t="T16" r="T17" b="T18"/>
                <a:pathLst>
                  <a:path w="17" h="2">
                    <a:moveTo>
                      <a:pt x="0" y="2"/>
                    </a:moveTo>
                    <a:lnTo>
                      <a:pt x="7" y="0"/>
                    </a:lnTo>
                    <a:lnTo>
                      <a:pt x="9" y="0"/>
                    </a:lnTo>
                    <a:lnTo>
                      <a:pt x="16" y="0"/>
                    </a:lnTo>
                    <a:lnTo>
                      <a:pt x="17" y="2"/>
                    </a:lnTo>
                  </a:path>
                </a:pathLst>
              </a:custGeom>
              <a:noFill/>
              <a:ln w="3">
                <a:solidFill>
                  <a:srgbClr val="00BDFF"/>
                </a:solidFill>
                <a:prstDash val="solid"/>
                <a:round/>
                <a:headEnd/>
                <a:tailEnd/>
              </a:ln>
            </p:spPr>
            <p:txBody>
              <a:bodyPr/>
              <a:lstStyle/>
              <a:p>
                <a:endParaRPr lang="nb-NO" dirty="0"/>
              </a:p>
            </p:txBody>
          </p:sp>
          <p:sp>
            <p:nvSpPr>
              <p:cNvPr id="3219" name="Freeform 1974"/>
              <p:cNvSpPr>
                <a:spLocks/>
              </p:cNvSpPr>
              <p:nvPr/>
            </p:nvSpPr>
            <p:spPr bwMode="auto">
              <a:xfrm>
                <a:off x="2609" y="1812"/>
                <a:ext cx="12" cy="13"/>
              </a:xfrm>
              <a:custGeom>
                <a:avLst/>
                <a:gdLst>
                  <a:gd name="T0" fmla="*/ 12 w 12"/>
                  <a:gd name="T1" fmla="*/ 12 h 13"/>
                  <a:gd name="T2" fmla="*/ 9 w 12"/>
                  <a:gd name="T3" fmla="*/ 13 h 13"/>
                  <a:gd name="T4" fmla="*/ 3 w 12"/>
                  <a:gd name="T5" fmla="*/ 13 h 13"/>
                  <a:gd name="T6" fmla="*/ 0 w 12"/>
                  <a:gd name="T7" fmla="*/ 10 h 13"/>
                  <a:gd name="T8" fmla="*/ 3 w 12"/>
                  <a:gd name="T9" fmla="*/ 6 h 13"/>
                  <a:gd name="T10" fmla="*/ 0 w 12"/>
                  <a:gd name="T11" fmla="*/ 1 h 13"/>
                  <a:gd name="T12" fmla="*/ 5 w 12"/>
                  <a:gd name="T13" fmla="*/ 0 h 13"/>
                  <a:gd name="T14" fmla="*/ 9 w 12"/>
                  <a:gd name="T15" fmla="*/ 2 h 13"/>
                  <a:gd name="T16" fmla="*/ 8 w 12"/>
                  <a:gd name="T17" fmla="*/ 5 h 13"/>
                  <a:gd name="T18" fmla="*/ 11 w 12"/>
                  <a:gd name="T19" fmla="*/ 5 h 13"/>
                  <a:gd name="T20" fmla="*/ 12 w 12"/>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3"/>
                  <a:gd name="T35" fmla="*/ 12 w 12"/>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3">
                    <a:moveTo>
                      <a:pt x="12" y="12"/>
                    </a:moveTo>
                    <a:lnTo>
                      <a:pt x="9" y="13"/>
                    </a:lnTo>
                    <a:lnTo>
                      <a:pt x="3" y="13"/>
                    </a:lnTo>
                    <a:lnTo>
                      <a:pt x="0" y="10"/>
                    </a:lnTo>
                    <a:lnTo>
                      <a:pt x="3" y="6"/>
                    </a:lnTo>
                    <a:lnTo>
                      <a:pt x="0" y="1"/>
                    </a:lnTo>
                    <a:lnTo>
                      <a:pt x="5" y="0"/>
                    </a:lnTo>
                    <a:lnTo>
                      <a:pt x="9" y="2"/>
                    </a:lnTo>
                    <a:lnTo>
                      <a:pt x="8" y="5"/>
                    </a:lnTo>
                    <a:lnTo>
                      <a:pt x="11" y="5"/>
                    </a:lnTo>
                    <a:lnTo>
                      <a:pt x="12" y="6"/>
                    </a:lnTo>
                  </a:path>
                </a:pathLst>
              </a:custGeom>
              <a:noFill/>
              <a:ln w="3">
                <a:solidFill>
                  <a:srgbClr val="00BDFF"/>
                </a:solidFill>
                <a:prstDash val="solid"/>
                <a:round/>
                <a:headEnd/>
                <a:tailEnd/>
              </a:ln>
            </p:spPr>
            <p:txBody>
              <a:bodyPr/>
              <a:lstStyle/>
              <a:p>
                <a:endParaRPr lang="nb-NO" dirty="0"/>
              </a:p>
            </p:txBody>
          </p:sp>
          <p:sp>
            <p:nvSpPr>
              <p:cNvPr id="3220" name="Freeform 1975"/>
              <p:cNvSpPr>
                <a:spLocks/>
              </p:cNvSpPr>
              <p:nvPr/>
            </p:nvSpPr>
            <p:spPr bwMode="auto">
              <a:xfrm>
                <a:off x="2567" y="1814"/>
                <a:ext cx="11" cy="12"/>
              </a:xfrm>
              <a:custGeom>
                <a:avLst/>
                <a:gdLst>
                  <a:gd name="T0" fmla="*/ 0 w 11"/>
                  <a:gd name="T1" fmla="*/ 12 h 12"/>
                  <a:gd name="T2" fmla="*/ 0 w 11"/>
                  <a:gd name="T3" fmla="*/ 8 h 12"/>
                  <a:gd name="T4" fmla="*/ 3 w 11"/>
                  <a:gd name="T5" fmla="*/ 2 h 12"/>
                  <a:gd name="T6" fmla="*/ 7 w 11"/>
                  <a:gd name="T7" fmla="*/ 0 h 12"/>
                  <a:gd name="T8" fmla="*/ 8 w 11"/>
                  <a:gd name="T9" fmla="*/ 2 h 12"/>
                  <a:gd name="T10" fmla="*/ 8 w 11"/>
                  <a:gd name="T11" fmla="*/ 6 h 12"/>
                  <a:gd name="T12" fmla="*/ 7 w 11"/>
                  <a:gd name="T13" fmla="*/ 7 h 12"/>
                  <a:gd name="T14" fmla="*/ 11 w 11"/>
                  <a:gd name="T15" fmla="*/ 8 h 12"/>
                  <a:gd name="T16" fmla="*/ 7 w 11"/>
                  <a:gd name="T17" fmla="*/ 12 h 12"/>
                  <a:gd name="T18" fmla="*/ 0 w 11"/>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0" y="12"/>
                    </a:moveTo>
                    <a:lnTo>
                      <a:pt x="0" y="8"/>
                    </a:lnTo>
                    <a:lnTo>
                      <a:pt x="3" y="2"/>
                    </a:lnTo>
                    <a:lnTo>
                      <a:pt x="7" y="0"/>
                    </a:lnTo>
                    <a:lnTo>
                      <a:pt x="8" y="2"/>
                    </a:lnTo>
                    <a:lnTo>
                      <a:pt x="8" y="6"/>
                    </a:lnTo>
                    <a:lnTo>
                      <a:pt x="7" y="7"/>
                    </a:lnTo>
                    <a:lnTo>
                      <a:pt x="11" y="8"/>
                    </a:lnTo>
                    <a:lnTo>
                      <a:pt x="7" y="12"/>
                    </a:lnTo>
                    <a:lnTo>
                      <a:pt x="0" y="12"/>
                    </a:lnTo>
                  </a:path>
                </a:pathLst>
              </a:custGeom>
              <a:noFill/>
              <a:ln w="3">
                <a:solidFill>
                  <a:srgbClr val="00BDFF"/>
                </a:solidFill>
                <a:prstDash val="solid"/>
                <a:round/>
                <a:headEnd/>
                <a:tailEnd/>
              </a:ln>
            </p:spPr>
            <p:txBody>
              <a:bodyPr/>
              <a:lstStyle/>
              <a:p>
                <a:endParaRPr lang="nb-NO" dirty="0"/>
              </a:p>
            </p:txBody>
          </p:sp>
        </p:grpSp>
        <p:grpSp>
          <p:nvGrpSpPr>
            <p:cNvPr id="13" name="Group 2177"/>
            <p:cNvGrpSpPr>
              <a:grpSpLocks/>
            </p:cNvGrpSpPr>
            <p:nvPr/>
          </p:nvGrpSpPr>
          <p:grpSpPr bwMode="auto">
            <a:xfrm>
              <a:off x="3081338" y="2846388"/>
              <a:ext cx="1287462" cy="1316037"/>
              <a:chOff x="1941" y="1793"/>
              <a:chExt cx="811" cy="829"/>
            </a:xfrm>
          </p:grpSpPr>
          <p:sp>
            <p:nvSpPr>
              <p:cNvPr id="2821" name="Freeform 1977"/>
              <p:cNvSpPr>
                <a:spLocks/>
              </p:cNvSpPr>
              <p:nvPr/>
            </p:nvSpPr>
            <p:spPr bwMode="auto">
              <a:xfrm>
                <a:off x="2711" y="1793"/>
                <a:ext cx="41" cy="33"/>
              </a:xfrm>
              <a:custGeom>
                <a:avLst/>
                <a:gdLst>
                  <a:gd name="T0" fmla="*/ 17 w 41"/>
                  <a:gd name="T1" fmla="*/ 31 h 33"/>
                  <a:gd name="T2" fmla="*/ 19 w 41"/>
                  <a:gd name="T3" fmla="*/ 32 h 33"/>
                  <a:gd name="T4" fmla="*/ 19 w 41"/>
                  <a:gd name="T5" fmla="*/ 33 h 33"/>
                  <a:gd name="T6" fmla="*/ 21 w 41"/>
                  <a:gd name="T7" fmla="*/ 32 h 33"/>
                  <a:gd name="T8" fmla="*/ 24 w 41"/>
                  <a:gd name="T9" fmla="*/ 29 h 33"/>
                  <a:gd name="T10" fmla="*/ 20 w 41"/>
                  <a:gd name="T11" fmla="*/ 23 h 33"/>
                  <a:gd name="T12" fmla="*/ 12 w 41"/>
                  <a:gd name="T13" fmla="*/ 21 h 33"/>
                  <a:gd name="T14" fmla="*/ 5 w 41"/>
                  <a:gd name="T15" fmla="*/ 23 h 33"/>
                  <a:gd name="T16" fmla="*/ 3 w 41"/>
                  <a:gd name="T17" fmla="*/ 16 h 33"/>
                  <a:gd name="T18" fmla="*/ 0 w 41"/>
                  <a:gd name="T19" fmla="*/ 10 h 33"/>
                  <a:gd name="T20" fmla="*/ 5 w 41"/>
                  <a:gd name="T21" fmla="*/ 8 h 33"/>
                  <a:gd name="T22" fmla="*/ 13 w 41"/>
                  <a:gd name="T23" fmla="*/ 7 h 33"/>
                  <a:gd name="T24" fmla="*/ 13 w 41"/>
                  <a:gd name="T25" fmla="*/ 7 h 33"/>
                  <a:gd name="T26" fmla="*/ 13 w 41"/>
                  <a:gd name="T27" fmla="*/ 7 h 33"/>
                  <a:gd name="T28" fmla="*/ 19 w 41"/>
                  <a:gd name="T29" fmla="*/ 8 h 33"/>
                  <a:gd name="T30" fmla="*/ 19 w 41"/>
                  <a:gd name="T31" fmla="*/ 15 h 33"/>
                  <a:gd name="T32" fmla="*/ 28 w 41"/>
                  <a:gd name="T33" fmla="*/ 14 h 33"/>
                  <a:gd name="T34" fmla="*/ 29 w 41"/>
                  <a:gd name="T35" fmla="*/ 12 h 33"/>
                  <a:gd name="T36" fmla="*/ 38 w 41"/>
                  <a:gd name="T37" fmla="*/ 8 h 33"/>
                  <a:gd name="T38" fmla="*/ 41 w 41"/>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33"/>
                  <a:gd name="T62" fmla="*/ 41 w 41"/>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33">
                    <a:moveTo>
                      <a:pt x="17" y="31"/>
                    </a:moveTo>
                    <a:lnTo>
                      <a:pt x="19" y="32"/>
                    </a:lnTo>
                    <a:lnTo>
                      <a:pt x="19" y="33"/>
                    </a:lnTo>
                    <a:lnTo>
                      <a:pt x="21" y="32"/>
                    </a:lnTo>
                    <a:lnTo>
                      <a:pt x="24" y="29"/>
                    </a:lnTo>
                    <a:lnTo>
                      <a:pt x="20" y="23"/>
                    </a:lnTo>
                    <a:lnTo>
                      <a:pt x="12" y="21"/>
                    </a:lnTo>
                    <a:lnTo>
                      <a:pt x="5" y="23"/>
                    </a:lnTo>
                    <a:lnTo>
                      <a:pt x="3" y="16"/>
                    </a:lnTo>
                    <a:lnTo>
                      <a:pt x="0" y="10"/>
                    </a:lnTo>
                    <a:lnTo>
                      <a:pt x="5" y="8"/>
                    </a:lnTo>
                    <a:lnTo>
                      <a:pt x="13" y="7"/>
                    </a:lnTo>
                    <a:lnTo>
                      <a:pt x="19" y="8"/>
                    </a:lnTo>
                    <a:lnTo>
                      <a:pt x="19" y="15"/>
                    </a:lnTo>
                    <a:lnTo>
                      <a:pt x="28" y="14"/>
                    </a:lnTo>
                    <a:lnTo>
                      <a:pt x="29" y="12"/>
                    </a:lnTo>
                    <a:lnTo>
                      <a:pt x="38" y="8"/>
                    </a:lnTo>
                    <a:lnTo>
                      <a:pt x="41" y="0"/>
                    </a:lnTo>
                  </a:path>
                </a:pathLst>
              </a:custGeom>
              <a:noFill/>
              <a:ln w="3">
                <a:solidFill>
                  <a:srgbClr val="00BDFF"/>
                </a:solidFill>
                <a:prstDash val="solid"/>
                <a:round/>
                <a:headEnd/>
                <a:tailEnd/>
              </a:ln>
            </p:spPr>
            <p:txBody>
              <a:bodyPr/>
              <a:lstStyle/>
              <a:p>
                <a:endParaRPr lang="nb-NO" dirty="0"/>
              </a:p>
            </p:txBody>
          </p:sp>
          <p:sp>
            <p:nvSpPr>
              <p:cNvPr id="2822" name="Freeform 1978"/>
              <p:cNvSpPr>
                <a:spLocks/>
              </p:cNvSpPr>
              <p:nvPr/>
            </p:nvSpPr>
            <p:spPr bwMode="auto">
              <a:xfrm>
                <a:off x="2621" y="1824"/>
                <a:ext cx="21" cy="9"/>
              </a:xfrm>
              <a:custGeom>
                <a:avLst/>
                <a:gdLst>
                  <a:gd name="T0" fmla="*/ 0 w 21"/>
                  <a:gd name="T1" fmla="*/ 9 h 9"/>
                  <a:gd name="T2" fmla="*/ 3 w 21"/>
                  <a:gd name="T3" fmla="*/ 7 h 9"/>
                  <a:gd name="T4" fmla="*/ 18 w 21"/>
                  <a:gd name="T5" fmla="*/ 0 h 9"/>
                  <a:gd name="T6" fmla="*/ 21 w 21"/>
                  <a:gd name="T7" fmla="*/ 0 h 9"/>
                  <a:gd name="T8" fmla="*/ 0 60000 65536"/>
                  <a:gd name="T9" fmla="*/ 0 60000 65536"/>
                  <a:gd name="T10" fmla="*/ 0 60000 65536"/>
                  <a:gd name="T11" fmla="*/ 0 60000 65536"/>
                  <a:gd name="T12" fmla="*/ 0 w 21"/>
                  <a:gd name="T13" fmla="*/ 0 h 9"/>
                  <a:gd name="T14" fmla="*/ 21 w 21"/>
                  <a:gd name="T15" fmla="*/ 9 h 9"/>
                </a:gdLst>
                <a:ahLst/>
                <a:cxnLst>
                  <a:cxn ang="T8">
                    <a:pos x="T0" y="T1"/>
                  </a:cxn>
                  <a:cxn ang="T9">
                    <a:pos x="T2" y="T3"/>
                  </a:cxn>
                  <a:cxn ang="T10">
                    <a:pos x="T4" y="T5"/>
                  </a:cxn>
                  <a:cxn ang="T11">
                    <a:pos x="T6" y="T7"/>
                  </a:cxn>
                </a:cxnLst>
                <a:rect l="T12" t="T13" r="T14" b="T15"/>
                <a:pathLst>
                  <a:path w="21" h="9">
                    <a:moveTo>
                      <a:pt x="0" y="9"/>
                    </a:moveTo>
                    <a:lnTo>
                      <a:pt x="3" y="7"/>
                    </a:lnTo>
                    <a:lnTo>
                      <a:pt x="18" y="0"/>
                    </a:lnTo>
                    <a:lnTo>
                      <a:pt x="21" y="0"/>
                    </a:lnTo>
                  </a:path>
                </a:pathLst>
              </a:custGeom>
              <a:noFill/>
              <a:ln w="3">
                <a:solidFill>
                  <a:srgbClr val="00BDFF"/>
                </a:solidFill>
                <a:prstDash val="solid"/>
                <a:round/>
                <a:headEnd/>
                <a:tailEnd/>
              </a:ln>
            </p:spPr>
            <p:txBody>
              <a:bodyPr/>
              <a:lstStyle/>
              <a:p>
                <a:endParaRPr lang="nb-NO" dirty="0"/>
              </a:p>
            </p:txBody>
          </p:sp>
          <p:sp>
            <p:nvSpPr>
              <p:cNvPr id="2823" name="Freeform 1979"/>
              <p:cNvSpPr>
                <a:spLocks/>
              </p:cNvSpPr>
              <p:nvPr/>
            </p:nvSpPr>
            <p:spPr bwMode="auto">
              <a:xfrm>
                <a:off x="2701" y="1813"/>
                <a:ext cx="10" cy="22"/>
              </a:xfrm>
              <a:custGeom>
                <a:avLst/>
                <a:gdLst>
                  <a:gd name="T0" fmla="*/ 2 w 10"/>
                  <a:gd name="T1" fmla="*/ 1 h 22"/>
                  <a:gd name="T2" fmla="*/ 6 w 10"/>
                  <a:gd name="T3" fmla="*/ 0 h 22"/>
                  <a:gd name="T4" fmla="*/ 5 w 10"/>
                  <a:gd name="T5" fmla="*/ 5 h 22"/>
                  <a:gd name="T6" fmla="*/ 5 w 10"/>
                  <a:gd name="T7" fmla="*/ 8 h 22"/>
                  <a:gd name="T8" fmla="*/ 0 w 10"/>
                  <a:gd name="T9" fmla="*/ 16 h 22"/>
                  <a:gd name="T10" fmla="*/ 1 w 10"/>
                  <a:gd name="T11" fmla="*/ 22 h 22"/>
                  <a:gd name="T12" fmla="*/ 10 w 10"/>
                  <a:gd name="T13" fmla="*/ 11 h 22"/>
                  <a:gd name="T14" fmla="*/ 10 w 10"/>
                  <a:gd name="T15" fmla="*/ 11 h 2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22"/>
                  <a:gd name="T26" fmla="*/ 10 w 10"/>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22">
                    <a:moveTo>
                      <a:pt x="2" y="1"/>
                    </a:moveTo>
                    <a:lnTo>
                      <a:pt x="6" y="0"/>
                    </a:lnTo>
                    <a:lnTo>
                      <a:pt x="5" y="5"/>
                    </a:lnTo>
                    <a:lnTo>
                      <a:pt x="5" y="8"/>
                    </a:lnTo>
                    <a:lnTo>
                      <a:pt x="0" y="16"/>
                    </a:lnTo>
                    <a:lnTo>
                      <a:pt x="1" y="22"/>
                    </a:lnTo>
                    <a:lnTo>
                      <a:pt x="10" y="11"/>
                    </a:lnTo>
                  </a:path>
                </a:pathLst>
              </a:custGeom>
              <a:noFill/>
              <a:ln w="3">
                <a:solidFill>
                  <a:srgbClr val="00BDFF"/>
                </a:solidFill>
                <a:prstDash val="solid"/>
                <a:round/>
                <a:headEnd/>
                <a:tailEnd/>
              </a:ln>
            </p:spPr>
            <p:txBody>
              <a:bodyPr/>
              <a:lstStyle/>
              <a:p>
                <a:endParaRPr lang="nb-NO" dirty="0"/>
              </a:p>
            </p:txBody>
          </p:sp>
          <p:sp>
            <p:nvSpPr>
              <p:cNvPr id="2824" name="Freeform 1980"/>
              <p:cNvSpPr>
                <a:spLocks/>
              </p:cNvSpPr>
              <p:nvPr/>
            </p:nvSpPr>
            <p:spPr bwMode="auto">
              <a:xfrm>
                <a:off x="2596" y="1828"/>
                <a:ext cx="8" cy="14"/>
              </a:xfrm>
              <a:custGeom>
                <a:avLst/>
                <a:gdLst>
                  <a:gd name="T0" fmla="*/ 1 w 8"/>
                  <a:gd name="T1" fmla="*/ 14 h 14"/>
                  <a:gd name="T2" fmla="*/ 7 w 8"/>
                  <a:gd name="T3" fmla="*/ 10 h 14"/>
                  <a:gd name="T4" fmla="*/ 8 w 8"/>
                  <a:gd name="T5" fmla="*/ 10 h 14"/>
                  <a:gd name="T6" fmla="*/ 5 w 8"/>
                  <a:gd name="T7" fmla="*/ 0 h 14"/>
                  <a:gd name="T8" fmla="*/ 5 w 8"/>
                  <a:gd name="T9" fmla="*/ 0 h 14"/>
                  <a:gd name="T10" fmla="*/ 3 w 8"/>
                  <a:gd name="T11" fmla="*/ 1 h 14"/>
                  <a:gd name="T12" fmla="*/ 0 w 8"/>
                  <a:gd name="T13" fmla="*/ 2 h 14"/>
                  <a:gd name="T14" fmla="*/ 0 w 8"/>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4"/>
                  <a:gd name="T26" fmla="*/ 8 w 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4">
                    <a:moveTo>
                      <a:pt x="1" y="14"/>
                    </a:moveTo>
                    <a:lnTo>
                      <a:pt x="7" y="10"/>
                    </a:lnTo>
                    <a:lnTo>
                      <a:pt x="8" y="10"/>
                    </a:lnTo>
                    <a:lnTo>
                      <a:pt x="5" y="0"/>
                    </a:lnTo>
                    <a:lnTo>
                      <a:pt x="3" y="1"/>
                    </a:lnTo>
                    <a:lnTo>
                      <a:pt x="0" y="2"/>
                    </a:lnTo>
                  </a:path>
                </a:pathLst>
              </a:custGeom>
              <a:noFill/>
              <a:ln w="3">
                <a:solidFill>
                  <a:srgbClr val="00BDFF"/>
                </a:solidFill>
                <a:prstDash val="solid"/>
                <a:round/>
                <a:headEnd/>
                <a:tailEnd/>
              </a:ln>
            </p:spPr>
            <p:txBody>
              <a:bodyPr/>
              <a:lstStyle/>
              <a:p>
                <a:endParaRPr lang="nb-NO" dirty="0"/>
              </a:p>
            </p:txBody>
          </p:sp>
          <p:sp>
            <p:nvSpPr>
              <p:cNvPr id="2825" name="Line 1981"/>
              <p:cNvSpPr>
                <a:spLocks noChangeShapeType="1"/>
              </p:cNvSpPr>
              <p:nvPr/>
            </p:nvSpPr>
            <p:spPr bwMode="auto">
              <a:xfrm flipV="1">
                <a:off x="2612" y="1833"/>
                <a:ext cx="9" cy="9"/>
              </a:xfrm>
              <a:prstGeom prst="line">
                <a:avLst/>
              </a:prstGeom>
              <a:noFill/>
              <a:ln w="3">
                <a:solidFill>
                  <a:srgbClr val="00BDFF"/>
                </a:solidFill>
                <a:round/>
                <a:headEnd/>
                <a:tailEnd/>
              </a:ln>
            </p:spPr>
            <p:txBody>
              <a:bodyPr/>
              <a:lstStyle/>
              <a:p>
                <a:endParaRPr lang="nb-NO" dirty="0"/>
              </a:p>
            </p:txBody>
          </p:sp>
          <p:sp>
            <p:nvSpPr>
              <p:cNvPr id="2826" name="Freeform 1982"/>
              <p:cNvSpPr>
                <a:spLocks/>
              </p:cNvSpPr>
              <p:nvPr/>
            </p:nvSpPr>
            <p:spPr bwMode="auto">
              <a:xfrm>
                <a:off x="2608" y="1842"/>
                <a:ext cx="13" cy="9"/>
              </a:xfrm>
              <a:custGeom>
                <a:avLst/>
                <a:gdLst>
                  <a:gd name="T0" fmla="*/ 13 w 13"/>
                  <a:gd name="T1" fmla="*/ 9 h 9"/>
                  <a:gd name="T2" fmla="*/ 6 w 13"/>
                  <a:gd name="T3" fmla="*/ 9 h 9"/>
                  <a:gd name="T4" fmla="*/ 5 w 13"/>
                  <a:gd name="T5" fmla="*/ 8 h 9"/>
                  <a:gd name="T6" fmla="*/ 0 w 13"/>
                  <a:gd name="T7" fmla="*/ 9 h 9"/>
                  <a:gd name="T8" fmla="*/ 4 w 13"/>
                  <a:gd name="T9" fmla="*/ 0 h 9"/>
                  <a:gd name="T10" fmla="*/ 0 60000 65536"/>
                  <a:gd name="T11" fmla="*/ 0 60000 65536"/>
                  <a:gd name="T12" fmla="*/ 0 60000 65536"/>
                  <a:gd name="T13" fmla="*/ 0 60000 65536"/>
                  <a:gd name="T14" fmla="*/ 0 60000 65536"/>
                  <a:gd name="T15" fmla="*/ 0 w 13"/>
                  <a:gd name="T16" fmla="*/ 0 h 9"/>
                  <a:gd name="T17" fmla="*/ 13 w 13"/>
                  <a:gd name="T18" fmla="*/ 9 h 9"/>
                </a:gdLst>
                <a:ahLst/>
                <a:cxnLst>
                  <a:cxn ang="T10">
                    <a:pos x="T0" y="T1"/>
                  </a:cxn>
                  <a:cxn ang="T11">
                    <a:pos x="T2" y="T3"/>
                  </a:cxn>
                  <a:cxn ang="T12">
                    <a:pos x="T4" y="T5"/>
                  </a:cxn>
                  <a:cxn ang="T13">
                    <a:pos x="T6" y="T7"/>
                  </a:cxn>
                  <a:cxn ang="T14">
                    <a:pos x="T8" y="T9"/>
                  </a:cxn>
                </a:cxnLst>
                <a:rect l="T15" t="T16" r="T17" b="T18"/>
                <a:pathLst>
                  <a:path w="13" h="9">
                    <a:moveTo>
                      <a:pt x="13" y="9"/>
                    </a:moveTo>
                    <a:lnTo>
                      <a:pt x="6" y="9"/>
                    </a:lnTo>
                    <a:lnTo>
                      <a:pt x="5" y="8"/>
                    </a:lnTo>
                    <a:lnTo>
                      <a:pt x="0" y="9"/>
                    </a:lnTo>
                    <a:lnTo>
                      <a:pt x="4" y="0"/>
                    </a:lnTo>
                  </a:path>
                </a:pathLst>
              </a:custGeom>
              <a:noFill/>
              <a:ln w="3">
                <a:solidFill>
                  <a:srgbClr val="00BDFF"/>
                </a:solidFill>
                <a:prstDash val="solid"/>
                <a:round/>
                <a:headEnd/>
                <a:tailEnd/>
              </a:ln>
            </p:spPr>
            <p:txBody>
              <a:bodyPr/>
              <a:lstStyle/>
              <a:p>
                <a:endParaRPr lang="nb-NO" dirty="0"/>
              </a:p>
            </p:txBody>
          </p:sp>
          <p:sp>
            <p:nvSpPr>
              <p:cNvPr id="2827" name="Freeform 1983"/>
              <p:cNvSpPr>
                <a:spLocks/>
              </p:cNvSpPr>
              <p:nvPr/>
            </p:nvSpPr>
            <p:spPr bwMode="auto">
              <a:xfrm>
                <a:off x="2567" y="1803"/>
                <a:ext cx="36" cy="52"/>
              </a:xfrm>
              <a:custGeom>
                <a:avLst/>
                <a:gdLst>
                  <a:gd name="T0" fmla="*/ 29 w 36"/>
                  <a:gd name="T1" fmla="*/ 27 h 52"/>
                  <a:gd name="T2" fmla="*/ 28 w 36"/>
                  <a:gd name="T3" fmla="*/ 25 h 52"/>
                  <a:gd name="T4" fmla="*/ 36 w 36"/>
                  <a:gd name="T5" fmla="*/ 18 h 52"/>
                  <a:gd name="T6" fmla="*/ 32 w 36"/>
                  <a:gd name="T7" fmla="*/ 0 h 52"/>
                  <a:gd name="T8" fmla="*/ 19 w 36"/>
                  <a:gd name="T9" fmla="*/ 7 h 52"/>
                  <a:gd name="T10" fmla="*/ 17 w 36"/>
                  <a:gd name="T11" fmla="*/ 17 h 52"/>
                  <a:gd name="T12" fmla="*/ 25 w 36"/>
                  <a:gd name="T13" fmla="*/ 14 h 52"/>
                  <a:gd name="T14" fmla="*/ 17 w 36"/>
                  <a:gd name="T15" fmla="*/ 30 h 52"/>
                  <a:gd name="T16" fmla="*/ 7 w 36"/>
                  <a:gd name="T17" fmla="*/ 34 h 52"/>
                  <a:gd name="T18" fmla="*/ 7 w 36"/>
                  <a:gd name="T19" fmla="*/ 38 h 52"/>
                  <a:gd name="T20" fmla="*/ 15 w 36"/>
                  <a:gd name="T21" fmla="*/ 38 h 52"/>
                  <a:gd name="T22" fmla="*/ 15 w 36"/>
                  <a:gd name="T23" fmla="*/ 42 h 52"/>
                  <a:gd name="T24" fmla="*/ 3 w 36"/>
                  <a:gd name="T25" fmla="*/ 45 h 52"/>
                  <a:gd name="T26" fmla="*/ 0 w 36"/>
                  <a:gd name="T27" fmla="*/ 47 h 52"/>
                  <a:gd name="T28" fmla="*/ 2 w 36"/>
                  <a:gd name="T29" fmla="*/ 51 h 52"/>
                  <a:gd name="T30" fmla="*/ 2 w 36"/>
                  <a:gd name="T31" fmla="*/ 52 h 52"/>
                  <a:gd name="T32" fmla="*/ 22 w 36"/>
                  <a:gd name="T33" fmla="*/ 45 h 52"/>
                  <a:gd name="T34" fmla="*/ 30 w 36"/>
                  <a:gd name="T35" fmla="*/ 39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2"/>
                  <a:gd name="T56" fmla="*/ 36 w 36"/>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2">
                    <a:moveTo>
                      <a:pt x="29" y="27"/>
                    </a:moveTo>
                    <a:lnTo>
                      <a:pt x="28" y="25"/>
                    </a:lnTo>
                    <a:lnTo>
                      <a:pt x="36" y="18"/>
                    </a:lnTo>
                    <a:lnTo>
                      <a:pt x="32" y="0"/>
                    </a:lnTo>
                    <a:lnTo>
                      <a:pt x="19" y="7"/>
                    </a:lnTo>
                    <a:lnTo>
                      <a:pt x="17" y="17"/>
                    </a:lnTo>
                    <a:lnTo>
                      <a:pt x="25" y="14"/>
                    </a:lnTo>
                    <a:lnTo>
                      <a:pt x="17" y="30"/>
                    </a:lnTo>
                    <a:lnTo>
                      <a:pt x="7" y="34"/>
                    </a:lnTo>
                    <a:lnTo>
                      <a:pt x="7" y="38"/>
                    </a:lnTo>
                    <a:lnTo>
                      <a:pt x="15" y="38"/>
                    </a:lnTo>
                    <a:lnTo>
                      <a:pt x="15" y="42"/>
                    </a:lnTo>
                    <a:lnTo>
                      <a:pt x="3" y="45"/>
                    </a:lnTo>
                    <a:lnTo>
                      <a:pt x="0" y="47"/>
                    </a:lnTo>
                    <a:lnTo>
                      <a:pt x="2" y="51"/>
                    </a:lnTo>
                    <a:lnTo>
                      <a:pt x="2" y="52"/>
                    </a:lnTo>
                    <a:lnTo>
                      <a:pt x="22" y="45"/>
                    </a:lnTo>
                    <a:lnTo>
                      <a:pt x="30" y="39"/>
                    </a:lnTo>
                  </a:path>
                </a:pathLst>
              </a:custGeom>
              <a:noFill/>
              <a:ln w="3">
                <a:solidFill>
                  <a:srgbClr val="00BDFF"/>
                </a:solidFill>
                <a:prstDash val="solid"/>
                <a:round/>
                <a:headEnd/>
                <a:tailEnd/>
              </a:ln>
            </p:spPr>
            <p:txBody>
              <a:bodyPr/>
              <a:lstStyle/>
              <a:p>
                <a:endParaRPr lang="nb-NO" dirty="0"/>
              </a:p>
            </p:txBody>
          </p:sp>
          <p:sp>
            <p:nvSpPr>
              <p:cNvPr id="2828" name="Freeform 1984"/>
              <p:cNvSpPr>
                <a:spLocks/>
              </p:cNvSpPr>
              <p:nvPr/>
            </p:nvSpPr>
            <p:spPr bwMode="auto">
              <a:xfrm>
                <a:off x="2621" y="1843"/>
                <a:ext cx="27" cy="16"/>
              </a:xfrm>
              <a:custGeom>
                <a:avLst/>
                <a:gdLst>
                  <a:gd name="T0" fmla="*/ 18 w 27"/>
                  <a:gd name="T1" fmla="*/ 16 h 16"/>
                  <a:gd name="T2" fmla="*/ 20 w 27"/>
                  <a:gd name="T3" fmla="*/ 11 h 16"/>
                  <a:gd name="T4" fmla="*/ 18 w 27"/>
                  <a:gd name="T5" fmla="*/ 7 h 16"/>
                  <a:gd name="T6" fmla="*/ 27 w 27"/>
                  <a:gd name="T7" fmla="*/ 2 h 16"/>
                  <a:gd name="T8" fmla="*/ 23 w 27"/>
                  <a:gd name="T9" fmla="*/ 0 h 16"/>
                  <a:gd name="T10" fmla="*/ 14 w 27"/>
                  <a:gd name="T11" fmla="*/ 4 h 16"/>
                  <a:gd name="T12" fmla="*/ 5 w 27"/>
                  <a:gd name="T13" fmla="*/ 8 h 16"/>
                  <a:gd name="T14" fmla="*/ 0 w 27"/>
                  <a:gd name="T15" fmla="*/ 8 h 16"/>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
                  <a:gd name="T26" fmla="*/ 27 w 2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
                    <a:moveTo>
                      <a:pt x="18" y="16"/>
                    </a:moveTo>
                    <a:lnTo>
                      <a:pt x="20" y="11"/>
                    </a:lnTo>
                    <a:lnTo>
                      <a:pt x="18" y="7"/>
                    </a:lnTo>
                    <a:lnTo>
                      <a:pt x="27" y="2"/>
                    </a:lnTo>
                    <a:lnTo>
                      <a:pt x="23" y="0"/>
                    </a:lnTo>
                    <a:lnTo>
                      <a:pt x="14" y="4"/>
                    </a:lnTo>
                    <a:lnTo>
                      <a:pt x="5" y="8"/>
                    </a:lnTo>
                    <a:lnTo>
                      <a:pt x="0" y="8"/>
                    </a:lnTo>
                  </a:path>
                </a:pathLst>
              </a:custGeom>
              <a:noFill/>
              <a:ln w="3">
                <a:solidFill>
                  <a:srgbClr val="00BDFF"/>
                </a:solidFill>
                <a:prstDash val="solid"/>
                <a:round/>
                <a:headEnd/>
                <a:tailEnd/>
              </a:ln>
            </p:spPr>
            <p:txBody>
              <a:bodyPr/>
              <a:lstStyle/>
              <a:p>
                <a:endParaRPr lang="nb-NO" dirty="0"/>
              </a:p>
            </p:txBody>
          </p:sp>
          <p:sp>
            <p:nvSpPr>
              <p:cNvPr id="2829" name="Freeform 1985"/>
              <p:cNvSpPr>
                <a:spLocks/>
              </p:cNvSpPr>
              <p:nvPr/>
            </p:nvSpPr>
            <p:spPr bwMode="auto">
              <a:xfrm>
                <a:off x="2603" y="1858"/>
                <a:ext cx="18" cy="7"/>
              </a:xfrm>
              <a:custGeom>
                <a:avLst/>
                <a:gdLst>
                  <a:gd name="T0" fmla="*/ 18 w 18"/>
                  <a:gd name="T1" fmla="*/ 0 h 7"/>
                  <a:gd name="T2" fmla="*/ 15 w 18"/>
                  <a:gd name="T3" fmla="*/ 1 h 7"/>
                  <a:gd name="T4" fmla="*/ 10 w 18"/>
                  <a:gd name="T5" fmla="*/ 2 h 7"/>
                  <a:gd name="T6" fmla="*/ 5 w 18"/>
                  <a:gd name="T7" fmla="*/ 6 h 7"/>
                  <a:gd name="T8" fmla="*/ 0 w 18"/>
                  <a:gd name="T9" fmla="*/ 7 h 7"/>
                  <a:gd name="T10" fmla="*/ 0 60000 65536"/>
                  <a:gd name="T11" fmla="*/ 0 60000 65536"/>
                  <a:gd name="T12" fmla="*/ 0 60000 65536"/>
                  <a:gd name="T13" fmla="*/ 0 60000 65536"/>
                  <a:gd name="T14" fmla="*/ 0 60000 65536"/>
                  <a:gd name="T15" fmla="*/ 0 w 18"/>
                  <a:gd name="T16" fmla="*/ 0 h 7"/>
                  <a:gd name="T17" fmla="*/ 18 w 18"/>
                  <a:gd name="T18" fmla="*/ 7 h 7"/>
                </a:gdLst>
                <a:ahLst/>
                <a:cxnLst>
                  <a:cxn ang="T10">
                    <a:pos x="T0" y="T1"/>
                  </a:cxn>
                  <a:cxn ang="T11">
                    <a:pos x="T2" y="T3"/>
                  </a:cxn>
                  <a:cxn ang="T12">
                    <a:pos x="T4" y="T5"/>
                  </a:cxn>
                  <a:cxn ang="T13">
                    <a:pos x="T6" y="T7"/>
                  </a:cxn>
                  <a:cxn ang="T14">
                    <a:pos x="T8" y="T9"/>
                  </a:cxn>
                </a:cxnLst>
                <a:rect l="T15" t="T16" r="T17" b="T18"/>
                <a:pathLst>
                  <a:path w="18" h="7">
                    <a:moveTo>
                      <a:pt x="18" y="0"/>
                    </a:moveTo>
                    <a:lnTo>
                      <a:pt x="15" y="1"/>
                    </a:lnTo>
                    <a:lnTo>
                      <a:pt x="10" y="2"/>
                    </a:lnTo>
                    <a:lnTo>
                      <a:pt x="5" y="6"/>
                    </a:lnTo>
                    <a:lnTo>
                      <a:pt x="0" y="7"/>
                    </a:lnTo>
                  </a:path>
                </a:pathLst>
              </a:custGeom>
              <a:noFill/>
              <a:ln w="3">
                <a:solidFill>
                  <a:srgbClr val="00BDFF"/>
                </a:solidFill>
                <a:prstDash val="solid"/>
                <a:round/>
                <a:headEnd/>
                <a:tailEnd/>
              </a:ln>
            </p:spPr>
            <p:txBody>
              <a:bodyPr/>
              <a:lstStyle/>
              <a:p>
                <a:endParaRPr lang="nb-NO" dirty="0"/>
              </a:p>
            </p:txBody>
          </p:sp>
          <p:sp>
            <p:nvSpPr>
              <p:cNvPr id="2830" name="Freeform 1986"/>
              <p:cNvSpPr>
                <a:spLocks/>
              </p:cNvSpPr>
              <p:nvPr/>
            </p:nvSpPr>
            <p:spPr bwMode="auto">
              <a:xfrm>
                <a:off x="2621" y="1855"/>
                <a:ext cx="10" cy="13"/>
              </a:xfrm>
              <a:custGeom>
                <a:avLst/>
                <a:gdLst>
                  <a:gd name="T0" fmla="*/ 0 w 10"/>
                  <a:gd name="T1" fmla="*/ 13 h 13"/>
                  <a:gd name="T2" fmla="*/ 9 w 10"/>
                  <a:gd name="T3" fmla="*/ 9 h 13"/>
                  <a:gd name="T4" fmla="*/ 10 w 10"/>
                  <a:gd name="T5" fmla="*/ 3 h 13"/>
                  <a:gd name="T6" fmla="*/ 10 w 10"/>
                  <a:gd name="T7" fmla="*/ 0 h 13"/>
                  <a:gd name="T8" fmla="*/ 0 w 10"/>
                  <a:gd name="T9" fmla="*/ 3 h 13"/>
                  <a:gd name="T10" fmla="*/ 0 60000 65536"/>
                  <a:gd name="T11" fmla="*/ 0 60000 65536"/>
                  <a:gd name="T12" fmla="*/ 0 60000 65536"/>
                  <a:gd name="T13" fmla="*/ 0 60000 65536"/>
                  <a:gd name="T14" fmla="*/ 0 60000 65536"/>
                  <a:gd name="T15" fmla="*/ 0 w 10"/>
                  <a:gd name="T16" fmla="*/ 0 h 13"/>
                  <a:gd name="T17" fmla="*/ 10 w 10"/>
                  <a:gd name="T18" fmla="*/ 13 h 13"/>
                </a:gdLst>
                <a:ahLst/>
                <a:cxnLst>
                  <a:cxn ang="T10">
                    <a:pos x="T0" y="T1"/>
                  </a:cxn>
                  <a:cxn ang="T11">
                    <a:pos x="T2" y="T3"/>
                  </a:cxn>
                  <a:cxn ang="T12">
                    <a:pos x="T4" y="T5"/>
                  </a:cxn>
                  <a:cxn ang="T13">
                    <a:pos x="T6" y="T7"/>
                  </a:cxn>
                  <a:cxn ang="T14">
                    <a:pos x="T8" y="T9"/>
                  </a:cxn>
                </a:cxnLst>
                <a:rect l="T15" t="T16" r="T17" b="T18"/>
                <a:pathLst>
                  <a:path w="10" h="13">
                    <a:moveTo>
                      <a:pt x="0" y="13"/>
                    </a:moveTo>
                    <a:lnTo>
                      <a:pt x="9" y="9"/>
                    </a:lnTo>
                    <a:lnTo>
                      <a:pt x="10" y="3"/>
                    </a:lnTo>
                    <a:lnTo>
                      <a:pt x="10" y="0"/>
                    </a:lnTo>
                    <a:lnTo>
                      <a:pt x="0" y="3"/>
                    </a:lnTo>
                  </a:path>
                </a:pathLst>
              </a:custGeom>
              <a:noFill/>
              <a:ln w="3">
                <a:solidFill>
                  <a:srgbClr val="00BDFF"/>
                </a:solidFill>
                <a:prstDash val="solid"/>
                <a:round/>
                <a:headEnd/>
                <a:tailEnd/>
              </a:ln>
            </p:spPr>
            <p:txBody>
              <a:bodyPr/>
              <a:lstStyle/>
              <a:p>
                <a:endParaRPr lang="nb-NO" dirty="0"/>
              </a:p>
            </p:txBody>
          </p:sp>
          <p:sp>
            <p:nvSpPr>
              <p:cNvPr id="2831" name="Freeform 1987"/>
              <p:cNvSpPr>
                <a:spLocks/>
              </p:cNvSpPr>
              <p:nvPr/>
            </p:nvSpPr>
            <p:spPr bwMode="auto">
              <a:xfrm>
                <a:off x="2555" y="1856"/>
                <a:ext cx="21" cy="20"/>
              </a:xfrm>
              <a:custGeom>
                <a:avLst/>
                <a:gdLst>
                  <a:gd name="T0" fmla="*/ 3 w 21"/>
                  <a:gd name="T1" fmla="*/ 20 h 20"/>
                  <a:gd name="T2" fmla="*/ 10 w 21"/>
                  <a:gd name="T3" fmla="*/ 17 h 20"/>
                  <a:gd name="T4" fmla="*/ 14 w 21"/>
                  <a:gd name="T5" fmla="*/ 12 h 20"/>
                  <a:gd name="T6" fmla="*/ 21 w 21"/>
                  <a:gd name="T7" fmla="*/ 3 h 20"/>
                  <a:gd name="T8" fmla="*/ 20 w 21"/>
                  <a:gd name="T9" fmla="*/ 2 h 20"/>
                  <a:gd name="T10" fmla="*/ 15 w 21"/>
                  <a:gd name="T11" fmla="*/ 3 h 20"/>
                  <a:gd name="T12" fmla="*/ 10 w 21"/>
                  <a:gd name="T13" fmla="*/ 4 h 20"/>
                  <a:gd name="T14" fmla="*/ 6 w 21"/>
                  <a:gd name="T15" fmla="*/ 0 h 20"/>
                  <a:gd name="T16" fmla="*/ 2 w 21"/>
                  <a:gd name="T17" fmla="*/ 0 h 20"/>
                  <a:gd name="T18" fmla="*/ 0 w 21"/>
                  <a:gd name="T19" fmla="*/ 0 h 20"/>
                  <a:gd name="T20" fmla="*/ 3 w 21"/>
                  <a:gd name="T21" fmla="*/ 9 h 20"/>
                  <a:gd name="T22" fmla="*/ 3 w 21"/>
                  <a:gd name="T23" fmla="*/ 16 h 20"/>
                  <a:gd name="T24" fmla="*/ 3 w 21"/>
                  <a:gd name="T25" fmla="*/ 2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0"/>
                  <a:gd name="T41" fmla="*/ 21 w 21"/>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0">
                    <a:moveTo>
                      <a:pt x="3" y="20"/>
                    </a:moveTo>
                    <a:lnTo>
                      <a:pt x="10" y="17"/>
                    </a:lnTo>
                    <a:lnTo>
                      <a:pt x="14" y="12"/>
                    </a:lnTo>
                    <a:lnTo>
                      <a:pt x="21" y="3"/>
                    </a:lnTo>
                    <a:lnTo>
                      <a:pt x="20" y="2"/>
                    </a:lnTo>
                    <a:lnTo>
                      <a:pt x="15" y="3"/>
                    </a:lnTo>
                    <a:lnTo>
                      <a:pt x="10" y="4"/>
                    </a:lnTo>
                    <a:lnTo>
                      <a:pt x="6" y="0"/>
                    </a:lnTo>
                    <a:lnTo>
                      <a:pt x="2" y="0"/>
                    </a:lnTo>
                    <a:lnTo>
                      <a:pt x="0" y="0"/>
                    </a:lnTo>
                    <a:lnTo>
                      <a:pt x="3" y="9"/>
                    </a:lnTo>
                    <a:lnTo>
                      <a:pt x="3" y="16"/>
                    </a:lnTo>
                    <a:lnTo>
                      <a:pt x="3" y="20"/>
                    </a:lnTo>
                  </a:path>
                </a:pathLst>
              </a:custGeom>
              <a:noFill/>
              <a:ln w="3">
                <a:solidFill>
                  <a:srgbClr val="00BDFF"/>
                </a:solidFill>
                <a:prstDash val="solid"/>
                <a:round/>
                <a:headEnd/>
                <a:tailEnd/>
              </a:ln>
            </p:spPr>
            <p:txBody>
              <a:bodyPr/>
              <a:lstStyle/>
              <a:p>
                <a:endParaRPr lang="nb-NO" dirty="0"/>
              </a:p>
            </p:txBody>
          </p:sp>
          <p:sp>
            <p:nvSpPr>
              <p:cNvPr id="2832" name="Freeform 1988"/>
              <p:cNvSpPr>
                <a:spLocks/>
              </p:cNvSpPr>
              <p:nvPr/>
            </p:nvSpPr>
            <p:spPr bwMode="auto">
              <a:xfrm>
                <a:off x="2634" y="1859"/>
                <a:ext cx="21" cy="20"/>
              </a:xfrm>
              <a:custGeom>
                <a:avLst/>
                <a:gdLst>
                  <a:gd name="T0" fmla="*/ 21 w 21"/>
                  <a:gd name="T1" fmla="*/ 20 h 20"/>
                  <a:gd name="T2" fmla="*/ 12 w 21"/>
                  <a:gd name="T3" fmla="*/ 18 h 20"/>
                  <a:gd name="T4" fmla="*/ 10 w 21"/>
                  <a:gd name="T5" fmla="*/ 16 h 20"/>
                  <a:gd name="T6" fmla="*/ 4 w 21"/>
                  <a:gd name="T7" fmla="*/ 12 h 20"/>
                  <a:gd name="T8" fmla="*/ 1 w 21"/>
                  <a:gd name="T9" fmla="*/ 10 h 20"/>
                  <a:gd name="T10" fmla="*/ 0 w 21"/>
                  <a:gd name="T11" fmla="*/ 9 h 20"/>
                  <a:gd name="T12" fmla="*/ 5 w 21"/>
                  <a:gd name="T13" fmla="*/ 4 h 20"/>
                  <a:gd name="T14" fmla="*/ 5 w 21"/>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21" y="20"/>
                    </a:moveTo>
                    <a:lnTo>
                      <a:pt x="12" y="18"/>
                    </a:lnTo>
                    <a:lnTo>
                      <a:pt x="10" y="16"/>
                    </a:lnTo>
                    <a:lnTo>
                      <a:pt x="4" y="12"/>
                    </a:lnTo>
                    <a:lnTo>
                      <a:pt x="1" y="10"/>
                    </a:lnTo>
                    <a:lnTo>
                      <a:pt x="0" y="9"/>
                    </a:lnTo>
                    <a:lnTo>
                      <a:pt x="5" y="4"/>
                    </a:lnTo>
                    <a:lnTo>
                      <a:pt x="5" y="0"/>
                    </a:lnTo>
                  </a:path>
                </a:pathLst>
              </a:custGeom>
              <a:noFill/>
              <a:ln w="3">
                <a:solidFill>
                  <a:srgbClr val="00BDFF"/>
                </a:solidFill>
                <a:prstDash val="solid"/>
                <a:round/>
                <a:headEnd/>
                <a:tailEnd/>
              </a:ln>
            </p:spPr>
            <p:txBody>
              <a:bodyPr/>
              <a:lstStyle/>
              <a:p>
                <a:endParaRPr lang="nb-NO" dirty="0"/>
              </a:p>
            </p:txBody>
          </p:sp>
          <p:sp>
            <p:nvSpPr>
              <p:cNvPr id="2833" name="Freeform 1989"/>
              <p:cNvSpPr>
                <a:spLocks/>
              </p:cNvSpPr>
              <p:nvPr/>
            </p:nvSpPr>
            <p:spPr bwMode="auto">
              <a:xfrm>
                <a:off x="2614" y="1872"/>
                <a:ext cx="7" cy="7"/>
              </a:xfrm>
              <a:custGeom>
                <a:avLst/>
                <a:gdLst>
                  <a:gd name="T0" fmla="*/ 0 w 7"/>
                  <a:gd name="T1" fmla="*/ 7 h 7"/>
                  <a:gd name="T2" fmla="*/ 2 w 7"/>
                  <a:gd name="T3" fmla="*/ 5 h 7"/>
                  <a:gd name="T4" fmla="*/ 7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7"/>
                    </a:moveTo>
                    <a:lnTo>
                      <a:pt x="2" y="5"/>
                    </a:lnTo>
                    <a:lnTo>
                      <a:pt x="7" y="0"/>
                    </a:lnTo>
                  </a:path>
                </a:pathLst>
              </a:custGeom>
              <a:noFill/>
              <a:ln w="3">
                <a:solidFill>
                  <a:srgbClr val="00BDFF"/>
                </a:solidFill>
                <a:prstDash val="solid"/>
                <a:round/>
                <a:headEnd/>
                <a:tailEnd/>
              </a:ln>
            </p:spPr>
            <p:txBody>
              <a:bodyPr/>
              <a:lstStyle/>
              <a:p>
                <a:endParaRPr lang="nb-NO" dirty="0"/>
              </a:p>
            </p:txBody>
          </p:sp>
          <p:sp>
            <p:nvSpPr>
              <p:cNvPr id="2834" name="Freeform 1990"/>
              <p:cNvSpPr>
                <a:spLocks/>
              </p:cNvSpPr>
              <p:nvPr/>
            </p:nvSpPr>
            <p:spPr bwMode="auto">
              <a:xfrm>
                <a:off x="2599" y="1868"/>
                <a:ext cx="22" cy="13"/>
              </a:xfrm>
              <a:custGeom>
                <a:avLst/>
                <a:gdLst>
                  <a:gd name="T0" fmla="*/ 0 w 22"/>
                  <a:gd name="T1" fmla="*/ 13 h 13"/>
                  <a:gd name="T2" fmla="*/ 6 w 22"/>
                  <a:gd name="T3" fmla="*/ 5 h 13"/>
                  <a:gd name="T4" fmla="*/ 10 w 22"/>
                  <a:gd name="T5" fmla="*/ 4 h 13"/>
                  <a:gd name="T6" fmla="*/ 19 w 22"/>
                  <a:gd name="T7" fmla="*/ 0 h 13"/>
                  <a:gd name="T8" fmla="*/ 22 w 22"/>
                  <a:gd name="T9" fmla="*/ 0 h 13"/>
                  <a:gd name="T10" fmla="*/ 0 60000 65536"/>
                  <a:gd name="T11" fmla="*/ 0 60000 65536"/>
                  <a:gd name="T12" fmla="*/ 0 60000 65536"/>
                  <a:gd name="T13" fmla="*/ 0 60000 65536"/>
                  <a:gd name="T14" fmla="*/ 0 60000 65536"/>
                  <a:gd name="T15" fmla="*/ 0 w 22"/>
                  <a:gd name="T16" fmla="*/ 0 h 13"/>
                  <a:gd name="T17" fmla="*/ 22 w 22"/>
                  <a:gd name="T18" fmla="*/ 13 h 13"/>
                </a:gdLst>
                <a:ahLst/>
                <a:cxnLst>
                  <a:cxn ang="T10">
                    <a:pos x="T0" y="T1"/>
                  </a:cxn>
                  <a:cxn ang="T11">
                    <a:pos x="T2" y="T3"/>
                  </a:cxn>
                  <a:cxn ang="T12">
                    <a:pos x="T4" y="T5"/>
                  </a:cxn>
                  <a:cxn ang="T13">
                    <a:pos x="T6" y="T7"/>
                  </a:cxn>
                  <a:cxn ang="T14">
                    <a:pos x="T8" y="T9"/>
                  </a:cxn>
                </a:cxnLst>
                <a:rect l="T15" t="T16" r="T17" b="T18"/>
                <a:pathLst>
                  <a:path w="22" h="13">
                    <a:moveTo>
                      <a:pt x="0" y="13"/>
                    </a:moveTo>
                    <a:lnTo>
                      <a:pt x="6" y="5"/>
                    </a:lnTo>
                    <a:lnTo>
                      <a:pt x="10" y="4"/>
                    </a:lnTo>
                    <a:lnTo>
                      <a:pt x="19" y="0"/>
                    </a:lnTo>
                    <a:lnTo>
                      <a:pt x="22" y="0"/>
                    </a:lnTo>
                  </a:path>
                </a:pathLst>
              </a:custGeom>
              <a:noFill/>
              <a:ln w="3">
                <a:solidFill>
                  <a:srgbClr val="00BDFF"/>
                </a:solidFill>
                <a:prstDash val="solid"/>
                <a:round/>
                <a:headEnd/>
                <a:tailEnd/>
              </a:ln>
            </p:spPr>
            <p:txBody>
              <a:bodyPr/>
              <a:lstStyle/>
              <a:p>
                <a:endParaRPr lang="nb-NO" dirty="0"/>
              </a:p>
            </p:txBody>
          </p:sp>
          <p:sp>
            <p:nvSpPr>
              <p:cNvPr id="2835" name="Freeform 1991"/>
              <p:cNvSpPr>
                <a:spLocks/>
              </p:cNvSpPr>
              <p:nvPr/>
            </p:nvSpPr>
            <p:spPr bwMode="auto">
              <a:xfrm>
                <a:off x="2621" y="1871"/>
                <a:ext cx="26" cy="15"/>
              </a:xfrm>
              <a:custGeom>
                <a:avLst/>
                <a:gdLst>
                  <a:gd name="T0" fmla="*/ 0 w 26"/>
                  <a:gd name="T1" fmla="*/ 1 h 15"/>
                  <a:gd name="T2" fmla="*/ 3 w 26"/>
                  <a:gd name="T3" fmla="*/ 0 h 15"/>
                  <a:gd name="T4" fmla="*/ 8 w 26"/>
                  <a:gd name="T5" fmla="*/ 4 h 15"/>
                  <a:gd name="T6" fmla="*/ 16 w 26"/>
                  <a:gd name="T7" fmla="*/ 11 h 15"/>
                  <a:gd name="T8" fmla="*/ 25 w 26"/>
                  <a:gd name="T9" fmla="*/ 15 h 15"/>
                  <a:gd name="T10" fmla="*/ 26 w 26"/>
                  <a:gd name="T11" fmla="*/ 15 h 15"/>
                  <a:gd name="T12" fmla="*/ 0 60000 65536"/>
                  <a:gd name="T13" fmla="*/ 0 60000 65536"/>
                  <a:gd name="T14" fmla="*/ 0 60000 65536"/>
                  <a:gd name="T15" fmla="*/ 0 60000 65536"/>
                  <a:gd name="T16" fmla="*/ 0 60000 65536"/>
                  <a:gd name="T17" fmla="*/ 0 60000 65536"/>
                  <a:gd name="T18" fmla="*/ 0 w 26"/>
                  <a:gd name="T19" fmla="*/ 0 h 15"/>
                  <a:gd name="T20" fmla="*/ 26 w 2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6" h="15">
                    <a:moveTo>
                      <a:pt x="0" y="1"/>
                    </a:moveTo>
                    <a:lnTo>
                      <a:pt x="3" y="0"/>
                    </a:lnTo>
                    <a:lnTo>
                      <a:pt x="8" y="4"/>
                    </a:lnTo>
                    <a:lnTo>
                      <a:pt x="16" y="11"/>
                    </a:lnTo>
                    <a:lnTo>
                      <a:pt x="25" y="15"/>
                    </a:lnTo>
                    <a:lnTo>
                      <a:pt x="26" y="15"/>
                    </a:lnTo>
                  </a:path>
                </a:pathLst>
              </a:custGeom>
              <a:noFill/>
              <a:ln w="3">
                <a:solidFill>
                  <a:srgbClr val="00BDFF"/>
                </a:solidFill>
                <a:prstDash val="solid"/>
                <a:round/>
                <a:headEnd/>
                <a:tailEnd/>
              </a:ln>
            </p:spPr>
            <p:txBody>
              <a:bodyPr/>
              <a:lstStyle/>
              <a:p>
                <a:endParaRPr lang="nb-NO" dirty="0"/>
              </a:p>
            </p:txBody>
          </p:sp>
          <p:sp>
            <p:nvSpPr>
              <p:cNvPr id="2836" name="Freeform 1992"/>
              <p:cNvSpPr>
                <a:spLocks/>
              </p:cNvSpPr>
              <p:nvPr/>
            </p:nvSpPr>
            <p:spPr bwMode="auto">
              <a:xfrm>
                <a:off x="2575" y="1858"/>
                <a:ext cx="30" cy="32"/>
              </a:xfrm>
              <a:custGeom>
                <a:avLst/>
                <a:gdLst>
                  <a:gd name="T0" fmla="*/ 28 w 30"/>
                  <a:gd name="T1" fmla="*/ 7 h 32"/>
                  <a:gd name="T2" fmla="*/ 30 w 30"/>
                  <a:gd name="T3" fmla="*/ 1 h 32"/>
                  <a:gd name="T4" fmla="*/ 26 w 30"/>
                  <a:gd name="T5" fmla="*/ 0 h 32"/>
                  <a:gd name="T6" fmla="*/ 24 w 30"/>
                  <a:gd name="T7" fmla="*/ 0 h 32"/>
                  <a:gd name="T8" fmla="*/ 11 w 30"/>
                  <a:gd name="T9" fmla="*/ 14 h 32"/>
                  <a:gd name="T10" fmla="*/ 11 w 30"/>
                  <a:gd name="T11" fmla="*/ 21 h 32"/>
                  <a:gd name="T12" fmla="*/ 4 w 30"/>
                  <a:gd name="T13" fmla="*/ 22 h 32"/>
                  <a:gd name="T14" fmla="*/ 0 w 30"/>
                  <a:gd name="T15" fmla="*/ 31 h 32"/>
                  <a:gd name="T16" fmla="*/ 1 w 30"/>
                  <a:gd name="T17" fmla="*/ 32 h 32"/>
                  <a:gd name="T18" fmla="*/ 14 w 30"/>
                  <a:gd name="T19" fmla="*/ 32 h 32"/>
                  <a:gd name="T20" fmla="*/ 17 w 30"/>
                  <a:gd name="T21" fmla="*/ 31 h 32"/>
                  <a:gd name="T22" fmla="*/ 24 w 30"/>
                  <a:gd name="T23" fmla="*/ 2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2"/>
                  <a:gd name="T38" fmla="*/ 30 w 30"/>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2">
                    <a:moveTo>
                      <a:pt x="28" y="7"/>
                    </a:moveTo>
                    <a:lnTo>
                      <a:pt x="30" y="1"/>
                    </a:lnTo>
                    <a:lnTo>
                      <a:pt x="26" y="0"/>
                    </a:lnTo>
                    <a:lnTo>
                      <a:pt x="24" y="0"/>
                    </a:lnTo>
                    <a:lnTo>
                      <a:pt x="11" y="14"/>
                    </a:lnTo>
                    <a:lnTo>
                      <a:pt x="11" y="21"/>
                    </a:lnTo>
                    <a:lnTo>
                      <a:pt x="4" y="22"/>
                    </a:lnTo>
                    <a:lnTo>
                      <a:pt x="0" y="31"/>
                    </a:lnTo>
                    <a:lnTo>
                      <a:pt x="1" y="32"/>
                    </a:lnTo>
                    <a:lnTo>
                      <a:pt x="14" y="32"/>
                    </a:lnTo>
                    <a:lnTo>
                      <a:pt x="17" y="31"/>
                    </a:lnTo>
                    <a:lnTo>
                      <a:pt x="24" y="23"/>
                    </a:lnTo>
                  </a:path>
                </a:pathLst>
              </a:custGeom>
              <a:noFill/>
              <a:ln w="3">
                <a:solidFill>
                  <a:srgbClr val="00BDFF"/>
                </a:solidFill>
                <a:prstDash val="solid"/>
                <a:round/>
                <a:headEnd/>
                <a:tailEnd/>
              </a:ln>
            </p:spPr>
            <p:txBody>
              <a:bodyPr/>
              <a:lstStyle/>
              <a:p>
                <a:endParaRPr lang="nb-NO" dirty="0"/>
              </a:p>
            </p:txBody>
          </p:sp>
          <p:sp>
            <p:nvSpPr>
              <p:cNvPr id="2837" name="Freeform 1993"/>
              <p:cNvSpPr>
                <a:spLocks/>
              </p:cNvSpPr>
              <p:nvPr/>
            </p:nvSpPr>
            <p:spPr bwMode="auto">
              <a:xfrm>
                <a:off x="2533" y="1885"/>
                <a:ext cx="7" cy="7"/>
              </a:xfrm>
              <a:custGeom>
                <a:avLst/>
                <a:gdLst>
                  <a:gd name="T0" fmla="*/ 1 w 7"/>
                  <a:gd name="T1" fmla="*/ 7 h 7"/>
                  <a:gd name="T2" fmla="*/ 0 w 7"/>
                  <a:gd name="T3" fmla="*/ 7 h 7"/>
                  <a:gd name="T4" fmla="*/ 1 w 7"/>
                  <a:gd name="T5" fmla="*/ 3 h 7"/>
                  <a:gd name="T6" fmla="*/ 4 w 7"/>
                  <a:gd name="T7" fmla="*/ 0 h 7"/>
                  <a:gd name="T8" fmla="*/ 7 w 7"/>
                  <a:gd name="T9" fmla="*/ 3 h 7"/>
                  <a:gd name="T10" fmla="*/ 4 w 7"/>
                  <a:gd name="T11" fmla="*/ 5 h 7"/>
                  <a:gd name="T12" fmla="*/ 1 w 7"/>
                  <a:gd name="T13" fmla="*/ 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7"/>
                    </a:moveTo>
                    <a:lnTo>
                      <a:pt x="0" y="7"/>
                    </a:lnTo>
                    <a:lnTo>
                      <a:pt x="1" y="3"/>
                    </a:lnTo>
                    <a:lnTo>
                      <a:pt x="4" y="0"/>
                    </a:lnTo>
                    <a:lnTo>
                      <a:pt x="7" y="3"/>
                    </a:lnTo>
                    <a:lnTo>
                      <a:pt x="4" y="5"/>
                    </a:lnTo>
                    <a:lnTo>
                      <a:pt x="1" y="7"/>
                    </a:lnTo>
                  </a:path>
                </a:pathLst>
              </a:custGeom>
              <a:noFill/>
              <a:ln w="3">
                <a:solidFill>
                  <a:srgbClr val="00BDFF"/>
                </a:solidFill>
                <a:prstDash val="solid"/>
                <a:round/>
                <a:headEnd/>
                <a:tailEnd/>
              </a:ln>
            </p:spPr>
            <p:txBody>
              <a:bodyPr/>
              <a:lstStyle/>
              <a:p>
                <a:endParaRPr lang="nb-NO" dirty="0"/>
              </a:p>
            </p:txBody>
          </p:sp>
          <p:sp>
            <p:nvSpPr>
              <p:cNvPr id="2838" name="Freeform 1994"/>
              <p:cNvSpPr>
                <a:spLocks/>
              </p:cNvSpPr>
              <p:nvPr/>
            </p:nvSpPr>
            <p:spPr bwMode="auto">
              <a:xfrm>
                <a:off x="2647" y="1886"/>
                <a:ext cx="8" cy="10"/>
              </a:xfrm>
              <a:custGeom>
                <a:avLst/>
                <a:gdLst>
                  <a:gd name="T0" fmla="*/ 0 w 8"/>
                  <a:gd name="T1" fmla="*/ 0 h 10"/>
                  <a:gd name="T2" fmla="*/ 5 w 8"/>
                  <a:gd name="T3" fmla="*/ 6 h 10"/>
                  <a:gd name="T4" fmla="*/ 8 w 8"/>
                  <a:gd name="T5" fmla="*/ 10 h 10"/>
                  <a:gd name="T6" fmla="*/ 0 60000 65536"/>
                  <a:gd name="T7" fmla="*/ 0 60000 65536"/>
                  <a:gd name="T8" fmla="*/ 0 60000 65536"/>
                  <a:gd name="T9" fmla="*/ 0 w 8"/>
                  <a:gd name="T10" fmla="*/ 0 h 10"/>
                  <a:gd name="T11" fmla="*/ 8 w 8"/>
                  <a:gd name="T12" fmla="*/ 10 h 10"/>
                </a:gdLst>
                <a:ahLst/>
                <a:cxnLst>
                  <a:cxn ang="T6">
                    <a:pos x="T0" y="T1"/>
                  </a:cxn>
                  <a:cxn ang="T7">
                    <a:pos x="T2" y="T3"/>
                  </a:cxn>
                  <a:cxn ang="T8">
                    <a:pos x="T4" y="T5"/>
                  </a:cxn>
                </a:cxnLst>
                <a:rect l="T9" t="T10" r="T11" b="T12"/>
                <a:pathLst>
                  <a:path w="8" h="10">
                    <a:moveTo>
                      <a:pt x="0" y="0"/>
                    </a:moveTo>
                    <a:lnTo>
                      <a:pt x="5" y="6"/>
                    </a:lnTo>
                    <a:lnTo>
                      <a:pt x="8" y="10"/>
                    </a:lnTo>
                  </a:path>
                </a:pathLst>
              </a:custGeom>
              <a:noFill/>
              <a:ln w="3">
                <a:solidFill>
                  <a:srgbClr val="00BDFF"/>
                </a:solidFill>
                <a:prstDash val="solid"/>
                <a:round/>
                <a:headEnd/>
                <a:tailEnd/>
              </a:ln>
            </p:spPr>
            <p:txBody>
              <a:bodyPr/>
              <a:lstStyle/>
              <a:p>
                <a:endParaRPr lang="nb-NO" dirty="0"/>
              </a:p>
            </p:txBody>
          </p:sp>
          <p:sp>
            <p:nvSpPr>
              <p:cNvPr id="2839" name="Freeform 1995"/>
              <p:cNvSpPr>
                <a:spLocks/>
              </p:cNvSpPr>
              <p:nvPr/>
            </p:nvSpPr>
            <p:spPr bwMode="auto">
              <a:xfrm>
                <a:off x="2559" y="1879"/>
                <a:ext cx="16" cy="26"/>
              </a:xfrm>
              <a:custGeom>
                <a:avLst/>
                <a:gdLst>
                  <a:gd name="T0" fmla="*/ 3 w 16"/>
                  <a:gd name="T1" fmla="*/ 26 h 26"/>
                  <a:gd name="T2" fmla="*/ 3 w 16"/>
                  <a:gd name="T3" fmla="*/ 22 h 26"/>
                  <a:gd name="T4" fmla="*/ 4 w 16"/>
                  <a:gd name="T5" fmla="*/ 17 h 26"/>
                  <a:gd name="T6" fmla="*/ 8 w 16"/>
                  <a:gd name="T7" fmla="*/ 14 h 26"/>
                  <a:gd name="T8" fmla="*/ 8 w 16"/>
                  <a:gd name="T9" fmla="*/ 11 h 26"/>
                  <a:gd name="T10" fmla="*/ 12 w 16"/>
                  <a:gd name="T11" fmla="*/ 5 h 26"/>
                  <a:gd name="T12" fmla="*/ 16 w 16"/>
                  <a:gd name="T13" fmla="*/ 1 h 26"/>
                  <a:gd name="T14" fmla="*/ 13 w 16"/>
                  <a:gd name="T15" fmla="*/ 0 h 26"/>
                  <a:gd name="T16" fmla="*/ 8 w 16"/>
                  <a:gd name="T17" fmla="*/ 0 h 26"/>
                  <a:gd name="T18" fmla="*/ 8 w 16"/>
                  <a:gd name="T19" fmla="*/ 3 h 26"/>
                  <a:gd name="T20" fmla="*/ 8 w 16"/>
                  <a:gd name="T21" fmla="*/ 6 h 26"/>
                  <a:gd name="T22" fmla="*/ 6 w 16"/>
                  <a:gd name="T23" fmla="*/ 10 h 26"/>
                  <a:gd name="T24" fmla="*/ 3 w 16"/>
                  <a:gd name="T25" fmla="*/ 11 h 26"/>
                  <a:gd name="T26" fmla="*/ 2 w 16"/>
                  <a:gd name="T27" fmla="*/ 17 h 26"/>
                  <a:gd name="T28" fmla="*/ 0 w 16"/>
                  <a:gd name="T29" fmla="*/ 19 h 26"/>
                  <a:gd name="T30" fmla="*/ 0 w 16"/>
                  <a:gd name="T31" fmla="*/ 24 h 26"/>
                  <a:gd name="T32" fmla="*/ 3 w 16"/>
                  <a:gd name="T33" fmla="*/ 2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6"/>
                  <a:gd name="T53" fmla="*/ 16 w 1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6">
                    <a:moveTo>
                      <a:pt x="3" y="26"/>
                    </a:moveTo>
                    <a:lnTo>
                      <a:pt x="3" y="22"/>
                    </a:lnTo>
                    <a:lnTo>
                      <a:pt x="4" y="17"/>
                    </a:lnTo>
                    <a:lnTo>
                      <a:pt x="8" y="14"/>
                    </a:lnTo>
                    <a:lnTo>
                      <a:pt x="8" y="11"/>
                    </a:lnTo>
                    <a:lnTo>
                      <a:pt x="12" y="5"/>
                    </a:lnTo>
                    <a:lnTo>
                      <a:pt x="16" y="1"/>
                    </a:lnTo>
                    <a:lnTo>
                      <a:pt x="13" y="0"/>
                    </a:lnTo>
                    <a:lnTo>
                      <a:pt x="8" y="0"/>
                    </a:lnTo>
                    <a:lnTo>
                      <a:pt x="8" y="3"/>
                    </a:lnTo>
                    <a:lnTo>
                      <a:pt x="8" y="6"/>
                    </a:lnTo>
                    <a:lnTo>
                      <a:pt x="6" y="10"/>
                    </a:lnTo>
                    <a:lnTo>
                      <a:pt x="3" y="11"/>
                    </a:lnTo>
                    <a:lnTo>
                      <a:pt x="2" y="17"/>
                    </a:lnTo>
                    <a:lnTo>
                      <a:pt x="0" y="19"/>
                    </a:lnTo>
                    <a:lnTo>
                      <a:pt x="0" y="24"/>
                    </a:lnTo>
                    <a:lnTo>
                      <a:pt x="3" y="26"/>
                    </a:lnTo>
                  </a:path>
                </a:pathLst>
              </a:custGeom>
              <a:noFill/>
              <a:ln w="3">
                <a:solidFill>
                  <a:srgbClr val="00BDFF"/>
                </a:solidFill>
                <a:prstDash val="solid"/>
                <a:round/>
                <a:headEnd/>
                <a:tailEnd/>
              </a:ln>
            </p:spPr>
            <p:txBody>
              <a:bodyPr/>
              <a:lstStyle/>
              <a:p>
                <a:endParaRPr lang="nb-NO" dirty="0"/>
              </a:p>
            </p:txBody>
          </p:sp>
          <p:sp>
            <p:nvSpPr>
              <p:cNvPr id="2840" name="Freeform 1996"/>
              <p:cNvSpPr>
                <a:spLocks/>
              </p:cNvSpPr>
              <p:nvPr/>
            </p:nvSpPr>
            <p:spPr bwMode="auto">
              <a:xfrm>
                <a:off x="2576" y="1892"/>
                <a:ext cx="16" cy="17"/>
              </a:xfrm>
              <a:custGeom>
                <a:avLst/>
                <a:gdLst>
                  <a:gd name="T0" fmla="*/ 2 w 16"/>
                  <a:gd name="T1" fmla="*/ 17 h 17"/>
                  <a:gd name="T2" fmla="*/ 0 w 16"/>
                  <a:gd name="T3" fmla="*/ 10 h 17"/>
                  <a:gd name="T4" fmla="*/ 6 w 16"/>
                  <a:gd name="T5" fmla="*/ 6 h 17"/>
                  <a:gd name="T6" fmla="*/ 11 w 16"/>
                  <a:gd name="T7" fmla="*/ 2 h 17"/>
                  <a:gd name="T8" fmla="*/ 13 w 16"/>
                  <a:gd name="T9" fmla="*/ 0 h 17"/>
                  <a:gd name="T10" fmla="*/ 13 w 16"/>
                  <a:gd name="T11" fmla="*/ 0 h 17"/>
                  <a:gd name="T12" fmla="*/ 16 w 16"/>
                  <a:gd name="T13" fmla="*/ 0 h 17"/>
                  <a:gd name="T14" fmla="*/ 12 w 16"/>
                  <a:gd name="T15" fmla="*/ 5 h 17"/>
                  <a:gd name="T16" fmla="*/ 11 w 16"/>
                  <a:gd name="T17" fmla="*/ 9 h 17"/>
                  <a:gd name="T18" fmla="*/ 11 w 16"/>
                  <a:gd name="T19" fmla="*/ 11 h 17"/>
                  <a:gd name="T20" fmla="*/ 7 w 16"/>
                  <a:gd name="T21" fmla="*/ 14 h 17"/>
                  <a:gd name="T22" fmla="*/ 3 w 16"/>
                  <a:gd name="T23" fmla="*/ 15 h 17"/>
                  <a:gd name="T24" fmla="*/ 2 w 16"/>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2" y="17"/>
                    </a:moveTo>
                    <a:lnTo>
                      <a:pt x="0" y="10"/>
                    </a:lnTo>
                    <a:lnTo>
                      <a:pt x="6" y="6"/>
                    </a:lnTo>
                    <a:lnTo>
                      <a:pt x="11" y="2"/>
                    </a:lnTo>
                    <a:lnTo>
                      <a:pt x="13" y="0"/>
                    </a:lnTo>
                    <a:lnTo>
                      <a:pt x="16" y="0"/>
                    </a:lnTo>
                    <a:lnTo>
                      <a:pt x="12" y="5"/>
                    </a:lnTo>
                    <a:lnTo>
                      <a:pt x="11" y="9"/>
                    </a:lnTo>
                    <a:lnTo>
                      <a:pt x="11" y="11"/>
                    </a:lnTo>
                    <a:lnTo>
                      <a:pt x="7" y="14"/>
                    </a:lnTo>
                    <a:lnTo>
                      <a:pt x="3" y="15"/>
                    </a:lnTo>
                    <a:lnTo>
                      <a:pt x="2" y="17"/>
                    </a:lnTo>
                  </a:path>
                </a:pathLst>
              </a:custGeom>
              <a:noFill/>
              <a:ln w="3">
                <a:solidFill>
                  <a:srgbClr val="00BDFF"/>
                </a:solidFill>
                <a:prstDash val="solid"/>
                <a:round/>
                <a:headEnd/>
                <a:tailEnd/>
              </a:ln>
            </p:spPr>
            <p:txBody>
              <a:bodyPr/>
              <a:lstStyle/>
              <a:p>
                <a:endParaRPr lang="nb-NO" dirty="0"/>
              </a:p>
            </p:txBody>
          </p:sp>
          <p:sp>
            <p:nvSpPr>
              <p:cNvPr id="2841" name="Freeform 1997"/>
              <p:cNvSpPr>
                <a:spLocks/>
              </p:cNvSpPr>
              <p:nvPr/>
            </p:nvSpPr>
            <p:spPr bwMode="auto">
              <a:xfrm>
                <a:off x="2655" y="1896"/>
                <a:ext cx="6" cy="14"/>
              </a:xfrm>
              <a:custGeom>
                <a:avLst/>
                <a:gdLst>
                  <a:gd name="T0" fmla="*/ 0 w 6"/>
                  <a:gd name="T1" fmla="*/ 0 h 14"/>
                  <a:gd name="T2" fmla="*/ 3 w 6"/>
                  <a:gd name="T3" fmla="*/ 5 h 14"/>
                  <a:gd name="T4" fmla="*/ 6 w 6"/>
                  <a:gd name="T5" fmla="*/ 14 h 14"/>
                  <a:gd name="T6" fmla="*/ 0 60000 65536"/>
                  <a:gd name="T7" fmla="*/ 0 60000 65536"/>
                  <a:gd name="T8" fmla="*/ 0 60000 65536"/>
                  <a:gd name="T9" fmla="*/ 0 w 6"/>
                  <a:gd name="T10" fmla="*/ 0 h 14"/>
                  <a:gd name="T11" fmla="*/ 6 w 6"/>
                  <a:gd name="T12" fmla="*/ 14 h 14"/>
                </a:gdLst>
                <a:ahLst/>
                <a:cxnLst>
                  <a:cxn ang="T6">
                    <a:pos x="T0" y="T1"/>
                  </a:cxn>
                  <a:cxn ang="T7">
                    <a:pos x="T2" y="T3"/>
                  </a:cxn>
                  <a:cxn ang="T8">
                    <a:pos x="T4" y="T5"/>
                  </a:cxn>
                </a:cxnLst>
                <a:rect l="T9" t="T10" r="T11" b="T12"/>
                <a:pathLst>
                  <a:path w="6" h="14">
                    <a:moveTo>
                      <a:pt x="0" y="0"/>
                    </a:moveTo>
                    <a:lnTo>
                      <a:pt x="3" y="5"/>
                    </a:lnTo>
                    <a:lnTo>
                      <a:pt x="6" y="14"/>
                    </a:lnTo>
                  </a:path>
                </a:pathLst>
              </a:custGeom>
              <a:noFill/>
              <a:ln w="3">
                <a:solidFill>
                  <a:srgbClr val="00BDFF"/>
                </a:solidFill>
                <a:prstDash val="solid"/>
                <a:round/>
                <a:headEnd/>
                <a:tailEnd/>
              </a:ln>
            </p:spPr>
            <p:txBody>
              <a:bodyPr/>
              <a:lstStyle/>
              <a:p>
                <a:endParaRPr lang="nb-NO" dirty="0"/>
              </a:p>
            </p:txBody>
          </p:sp>
          <p:sp>
            <p:nvSpPr>
              <p:cNvPr id="2842" name="Freeform 1998"/>
              <p:cNvSpPr>
                <a:spLocks/>
              </p:cNvSpPr>
              <p:nvPr/>
            </p:nvSpPr>
            <p:spPr bwMode="auto">
              <a:xfrm>
                <a:off x="2655" y="1879"/>
                <a:ext cx="8" cy="31"/>
              </a:xfrm>
              <a:custGeom>
                <a:avLst/>
                <a:gdLst>
                  <a:gd name="T0" fmla="*/ 6 w 8"/>
                  <a:gd name="T1" fmla="*/ 31 h 31"/>
                  <a:gd name="T2" fmla="*/ 6 w 8"/>
                  <a:gd name="T3" fmla="*/ 31 h 31"/>
                  <a:gd name="T4" fmla="*/ 8 w 8"/>
                  <a:gd name="T5" fmla="*/ 21 h 31"/>
                  <a:gd name="T6" fmla="*/ 6 w 8"/>
                  <a:gd name="T7" fmla="*/ 10 h 31"/>
                  <a:gd name="T8" fmla="*/ 3 w 8"/>
                  <a:gd name="T9" fmla="*/ 2 h 31"/>
                  <a:gd name="T10" fmla="*/ 0 w 8"/>
                  <a:gd name="T11" fmla="*/ 0 h 31"/>
                  <a:gd name="T12" fmla="*/ 0 w 8"/>
                  <a:gd name="T13" fmla="*/ 0 h 31"/>
                  <a:gd name="T14" fmla="*/ 0 60000 65536"/>
                  <a:gd name="T15" fmla="*/ 0 60000 65536"/>
                  <a:gd name="T16" fmla="*/ 0 60000 65536"/>
                  <a:gd name="T17" fmla="*/ 0 60000 65536"/>
                  <a:gd name="T18" fmla="*/ 0 60000 65536"/>
                  <a:gd name="T19" fmla="*/ 0 60000 65536"/>
                  <a:gd name="T20" fmla="*/ 0 60000 65536"/>
                  <a:gd name="T21" fmla="*/ 0 w 8"/>
                  <a:gd name="T22" fmla="*/ 0 h 31"/>
                  <a:gd name="T23" fmla="*/ 8 w 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1">
                    <a:moveTo>
                      <a:pt x="6" y="31"/>
                    </a:moveTo>
                    <a:lnTo>
                      <a:pt x="6" y="31"/>
                    </a:lnTo>
                    <a:lnTo>
                      <a:pt x="8" y="21"/>
                    </a:lnTo>
                    <a:lnTo>
                      <a:pt x="6" y="10"/>
                    </a:lnTo>
                    <a:lnTo>
                      <a:pt x="3" y="2"/>
                    </a:lnTo>
                    <a:lnTo>
                      <a:pt x="0" y="0"/>
                    </a:lnTo>
                  </a:path>
                </a:pathLst>
              </a:custGeom>
              <a:noFill/>
              <a:ln w="3">
                <a:solidFill>
                  <a:srgbClr val="00BDFF"/>
                </a:solidFill>
                <a:prstDash val="solid"/>
                <a:round/>
                <a:headEnd/>
                <a:tailEnd/>
              </a:ln>
            </p:spPr>
            <p:txBody>
              <a:bodyPr/>
              <a:lstStyle/>
              <a:p>
                <a:endParaRPr lang="nb-NO" dirty="0"/>
              </a:p>
            </p:txBody>
          </p:sp>
          <p:sp>
            <p:nvSpPr>
              <p:cNvPr id="2843" name="Freeform 1999"/>
              <p:cNvSpPr>
                <a:spLocks/>
              </p:cNvSpPr>
              <p:nvPr/>
            </p:nvSpPr>
            <p:spPr bwMode="auto">
              <a:xfrm>
                <a:off x="2574" y="1913"/>
                <a:ext cx="13" cy="17"/>
              </a:xfrm>
              <a:custGeom>
                <a:avLst/>
                <a:gdLst>
                  <a:gd name="T0" fmla="*/ 1 w 13"/>
                  <a:gd name="T1" fmla="*/ 17 h 17"/>
                  <a:gd name="T2" fmla="*/ 0 w 13"/>
                  <a:gd name="T3" fmla="*/ 15 h 17"/>
                  <a:gd name="T4" fmla="*/ 4 w 13"/>
                  <a:gd name="T5" fmla="*/ 10 h 17"/>
                  <a:gd name="T6" fmla="*/ 4 w 13"/>
                  <a:gd name="T7" fmla="*/ 6 h 17"/>
                  <a:gd name="T8" fmla="*/ 8 w 13"/>
                  <a:gd name="T9" fmla="*/ 4 h 17"/>
                  <a:gd name="T10" fmla="*/ 10 w 13"/>
                  <a:gd name="T11" fmla="*/ 2 h 17"/>
                  <a:gd name="T12" fmla="*/ 12 w 13"/>
                  <a:gd name="T13" fmla="*/ 0 h 17"/>
                  <a:gd name="T14" fmla="*/ 13 w 13"/>
                  <a:gd name="T15" fmla="*/ 1 h 17"/>
                  <a:gd name="T16" fmla="*/ 12 w 13"/>
                  <a:gd name="T17" fmla="*/ 4 h 17"/>
                  <a:gd name="T18" fmla="*/ 13 w 13"/>
                  <a:gd name="T19" fmla="*/ 7 h 17"/>
                  <a:gd name="T20" fmla="*/ 9 w 13"/>
                  <a:gd name="T21" fmla="*/ 13 h 17"/>
                  <a:gd name="T22" fmla="*/ 6 w 13"/>
                  <a:gd name="T23" fmla="*/ 13 h 17"/>
                  <a:gd name="T24" fmla="*/ 1 w 1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1" y="17"/>
                    </a:moveTo>
                    <a:lnTo>
                      <a:pt x="0" y="15"/>
                    </a:lnTo>
                    <a:lnTo>
                      <a:pt x="4" y="10"/>
                    </a:lnTo>
                    <a:lnTo>
                      <a:pt x="4" y="6"/>
                    </a:lnTo>
                    <a:lnTo>
                      <a:pt x="8" y="4"/>
                    </a:lnTo>
                    <a:lnTo>
                      <a:pt x="10" y="2"/>
                    </a:lnTo>
                    <a:lnTo>
                      <a:pt x="12" y="0"/>
                    </a:lnTo>
                    <a:lnTo>
                      <a:pt x="13" y="1"/>
                    </a:lnTo>
                    <a:lnTo>
                      <a:pt x="12" y="4"/>
                    </a:lnTo>
                    <a:lnTo>
                      <a:pt x="13" y="7"/>
                    </a:lnTo>
                    <a:lnTo>
                      <a:pt x="9" y="13"/>
                    </a:lnTo>
                    <a:lnTo>
                      <a:pt x="6" y="13"/>
                    </a:lnTo>
                    <a:lnTo>
                      <a:pt x="1" y="17"/>
                    </a:lnTo>
                  </a:path>
                </a:pathLst>
              </a:custGeom>
              <a:noFill/>
              <a:ln w="3">
                <a:solidFill>
                  <a:srgbClr val="00BDFF"/>
                </a:solidFill>
                <a:prstDash val="solid"/>
                <a:round/>
                <a:headEnd/>
                <a:tailEnd/>
              </a:ln>
            </p:spPr>
            <p:txBody>
              <a:bodyPr/>
              <a:lstStyle/>
              <a:p>
                <a:endParaRPr lang="nb-NO" dirty="0"/>
              </a:p>
            </p:txBody>
          </p:sp>
          <p:sp>
            <p:nvSpPr>
              <p:cNvPr id="2844" name="Freeform 2000"/>
              <p:cNvSpPr>
                <a:spLocks/>
              </p:cNvSpPr>
              <p:nvPr/>
            </p:nvSpPr>
            <p:spPr bwMode="auto">
              <a:xfrm>
                <a:off x="2565" y="1934"/>
                <a:ext cx="15" cy="19"/>
              </a:xfrm>
              <a:custGeom>
                <a:avLst/>
                <a:gdLst>
                  <a:gd name="T0" fmla="*/ 4 w 15"/>
                  <a:gd name="T1" fmla="*/ 19 h 19"/>
                  <a:gd name="T2" fmla="*/ 0 w 15"/>
                  <a:gd name="T3" fmla="*/ 19 h 19"/>
                  <a:gd name="T4" fmla="*/ 0 w 15"/>
                  <a:gd name="T5" fmla="*/ 15 h 19"/>
                  <a:gd name="T6" fmla="*/ 4 w 15"/>
                  <a:gd name="T7" fmla="*/ 9 h 19"/>
                  <a:gd name="T8" fmla="*/ 9 w 15"/>
                  <a:gd name="T9" fmla="*/ 7 h 19"/>
                  <a:gd name="T10" fmla="*/ 9 w 15"/>
                  <a:gd name="T11" fmla="*/ 5 h 19"/>
                  <a:gd name="T12" fmla="*/ 13 w 15"/>
                  <a:gd name="T13" fmla="*/ 1 h 19"/>
                  <a:gd name="T14" fmla="*/ 15 w 15"/>
                  <a:gd name="T15" fmla="*/ 0 h 19"/>
                  <a:gd name="T16" fmla="*/ 14 w 15"/>
                  <a:gd name="T17" fmla="*/ 2 h 19"/>
                  <a:gd name="T18" fmla="*/ 11 w 15"/>
                  <a:gd name="T19" fmla="*/ 7 h 19"/>
                  <a:gd name="T20" fmla="*/ 9 w 15"/>
                  <a:gd name="T21" fmla="*/ 11 h 19"/>
                  <a:gd name="T22" fmla="*/ 5 w 15"/>
                  <a:gd name="T23" fmla="*/ 17 h 19"/>
                  <a:gd name="T24" fmla="*/ 4 w 15"/>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9"/>
                  <a:gd name="T41" fmla="*/ 15 w 1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9">
                    <a:moveTo>
                      <a:pt x="4" y="19"/>
                    </a:moveTo>
                    <a:lnTo>
                      <a:pt x="0" y="19"/>
                    </a:lnTo>
                    <a:lnTo>
                      <a:pt x="0" y="15"/>
                    </a:lnTo>
                    <a:lnTo>
                      <a:pt x="4" y="9"/>
                    </a:lnTo>
                    <a:lnTo>
                      <a:pt x="9" y="7"/>
                    </a:lnTo>
                    <a:lnTo>
                      <a:pt x="9" y="5"/>
                    </a:lnTo>
                    <a:lnTo>
                      <a:pt x="13" y="1"/>
                    </a:lnTo>
                    <a:lnTo>
                      <a:pt x="15" y="0"/>
                    </a:lnTo>
                    <a:lnTo>
                      <a:pt x="14" y="2"/>
                    </a:lnTo>
                    <a:lnTo>
                      <a:pt x="11" y="7"/>
                    </a:lnTo>
                    <a:lnTo>
                      <a:pt x="9" y="11"/>
                    </a:lnTo>
                    <a:lnTo>
                      <a:pt x="5" y="17"/>
                    </a:lnTo>
                    <a:lnTo>
                      <a:pt x="4" y="19"/>
                    </a:lnTo>
                  </a:path>
                </a:pathLst>
              </a:custGeom>
              <a:noFill/>
              <a:ln w="3">
                <a:solidFill>
                  <a:srgbClr val="00BDFF"/>
                </a:solidFill>
                <a:prstDash val="solid"/>
                <a:round/>
                <a:headEnd/>
                <a:tailEnd/>
              </a:ln>
            </p:spPr>
            <p:txBody>
              <a:bodyPr/>
              <a:lstStyle/>
              <a:p>
                <a:endParaRPr lang="nb-NO" dirty="0"/>
              </a:p>
            </p:txBody>
          </p:sp>
          <p:sp>
            <p:nvSpPr>
              <p:cNvPr id="2845" name="Freeform 2001"/>
              <p:cNvSpPr>
                <a:spLocks/>
              </p:cNvSpPr>
              <p:nvPr/>
            </p:nvSpPr>
            <p:spPr bwMode="auto">
              <a:xfrm>
                <a:off x="2596" y="1944"/>
                <a:ext cx="4" cy="10"/>
              </a:xfrm>
              <a:custGeom>
                <a:avLst/>
                <a:gdLst>
                  <a:gd name="T0" fmla="*/ 0 w 4"/>
                  <a:gd name="T1" fmla="*/ 0 h 10"/>
                  <a:gd name="T2" fmla="*/ 1 w 4"/>
                  <a:gd name="T3" fmla="*/ 4 h 10"/>
                  <a:gd name="T4" fmla="*/ 3 w 4"/>
                  <a:gd name="T5" fmla="*/ 9 h 10"/>
                  <a:gd name="T6" fmla="*/ 4 w 4"/>
                  <a:gd name="T7" fmla="*/ 10 h 10"/>
                  <a:gd name="T8" fmla="*/ 4 w 4"/>
                  <a:gd name="T9" fmla="*/ 10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0" y="0"/>
                    </a:moveTo>
                    <a:lnTo>
                      <a:pt x="1" y="4"/>
                    </a:lnTo>
                    <a:lnTo>
                      <a:pt x="3" y="9"/>
                    </a:lnTo>
                    <a:lnTo>
                      <a:pt x="4" y="10"/>
                    </a:lnTo>
                  </a:path>
                </a:pathLst>
              </a:custGeom>
              <a:noFill/>
              <a:ln w="3">
                <a:solidFill>
                  <a:srgbClr val="00BDFF"/>
                </a:solidFill>
                <a:prstDash val="solid"/>
                <a:round/>
                <a:headEnd/>
                <a:tailEnd/>
              </a:ln>
            </p:spPr>
            <p:txBody>
              <a:bodyPr/>
              <a:lstStyle/>
              <a:p>
                <a:endParaRPr lang="nb-NO" dirty="0"/>
              </a:p>
            </p:txBody>
          </p:sp>
          <p:sp>
            <p:nvSpPr>
              <p:cNvPr id="2846" name="Freeform 2002"/>
              <p:cNvSpPr>
                <a:spLocks/>
              </p:cNvSpPr>
              <p:nvPr/>
            </p:nvSpPr>
            <p:spPr bwMode="auto">
              <a:xfrm>
                <a:off x="2600" y="1954"/>
                <a:ext cx="8" cy="4"/>
              </a:xfrm>
              <a:custGeom>
                <a:avLst/>
                <a:gdLst>
                  <a:gd name="T0" fmla="*/ 0 w 8"/>
                  <a:gd name="T1" fmla="*/ 0 h 4"/>
                  <a:gd name="T2" fmla="*/ 1 w 8"/>
                  <a:gd name="T3" fmla="*/ 3 h 4"/>
                  <a:gd name="T4" fmla="*/ 8 w 8"/>
                  <a:gd name="T5" fmla="*/ 4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0"/>
                    </a:moveTo>
                    <a:lnTo>
                      <a:pt x="1" y="3"/>
                    </a:lnTo>
                    <a:lnTo>
                      <a:pt x="8" y="4"/>
                    </a:lnTo>
                  </a:path>
                </a:pathLst>
              </a:custGeom>
              <a:noFill/>
              <a:ln w="3">
                <a:solidFill>
                  <a:srgbClr val="00BDFF"/>
                </a:solidFill>
                <a:prstDash val="solid"/>
                <a:round/>
                <a:headEnd/>
                <a:tailEnd/>
              </a:ln>
            </p:spPr>
            <p:txBody>
              <a:bodyPr/>
              <a:lstStyle/>
              <a:p>
                <a:endParaRPr lang="nb-NO" dirty="0"/>
              </a:p>
            </p:txBody>
          </p:sp>
          <p:sp>
            <p:nvSpPr>
              <p:cNvPr id="2847" name="Freeform 2003"/>
              <p:cNvSpPr>
                <a:spLocks/>
              </p:cNvSpPr>
              <p:nvPr/>
            </p:nvSpPr>
            <p:spPr bwMode="auto">
              <a:xfrm>
                <a:off x="2502" y="1936"/>
                <a:ext cx="44" cy="32"/>
              </a:xfrm>
              <a:custGeom>
                <a:avLst/>
                <a:gdLst>
                  <a:gd name="T0" fmla="*/ 18 w 44"/>
                  <a:gd name="T1" fmla="*/ 32 h 32"/>
                  <a:gd name="T2" fmla="*/ 29 w 44"/>
                  <a:gd name="T3" fmla="*/ 16 h 32"/>
                  <a:gd name="T4" fmla="*/ 42 w 44"/>
                  <a:gd name="T5" fmla="*/ 13 h 32"/>
                  <a:gd name="T6" fmla="*/ 44 w 44"/>
                  <a:gd name="T7" fmla="*/ 5 h 32"/>
                  <a:gd name="T8" fmla="*/ 29 w 44"/>
                  <a:gd name="T9" fmla="*/ 3 h 32"/>
                  <a:gd name="T10" fmla="*/ 14 w 44"/>
                  <a:gd name="T11" fmla="*/ 0 h 32"/>
                  <a:gd name="T12" fmla="*/ 9 w 44"/>
                  <a:gd name="T13" fmla="*/ 1 h 32"/>
                  <a:gd name="T14" fmla="*/ 4 w 44"/>
                  <a:gd name="T15" fmla="*/ 16 h 32"/>
                  <a:gd name="T16" fmla="*/ 0 w 44"/>
                  <a:gd name="T17" fmla="*/ 22 h 32"/>
                  <a:gd name="T18" fmla="*/ 8 w 44"/>
                  <a:gd name="T19" fmla="*/ 25 h 32"/>
                  <a:gd name="T20" fmla="*/ 17 w 44"/>
                  <a:gd name="T21" fmla="*/ 30 h 32"/>
                  <a:gd name="T22" fmla="*/ 18 w 44"/>
                  <a:gd name="T23" fmla="*/ 32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32"/>
                  <a:gd name="T38" fmla="*/ 44 w 4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32">
                    <a:moveTo>
                      <a:pt x="18" y="32"/>
                    </a:moveTo>
                    <a:lnTo>
                      <a:pt x="29" y="16"/>
                    </a:lnTo>
                    <a:lnTo>
                      <a:pt x="42" y="13"/>
                    </a:lnTo>
                    <a:lnTo>
                      <a:pt x="44" y="5"/>
                    </a:lnTo>
                    <a:lnTo>
                      <a:pt x="29" y="3"/>
                    </a:lnTo>
                    <a:lnTo>
                      <a:pt x="14" y="0"/>
                    </a:lnTo>
                    <a:lnTo>
                      <a:pt x="9" y="1"/>
                    </a:lnTo>
                    <a:lnTo>
                      <a:pt x="4" y="16"/>
                    </a:lnTo>
                    <a:lnTo>
                      <a:pt x="0" y="22"/>
                    </a:lnTo>
                    <a:lnTo>
                      <a:pt x="8" y="25"/>
                    </a:lnTo>
                    <a:lnTo>
                      <a:pt x="17" y="30"/>
                    </a:lnTo>
                    <a:lnTo>
                      <a:pt x="18" y="32"/>
                    </a:lnTo>
                  </a:path>
                </a:pathLst>
              </a:custGeom>
              <a:noFill/>
              <a:ln w="3">
                <a:solidFill>
                  <a:srgbClr val="00BDFF"/>
                </a:solidFill>
                <a:prstDash val="solid"/>
                <a:round/>
                <a:headEnd/>
                <a:tailEnd/>
              </a:ln>
            </p:spPr>
            <p:txBody>
              <a:bodyPr/>
              <a:lstStyle/>
              <a:p>
                <a:endParaRPr lang="nb-NO" dirty="0"/>
              </a:p>
            </p:txBody>
          </p:sp>
          <p:sp>
            <p:nvSpPr>
              <p:cNvPr id="2848" name="Freeform 2004"/>
              <p:cNvSpPr>
                <a:spLocks/>
              </p:cNvSpPr>
              <p:nvPr/>
            </p:nvSpPr>
            <p:spPr bwMode="auto">
              <a:xfrm>
                <a:off x="2621" y="196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3">
                <a:solidFill>
                  <a:srgbClr val="00BDFF"/>
                </a:solidFill>
                <a:prstDash val="solid"/>
                <a:round/>
                <a:headEnd/>
                <a:tailEnd/>
              </a:ln>
            </p:spPr>
            <p:txBody>
              <a:bodyPr/>
              <a:lstStyle/>
              <a:p>
                <a:endParaRPr lang="nb-NO" dirty="0"/>
              </a:p>
            </p:txBody>
          </p:sp>
          <p:sp>
            <p:nvSpPr>
              <p:cNvPr id="2849" name="Freeform 2005"/>
              <p:cNvSpPr>
                <a:spLocks/>
              </p:cNvSpPr>
              <p:nvPr/>
            </p:nvSpPr>
            <p:spPr bwMode="auto">
              <a:xfrm>
                <a:off x="2608" y="1958"/>
                <a:ext cx="13" cy="11"/>
              </a:xfrm>
              <a:custGeom>
                <a:avLst/>
                <a:gdLst>
                  <a:gd name="T0" fmla="*/ 0 w 13"/>
                  <a:gd name="T1" fmla="*/ 0 h 11"/>
                  <a:gd name="T2" fmla="*/ 1 w 13"/>
                  <a:gd name="T3" fmla="*/ 2 h 11"/>
                  <a:gd name="T4" fmla="*/ 5 w 13"/>
                  <a:gd name="T5" fmla="*/ 11 h 11"/>
                  <a:gd name="T6" fmla="*/ 13 w 13"/>
                  <a:gd name="T7" fmla="*/ 10 h 11"/>
                  <a:gd name="T8" fmla="*/ 0 60000 65536"/>
                  <a:gd name="T9" fmla="*/ 0 60000 65536"/>
                  <a:gd name="T10" fmla="*/ 0 60000 65536"/>
                  <a:gd name="T11" fmla="*/ 0 60000 65536"/>
                  <a:gd name="T12" fmla="*/ 0 w 13"/>
                  <a:gd name="T13" fmla="*/ 0 h 11"/>
                  <a:gd name="T14" fmla="*/ 13 w 13"/>
                  <a:gd name="T15" fmla="*/ 11 h 11"/>
                </a:gdLst>
                <a:ahLst/>
                <a:cxnLst>
                  <a:cxn ang="T8">
                    <a:pos x="T0" y="T1"/>
                  </a:cxn>
                  <a:cxn ang="T9">
                    <a:pos x="T2" y="T3"/>
                  </a:cxn>
                  <a:cxn ang="T10">
                    <a:pos x="T4" y="T5"/>
                  </a:cxn>
                  <a:cxn ang="T11">
                    <a:pos x="T6" y="T7"/>
                  </a:cxn>
                </a:cxnLst>
                <a:rect l="T12" t="T13" r="T14" b="T15"/>
                <a:pathLst>
                  <a:path w="13" h="11">
                    <a:moveTo>
                      <a:pt x="0" y="0"/>
                    </a:moveTo>
                    <a:lnTo>
                      <a:pt x="1" y="2"/>
                    </a:lnTo>
                    <a:lnTo>
                      <a:pt x="5" y="11"/>
                    </a:lnTo>
                    <a:lnTo>
                      <a:pt x="13" y="10"/>
                    </a:lnTo>
                  </a:path>
                </a:pathLst>
              </a:custGeom>
              <a:noFill/>
              <a:ln w="3">
                <a:solidFill>
                  <a:srgbClr val="00BDFF"/>
                </a:solidFill>
                <a:prstDash val="solid"/>
                <a:round/>
                <a:headEnd/>
                <a:tailEnd/>
              </a:ln>
            </p:spPr>
            <p:txBody>
              <a:bodyPr/>
              <a:lstStyle/>
              <a:p>
                <a:endParaRPr lang="nb-NO" dirty="0"/>
              </a:p>
            </p:txBody>
          </p:sp>
          <p:sp>
            <p:nvSpPr>
              <p:cNvPr id="2850" name="Freeform 2006"/>
              <p:cNvSpPr>
                <a:spLocks/>
              </p:cNvSpPr>
              <p:nvPr/>
            </p:nvSpPr>
            <p:spPr bwMode="auto">
              <a:xfrm>
                <a:off x="2542" y="1953"/>
                <a:ext cx="10" cy="16"/>
              </a:xfrm>
              <a:custGeom>
                <a:avLst/>
                <a:gdLst>
                  <a:gd name="T0" fmla="*/ 3 w 10"/>
                  <a:gd name="T1" fmla="*/ 16 h 16"/>
                  <a:gd name="T2" fmla="*/ 0 w 10"/>
                  <a:gd name="T3" fmla="*/ 16 h 16"/>
                  <a:gd name="T4" fmla="*/ 2 w 10"/>
                  <a:gd name="T5" fmla="*/ 12 h 16"/>
                  <a:gd name="T6" fmla="*/ 3 w 10"/>
                  <a:gd name="T7" fmla="*/ 8 h 16"/>
                  <a:gd name="T8" fmla="*/ 6 w 10"/>
                  <a:gd name="T9" fmla="*/ 3 h 16"/>
                  <a:gd name="T10" fmla="*/ 6 w 10"/>
                  <a:gd name="T11" fmla="*/ 1 h 16"/>
                  <a:gd name="T12" fmla="*/ 8 w 10"/>
                  <a:gd name="T13" fmla="*/ 0 h 16"/>
                  <a:gd name="T14" fmla="*/ 10 w 10"/>
                  <a:gd name="T15" fmla="*/ 3 h 16"/>
                  <a:gd name="T16" fmla="*/ 8 w 10"/>
                  <a:gd name="T17" fmla="*/ 8 h 16"/>
                  <a:gd name="T18" fmla="*/ 7 w 10"/>
                  <a:gd name="T19" fmla="*/ 12 h 16"/>
                  <a:gd name="T20" fmla="*/ 3 w 10"/>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6"/>
                  <a:gd name="T35" fmla="*/ 10 w 1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6">
                    <a:moveTo>
                      <a:pt x="3" y="16"/>
                    </a:moveTo>
                    <a:lnTo>
                      <a:pt x="0" y="16"/>
                    </a:lnTo>
                    <a:lnTo>
                      <a:pt x="2" y="12"/>
                    </a:lnTo>
                    <a:lnTo>
                      <a:pt x="3" y="8"/>
                    </a:lnTo>
                    <a:lnTo>
                      <a:pt x="6" y="3"/>
                    </a:lnTo>
                    <a:lnTo>
                      <a:pt x="6" y="1"/>
                    </a:lnTo>
                    <a:lnTo>
                      <a:pt x="8" y="0"/>
                    </a:lnTo>
                    <a:lnTo>
                      <a:pt x="10" y="3"/>
                    </a:lnTo>
                    <a:lnTo>
                      <a:pt x="8" y="8"/>
                    </a:lnTo>
                    <a:lnTo>
                      <a:pt x="7" y="12"/>
                    </a:lnTo>
                    <a:lnTo>
                      <a:pt x="3" y="16"/>
                    </a:lnTo>
                  </a:path>
                </a:pathLst>
              </a:custGeom>
              <a:noFill/>
              <a:ln w="3">
                <a:solidFill>
                  <a:srgbClr val="00BDFF"/>
                </a:solidFill>
                <a:prstDash val="solid"/>
                <a:round/>
                <a:headEnd/>
                <a:tailEnd/>
              </a:ln>
            </p:spPr>
            <p:txBody>
              <a:bodyPr/>
              <a:lstStyle/>
              <a:p>
                <a:endParaRPr lang="nb-NO" dirty="0"/>
              </a:p>
            </p:txBody>
          </p:sp>
          <p:sp>
            <p:nvSpPr>
              <p:cNvPr id="2851" name="Freeform 2007"/>
              <p:cNvSpPr>
                <a:spLocks/>
              </p:cNvSpPr>
              <p:nvPr/>
            </p:nvSpPr>
            <p:spPr bwMode="auto">
              <a:xfrm>
                <a:off x="2558" y="1970"/>
                <a:ext cx="8" cy="9"/>
              </a:xfrm>
              <a:custGeom>
                <a:avLst/>
                <a:gdLst>
                  <a:gd name="T0" fmla="*/ 0 w 8"/>
                  <a:gd name="T1" fmla="*/ 9 h 9"/>
                  <a:gd name="T2" fmla="*/ 0 w 8"/>
                  <a:gd name="T3" fmla="*/ 7 h 9"/>
                  <a:gd name="T4" fmla="*/ 3 w 8"/>
                  <a:gd name="T5" fmla="*/ 0 h 9"/>
                  <a:gd name="T6" fmla="*/ 5 w 8"/>
                  <a:gd name="T7" fmla="*/ 2 h 9"/>
                  <a:gd name="T8" fmla="*/ 8 w 8"/>
                  <a:gd name="T9" fmla="*/ 4 h 9"/>
                  <a:gd name="T10" fmla="*/ 8 w 8"/>
                  <a:gd name="T11" fmla="*/ 5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0" y="9"/>
                    </a:moveTo>
                    <a:lnTo>
                      <a:pt x="0" y="7"/>
                    </a:lnTo>
                    <a:lnTo>
                      <a:pt x="3" y="0"/>
                    </a:lnTo>
                    <a:lnTo>
                      <a:pt x="5" y="2"/>
                    </a:lnTo>
                    <a:lnTo>
                      <a:pt x="8" y="4"/>
                    </a:lnTo>
                    <a:lnTo>
                      <a:pt x="8" y="5"/>
                    </a:lnTo>
                  </a:path>
                </a:pathLst>
              </a:custGeom>
              <a:noFill/>
              <a:ln w="3">
                <a:solidFill>
                  <a:srgbClr val="00BDFF"/>
                </a:solidFill>
                <a:prstDash val="solid"/>
                <a:round/>
                <a:headEnd/>
                <a:tailEnd/>
              </a:ln>
            </p:spPr>
            <p:txBody>
              <a:bodyPr/>
              <a:lstStyle/>
              <a:p>
                <a:endParaRPr lang="nb-NO" dirty="0"/>
              </a:p>
            </p:txBody>
          </p:sp>
          <p:sp>
            <p:nvSpPr>
              <p:cNvPr id="2852" name="Freeform 2008"/>
              <p:cNvSpPr>
                <a:spLocks/>
              </p:cNvSpPr>
              <p:nvPr/>
            </p:nvSpPr>
            <p:spPr bwMode="auto">
              <a:xfrm>
                <a:off x="2610" y="2003"/>
                <a:ext cx="3" cy="4"/>
              </a:xfrm>
              <a:custGeom>
                <a:avLst/>
                <a:gdLst>
                  <a:gd name="T0" fmla="*/ 0 w 3"/>
                  <a:gd name="T1" fmla="*/ 4 h 4"/>
                  <a:gd name="T2" fmla="*/ 3 w 3"/>
                  <a:gd name="T3" fmla="*/ 3 h 4"/>
                  <a:gd name="T4" fmla="*/ 3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3" y="3"/>
                    </a:lnTo>
                    <a:lnTo>
                      <a:pt x="3" y="0"/>
                    </a:lnTo>
                    <a:lnTo>
                      <a:pt x="0" y="0"/>
                    </a:lnTo>
                  </a:path>
                </a:pathLst>
              </a:custGeom>
              <a:noFill/>
              <a:ln w="3">
                <a:solidFill>
                  <a:srgbClr val="00BDFF"/>
                </a:solidFill>
                <a:prstDash val="solid"/>
                <a:round/>
                <a:headEnd/>
                <a:tailEnd/>
              </a:ln>
            </p:spPr>
            <p:txBody>
              <a:bodyPr/>
              <a:lstStyle/>
              <a:p>
                <a:endParaRPr lang="nb-NO" dirty="0"/>
              </a:p>
            </p:txBody>
          </p:sp>
          <p:sp>
            <p:nvSpPr>
              <p:cNvPr id="2853" name="Freeform 2009"/>
              <p:cNvSpPr>
                <a:spLocks/>
              </p:cNvSpPr>
              <p:nvPr/>
            </p:nvSpPr>
            <p:spPr bwMode="auto">
              <a:xfrm>
                <a:off x="2532" y="1991"/>
                <a:ext cx="14" cy="24"/>
              </a:xfrm>
              <a:custGeom>
                <a:avLst/>
                <a:gdLst>
                  <a:gd name="T0" fmla="*/ 0 w 14"/>
                  <a:gd name="T1" fmla="*/ 24 h 24"/>
                  <a:gd name="T2" fmla="*/ 10 w 14"/>
                  <a:gd name="T3" fmla="*/ 21 h 24"/>
                  <a:gd name="T4" fmla="*/ 14 w 14"/>
                  <a:gd name="T5" fmla="*/ 0 h 24"/>
                  <a:gd name="T6" fmla="*/ 0 w 14"/>
                  <a:gd name="T7" fmla="*/ 24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24"/>
                    </a:moveTo>
                    <a:lnTo>
                      <a:pt x="10" y="21"/>
                    </a:lnTo>
                    <a:lnTo>
                      <a:pt x="14" y="0"/>
                    </a:lnTo>
                    <a:lnTo>
                      <a:pt x="0" y="24"/>
                    </a:lnTo>
                  </a:path>
                </a:pathLst>
              </a:custGeom>
              <a:noFill/>
              <a:ln w="3">
                <a:solidFill>
                  <a:srgbClr val="00BDFF"/>
                </a:solidFill>
                <a:prstDash val="solid"/>
                <a:round/>
                <a:headEnd/>
                <a:tailEnd/>
              </a:ln>
            </p:spPr>
            <p:txBody>
              <a:bodyPr/>
              <a:lstStyle/>
              <a:p>
                <a:endParaRPr lang="nb-NO" dirty="0"/>
              </a:p>
            </p:txBody>
          </p:sp>
          <p:sp>
            <p:nvSpPr>
              <p:cNvPr id="2854" name="Freeform 2010"/>
              <p:cNvSpPr>
                <a:spLocks/>
              </p:cNvSpPr>
              <p:nvPr/>
            </p:nvSpPr>
            <p:spPr bwMode="auto">
              <a:xfrm>
                <a:off x="2597" y="2007"/>
                <a:ext cx="13" cy="14"/>
              </a:xfrm>
              <a:custGeom>
                <a:avLst/>
                <a:gdLst>
                  <a:gd name="T0" fmla="*/ 7 w 13"/>
                  <a:gd name="T1" fmla="*/ 14 h 14"/>
                  <a:gd name="T2" fmla="*/ 7 w 13"/>
                  <a:gd name="T3" fmla="*/ 12 h 14"/>
                  <a:gd name="T4" fmla="*/ 0 w 13"/>
                  <a:gd name="T5" fmla="*/ 4 h 14"/>
                  <a:gd name="T6" fmla="*/ 3 w 13"/>
                  <a:gd name="T7" fmla="*/ 1 h 14"/>
                  <a:gd name="T8" fmla="*/ 13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7" y="14"/>
                    </a:moveTo>
                    <a:lnTo>
                      <a:pt x="7" y="12"/>
                    </a:lnTo>
                    <a:lnTo>
                      <a:pt x="0" y="4"/>
                    </a:lnTo>
                    <a:lnTo>
                      <a:pt x="3" y="1"/>
                    </a:lnTo>
                    <a:lnTo>
                      <a:pt x="13" y="0"/>
                    </a:lnTo>
                  </a:path>
                </a:pathLst>
              </a:custGeom>
              <a:noFill/>
              <a:ln w="3">
                <a:solidFill>
                  <a:srgbClr val="00BDFF"/>
                </a:solidFill>
                <a:prstDash val="solid"/>
                <a:round/>
                <a:headEnd/>
                <a:tailEnd/>
              </a:ln>
            </p:spPr>
            <p:txBody>
              <a:bodyPr/>
              <a:lstStyle/>
              <a:p>
                <a:endParaRPr lang="nb-NO" dirty="0"/>
              </a:p>
            </p:txBody>
          </p:sp>
          <p:sp>
            <p:nvSpPr>
              <p:cNvPr id="2855" name="Freeform 2011"/>
              <p:cNvSpPr>
                <a:spLocks/>
              </p:cNvSpPr>
              <p:nvPr/>
            </p:nvSpPr>
            <p:spPr bwMode="auto">
              <a:xfrm>
                <a:off x="2565" y="1975"/>
                <a:ext cx="39" cy="51"/>
              </a:xfrm>
              <a:custGeom>
                <a:avLst/>
                <a:gdLst>
                  <a:gd name="T0" fmla="*/ 1 w 39"/>
                  <a:gd name="T1" fmla="*/ 0 h 51"/>
                  <a:gd name="T2" fmla="*/ 0 w 39"/>
                  <a:gd name="T3" fmla="*/ 8 h 51"/>
                  <a:gd name="T4" fmla="*/ 7 w 39"/>
                  <a:gd name="T5" fmla="*/ 15 h 51"/>
                  <a:gd name="T6" fmla="*/ 14 w 39"/>
                  <a:gd name="T7" fmla="*/ 25 h 51"/>
                  <a:gd name="T8" fmla="*/ 11 w 39"/>
                  <a:gd name="T9" fmla="*/ 33 h 51"/>
                  <a:gd name="T10" fmla="*/ 15 w 39"/>
                  <a:gd name="T11" fmla="*/ 42 h 51"/>
                  <a:gd name="T12" fmla="*/ 17 w 39"/>
                  <a:gd name="T13" fmla="*/ 45 h 51"/>
                  <a:gd name="T14" fmla="*/ 18 w 39"/>
                  <a:gd name="T15" fmla="*/ 49 h 51"/>
                  <a:gd name="T16" fmla="*/ 22 w 39"/>
                  <a:gd name="T17" fmla="*/ 51 h 51"/>
                  <a:gd name="T18" fmla="*/ 21 w 39"/>
                  <a:gd name="T19" fmla="*/ 46 h 51"/>
                  <a:gd name="T20" fmla="*/ 21 w 39"/>
                  <a:gd name="T21" fmla="*/ 42 h 51"/>
                  <a:gd name="T22" fmla="*/ 15 w 39"/>
                  <a:gd name="T23" fmla="*/ 36 h 51"/>
                  <a:gd name="T24" fmla="*/ 17 w 39"/>
                  <a:gd name="T25" fmla="*/ 34 h 51"/>
                  <a:gd name="T26" fmla="*/ 19 w 39"/>
                  <a:gd name="T27" fmla="*/ 32 h 51"/>
                  <a:gd name="T28" fmla="*/ 24 w 39"/>
                  <a:gd name="T29" fmla="*/ 33 h 51"/>
                  <a:gd name="T30" fmla="*/ 24 w 39"/>
                  <a:gd name="T31" fmla="*/ 33 h 51"/>
                  <a:gd name="T32" fmla="*/ 24 w 39"/>
                  <a:gd name="T33" fmla="*/ 42 h 51"/>
                  <a:gd name="T34" fmla="*/ 30 w 39"/>
                  <a:gd name="T35" fmla="*/ 38 h 51"/>
                  <a:gd name="T36" fmla="*/ 34 w 39"/>
                  <a:gd name="T37" fmla="*/ 48 h 51"/>
                  <a:gd name="T38" fmla="*/ 39 w 39"/>
                  <a:gd name="T39" fmla="*/ 49 h 51"/>
                  <a:gd name="T40" fmla="*/ 39 w 39"/>
                  <a:gd name="T41" fmla="*/ 46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51"/>
                  <a:gd name="T65" fmla="*/ 39 w 39"/>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51">
                    <a:moveTo>
                      <a:pt x="1" y="0"/>
                    </a:moveTo>
                    <a:lnTo>
                      <a:pt x="0" y="8"/>
                    </a:lnTo>
                    <a:lnTo>
                      <a:pt x="7" y="15"/>
                    </a:lnTo>
                    <a:lnTo>
                      <a:pt x="14" y="25"/>
                    </a:lnTo>
                    <a:lnTo>
                      <a:pt x="11" y="33"/>
                    </a:lnTo>
                    <a:lnTo>
                      <a:pt x="15" y="42"/>
                    </a:lnTo>
                    <a:lnTo>
                      <a:pt x="17" y="45"/>
                    </a:lnTo>
                    <a:lnTo>
                      <a:pt x="18" y="49"/>
                    </a:lnTo>
                    <a:lnTo>
                      <a:pt x="22" y="51"/>
                    </a:lnTo>
                    <a:lnTo>
                      <a:pt x="21" y="46"/>
                    </a:lnTo>
                    <a:lnTo>
                      <a:pt x="21" y="42"/>
                    </a:lnTo>
                    <a:lnTo>
                      <a:pt x="15" y="36"/>
                    </a:lnTo>
                    <a:lnTo>
                      <a:pt x="17" y="34"/>
                    </a:lnTo>
                    <a:lnTo>
                      <a:pt x="19" y="32"/>
                    </a:lnTo>
                    <a:lnTo>
                      <a:pt x="24" y="33"/>
                    </a:lnTo>
                    <a:lnTo>
                      <a:pt x="24" y="42"/>
                    </a:lnTo>
                    <a:lnTo>
                      <a:pt x="30" y="38"/>
                    </a:lnTo>
                    <a:lnTo>
                      <a:pt x="34" y="48"/>
                    </a:lnTo>
                    <a:lnTo>
                      <a:pt x="39" y="49"/>
                    </a:lnTo>
                    <a:lnTo>
                      <a:pt x="39" y="46"/>
                    </a:lnTo>
                  </a:path>
                </a:pathLst>
              </a:custGeom>
              <a:noFill/>
              <a:ln w="3">
                <a:solidFill>
                  <a:srgbClr val="00BDFF"/>
                </a:solidFill>
                <a:prstDash val="solid"/>
                <a:round/>
                <a:headEnd/>
                <a:tailEnd/>
              </a:ln>
            </p:spPr>
            <p:txBody>
              <a:bodyPr/>
              <a:lstStyle/>
              <a:p>
                <a:endParaRPr lang="nb-NO" dirty="0"/>
              </a:p>
            </p:txBody>
          </p:sp>
          <p:sp>
            <p:nvSpPr>
              <p:cNvPr id="2856" name="Freeform 2012"/>
              <p:cNvSpPr>
                <a:spLocks/>
              </p:cNvSpPr>
              <p:nvPr/>
            </p:nvSpPr>
            <p:spPr bwMode="auto">
              <a:xfrm>
                <a:off x="2570" y="2028"/>
                <a:ext cx="5" cy="4"/>
              </a:xfrm>
              <a:custGeom>
                <a:avLst/>
                <a:gdLst>
                  <a:gd name="T0" fmla="*/ 5 w 5"/>
                  <a:gd name="T1" fmla="*/ 0 h 4"/>
                  <a:gd name="T2" fmla="*/ 1 w 5"/>
                  <a:gd name="T3" fmla="*/ 2 h 4"/>
                  <a:gd name="T4" fmla="*/ 1 w 5"/>
                  <a:gd name="T5" fmla="*/ 4 h 4"/>
                  <a:gd name="T6" fmla="*/ 0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0"/>
                    </a:moveTo>
                    <a:lnTo>
                      <a:pt x="1" y="2"/>
                    </a:lnTo>
                    <a:lnTo>
                      <a:pt x="1" y="4"/>
                    </a:lnTo>
                    <a:lnTo>
                      <a:pt x="0" y="4"/>
                    </a:lnTo>
                  </a:path>
                </a:pathLst>
              </a:custGeom>
              <a:noFill/>
              <a:ln w="3">
                <a:solidFill>
                  <a:srgbClr val="00BDFF"/>
                </a:solidFill>
                <a:prstDash val="solid"/>
                <a:round/>
                <a:headEnd/>
                <a:tailEnd/>
              </a:ln>
            </p:spPr>
            <p:txBody>
              <a:bodyPr/>
              <a:lstStyle/>
              <a:p>
                <a:endParaRPr lang="nb-NO" dirty="0"/>
              </a:p>
            </p:txBody>
          </p:sp>
          <p:sp>
            <p:nvSpPr>
              <p:cNvPr id="2857" name="Freeform 2013"/>
              <p:cNvSpPr>
                <a:spLocks/>
              </p:cNvSpPr>
              <p:nvPr/>
            </p:nvSpPr>
            <p:spPr bwMode="auto">
              <a:xfrm>
                <a:off x="2540" y="1979"/>
                <a:ext cx="27" cy="61"/>
              </a:xfrm>
              <a:custGeom>
                <a:avLst/>
                <a:gdLst>
                  <a:gd name="T0" fmla="*/ 0 w 27"/>
                  <a:gd name="T1" fmla="*/ 61 h 61"/>
                  <a:gd name="T2" fmla="*/ 2 w 27"/>
                  <a:gd name="T3" fmla="*/ 55 h 61"/>
                  <a:gd name="T4" fmla="*/ 4 w 27"/>
                  <a:gd name="T5" fmla="*/ 47 h 61"/>
                  <a:gd name="T6" fmla="*/ 5 w 27"/>
                  <a:gd name="T7" fmla="*/ 47 h 61"/>
                  <a:gd name="T8" fmla="*/ 10 w 27"/>
                  <a:gd name="T9" fmla="*/ 49 h 61"/>
                  <a:gd name="T10" fmla="*/ 13 w 27"/>
                  <a:gd name="T11" fmla="*/ 50 h 61"/>
                  <a:gd name="T12" fmla="*/ 18 w 27"/>
                  <a:gd name="T13" fmla="*/ 45 h 61"/>
                  <a:gd name="T14" fmla="*/ 14 w 27"/>
                  <a:gd name="T15" fmla="*/ 45 h 61"/>
                  <a:gd name="T16" fmla="*/ 13 w 27"/>
                  <a:gd name="T17" fmla="*/ 45 h 61"/>
                  <a:gd name="T18" fmla="*/ 9 w 27"/>
                  <a:gd name="T19" fmla="*/ 45 h 61"/>
                  <a:gd name="T20" fmla="*/ 6 w 27"/>
                  <a:gd name="T21" fmla="*/ 45 h 61"/>
                  <a:gd name="T22" fmla="*/ 9 w 27"/>
                  <a:gd name="T23" fmla="*/ 37 h 61"/>
                  <a:gd name="T24" fmla="*/ 9 w 27"/>
                  <a:gd name="T25" fmla="*/ 37 h 61"/>
                  <a:gd name="T26" fmla="*/ 18 w 27"/>
                  <a:gd name="T27" fmla="*/ 29 h 61"/>
                  <a:gd name="T28" fmla="*/ 27 w 27"/>
                  <a:gd name="T29" fmla="*/ 24 h 61"/>
                  <a:gd name="T30" fmla="*/ 27 w 27"/>
                  <a:gd name="T31" fmla="*/ 23 h 61"/>
                  <a:gd name="T32" fmla="*/ 27 w 27"/>
                  <a:gd name="T33" fmla="*/ 19 h 61"/>
                  <a:gd name="T34" fmla="*/ 22 w 27"/>
                  <a:gd name="T35" fmla="*/ 17 h 61"/>
                  <a:gd name="T36" fmla="*/ 15 w 27"/>
                  <a:gd name="T37" fmla="*/ 24 h 61"/>
                  <a:gd name="T38" fmla="*/ 10 w 27"/>
                  <a:gd name="T39" fmla="*/ 29 h 61"/>
                  <a:gd name="T40" fmla="*/ 9 w 27"/>
                  <a:gd name="T41" fmla="*/ 30 h 61"/>
                  <a:gd name="T42" fmla="*/ 10 w 27"/>
                  <a:gd name="T43" fmla="*/ 21 h 61"/>
                  <a:gd name="T44" fmla="*/ 15 w 27"/>
                  <a:gd name="T45" fmla="*/ 13 h 61"/>
                  <a:gd name="T46" fmla="*/ 18 w 27"/>
                  <a:gd name="T47" fmla="*/ 8 h 61"/>
                  <a:gd name="T48" fmla="*/ 18 w 27"/>
                  <a:gd name="T49" fmla="*/ 0 h 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
                  <a:gd name="T76" fmla="*/ 0 h 61"/>
                  <a:gd name="T77" fmla="*/ 27 w 27"/>
                  <a:gd name="T78" fmla="*/ 61 h 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 h="61">
                    <a:moveTo>
                      <a:pt x="0" y="61"/>
                    </a:moveTo>
                    <a:lnTo>
                      <a:pt x="2" y="55"/>
                    </a:lnTo>
                    <a:lnTo>
                      <a:pt x="4" y="47"/>
                    </a:lnTo>
                    <a:lnTo>
                      <a:pt x="5" y="47"/>
                    </a:lnTo>
                    <a:lnTo>
                      <a:pt x="10" y="49"/>
                    </a:lnTo>
                    <a:lnTo>
                      <a:pt x="13" y="50"/>
                    </a:lnTo>
                    <a:lnTo>
                      <a:pt x="18" y="45"/>
                    </a:lnTo>
                    <a:lnTo>
                      <a:pt x="14" y="45"/>
                    </a:lnTo>
                    <a:lnTo>
                      <a:pt x="13" y="45"/>
                    </a:lnTo>
                    <a:lnTo>
                      <a:pt x="9" y="45"/>
                    </a:lnTo>
                    <a:lnTo>
                      <a:pt x="6" y="45"/>
                    </a:lnTo>
                    <a:lnTo>
                      <a:pt x="9" y="37"/>
                    </a:lnTo>
                    <a:lnTo>
                      <a:pt x="18" y="29"/>
                    </a:lnTo>
                    <a:lnTo>
                      <a:pt x="27" y="24"/>
                    </a:lnTo>
                    <a:lnTo>
                      <a:pt x="27" y="23"/>
                    </a:lnTo>
                    <a:lnTo>
                      <a:pt x="27" y="19"/>
                    </a:lnTo>
                    <a:lnTo>
                      <a:pt x="22" y="17"/>
                    </a:lnTo>
                    <a:lnTo>
                      <a:pt x="15" y="24"/>
                    </a:lnTo>
                    <a:lnTo>
                      <a:pt x="10" y="29"/>
                    </a:lnTo>
                    <a:lnTo>
                      <a:pt x="9" y="30"/>
                    </a:lnTo>
                    <a:lnTo>
                      <a:pt x="10" y="21"/>
                    </a:lnTo>
                    <a:lnTo>
                      <a:pt x="15" y="13"/>
                    </a:lnTo>
                    <a:lnTo>
                      <a:pt x="18" y="8"/>
                    </a:lnTo>
                    <a:lnTo>
                      <a:pt x="18" y="0"/>
                    </a:lnTo>
                  </a:path>
                </a:pathLst>
              </a:custGeom>
              <a:noFill/>
              <a:ln w="3">
                <a:solidFill>
                  <a:srgbClr val="00BDFF"/>
                </a:solidFill>
                <a:prstDash val="solid"/>
                <a:round/>
                <a:headEnd/>
                <a:tailEnd/>
              </a:ln>
            </p:spPr>
            <p:txBody>
              <a:bodyPr/>
              <a:lstStyle/>
              <a:p>
                <a:endParaRPr lang="nb-NO" dirty="0"/>
              </a:p>
            </p:txBody>
          </p:sp>
          <p:sp>
            <p:nvSpPr>
              <p:cNvPr id="2858" name="Freeform 2014"/>
              <p:cNvSpPr>
                <a:spLocks/>
              </p:cNvSpPr>
              <p:nvPr/>
            </p:nvSpPr>
            <p:spPr bwMode="auto">
              <a:xfrm>
                <a:off x="2561" y="2028"/>
                <a:ext cx="19" cy="25"/>
              </a:xfrm>
              <a:custGeom>
                <a:avLst/>
                <a:gdLst>
                  <a:gd name="T0" fmla="*/ 0 w 19"/>
                  <a:gd name="T1" fmla="*/ 25 h 25"/>
                  <a:gd name="T2" fmla="*/ 1 w 19"/>
                  <a:gd name="T3" fmla="*/ 22 h 25"/>
                  <a:gd name="T4" fmla="*/ 2 w 19"/>
                  <a:gd name="T5" fmla="*/ 21 h 25"/>
                  <a:gd name="T6" fmla="*/ 5 w 19"/>
                  <a:gd name="T7" fmla="*/ 17 h 25"/>
                  <a:gd name="T8" fmla="*/ 8 w 19"/>
                  <a:gd name="T9" fmla="*/ 17 h 25"/>
                  <a:gd name="T10" fmla="*/ 13 w 19"/>
                  <a:gd name="T11" fmla="*/ 17 h 25"/>
                  <a:gd name="T12" fmla="*/ 14 w 19"/>
                  <a:gd name="T13" fmla="*/ 14 h 25"/>
                  <a:gd name="T14" fmla="*/ 15 w 19"/>
                  <a:gd name="T15" fmla="*/ 13 h 25"/>
                  <a:gd name="T16" fmla="*/ 15 w 19"/>
                  <a:gd name="T17" fmla="*/ 12 h 25"/>
                  <a:gd name="T18" fmla="*/ 11 w 19"/>
                  <a:gd name="T19" fmla="*/ 10 h 25"/>
                  <a:gd name="T20" fmla="*/ 15 w 19"/>
                  <a:gd name="T21" fmla="*/ 4 h 25"/>
                  <a:gd name="T22" fmla="*/ 17 w 19"/>
                  <a:gd name="T23" fmla="*/ 4 h 25"/>
                  <a:gd name="T24" fmla="*/ 19 w 19"/>
                  <a:gd name="T25" fmla="*/ 1 h 25"/>
                  <a:gd name="T26" fmla="*/ 15 w 19"/>
                  <a:gd name="T27" fmla="*/ 0 h 25"/>
                  <a:gd name="T28" fmla="*/ 15 w 19"/>
                  <a:gd name="T29" fmla="*/ 0 h 25"/>
                  <a:gd name="T30" fmla="*/ 14 w 19"/>
                  <a:gd name="T31" fmla="*/ 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25"/>
                  <a:gd name="T50" fmla="*/ 19 w 1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25">
                    <a:moveTo>
                      <a:pt x="0" y="25"/>
                    </a:moveTo>
                    <a:lnTo>
                      <a:pt x="1" y="22"/>
                    </a:lnTo>
                    <a:lnTo>
                      <a:pt x="2" y="21"/>
                    </a:lnTo>
                    <a:lnTo>
                      <a:pt x="5" y="17"/>
                    </a:lnTo>
                    <a:lnTo>
                      <a:pt x="8" y="17"/>
                    </a:lnTo>
                    <a:lnTo>
                      <a:pt x="13" y="17"/>
                    </a:lnTo>
                    <a:lnTo>
                      <a:pt x="14" y="14"/>
                    </a:lnTo>
                    <a:lnTo>
                      <a:pt x="15" y="13"/>
                    </a:lnTo>
                    <a:lnTo>
                      <a:pt x="15" y="12"/>
                    </a:lnTo>
                    <a:lnTo>
                      <a:pt x="11" y="10"/>
                    </a:lnTo>
                    <a:lnTo>
                      <a:pt x="15" y="4"/>
                    </a:lnTo>
                    <a:lnTo>
                      <a:pt x="17" y="4"/>
                    </a:lnTo>
                    <a:lnTo>
                      <a:pt x="19" y="1"/>
                    </a:lnTo>
                    <a:lnTo>
                      <a:pt x="15" y="0"/>
                    </a:lnTo>
                    <a:lnTo>
                      <a:pt x="14" y="0"/>
                    </a:lnTo>
                  </a:path>
                </a:pathLst>
              </a:custGeom>
              <a:noFill/>
              <a:ln w="3">
                <a:solidFill>
                  <a:srgbClr val="00BDFF"/>
                </a:solidFill>
                <a:prstDash val="solid"/>
                <a:round/>
                <a:headEnd/>
                <a:tailEnd/>
              </a:ln>
            </p:spPr>
            <p:txBody>
              <a:bodyPr/>
              <a:lstStyle/>
              <a:p>
                <a:endParaRPr lang="nb-NO" dirty="0"/>
              </a:p>
            </p:txBody>
          </p:sp>
          <p:sp>
            <p:nvSpPr>
              <p:cNvPr id="2859" name="Freeform 2015"/>
              <p:cNvSpPr>
                <a:spLocks/>
              </p:cNvSpPr>
              <p:nvPr/>
            </p:nvSpPr>
            <p:spPr bwMode="auto">
              <a:xfrm>
                <a:off x="2616" y="2049"/>
                <a:ext cx="5" cy="6"/>
              </a:xfrm>
              <a:custGeom>
                <a:avLst/>
                <a:gdLst>
                  <a:gd name="T0" fmla="*/ 5 w 5"/>
                  <a:gd name="T1" fmla="*/ 0 h 6"/>
                  <a:gd name="T2" fmla="*/ 5 w 5"/>
                  <a:gd name="T3" fmla="*/ 1 h 6"/>
                  <a:gd name="T4" fmla="*/ 0 w 5"/>
                  <a:gd name="T5" fmla="*/ 6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5" y="0"/>
                    </a:moveTo>
                    <a:lnTo>
                      <a:pt x="5" y="1"/>
                    </a:lnTo>
                    <a:lnTo>
                      <a:pt x="0" y="6"/>
                    </a:lnTo>
                  </a:path>
                </a:pathLst>
              </a:custGeom>
              <a:noFill/>
              <a:ln w="3">
                <a:solidFill>
                  <a:srgbClr val="00BDFF"/>
                </a:solidFill>
                <a:prstDash val="solid"/>
                <a:round/>
                <a:headEnd/>
                <a:tailEnd/>
              </a:ln>
            </p:spPr>
            <p:txBody>
              <a:bodyPr/>
              <a:lstStyle/>
              <a:p>
                <a:endParaRPr lang="nb-NO" dirty="0"/>
              </a:p>
            </p:txBody>
          </p:sp>
          <p:sp>
            <p:nvSpPr>
              <p:cNvPr id="2860" name="Freeform 2016"/>
              <p:cNvSpPr>
                <a:spLocks/>
              </p:cNvSpPr>
              <p:nvPr/>
            </p:nvSpPr>
            <p:spPr bwMode="auto">
              <a:xfrm>
                <a:off x="2621" y="2040"/>
                <a:ext cx="13" cy="19"/>
              </a:xfrm>
              <a:custGeom>
                <a:avLst/>
                <a:gdLst>
                  <a:gd name="T0" fmla="*/ 0 w 13"/>
                  <a:gd name="T1" fmla="*/ 19 h 19"/>
                  <a:gd name="T2" fmla="*/ 6 w 13"/>
                  <a:gd name="T3" fmla="*/ 11 h 19"/>
                  <a:gd name="T4" fmla="*/ 10 w 13"/>
                  <a:gd name="T5" fmla="*/ 7 h 19"/>
                  <a:gd name="T6" fmla="*/ 13 w 13"/>
                  <a:gd name="T7" fmla="*/ 4 h 19"/>
                  <a:gd name="T8" fmla="*/ 12 w 13"/>
                  <a:gd name="T9" fmla="*/ 0 h 19"/>
                  <a:gd name="T10" fmla="*/ 0 w 13"/>
                  <a:gd name="T11" fmla="*/ 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0" y="19"/>
                    </a:moveTo>
                    <a:lnTo>
                      <a:pt x="6" y="11"/>
                    </a:lnTo>
                    <a:lnTo>
                      <a:pt x="10" y="7"/>
                    </a:lnTo>
                    <a:lnTo>
                      <a:pt x="13" y="4"/>
                    </a:lnTo>
                    <a:lnTo>
                      <a:pt x="12" y="0"/>
                    </a:lnTo>
                    <a:lnTo>
                      <a:pt x="0" y="9"/>
                    </a:lnTo>
                  </a:path>
                </a:pathLst>
              </a:custGeom>
              <a:noFill/>
              <a:ln w="3">
                <a:solidFill>
                  <a:srgbClr val="00BDFF"/>
                </a:solidFill>
                <a:prstDash val="solid"/>
                <a:round/>
                <a:headEnd/>
                <a:tailEnd/>
              </a:ln>
            </p:spPr>
            <p:txBody>
              <a:bodyPr/>
              <a:lstStyle/>
              <a:p>
                <a:endParaRPr lang="nb-NO" dirty="0"/>
              </a:p>
            </p:txBody>
          </p:sp>
          <p:sp>
            <p:nvSpPr>
              <p:cNvPr id="2861" name="Freeform 2017"/>
              <p:cNvSpPr>
                <a:spLocks/>
              </p:cNvSpPr>
              <p:nvPr/>
            </p:nvSpPr>
            <p:spPr bwMode="auto">
              <a:xfrm>
                <a:off x="2562" y="2055"/>
                <a:ext cx="12" cy="4"/>
              </a:xfrm>
              <a:custGeom>
                <a:avLst/>
                <a:gdLst>
                  <a:gd name="T0" fmla="*/ 12 w 12"/>
                  <a:gd name="T1" fmla="*/ 0 h 4"/>
                  <a:gd name="T2" fmla="*/ 7 w 12"/>
                  <a:gd name="T3" fmla="*/ 0 h 4"/>
                  <a:gd name="T4" fmla="*/ 1 w 12"/>
                  <a:gd name="T5" fmla="*/ 2 h 4"/>
                  <a:gd name="T6" fmla="*/ 0 w 12"/>
                  <a:gd name="T7" fmla="*/ 4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7" y="0"/>
                    </a:lnTo>
                    <a:lnTo>
                      <a:pt x="1" y="2"/>
                    </a:lnTo>
                    <a:lnTo>
                      <a:pt x="0" y="4"/>
                    </a:lnTo>
                  </a:path>
                </a:pathLst>
              </a:custGeom>
              <a:noFill/>
              <a:ln w="3">
                <a:solidFill>
                  <a:srgbClr val="00BDFF"/>
                </a:solidFill>
                <a:prstDash val="solid"/>
                <a:round/>
                <a:headEnd/>
                <a:tailEnd/>
              </a:ln>
            </p:spPr>
            <p:txBody>
              <a:bodyPr/>
              <a:lstStyle/>
              <a:p>
                <a:endParaRPr lang="nb-NO" dirty="0"/>
              </a:p>
            </p:txBody>
          </p:sp>
          <p:sp>
            <p:nvSpPr>
              <p:cNvPr id="2862" name="Freeform 2018"/>
              <p:cNvSpPr>
                <a:spLocks/>
              </p:cNvSpPr>
              <p:nvPr/>
            </p:nvSpPr>
            <p:spPr bwMode="auto">
              <a:xfrm>
                <a:off x="2546" y="2032"/>
                <a:ext cx="24" cy="27"/>
              </a:xfrm>
              <a:custGeom>
                <a:avLst/>
                <a:gdLst>
                  <a:gd name="T0" fmla="*/ 24 w 24"/>
                  <a:gd name="T1" fmla="*/ 0 h 27"/>
                  <a:gd name="T2" fmla="*/ 19 w 24"/>
                  <a:gd name="T3" fmla="*/ 8 h 27"/>
                  <a:gd name="T4" fmla="*/ 17 w 24"/>
                  <a:gd name="T5" fmla="*/ 8 h 27"/>
                  <a:gd name="T6" fmla="*/ 12 w 24"/>
                  <a:gd name="T7" fmla="*/ 9 h 27"/>
                  <a:gd name="T8" fmla="*/ 12 w 24"/>
                  <a:gd name="T9" fmla="*/ 9 h 27"/>
                  <a:gd name="T10" fmla="*/ 7 w 24"/>
                  <a:gd name="T11" fmla="*/ 5 h 27"/>
                  <a:gd name="T12" fmla="*/ 8 w 24"/>
                  <a:gd name="T13" fmla="*/ 17 h 27"/>
                  <a:gd name="T14" fmla="*/ 7 w 24"/>
                  <a:gd name="T15" fmla="*/ 22 h 27"/>
                  <a:gd name="T16" fmla="*/ 7 w 24"/>
                  <a:gd name="T17" fmla="*/ 22 h 27"/>
                  <a:gd name="T18" fmla="*/ 6 w 24"/>
                  <a:gd name="T19" fmla="*/ 22 h 27"/>
                  <a:gd name="T20" fmla="*/ 0 w 24"/>
                  <a:gd name="T21" fmla="*/ 27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7"/>
                  <a:gd name="T35" fmla="*/ 24 w 24"/>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7">
                    <a:moveTo>
                      <a:pt x="24" y="0"/>
                    </a:moveTo>
                    <a:lnTo>
                      <a:pt x="19" y="8"/>
                    </a:lnTo>
                    <a:lnTo>
                      <a:pt x="17" y="8"/>
                    </a:lnTo>
                    <a:lnTo>
                      <a:pt x="12" y="9"/>
                    </a:lnTo>
                    <a:lnTo>
                      <a:pt x="7" y="5"/>
                    </a:lnTo>
                    <a:lnTo>
                      <a:pt x="8" y="17"/>
                    </a:lnTo>
                    <a:lnTo>
                      <a:pt x="7" y="22"/>
                    </a:lnTo>
                    <a:lnTo>
                      <a:pt x="6" y="22"/>
                    </a:lnTo>
                    <a:lnTo>
                      <a:pt x="0" y="27"/>
                    </a:lnTo>
                  </a:path>
                </a:pathLst>
              </a:custGeom>
              <a:noFill/>
              <a:ln w="3">
                <a:solidFill>
                  <a:srgbClr val="00BDFF"/>
                </a:solidFill>
                <a:prstDash val="solid"/>
                <a:round/>
                <a:headEnd/>
                <a:tailEnd/>
              </a:ln>
            </p:spPr>
            <p:txBody>
              <a:bodyPr/>
              <a:lstStyle/>
              <a:p>
                <a:endParaRPr lang="nb-NO" dirty="0"/>
              </a:p>
            </p:txBody>
          </p:sp>
          <p:sp>
            <p:nvSpPr>
              <p:cNvPr id="2863" name="Freeform 2019"/>
              <p:cNvSpPr>
                <a:spLocks/>
              </p:cNvSpPr>
              <p:nvPr/>
            </p:nvSpPr>
            <p:spPr bwMode="auto">
              <a:xfrm>
                <a:off x="2574" y="2055"/>
                <a:ext cx="6" cy="6"/>
              </a:xfrm>
              <a:custGeom>
                <a:avLst/>
                <a:gdLst>
                  <a:gd name="T0" fmla="*/ 5 w 6"/>
                  <a:gd name="T1" fmla="*/ 6 h 6"/>
                  <a:gd name="T2" fmla="*/ 6 w 6"/>
                  <a:gd name="T3" fmla="*/ 6 h 6"/>
                  <a:gd name="T4" fmla="*/ 2 w 6"/>
                  <a:gd name="T5" fmla="*/ 3 h 6"/>
                  <a:gd name="T6" fmla="*/ 0 w 6"/>
                  <a:gd name="T7" fmla="*/ 0 h 6"/>
                  <a:gd name="T8" fmla="*/ 0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6"/>
                    </a:moveTo>
                    <a:lnTo>
                      <a:pt x="6" y="6"/>
                    </a:lnTo>
                    <a:lnTo>
                      <a:pt x="2" y="3"/>
                    </a:lnTo>
                    <a:lnTo>
                      <a:pt x="0" y="0"/>
                    </a:lnTo>
                  </a:path>
                </a:pathLst>
              </a:custGeom>
              <a:noFill/>
              <a:ln w="3">
                <a:solidFill>
                  <a:srgbClr val="00BDFF"/>
                </a:solidFill>
                <a:prstDash val="solid"/>
                <a:round/>
                <a:headEnd/>
                <a:tailEnd/>
              </a:ln>
            </p:spPr>
            <p:txBody>
              <a:bodyPr/>
              <a:lstStyle/>
              <a:p>
                <a:endParaRPr lang="nb-NO" dirty="0"/>
              </a:p>
            </p:txBody>
          </p:sp>
          <p:sp>
            <p:nvSpPr>
              <p:cNvPr id="2864" name="Freeform 2020"/>
              <p:cNvSpPr>
                <a:spLocks/>
              </p:cNvSpPr>
              <p:nvPr/>
            </p:nvSpPr>
            <p:spPr bwMode="auto">
              <a:xfrm>
                <a:off x="2555" y="2053"/>
                <a:ext cx="7" cy="8"/>
              </a:xfrm>
              <a:custGeom>
                <a:avLst/>
                <a:gdLst>
                  <a:gd name="T0" fmla="*/ 7 w 7"/>
                  <a:gd name="T1" fmla="*/ 6 h 8"/>
                  <a:gd name="T2" fmla="*/ 4 w 7"/>
                  <a:gd name="T3" fmla="*/ 8 h 8"/>
                  <a:gd name="T4" fmla="*/ 0 w 7"/>
                  <a:gd name="T5" fmla="*/ 8 h 8"/>
                  <a:gd name="T6" fmla="*/ 4 w 7"/>
                  <a:gd name="T7" fmla="*/ 1 h 8"/>
                  <a:gd name="T8" fmla="*/ 6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6"/>
                    </a:moveTo>
                    <a:lnTo>
                      <a:pt x="4" y="8"/>
                    </a:lnTo>
                    <a:lnTo>
                      <a:pt x="0" y="8"/>
                    </a:lnTo>
                    <a:lnTo>
                      <a:pt x="4" y="1"/>
                    </a:lnTo>
                    <a:lnTo>
                      <a:pt x="6" y="0"/>
                    </a:lnTo>
                  </a:path>
                </a:pathLst>
              </a:custGeom>
              <a:noFill/>
              <a:ln w="3">
                <a:solidFill>
                  <a:srgbClr val="00BDFF"/>
                </a:solidFill>
                <a:prstDash val="solid"/>
                <a:round/>
                <a:headEnd/>
                <a:tailEnd/>
              </a:ln>
            </p:spPr>
            <p:txBody>
              <a:bodyPr/>
              <a:lstStyle/>
              <a:p>
                <a:endParaRPr lang="nb-NO" dirty="0"/>
              </a:p>
            </p:txBody>
          </p:sp>
          <p:sp>
            <p:nvSpPr>
              <p:cNvPr id="2865" name="Freeform 2021"/>
              <p:cNvSpPr>
                <a:spLocks/>
              </p:cNvSpPr>
              <p:nvPr/>
            </p:nvSpPr>
            <p:spPr bwMode="auto">
              <a:xfrm>
                <a:off x="2618" y="2059"/>
                <a:ext cx="3" cy="3"/>
              </a:xfrm>
              <a:custGeom>
                <a:avLst/>
                <a:gdLst>
                  <a:gd name="T0" fmla="*/ 0 w 3"/>
                  <a:gd name="T1" fmla="*/ 3 h 3"/>
                  <a:gd name="T2" fmla="*/ 2 w 3"/>
                  <a:gd name="T3" fmla="*/ 2 h 3"/>
                  <a:gd name="T4" fmla="*/ 2 w 3"/>
                  <a:gd name="T5" fmla="*/ 2 h 3"/>
                  <a:gd name="T6" fmla="*/ 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2" y="2"/>
                    </a:lnTo>
                    <a:lnTo>
                      <a:pt x="3" y="0"/>
                    </a:lnTo>
                  </a:path>
                </a:pathLst>
              </a:custGeom>
              <a:noFill/>
              <a:ln w="3">
                <a:solidFill>
                  <a:srgbClr val="00BDFF"/>
                </a:solidFill>
                <a:prstDash val="solid"/>
                <a:round/>
                <a:headEnd/>
                <a:tailEnd/>
              </a:ln>
            </p:spPr>
            <p:txBody>
              <a:bodyPr/>
              <a:lstStyle/>
              <a:p>
                <a:endParaRPr lang="nb-NO" dirty="0"/>
              </a:p>
            </p:txBody>
          </p:sp>
          <p:sp>
            <p:nvSpPr>
              <p:cNvPr id="2866" name="Freeform 2022"/>
              <p:cNvSpPr>
                <a:spLocks/>
              </p:cNvSpPr>
              <p:nvPr/>
            </p:nvSpPr>
            <p:spPr bwMode="auto">
              <a:xfrm>
                <a:off x="2534" y="2040"/>
                <a:ext cx="12" cy="26"/>
              </a:xfrm>
              <a:custGeom>
                <a:avLst/>
                <a:gdLst>
                  <a:gd name="T0" fmla="*/ 12 w 12"/>
                  <a:gd name="T1" fmla="*/ 19 h 26"/>
                  <a:gd name="T2" fmla="*/ 11 w 12"/>
                  <a:gd name="T3" fmla="*/ 21 h 26"/>
                  <a:gd name="T4" fmla="*/ 0 w 12"/>
                  <a:gd name="T5" fmla="*/ 26 h 26"/>
                  <a:gd name="T6" fmla="*/ 0 w 12"/>
                  <a:gd name="T7" fmla="*/ 23 h 26"/>
                  <a:gd name="T8" fmla="*/ 0 w 12"/>
                  <a:gd name="T9" fmla="*/ 21 h 26"/>
                  <a:gd name="T10" fmla="*/ 8 w 12"/>
                  <a:gd name="T11" fmla="*/ 5 h 26"/>
                  <a:gd name="T12" fmla="*/ 3 w 12"/>
                  <a:gd name="T13" fmla="*/ 4 h 26"/>
                  <a:gd name="T14" fmla="*/ 6 w 12"/>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6"/>
                  <a:gd name="T26" fmla="*/ 12 w 1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6">
                    <a:moveTo>
                      <a:pt x="12" y="19"/>
                    </a:moveTo>
                    <a:lnTo>
                      <a:pt x="11" y="21"/>
                    </a:lnTo>
                    <a:lnTo>
                      <a:pt x="0" y="26"/>
                    </a:lnTo>
                    <a:lnTo>
                      <a:pt x="0" y="23"/>
                    </a:lnTo>
                    <a:lnTo>
                      <a:pt x="0" y="21"/>
                    </a:lnTo>
                    <a:lnTo>
                      <a:pt x="8" y="5"/>
                    </a:lnTo>
                    <a:lnTo>
                      <a:pt x="3" y="4"/>
                    </a:lnTo>
                    <a:lnTo>
                      <a:pt x="6" y="0"/>
                    </a:lnTo>
                  </a:path>
                </a:pathLst>
              </a:custGeom>
              <a:noFill/>
              <a:ln w="3">
                <a:solidFill>
                  <a:srgbClr val="00BDFF"/>
                </a:solidFill>
                <a:prstDash val="solid"/>
                <a:round/>
                <a:headEnd/>
                <a:tailEnd/>
              </a:ln>
            </p:spPr>
            <p:txBody>
              <a:bodyPr/>
              <a:lstStyle/>
              <a:p>
                <a:endParaRPr lang="nb-NO" dirty="0"/>
              </a:p>
            </p:txBody>
          </p:sp>
          <p:sp>
            <p:nvSpPr>
              <p:cNvPr id="2867" name="Freeform 2023"/>
              <p:cNvSpPr>
                <a:spLocks/>
              </p:cNvSpPr>
              <p:nvPr/>
            </p:nvSpPr>
            <p:spPr bwMode="auto">
              <a:xfrm>
                <a:off x="2563" y="2061"/>
                <a:ext cx="17" cy="11"/>
              </a:xfrm>
              <a:custGeom>
                <a:avLst/>
                <a:gdLst>
                  <a:gd name="T0" fmla="*/ 17 w 17"/>
                  <a:gd name="T1" fmla="*/ 11 h 11"/>
                  <a:gd name="T2" fmla="*/ 13 w 17"/>
                  <a:gd name="T3" fmla="*/ 10 h 11"/>
                  <a:gd name="T4" fmla="*/ 9 w 17"/>
                  <a:gd name="T5" fmla="*/ 9 h 11"/>
                  <a:gd name="T6" fmla="*/ 12 w 17"/>
                  <a:gd name="T7" fmla="*/ 6 h 11"/>
                  <a:gd name="T8" fmla="*/ 9 w 17"/>
                  <a:gd name="T9" fmla="*/ 2 h 11"/>
                  <a:gd name="T10" fmla="*/ 0 w 17"/>
                  <a:gd name="T11" fmla="*/ 5 h 11"/>
                  <a:gd name="T12" fmla="*/ 7 w 17"/>
                  <a:gd name="T13" fmla="*/ 0 h 11"/>
                  <a:gd name="T14" fmla="*/ 13 w 17"/>
                  <a:gd name="T15" fmla="*/ 1 h 11"/>
                  <a:gd name="T16" fmla="*/ 16 w 1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1"/>
                  <a:gd name="T29" fmla="*/ 17 w 1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1">
                    <a:moveTo>
                      <a:pt x="17" y="11"/>
                    </a:moveTo>
                    <a:lnTo>
                      <a:pt x="13" y="10"/>
                    </a:lnTo>
                    <a:lnTo>
                      <a:pt x="9" y="9"/>
                    </a:lnTo>
                    <a:lnTo>
                      <a:pt x="12" y="6"/>
                    </a:lnTo>
                    <a:lnTo>
                      <a:pt x="9" y="2"/>
                    </a:lnTo>
                    <a:lnTo>
                      <a:pt x="0" y="5"/>
                    </a:lnTo>
                    <a:lnTo>
                      <a:pt x="7" y="0"/>
                    </a:lnTo>
                    <a:lnTo>
                      <a:pt x="13" y="1"/>
                    </a:lnTo>
                    <a:lnTo>
                      <a:pt x="16" y="0"/>
                    </a:lnTo>
                  </a:path>
                </a:pathLst>
              </a:custGeom>
              <a:noFill/>
              <a:ln w="3">
                <a:solidFill>
                  <a:srgbClr val="00BDFF"/>
                </a:solidFill>
                <a:prstDash val="solid"/>
                <a:round/>
                <a:headEnd/>
                <a:tailEnd/>
              </a:ln>
            </p:spPr>
            <p:txBody>
              <a:bodyPr/>
              <a:lstStyle/>
              <a:p>
                <a:endParaRPr lang="nb-NO" dirty="0"/>
              </a:p>
            </p:txBody>
          </p:sp>
          <p:sp>
            <p:nvSpPr>
              <p:cNvPr id="2868" name="Freeform 2024"/>
              <p:cNvSpPr>
                <a:spLocks/>
              </p:cNvSpPr>
              <p:nvPr/>
            </p:nvSpPr>
            <p:spPr bwMode="auto">
              <a:xfrm>
                <a:off x="2600" y="2055"/>
                <a:ext cx="16" cy="20"/>
              </a:xfrm>
              <a:custGeom>
                <a:avLst/>
                <a:gdLst>
                  <a:gd name="T0" fmla="*/ 16 w 16"/>
                  <a:gd name="T1" fmla="*/ 0 h 20"/>
                  <a:gd name="T2" fmla="*/ 12 w 16"/>
                  <a:gd name="T3" fmla="*/ 7 h 20"/>
                  <a:gd name="T4" fmla="*/ 4 w 16"/>
                  <a:gd name="T5" fmla="*/ 15 h 20"/>
                  <a:gd name="T6" fmla="*/ 1 w 16"/>
                  <a:gd name="T7" fmla="*/ 19 h 20"/>
                  <a:gd name="T8" fmla="*/ 0 w 16"/>
                  <a:gd name="T9" fmla="*/ 2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16" y="0"/>
                    </a:moveTo>
                    <a:lnTo>
                      <a:pt x="12" y="7"/>
                    </a:lnTo>
                    <a:lnTo>
                      <a:pt x="4" y="15"/>
                    </a:lnTo>
                    <a:lnTo>
                      <a:pt x="1" y="19"/>
                    </a:lnTo>
                    <a:lnTo>
                      <a:pt x="0" y="20"/>
                    </a:lnTo>
                  </a:path>
                </a:pathLst>
              </a:custGeom>
              <a:noFill/>
              <a:ln w="3">
                <a:solidFill>
                  <a:srgbClr val="00BDFF"/>
                </a:solidFill>
                <a:prstDash val="solid"/>
                <a:round/>
                <a:headEnd/>
                <a:tailEnd/>
              </a:ln>
            </p:spPr>
            <p:txBody>
              <a:bodyPr/>
              <a:lstStyle/>
              <a:p>
                <a:endParaRPr lang="nb-NO" dirty="0"/>
              </a:p>
            </p:txBody>
          </p:sp>
          <p:sp>
            <p:nvSpPr>
              <p:cNvPr id="2869" name="Freeform 2025"/>
              <p:cNvSpPr>
                <a:spLocks/>
              </p:cNvSpPr>
              <p:nvPr/>
            </p:nvSpPr>
            <p:spPr bwMode="auto">
              <a:xfrm>
                <a:off x="2606" y="2062"/>
                <a:ext cx="12" cy="13"/>
              </a:xfrm>
              <a:custGeom>
                <a:avLst/>
                <a:gdLst>
                  <a:gd name="T0" fmla="*/ 0 w 12"/>
                  <a:gd name="T1" fmla="*/ 13 h 13"/>
                  <a:gd name="T2" fmla="*/ 4 w 12"/>
                  <a:gd name="T3" fmla="*/ 9 h 13"/>
                  <a:gd name="T4" fmla="*/ 7 w 12"/>
                  <a:gd name="T5" fmla="*/ 6 h 13"/>
                  <a:gd name="T6" fmla="*/ 8 w 12"/>
                  <a:gd name="T7" fmla="*/ 4 h 13"/>
                  <a:gd name="T8" fmla="*/ 12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3"/>
                    </a:moveTo>
                    <a:lnTo>
                      <a:pt x="4" y="9"/>
                    </a:lnTo>
                    <a:lnTo>
                      <a:pt x="7" y="6"/>
                    </a:lnTo>
                    <a:lnTo>
                      <a:pt x="8" y="4"/>
                    </a:lnTo>
                    <a:lnTo>
                      <a:pt x="12" y="0"/>
                    </a:lnTo>
                  </a:path>
                </a:pathLst>
              </a:custGeom>
              <a:noFill/>
              <a:ln w="3">
                <a:solidFill>
                  <a:srgbClr val="00BDFF"/>
                </a:solidFill>
                <a:prstDash val="solid"/>
                <a:round/>
                <a:headEnd/>
                <a:tailEnd/>
              </a:ln>
            </p:spPr>
            <p:txBody>
              <a:bodyPr/>
              <a:lstStyle/>
              <a:p>
                <a:endParaRPr lang="nb-NO" dirty="0"/>
              </a:p>
            </p:txBody>
          </p:sp>
          <p:sp>
            <p:nvSpPr>
              <p:cNvPr id="2870" name="Freeform 2026"/>
              <p:cNvSpPr>
                <a:spLocks/>
              </p:cNvSpPr>
              <p:nvPr/>
            </p:nvSpPr>
            <p:spPr bwMode="auto">
              <a:xfrm>
                <a:off x="2603" y="2075"/>
                <a:ext cx="3" cy="5"/>
              </a:xfrm>
              <a:custGeom>
                <a:avLst/>
                <a:gdLst>
                  <a:gd name="T0" fmla="*/ 0 w 3"/>
                  <a:gd name="T1" fmla="*/ 5 h 5"/>
                  <a:gd name="T2" fmla="*/ 2 w 3"/>
                  <a:gd name="T3" fmla="*/ 3 h 5"/>
                  <a:gd name="T4" fmla="*/ 3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2" y="3"/>
                    </a:lnTo>
                    <a:lnTo>
                      <a:pt x="3" y="0"/>
                    </a:lnTo>
                  </a:path>
                </a:pathLst>
              </a:custGeom>
              <a:noFill/>
              <a:ln w="3">
                <a:solidFill>
                  <a:srgbClr val="00BDFF"/>
                </a:solidFill>
                <a:prstDash val="solid"/>
                <a:round/>
                <a:headEnd/>
                <a:tailEnd/>
              </a:ln>
            </p:spPr>
            <p:txBody>
              <a:bodyPr/>
              <a:lstStyle/>
              <a:p>
                <a:endParaRPr lang="nb-NO" dirty="0"/>
              </a:p>
            </p:txBody>
          </p:sp>
          <p:sp>
            <p:nvSpPr>
              <p:cNvPr id="2871" name="Freeform 2027"/>
              <p:cNvSpPr>
                <a:spLocks/>
              </p:cNvSpPr>
              <p:nvPr/>
            </p:nvSpPr>
            <p:spPr bwMode="auto">
              <a:xfrm>
                <a:off x="2515" y="2078"/>
                <a:ext cx="10" cy="6"/>
              </a:xfrm>
              <a:custGeom>
                <a:avLst/>
                <a:gdLst>
                  <a:gd name="T0" fmla="*/ 0 w 10"/>
                  <a:gd name="T1" fmla="*/ 6 h 6"/>
                  <a:gd name="T2" fmla="*/ 1 w 10"/>
                  <a:gd name="T3" fmla="*/ 5 h 6"/>
                  <a:gd name="T4" fmla="*/ 8 w 10"/>
                  <a:gd name="T5" fmla="*/ 0 h 6"/>
                  <a:gd name="T6" fmla="*/ 10 w 10"/>
                  <a:gd name="T7" fmla="*/ 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0" y="6"/>
                    </a:moveTo>
                    <a:lnTo>
                      <a:pt x="1" y="5"/>
                    </a:lnTo>
                    <a:lnTo>
                      <a:pt x="8" y="0"/>
                    </a:lnTo>
                    <a:lnTo>
                      <a:pt x="10" y="6"/>
                    </a:lnTo>
                  </a:path>
                </a:pathLst>
              </a:custGeom>
              <a:noFill/>
              <a:ln w="3">
                <a:solidFill>
                  <a:srgbClr val="00BDFF"/>
                </a:solidFill>
                <a:prstDash val="solid"/>
                <a:round/>
                <a:headEnd/>
                <a:tailEnd/>
              </a:ln>
            </p:spPr>
            <p:txBody>
              <a:bodyPr/>
              <a:lstStyle/>
              <a:p>
                <a:endParaRPr lang="nb-NO" dirty="0"/>
              </a:p>
            </p:txBody>
          </p:sp>
          <p:sp>
            <p:nvSpPr>
              <p:cNvPr id="2872" name="Line 2028"/>
              <p:cNvSpPr>
                <a:spLocks noChangeShapeType="1"/>
              </p:cNvSpPr>
              <p:nvPr/>
            </p:nvSpPr>
            <p:spPr bwMode="auto">
              <a:xfrm flipV="1">
                <a:off x="2512" y="2084"/>
                <a:ext cx="3" cy="3"/>
              </a:xfrm>
              <a:prstGeom prst="line">
                <a:avLst/>
              </a:prstGeom>
              <a:noFill/>
              <a:ln w="3">
                <a:solidFill>
                  <a:srgbClr val="00BDFF"/>
                </a:solidFill>
                <a:round/>
                <a:headEnd/>
                <a:tailEnd/>
              </a:ln>
            </p:spPr>
            <p:txBody>
              <a:bodyPr/>
              <a:lstStyle/>
              <a:p>
                <a:endParaRPr lang="nb-NO" dirty="0"/>
              </a:p>
            </p:txBody>
          </p:sp>
          <p:sp>
            <p:nvSpPr>
              <p:cNvPr id="2873" name="Freeform 2029"/>
              <p:cNvSpPr>
                <a:spLocks/>
              </p:cNvSpPr>
              <p:nvPr/>
            </p:nvSpPr>
            <p:spPr bwMode="auto">
              <a:xfrm>
                <a:off x="2566" y="2072"/>
                <a:ext cx="34" cy="16"/>
              </a:xfrm>
              <a:custGeom>
                <a:avLst/>
                <a:gdLst>
                  <a:gd name="T0" fmla="*/ 34 w 34"/>
                  <a:gd name="T1" fmla="*/ 3 h 16"/>
                  <a:gd name="T2" fmla="*/ 29 w 34"/>
                  <a:gd name="T3" fmla="*/ 6 h 16"/>
                  <a:gd name="T4" fmla="*/ 16 w 34"/>
                  <a:gd name="T5" fmla="*/ 15 h 16"/>
                  <a:gd name="T6" fmla="*/ 12 w 34"/>
                  <a:gd name="T7" fmla="*/ 16 h 16"/>
                  <a:gd name="T8" fmla="*/ 4 w 34"/>
                  <a:gd name="T9" fmla="*/ 12 h 16"/>
                  <a:gd name="T10" fmla="*/ 0 w 34"/>
                  <a:gd name="T11" fmla="*/ 11 h 16"/>
                  <a:gd name="T12" fmla="*/ 3 w 34"/>
                  <a:gd name="T13" fmla="*/ 6 h 16"/>
                  <a:gd name="T14" fmla="*/ 6 w 34"/>
                  <a:gd name="T15" fmla="*/ 3 h 16"/>
                  <a:gd name="T16" fmla="*/ 12 w 34"/>
                  <a:gd name="T17" fmla="*/ 7 h 16"/>
                  <a:gd name="T18" fmla="*/ 17 w 34"/>
                  <a:gd name="T19" fmla="*/ 2 h 16"/>
                  <a:gd name="T20" fmla="*/ 14 w 34"/>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16"/>
                  <a:gd name="T35" fmla="*/ 34 w 34"/>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16">
                    <a:moveTo>
                      <a:pt x="34" y="3"/>
                    </a:moveTo>
                    <a:lnTo>
                      <a:pt x="29" y="6"/>
                    </a:lnTo>
                    <a:lnTo>
                      <a:pt x="16" y="15"/>
                    </a:lnTo>
                    <a:lnTo>
                      <a:pt x="12" y="16"/>
                    </a:lnTo>
                    <a:lnTo>
                      <a:pt x="4" y="12"/>
                    </a:lnTo>
                    <a:lnTo>
                      <a:pt x="0" y="11"/>
                    </a:lnTo>
                    <a:lnTo>
                      <a:pt x="3" y="6"/>
                    </a:lnTo>
                    <a:lnTo>
                      <a:pt x="6" y="3"/>
                    </a:lnTo>
                    <a:lnTo>
                      <a:pt x="12" y="7"/>
                    </a:lnTo>
                    <a:lnTo>
                      <a:pt x="17" y="2"/>
                    </a:lnTo>
                    <a:lnTo>
                      <a:pt x="14" y="0"/>
                    </a:lnTo>
                  </a:path>
                </a:pathLst>
              </a:custGeom>
              <a:noFill/>
              <a:ln w="3">
                <a:solidFill>
                  <a:srgbClr val="00BDFF"/>
                </a:solidFill>
                <a:prstDash val="solid"/>
                <a:round/>
                <a:headEnd/>
                <a:tailEnd/>
              </a:ln>
            </p:spPr>
            <p:txBody>
              <a:bodyPr/>
              <a:lstStyle/>
              <a:p>
                <a:endParaRPr lang="nb-NO" dirty="0"/>
              </a:p>
            </p:txBody>
          </p:sp>
          <p:sp>
            <p:nvSpPr>
              <p:cNvPr id="2874" name="Freeform 2030"/>
              <p:cNvSpPr>
                <a:spLocks/>
              </p:cNvSpPr>
              <p:nvPr/>
            </p:nvSpPr>
            <p:spPr bwMode="auto">
              <a:xfrm>
                <a:off x="2524" y="2084"/>
                <a:ext cx="3" cy="8"/>
              </a:xfrm>
              <a:custGeom>
                <a:avLst/>
                <a:gdLst>
                  <a:gd name="T0" fmla="*/ 1 w 3"/>
                  <a:gd name="T1" fmla="*/ 0 h 8"/>
                  <a:gd name="T2" fmla="*/ 3 w 3"/>
                  <a:gd name="T3" fmla="*/ 3 h 8"/>
                  <a:gd name="T4" fmla="*/ 0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1" y="0"/>
                    </a:moveTo>
                    <a:lnTo>
                      <a:pt x="3" y="3"/>
                    </a:lnTo>
                    <a:lnTo>
                      <a:pt x="0" y="8"/>
                    </a:lnTo>
                  </a:path>
                </a:pathLst>
              </a:custGeom>
              <a:noFill/>
              <a:ln w="3">
                <a:solidFill>
                  <a:srgbClr val="00BDFF"/>
                </a:solidFill>
                <a:prstDash val="solid"/>
                <a:round/>
                <a:headEnd/>
                <a:tailEnd/>
              </a:ln>
            </p:spPr>
            <p:txBody>
              <a:bodyPr/>
              <a:lstStyle/>
              <a:p>
                <a:endParaRPr lang="nb-NO" dirty="0"/>
              </a:p>
            </p:txBody>
          </p:sp>
          <p:sp>
            <p:nvSpPr>
              <p:cNvPr id="2875" name="Freeform 2031"/>
              <p:cNvSpPr>
                <a:spLocks/>
              </p:cNvSpPr>
              <p:nvPr/>
            </p:nvSpPr>
            <p:spPr bwMode="auto">
              <a:xfrm>
                <a:off x="2537" y="2068"/>
                <a:ext cx="22" cy="32"/>
              </a:xfrm>
              <a:custGeom>
                <a:avLst/>
                <a:gdLst>
                  <a:gd name="T0" fmla="*/ 0 w 22"/>
                  <a:gd name="T1" fmla="*/ 20 h 32"/>
                  <a:gd name="T2" fmla="*/ 0 w 22"/>
                  <a:gd name="T3" fmla="*/ 20 h 32"/>
                  <a:gd name="T4" fmla="*/ 0 w 22"/>
                  <a:gd name="T5" fmla="*/ 7 h 32"/>
                  <a:gd name="T6" fmla="*/ 0 w 22"/>
                  <a:gd name="T7" fmla="*/ 7 h 32"/>
                  <a:gd name="T8" fmla="*/ 13 w 22"/>
                  <a:gd name="T9" fmla="*/ 0 h 32"/>
                  <a:gd name="T10" fmla="*/ 18 w 22"/>
                  <a:gd name="T11" fmla="*/ 11 h 32"/>
                  <a:gd name="T12" fmla="*/ 20 w 22"/>
                  <a:gd name="T13" fmla="*/ 15 h 32"/>
                  <a:gd name="T14" fmla="*/ 16 w 22"/>
                  <a:gd name="T15" fmla="*/ 24 h 32"/>
                  <a:gd name="T16" fmla="*/ 16 w 22"/>
                  <a:gd name="T17" fmla="*/ 27 h 32"/>
                  <a:gd name="T18" fmla="*/ 21 w 22"/>
                  <a:gd name="T19" fmla="*/ 25 h 32"/>
                  <a:gd name="T20" fmla="*/ 22 w 22"/>
                  <a:gd name="T21" fmla="*/ 30 h 32"/>
                  <a:gd name="T22" fmla="*/ 21 w 22"/>
                  <a:gd name="T23" fmla="*/ 32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32"/>
                  <a:gd name="T38" fmla="*/ 22 w 22"/>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32">
                    <a:moveTo>
                      <a:pt x="0" y="20"/>
                    </a:moveTo>
                    <a:lnTo>
                      <a:pt x="0" y="20"/>
                    </a:lnTo>
                    <a:lnTo>
                      <a:pt x="0" y="7"/>
                    </a:lnTo>
                    <a:lnTo>
                      <a:pt x="13" y="0"/>
                    </a:lnTo>
                    <a:lnTo>
                      <a:pt x="18" y="11"/>
                    </a:lnTo>
                    <a:lnTo>
                      <a:pt x="20" y="15"/>
                    </a:lnTo>
                    <a:lnTo>
                      <a:pt x="16" y="24"/>
                    </a:lnTo>
                    <a:lnTo>
                      <a:pt x="16" y="27"/>
                    </a:lnTo>
                    <a:lnTo>
                      <a:pt x="21" y="25"/>
                    </a:lnTo>
                    <a:lnTo>
                      <a:pt x="22" y="30"/>
                    </a:lnTo>
                    <a:lnTo>
                      <a:pt x="21" y="32"/>
                    </a:lnTo>
                  </a:path>
                </a:pathLst>
              </a:custGeom>
              <a:noFill/>
              <a:ln w="3">
                <a:solidFill>
                  <a:srgbClr val="00BDFF"/>
                </a:solidFill>
                <a:prstDash val="solid"/>
                <a:round/>
                <a:headEnd/>
                <a:tailEnd/>
              </a:ln>
            </p:spPr>
            <p:txBody>
              <a:bodyPr/>
              <a:lstStyle/>
              <a:p>
                <a:endParaRPr lang="nb-NO" dirty="0"/>
              </a:p>
            </p:txBody>
          </p:sp>
          <p:sp>
            <p:nvSpPr>
              <p:cNvPr id="2876" name="Freeform 2032"/>
              <p:cNvSpPr>
                <a:spLocks/>
              </p:cNvSpPr>
              <p:nvPr/>
            </p:nvSpPr>
            <p:spPr bwMode="auto">
              <a:xfrm>
                <a:off x="2531" y="2088"/>
                <a:ext cx="6" cy="12"/>
              </a:xfrm>
              <a:custGeom>
                <a:avLst/>
                <a:gdLst>
                  <a:gd name="T0" fmla="*/ 0 w 6"/>
                  <a:gd name="T1" fmla="*/ 12 h 12"/>
                  <a:gd name="T2" fmla="*/ 1 w 6"/>
                  <a:gd name="T3" fmla="*/ 12 h 12"/>
                  <a:gd name="T4" fmla="*/ 1 w 6"/>
                  <a:gd name="T5" fmla="*/ 5 h 12"/>
                  <a:gd name="T6" fmla="*/ 2 w 6"/>
                  <a:gd name="T7" fmla="*/ 1 h 12"/>
                  <a:gd name="T8" fmla="*/ 6 w 6"/>
                  <a:gd name="T9" fmla="*/ 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0" y="12"/>
                    </a:moveTo>
                    <a:lnTo>
                      <a:pt x="1" y="12"/>
                    </a:lnTo>
                    <a:lnTo>
                      <a:pt x="1" y="5"/>
                    </a:lnTo>
                    <a:lnTo>
                      <a:pt x="2" y="1"/>
                    </a:lnTo>
                    <a:lnTo>
                      <a:pt x="6" y="0"/>
                    </a:lnTo>
                  </a:path>
                </a:pathLst>
              </a:custGeom>
              <a:noFill/>
              <a:ln w="3">
                <a:solidFill>
                  <a:srgbClr val="00BDFF"/>
                </a:solidFill>
                <a:prstDash val="solid"/>
                <a:round/>
                <a:headEnd/>
                <a:tailEnd/>
              </a:ln>
            </p:spPr>
            <p:txBody>
              <a:bodyPr/>
              <a:lstStyle/>
              <a:p>
                <a:endParaRPr lang="nb-NO" dirty="0"/>
              </a:p>
            </p:txBody>
          </p:sp>
          <p:sp>
            <p:nvSpPr>
              <p:cNvPr id="2877" name="Freeform 2033"/>
              <p:cNvSpPr>
                <a:spLocks/>
              </p:cNvSpPr>
              <p:nvPr/>
            </p:nvSpPr>
            <p:spPr bwMode="auto">
              <a:xfrm>
                <a:off x="2519" y="2092"/>
                <a:ext cx="9" cy="10"/>
              </a:xfrm>
              <a:custGeom>
                <a:avLst/>
                <a:gdLst>
                  <a:gd name="T0" fmla="*/ 5 w 9"/>
                  <a:gd name="T1" fmla="*/ 0 h 10"/>
                  <a:gd name="T2" fmla="*/ 4 w 9"/>
                  <a:gd name="T3" fmla="*/ 1 h 10"/>
                  <a:gd name="T4" fmla="*/ 2 w 9"/>
                  <a:gd name="T5" fmla="*/ 6 h 10"/>
                  <a:gd name="T6" fmla="*/ 0 w 9"/>
                  <a:gd name="T7" fmla="*/ 9 h 10"/>
                  <a:gd name="T8" fmla="*/ 1 w 9"/>
                  <a:gd name="T9" fmla="*/ 10 h 10"/>
                  <a:gd name="T10" fmla="*/ 8 w 9"/>
                  <a:gd name="T11" fmla="*/ 8 h 10"/>
                  <a:gd name="T12" fmla="*/ 9 w 9"/>
                  <a:gd name="T13" fmla="*/ 9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5" y="0"/>
                    </a:moveTo>
                    <a:lnTo>
                      <a:pt x="4" y="1"/>
                    </a:lnTo>
                    <a:lnTo>
                      <a:pt x="2" y="6"/>
                    </a:lnTo>
                    <a:lnTo>
                      <a:pt x="0" y="9"/>
                    </a:lnTo>
                    <a:lnTo>
                      <a:pt x="1" y="10"/>
                    </a:lnTo>
                    <a:lnTo>
                      <a:pt x="8" y="8"/>
                    </a:lnTo>
                    <a:lnTo>
                      <a:pt x="9" y="9"/>
                    </a:lnTo>
                  </a:path>
                </a:pathLst>
              </a:custGeom>
              <a:noFill/>
              <a:ln w="3">
                <a:solidFill>
                  <a:srgbClr val="00BDFF"/>
                </a:solidFill>
                <a:prstDash val="solid"/>
                <a:round/>
                <a:headEnd/>
                <a:tailEnd/>
              </a:ln>
            </p:spPr>
            <p:txBody>
              <a:bodyPr/>
              <a:lstStyle/>
              <a:p>
                <a:endParaRPr lang="nb-NO" dirty="0"/>
              </a:p>
            </p:txBody>
          </p:sp>
          <p:sp>
            <p:nvSpPr>
              <p:cNvPr id="2878" name="Freeform 2034"/>
              <p:cNvSpPr>
                <a:spLocks/>
              </p:cNvSpPr>
              <p:nvPr/>
            </p:nvSpPr>
            <p:spPr bwMode="auto">
              <a:xfrm>
                <a:off x="2528" y="2100"/>
                <a:ext cx="3" cy="2"/>
              </a:xfrm>
              <a:custGeom>
                <a:avLst/>
                <a:gdLst>
                  <a:gd name="T0" fmla="*/ 0 w 3"/>
                  <a:gd name="T1" fmla="*/ 1 h 2"/>
                  <a:gd name="T2" fmla="*/ 1 w 3"/>
                  <a:gd name="T3" fmla="*/ 2 h 2"/>
                  <a:gd name="T4" fmla="*/ 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1"/>
                    </a:moveTo>
                    <a:lnTo>
                      <a:pt x="1" y="2"/>
                    </a:lnTo>
                    <a:lnTo>
                      <a:pt x="3" y="0"/>
                    </a:lnTo>
                  </a:path>
                </a:pathLst>
              </a:custGeom>
              <a:noFill/>
              <a:ln w="3">
                <a:solidFill>
                  <a:srgbClr val="00BDFF"/>
                </a:solidFill>
                <a:prstDash val="solid"/>
                <a:round/>
                <a:headEnd/>
                <a:tailEnd/>
              </a:ln>
            </p:spPr>
            <p:txBody>
              <a:bodyPr/>
              <a:lstStyle/>
              <a:p>
                <a:endParaRPr lang="nb-NO" dirty="0"/>
              </a:p>
            </p:txBody>
          </p:sp>
          <p:sp>
            <p:nvSpPr>
              <p:cNvPr id="2879" name="Freeform 2035"/>
              <p:cNvSpPr>
                <a:spLocks/>
              </p:cNvSpPr>
              <p:nvPr/>
            </p:nvSpPr>
            <p:spPr bwMode="auto">
              <a:xfrm>
                <a:off x="2537" y="2100"/>
                <a:ext cx="21" cy="6"/>
              </a:xfrm>
              <a:custGeom>
                <a:avLst/>
                <a:gdLst>
                  <a:gd name="T0" fmla="*/ 21 w 21"/>
                  <a:gd name="T1" fmla="*/ 0 h 6"/>
                  <a:gd name="T2" fmla="*/ 18 w 21"/>
                  <a:gd name="T3" fmla="*/ 2 h 6"/>
                  <a:gd name="T4" fmla="*/ 8 w 21"/>
                  <a:gd name="T5" fmla="*/ 6 h 6"/>
                  <a:gd name="T6" fmla="*/ 0 w 21"/>
                  <a:gd name="T7" fmla="*/ 6 h 6"/>
                  <a:gd name="T8" fmla="*/ 0 w 21"/>
                  <a:gd name="T9" fmla="*/ 6 h 6"/>
                  <a:gd name="T10" fmla="*/ 0 60000 65536"/>
                  <a:gd name="T11" fmla="*/ 0 60000 65536"/>
                  <a:gd name="T12" fmla="*/ 0 60000 65536"/>
                  <a:gd name="T13" fmla="*/ 0 60000 65536"/>
                  <a:gd name="T14" fmla="*/ 0 60000 65536"/>
                  <a:gd name="T15" fmla="*/ 0 w 21"/>
                  <a:gd name="T16" fmla="*/ 0 h 6"/>
                  <a:gd name="T17" fmla="*/ 21 w 21"/>
                  <a:gd name="T18" fmla="*/ 6 h 6"/>
                </a:gdLst>
                <a:ahLst/>
                <a:cxnLst>
                  <a:cxn ang="T10">
                    <a:pos x="T0" y="T1"/>
                  </a:cxn>
                  <a:cxn ang="T11">
                    <a:pos x="T2" y="T3"/>
                  </a:cxn>
                  <a:cxn ang="T12">
                    <a:pos x="T4" y="T5"/>
                  </a:cxn>
                  <a:cxn ang="T13">
                    <a:pos x="T6" y="T7"/>
                  </a:cxn>
                  <a:cxn ang="T14">
                    <a:pos x="T8" y="T9"/>
                  </a:cxn>
                </a:cxnLst>
                <a:rect l="T15" t="T16" r="T17" b="T18"/>
                <a:pathLst>
                  <a:path w="21" h="6">
                    <a:moveTo>
                      <a:pt x="21" y="0"/>
                    </a:moveTo>
                    <a:lnTo>
                      <a:pt x="18" y="2"/>
                    </a:lnTo>
                    <a:lnTo>
                      <a:pt x="8" y="6"/>
                    </a:lnTo>
                    <a:lnTo>
                      <a:pt x="0" y="6"/>
                    </a:lnTo>
                  </a:path>
                </a:pathLst>
              </a:custGeom>
              <a:noFill/>
              <a:ln w="3">
                <a:solidFill>
                  <a:srgbClr val="00BDFF"/>
                </a:solidFill>
                <a:prstDash val="solid"/>
                <a:round/>
                <a:headEnd/>
                <a:tailEnd/>
              </a:ln>
            </p:spPr>
            <p:txBody>
              <a:bodyPr/>
              <a:lstStyle/>
              <a:p>
                <a:endParaRPr lang="nb-NO" dirty="0"/>
              </a:p>
            </p:txBody>
          </p:sp>
          <p:sp>
            <p:nvSpPr>
              <p:cNvPr id="2880" name="Freeform 2036"/>
              <p:cNvSpPr>
                <a:spLocks/>
              </p:cNvSpPr>
              <p:nvPr/>
            </p:nvSpPr>
            <p:spPr bwMode="auto">
              <a:xfrm>
                <a:off x="2570" y="2080"/>
                <a:ext cx="33" cy="29"/>
              </a:xfrm>
              <a:custGeom>
                <a:avLst/>
                <a:gdLst>
                  <a:gd name="T0" fmla="*/ 4 w 33"/>
                  <a:gd name="T1" fmla="*/ 29 h 29"/>
                  <a:gd name="T2" fmla="*/ 8 w 33"/>
                  <a:gd name="T3" fmla="*/ 28 h 29"/>
                  <a:gd name="T4" fmla="*/ 9 w 33"/>
                  <a:gd name="T5" fmla="*/ 28 h 29"/>
                  <a:gd name="T6" fmla="*/ 9 w 33"/>
                  <a:gd name="T7" fmla="*/ 24 h 29"/>
                  <a:gd name="T8" fmla="*/ 6 w 33"/>
                  <a:gd name="T9" fmla="*/ 22 h 29"/>
                  <a:gd name="T10" fmla="*/ 5 w 33"/>
                  <a:gd name="T11" fmla="*/ 21 h 29"/>
                  <a:gd name="T12" fmla="*/ 0 w 33"/>
                  <a:gd name="T13" fmla="*/ 18 h 29"/>
                  <a:gd name="T14" fmla="*/ 6 w 33"/>
                  <a:gd name="T15" fmla="*/ 16 h 29"/>
                  <a:gd name="T16" fmla="*/ 9 w 33"/>
                  <a:gd name="T17" fmla="*/ 15 h 29"/>
                  <a:gd name="T18" fmla="*/ 16 w 33"/>
                  <a:gd name="T19" fmla="*/ 11 h 29"/>
                  <a:gd name="T20" fmla="*/ 22 w 33"/>
                  <a:gd name="T21" fmla="*/ 11 h 29"/>
                  <a:gd name="T22" fmla="*/ 33 w 33"/>
                  <a:gd name="T23" fmla="*/ 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9"/>
                  <a:gd name="T38" fmla="*/ 33 w 33"/>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9">
                    <a:moveTo>
                      <a:pt x="4" y="29"/>
                    </a:moveTo>
                    <a:lnTo>
                      <a:pt x="8" y="28"/>
                    </a:lnTo>
                    <a:lnTo>
                      <a:pt x="9" y="28"/>
                    </a:lnTo>
                    <a:lnTo>
                      <a:pt x="9" y="24"/>
                    </a:lnTo>
                    <a:lnTo>
                      <a:pt x="6" y="22"/>
                    </a:lnTo>
                    <a:lnTo>
                      <a:pt x="5" y="21"/>
                    </a:lnTo>
                    <a:lnTo>
                      <a:pt x="0" y="18"/>
                    </a:lnTo>
                    <a:lnTo>
                      <a:pt x="6" y="16"/>
                    </a:lnTo>
                    <a:lnTo>
                      <a:pt x="9" y="15"/>
                    </a:lnTo>
                    <a:lnTo>
                      <a:pt x="16" y="11"/>
                    </a:lnTo>
                    <a:lnTo>
                      <a:pt x="22" y="11"/>
                    </a:lnTo>
                    <a:lnTo>
                      <a:pt x="33" y="0"/>
                    </a:lnTo>
                  </a:path>
                </a:pathLst>
              </a:custGeom>
              <a:noFill/>
              <a:ln w="3">
                <a:solidFill>
                  <a:srgbClr val="00BDFF"/>
                </a:solidFill>
                <a:prstDash val="solid"/>
                <a:round/>
                <a:headEnd/>
                <a:tailEnd/>
              </a:ln>
            </p:spPr>
            <p:txBody>
              <a:bodyPr/>
              <a:lstStyle/>
              <a:p>
                <a:endParaRPr lang="nb-NO" dirty="0"/>
              </a:p>
            </p:txBody>
          </p:sp>
          <p:sp>
            <p:nvSpPr>
              <p:cNvPr id="2881" name="Freeform 2037"/>
              <p:cNvSpPr>
                <a:spLocks/>
              </p:cNvSpPr>
              <p:nvPr/>
            </p:nvSpPr>
            <p:spPr bwMode="auto">
              <a:xfrm>
                <a:off x="2465" y="2089"/>
                <a:ext cx="32" cy="21"/>
              </a:xfrm>
              <a:custGeom>
                <a:avLst/>
                <a:gdLst>
                  <a:gd name="T0" fmla="*/ 5 w 32"/>
                  <a:gd name="T1" fmla="*/ 21 h 21"/>
                  <a:gd name="T2" fmla="*/ 32 w 32"/>
                  <a:gd name="T3" fmla="*/ 6 h 21"/>
                  <a:gd name="T4" fmla="*/ 17 w 32"/>
                  <a:gd name="T5" fmla="*/ 0 h 21"/>
                  <a:gd name="T6" fmla="*/ 5 w 32"/>
                  <a:gd name="T7" fmla="*/ 6 h 21"/>
                  <a:gd name="T8" fmla="*/ 0 w 32"/>
                  <a:gd name="T9" fmla="*/ 16 h 21"/>
                  <a:gd name="T10" fmla="*/ 5 w 32"/>
                  <a:gd name="T11" fmla="*/ 21 h 21"/>
                  <a:gd name="T12" fmla="*/ 0 60000 65536"/>
                  <a:gd name="T13" fmla="*/ 0 60000 65536"/>
                  <a:gd name="T14" fmla="*/ 0 60000 65536"/>
                  <a:gd name="T15" fmla="*/ 0 60000 65536"/>
                  <a:gd name="T16" fmla="*/ 0 60000 65536"/>
                  <a:gd name="T17" fmla="*/ 0 60000 65536"/>
                  <a:gd name="T18" fmla="*/ 0 w 32"/>
                  <a:gd name="T19" fmla="*/ 0 h 21"/>
                  <a:gd name="T20" fmla="*/ 32 w 3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2" h="21">
                    <a:moveTo>
                      <a:pt x="5" y="21"/>
                    </a:moveTo>
                    <a:lnTo>
                      <a:pt x="32" y="6"/>
                    </a:lnTo>
                    <a:lnTo>
                      <a:pt x="17" y="0"/>
                    </a:lnTo>
                    <a:lnTo>
                      <a:pt x="5" y="6"/>
                    </a:lnTo>
                    <a:lnTo>
                      <a:pt x="0" y="16"/>
                    </a:lnTo>
                    <a:lnTo>
                      <a:pt x="5" y="21"/>
                    </a:lnTo>
                  </a:path>
                </a:pathLst>
              </a:custGeom>
              <a:noFill/>
              <a:ln w="3">
                <a:solidFill>
                  <a:srgbClr val="00BDFF"/>
                </a:solidFill>
                <a:prstDash val="solid"/>
                <a:round/>
                <a:headEnd/>
                <a:tailEnd/>
              </a:ln>
            </p:spPr>
            <p:txBody>
              <a:bodyPr/>
              <a:lstStyle/>
              <a:p>
                <a:endParaRPr lang="nb-NO" dirty="0"/>
              </a:p>
            </p:txBody>
          </p:sp>
          <p:sp>
            <p:nvSpPr>
              <p:cNvPr id="2882" name="Freeform 2038"/>
              <p:cNvSpPr>
                <a:spLocks/>
              </p:cNvSpPr>
              <p:nvPr/>
            </p:nvSpPr>
            <p:spPr bwMode="auto">
              <a:xfrm>
                <a:off x="2494" y="2087"/>
                <a:ext cx="18" cy="25"/>
              </a:xfrm>
              <a:custGeom>
                <a:avLst/>
                <a:gdLst>
                  <a:gd name="T0" fmla="*/ 0 w 18"/>
                  <a:gd name="T1" fmla="*/ 25 h 25"/>
                  <a:gd name="T2" fmla="*/ 1 w 18"/>
                  <a:gd name="T3" fmla="*/ 25 h 25"/>
                  <a:gd name="T4" fmla="*/ 3 w 18"/>
                  <a:gd name="T5" fmla="*/ 21 h 25"/>
                  <a:gd name="T6" fmla="*/ 8 w 18"/>
                  <a:gd name="T7" fmla="*/ 11 h 25"/>
                  <a:gd name="T8" fmla="*/ 18 w 18"/>
                  <a:gd name="T9" fmla="*/ 0 h 25"/>
                  <a:gd name="T10" fmla="*/ 18 w 18"/>
                  <a:gd name="T11" fmla="*/ 0 h 25"/>
                  <a:gd name="T12" fmla="*/ 0 60000 65536"/>
                  <a:gd name="T13" fmla="*/ 0 60000 65536"/>
                  <a:gd name="T14" fmla="*/ 0 60000 65536"/>
                  <a:gd name="T15" fmla="*/ 0 60000 65536"/>
                  <a:gd name="T16" fmla="*/ 0 60000 65536"/>
                  <a:gd name="T17" fmla="*/ 0 60000 65536"/>
                  <a:gd name="T18" fmla="*/ 0 w 18"/>
                  <a:gd name="T19" fmla="*/ 0 h 25"/>
                  <a:gd name="T20" fmla="*/ 18 w 1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 h="25">
                    <a:moveTo>
                      <a:pt x="0" y="25"/>
                    </a:moveTo>
                    <a:lnTo>
                      <a:pt x="1" y="25"/>
                    </a:lnTo>
                    <a:lnTo>
                      <a:pt x="3" y="21"/>
                    </a:lnTo>
                    <a:lnTo>
                      <a:pt x="8" y="11"/>
                    </a:lnTo>
                    <a:lnTo>
                      <a:pt x="18" y="0"/>
                    </a:lnTo>
                  </a:path>
                </a:pathLst>
              </a:custGeom>
              <a:noFill/>
              <a:ln w="3">
                <a:solidFill>
                  <a:srgbClr val="00BDFF"/>
                </a:solidFill>
                <a:prstDash val="solid"/>
                <a:round/>
                <a:headEnd/>
                <a:tailEnd/>
              </a:ln>
            </p:spPr>
            <p:txBody>
              <a:bodyPr/>
              <a:lstStyle/>
              <a:p>
                <a:endParaRPr lang="nb-NO" dirty="0"/>
              </a:p>
            </p:txBody>
          </p:sp>
          <p:sp>
            <p:nvSpPr>
              <p:cNvPr id="2883" name="Freeform 2039"/>
              <p:cNvSpPr>
                <a:spLocks/>
              </p:cNvSpPr>
              <p:nvPr/>
            </p:nvSpPr>
            <p:spPr bwMode="auto">
              <a:xfrm>
                <a:off x="2494" y="2110"/>
                <a:ext cx="13" cy="7"/>
              </a:xfrm>
              <a:custGeom>
                <a:avLst/>
                <a:gdLst>
                  <a:gd name="T0" fmla="*/ 13 w 13"/>
                  <a:gd name="T1" fmla="*/ 0 h 7"/>
                  <a:gd name="T2" fmla="*/ 8 w 13"/>
                  <a:gd name="T3" fmla="*/ 3 h 7"/>
                  <a:gd name="T4" fmla="*/ 3 w 13"/>
                  <a:gd name="T5" fmla="*/ 7 h 7"/>
                  <a:gd name="T6" fmla="*/ 0 w 13"/>
                  <a:gd name="T7" fmla="*/ 4 h 7"/>
                  <a:gd name="T8" fmla="*/ 0 w 13"/>
                  <a:gd name="T9" fmla="*/ 2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13" y="0"/>
                    </a:moveTo>
                    <a:lnTo>
                      <a:pt x="8" y="3"/>
                    </a:lnTo>
                    <a:lnTo>
                      <a:pt x="3" y="7"/>
                    </a:lnTo>
                    <a:lnTo>
                      <a:pt x="0" y="4"/>
                    </a:lnTo>
                    <a:lnTo>
                      <a:pt x="0" y="2"/>
                    </a:lnTo>
                  </a:path>
                </a:pathLst>
              </a:custGeom>
              <a:noFill/>
              <a:ln w="3">
                <a:solidFill>
                  <a:srgbClr val="00BDFF"/>
                </a:solidFill>
                <a:prstDash val="solid"/>
                <a:round/>
                <a:headEnd/>
                <a:tailEnd/>
              </a:ln>
            </p:spPr>
            <p:txBody>
              <a:bodyPr/>
              <a:lstStyle/>
              <a:p>
                <a:endParaRPr lang="nb-NO" dirty="0"/>
              </a:p>
            </p:txBody>
          </p:sp>
          <p:sp>
            <p:nvSpPr>
              <p:cNvPr id="2884" name="Freeform 2040"/>
              <p:cNvSpPr>
                <a:spLocks/>
              </p:cNvSpPr>
              <p:nvPr/>
            </p:nvSpPr>
            <p:spPr bwMode="auto">
              <a:xfrm>
                <a:off x="2502" y="2110"/>
                <a:ext cx="8" cy="9"/>
              </a:xfrm>
              <a:custGeom>
                <a:avLst/>
                <a:gdLst>
                  <a:gd name="T0" fmla="*/ 0 w 8"/>
                  <a:gd name="T1" fmla="*/ 9 h 9"/>
                  <a:gd name="T2" fmla="*/ 2 w 8"/>
                  <a:gd name="T3" fmla="*/ 7 h 9"/>
                  <a:gd name="T4" fmla="*/ 8 w 8"/>
                  <a:gd name="T5" fmla="*/ 3 h 9"/>
                  <a:gd name="T6" fmla="*/ 6 w 8"/>
                  <a:gd name="T7" fmla="*/ 0 h 9"/>
                  <a:gd name="T8" fmla="*/ 5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9"/>
                    </a:moveTo>
                    <a:lnTo>
                      <a:pt x="2" y="7"/>
                    </a:lnTo>
                    <a:lnTo>
                      <a:pt x="8" y="3"/>
                    </a:lnTo>
                    <a:lnTo>
                      <a:pt x="6" y="0"/>
                    </a:lnTo>
                    <a:lnTo>
                      <a:pt x="5" y="0"/>
                    </a:lnTo>
                  </a:path>
                </a:pathLst>
              </a:custGeom>
              <a:noFill/>
              <a:ln w="3">
                <a:solidFill>
                  <a:srgbClr val="00BDFF"/>
                </a:solidFill>
                <a:prstDash val="solid"/>
                <a:round/>
                <a:headEnd/>
                <a:tailEnd/>
              </a:ln>
            </p:spPr>
            <p:txBody>
              <a:bodyPr/>
              <a:lstStyle/>
              <a:p>
                <a:endParaRPr lang="nb-NO" dirty="0"/>
              </a:p>
            </p:txBody>
          </p:sp>
          <p:sp>
            <p:nvSpPr>
              <p:cNvPr id="2885" name="Freeform 2041"/>
              <p:cNvSpPr>
                <a:spLocks/>
              </p:cNvSpPr>
              <p:nvPr/>
            </p:nvSpPr>
            <p:spPr bwMode="auto">
              <a:xfrm>
                <a:off x="2545" y="2100"/>
                <a:ext cx="29" cy="21"/>
              </a:xfrm>
              <a:custGeom>
                <a:avLst/>
                <a:gdLst>
                  <a:gd name="T0" fmla="*/ 3 w 29"/>
                  <a:gd name="T1" fmla="*/ 21 h 21"/>
                  <a:gd name="T2" fmla="*/ 3 w 29"/>
                  <a:gd name="T3" fmla="*/ 16 h 21"/>
                  <a:gd name="T4" fmla="*/ 0 w 29"/>
                  <a:gd name="T5" fmla="*/ 12 h 21"/>
                  <a:gd name="T6" fmla="*/ 5 w 29"/>
                  <a:gd name="T7" fmla="*/ 10 h 21"/>
                  <a:gd name="T8" fmla="*/ 13 w 29"/>
                  <a:gd name="T9" fmla="*/ 8 h 21"/>
                  <a:gd name="T10" fmla="*/ 21 w 29"/>
                  <a:gd name="T11" fmla="*/ 0 h 21"/>
                  <a:gd name="T12" fmla="*/ 26 w 29"/>
                  <a:gd name="T13" fmla="*/ 5 h 21"/>
                  <a:gd name="T14" fmla="*/ 29 w 29"/>
                  <a:gd name="T15" fmla="*/ 9 h 2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21"/>
                  <a:gd name="T26" fmla="*/ 29 w 2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21">
                    <a:moveTo>
                      <a:pt x="3" y="21"/>
                    </a:moveTo>
                    <a:lnTo>
                      <a:pt x="3" y="16"/>
                    </a:lnTo>
                    <a:lnTo>
                      <a:pt x="0" y="12"/>
                    </a:lnTo>
                    <a:lnTo>
                      <a:pt x="5" y="10"/>
                    </a:lnTo>
                    <a:lnTo>
                      <a:pt x="13" y="8"/>
                    </a:lnTo>
                    <a:lnTo>
                      <a:pt x="21" y="0"/>
                    </a:lnTo>
                    <a:lnTo>
                      <a:pt x="26" y="5"/>
                    </a:lnTo>
                    <a:lnTo>
                      <a:pt x="29" y="9"/>
                    </a:lnTo>
                  </a:path>
                </a:pathLst>
              </a:custGeom>
              <a:noFill/>
              <a:ln w="3">
                <a:solidFill>
                  <a:srgbClr val="00BDFF"/>
                </a:solidFill>
                <a:prstDash val="solid"/>
                <a:round/>
                <a:headEnd/>
                <a:tailEnd/>
              </a:ln>
            </p:spPr>
            <p:txBody>
              <a:bodyPr/>
              <a:lstStyle/>
              <a:p>
                <a:endParaRPr lang="nb-NO" dirty="0"/>
              </a:p>
            </p:txBody>
          </p:sp>
          <p:sp>
            <p:nvSpPr>
              <p:cNvPr id="2886" name="Freeform 2042"/>
              <p:cNvSpPr>
                <a:spLocks/>
              </p:cNvSpPr>
              <p:nvPr/>
            </p:nvSpPr>
            <p:spPr bwMode="auto">
              <a:xfrm>
                <a:off x="2489" y="2118"/>
                <a:ext cx="13" cy="4"/>
              </a:xfrm>
              <a:custGeom>
                <a:avLst/>
                <a:gdLst>
                  <a:gd name="T0" fmla="*/ 0 w 13"/>
                  <a:gd name="T1" fmla="*/ 0 h 4"/>
                  <a:gd name="T2" fmla="*/ 0 w 13"/>
                  <a:gd name="T3" fmla="*/ 0 h 4"/>
                  <a:gd name="T4" fmla="*/ 9 w 13"/>
                  <a:gd name="T5" fmla="*/ 4 h 4"/>
                  <a:gd name="T6" fmla="*/ 13 w 13"/>
                  <a:gd name="T7" fmla="*/ 1 h 4"/>
                  <a:gd name="T8" fmla="*/ 0 60000 65536"/>
                  <a:gd name="T9" fmla="*/ 0 60000 65536"/>
                  <a:gd name="T10" fmla="*/ 0 60000 65536"/>
                  <a:gd name="T11" fmla="*/ 0 60000 65536"/>
                  <a:gd name="T12" fmla="*/ 0 w 13"/>
                  <a:gd name="T13" fmla="*/ 0 h 4"/>
                  <a:gd name="T14" fmla="*/ 13 w 13"/>
                  <a:gd name="T15" fmla="*/ 4 h 4"/>
                </a:gdLst>
                <a:ahLst/>
                <a:cxnLst>
                  <a:cxn ang="T8">
                    <a:pos x="T0" y="T1"/>
                  </a:cxn>
                  <a:cxn ang="T9">
                    <a:pos x="T2" y="T3"/>
                  </a:cxn>
                  <a:cxn ang="T10">
                    <a:pos x="T4" y="T5"/>
                  </a:cxn>
                  <a:cxn ang="T11">
                    <a:pos x="T6" y="T7"/>
                  </a:cxn>
                </a:cxnLst>
                <a:rect l="T12" t="T13" r="T14" b="T15"/>
                <a:pathLst>
                  <a:path w="13" h="4">
                    <a:moveTo>
                      <a:pt x="0" y="0"/>
                    </a:moveTo>
                    <a:lnTo>
                      <a:pt x="0" y="0"/>
                    </a:lnTo>
                    <a:lnTo>
                      <a:pt x="9" y="4"/>
                    </a:lnTo>
                    <a:lnTo>
                      <a:pt x="13" y="1"/>
                    </a:lnTo>
                  </a:path>
                </a:pathLst>
              </a:custGeom>
              <a:noFill/>
              <a:ln w="3">
                <a:solidFill>
                  <a:srgbClr val="00BDFF"/>
                </a:solidFill>
                <a:prstDash val="solid"/>
                <a:round/>
                <a:headEnd/>
                <a:tailEnd/>
              </a:ln>
            </p:spPr>
            <p:txBody>
              <a:bodyPr/>
              <a:lstStyle/>
              <a:p>
                <a:endParaRPr lang="nb-NO" dirty="0"/>
              </a:p>
            </p:txBody>
          </p:sp>
          <p:sp>
            <p:nvSpPr>
              <p:cNvPr id="2887" name="Freeform 2043"/>
              <p:cNvSpPr>
                <a:spLocks/>
              </p:cNvSpPr>
              <p:nvPr/>
            </p:nvSpPr>
            <p:spPr bwMode="auto">
              <a:xfrm>
                <a:off x="2531" y="2105"/>
                <a:ext cx="17" cy="21"/>
              </a:xfrm>
              <a:custGeom>
                <a:avLst/>
                <a:gdLst>
                  <a:gd name="T0" fmla="*/ 6 w 17"/>
                  <a:gd name="T1" fmla="*/ 1 h 21"/>
                  <a:gd name="T2" fmla="*/ 1 w 17"/>
                  <a:gd name="T3" fmla="*/ 0 h 21"/>
                  <a:gd name="T4" fmla="*/ 0 w 17"/>
                  <a:gd name="T5" fmla="*/ 3 h 21"/>
                  <a:gd name="T6" fmla="*/ 3 w 17"/>
                  <a:gd name="T7" fmla="*/ 7 h 21"/>
                  <a:gd name="T8" fmla="*/ 11 w 17"/>
                  <a:gd name="T9" fmla="*/ 9 h 21"/>
                  <a:gd name="T10" fmla="*/ 13 w 17"/>
                  <a:gd name="T11" fmla="*/ 16 h 21"/>
                  <a:gd name="T12" fmla="*/ 11 w 17"/>
                  <a:gd name="T13" fmla="*/ 17 h 21"/>
                  <a:gd name="T14" fmla="*/ 11 w 17"/>
                  <a:gd name="T15" fmla="*/ 20 h 21"/>
                  <a:gd name="T16" fmla="*/ 13 w 17"/>
                  <a:gd name="T17" fmla="*/ 21 h 21"/>
                  <a:gd name="T18" fmla="*/ 14 w 17"/>
                  <a:gd name="T19" fmla="*/ 21 h 21"/>
                  <a:gd name="T20" fmla="*/ 17 w 17"/>
                  <a:gd name="T21" fmla="*/ 16 h 21"/>
                  <a:gd name="T22" fmla="*/ 17 w 17"/>
                  <a:gd name="T23" fmla="*/ 1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1"/>
                  <a:gd name="T38" fmla="*/ 17 w 17"/>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1">
                    <a:moveTo>
                      <a:pt x="6" y="1"/>
                    </a:moveTo>
                    <a:lnTo>
                      <a:pt x="1" y="0"/>
                    </a:lnTo>
                    <a:lnTo>
                      <a:pt x="0" y="3"/>
                    </a:lnTo>
                    <a:lnTo>
                      <a:pt x="3" y="7"/>
                    </a:lnTo>
                    <a:lnTo>
                      <a:pt x="11" y="9"/>
                    </a:lnTo>
                    <a:lnTo>
                      <a:pt x="13" y="16"/>
                    </a:lnTo>
                    <a:lnTo>
                      <a:pt x="11" y="17"/>
                    </a:lnTo>
                    <a:lnTo>
                      <a:pt x="11" y="20"/>
                    </a:lnTo>
                    <a:lnTo>
                      <a:pt x="13" y="21"/>
                    </a:lnTo>
                    <a:lnTo>
                      <a:pt x="14" y="21"/>
                    </a:lnTo>
                    <a:lnTo>
                      <a:pt x="17" y="16"/>
                    </a:lnTo>
                  </a:path>
                </a:pathLst>
              </a:custGeom>
              <a:noFill/>
              <a:ln w="3">
                <a:solidFill>
                  <a:srgbClr val="00BDFF"/>
                </a:solidFill>
                <a:prstDash val="solid"/>
                <a:round/>
                <a:headEnd/>
                <a:tailEnd/>
              </a:ln>
            </p:spPr>
            <p:txBody>
              <a:bodyPr/>
              <a:lstStyle/>
              <a:p>
                <a:endParaRPr lang="nb-NO" dirty="0"/>
              </a:p>
            </p:txBody>
          </p:sp>
          <p:sp>
            <p:nvSpPr>
              <p:cNvPr id="2888" name="Freeform 2044"/>
              <p:cNvSpPr>
                <a:spLocks/>
              </p:cNvSpPr>
              <p:nvPr/>
            </p:nvSpPr>
            <p:spPr bwMode="auto">
              <a:xfrm>
                <a:off x="2477" y="2117"/>
                <a:ext cx="12" cy="10"/>
              </a:xfrm>
              <a:custGeom>
                <a:avLst/>
                <a:gdLst>
                  <a:gd name="T0" fmla="*/ 3 w 12"/>
                  <a:gd name="T1" fmla="*/ 9 h 10"/>
                  <a:gd name="T2" fmla="*/ 0 w 12"/>
                  <a:gd name="T3" fmla="*/ 9 h 10"/>
                  <a:gd name="T4" fmla="*/ 0 w 12"/>
                  <a:gd name="T5" fmla="*/ 10 h 10"/>
                  <a:gd name="T6" fmla="*/ 1 w 12"/>
                  <a:gd name="T7" fmla="*/ 6 h 10"/>
                  <a:gd name="T8" fmla="*/ 4 w 12"/>
                  <a:gd name="T9" fmla="*/ 4 h 10"/>
                  <a:gd name="T10" fmla="*/ 6 w 12"/>
                  <a:gd name="T11" fmla="*/ 1 h 10"/>
                  <a:gd name="T12" fmla="*/ 10 w 12"/>
                  <a:gd name="T13" fmla="*/ 0 h 10"/>
                  <a:gd name="T14" fmla="*/ 12 w 12"/>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3" y="9"/>
                    </a:moveTo>
                    <a:lnTo>
                      <a:pt x="0" y="9"/>
                    </a:lnTo>
                    <a:lnTo>
                      <a:pt x="0" y="10"/>
                    </a:lnTo>
                    <a:lnTo>
                      <a:pt x="1" y="6"/>
                    </a:lnTo>
                    <a:lnTo>
                      <a:pt x="4" y="4"/>
                    </a:lnTo>
                    <a:lnTo>
                      <a:pt x="6" y="1"/>
                    </a:lnTo>
                    <a:lnTo>
                      <a:pt x="10" y="0"/>
                    </a:lnTo>
                    <a:lnTo>
                      <a:pt x="12" y="1"/>
                    </a:lnTo>
                  </a:path>
                </a:pathLst>
              </a:custGeom>
              <a:noFill/>
              <a:ln w="3">
                <a:solidFill>
                  <a:srgbClr val="00BDFF"/>
                </a:solidFill>
                <a:prstDash val="solid"/>
                <a:round/>
                <a:headEnd/>
                <a:tailEnd/>
              </a:ln>
            </p:spPr>
            <p:txBody>
              <a:bodyPr/>
              <a:lstStyle/>
              <a:p>
                <a:endParaRPr lang="nb-NO" dirty="0"/>
              </a:p>
            </p:txBody>
          </p:sp>
          <p:sp>
            <p:nvSpPr>
              <p:cNvPr id="2889" name="Freeform 2045"/>
              <p:cNvSpPr>
                <a:spLocks/>
              </p:cNvSpPr>
              <p:nvPr/>
            </p:nvSpPr>
            <p:spPr bwMode="auto">
              <a:xfrm>
                <a:off x="2461" y="2126"/>
                <a:ext cx="34" cy="18"/>
              </a:xfrm>
              <a:custGeom>
                <a:avLst/>
                <a:gdLst>
                  <a:gd name="T0" fmla="*/ 0 w 34"/>
                  <a:gd name="T1" fmla="*/ 14 h 18"/>
                  <a:gd name="T2" fmla="*/ 4 w 34"/>
                  <a:gd name="T3" fmla="*/ 18 h 18"/>
                  <a:gd name="T4" fmla="*/ 9 w 34"/>
                  <a:gd name="T5" fmla="*/ 17 h 18"/>
                  <a:gd name="T6" fmla="*/ 7 w 34"/>
                  <a:gd name="T7" fmla="*/ 10 h 18"/>
                  <a:gd name="T8" fmla="*/ 5 w 34"/>
                  <a:gd name="T9" fmla="*/ 9 h 18"/>
                  <a:gd name="T10" fmla="*/ 11 w 34"/>
                  <a:gd name="T11" fmla="*/ 8 h 18"/>
                  <a:gd name="T12" fmla="*/ 12 w 34"/>
                  <a:gd name="T13" fmla="*/ 7 h 18"/>
                  <a:gd name="T14" fmla="*/ 20 w 34"/>
                  <a:gd name="T15" fmla="*/ 7 h 18"/>
                  <a:gd name="T16" fmla="*/ 26 w 34"/>
                  <a:gd name="T17" fmla="*/ 8 h 18"/>
                  <a:gd name="T18" fmla="*/ 34 w 34"/>
                  <a:gd name="T19" fmla="*/ 1 h 18"/>
                  <a:gd name="T20" fmla="*/ 26 w 34"/>
                  <a:gd name="T21" fmla="*/ 0 h 18"/>
                  <a:gd name="T22" fmla="*/ 19 w 34"/>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8"/>
                  <a:gd name="T38" fmla="*/ 34 w 3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8">
                    <a:moveTo>
                      <a:pt x="0" y="14"/>
                    </a:moveTo>
                    <a:lnTo>
                      <a:pt x="4" y="18"/>
                    </a:lnTo>
                    <a:lnTo>
                      <a:pt x="9" y="17"/>
                    </a:lnTo>
                    <a:lnTo>
                      <a:pt x="7" y="10"/>
                    </a:lnTo>
                    <a:lnTo>
                      <a:pt x="5" y="9"/>
                    </a:lnTo>
                    <a:lnTo>
                      <a:pt x="11" y="8"/>
                    </a:lnTo>
                    <a:lnTo>
                      <a:pt x="12" y="7"/>
                    </a:lnTo>
                    <a:lnTo>
                      <a:pt x="20" y="7"/>
                    </a:lnTo>
                    <a:lnTo>
                      <a:pt x="26" y="8"/>
                    </a:lnTo>
                    <a:lnTo>
                      <a:pt x="34" y="1"/>
                    </a:lnTo>
                    <a:lnTo>
                      <a:pt x="26" y="0"/>
                    </a:lnTo>
                    <a:lnTo>
                      <a:pt x="19" y="0"/>
                    </a:lnTo>
                  </a:path>
                </a:pathLst>
              </a:custGeom>
              <a:noFill/>
              <a:ln w="3">
                <a:solidFill>
                  <a:srgbClr val="00BDFF"/>
                </a:solidFill>
                <a:prstDash val="solid"/>
                <a:round/>
                <a:headEnd/>
                <a:tailEnd/>
              </a:ln>
            </p:spPr>
            <p:txBody>
              <a:bodyPr/>
              <a:lstStyle/>
              <a:p>
                <a:endParaRPr lang="nb-NO" dirty="0"/>
              </a:p>
            </p:txBody>
          </p:sp>
          <p:sp>
            <p:nvSpPr>
              <p:cNvPr id="2890" name="Freeform 2046"/>
              <p:cNvSpPr>
                <a:spLocks/>
              </p:cNvSpPr>
              <p:nvPr/>
            </p:nvSpPr>
            <p:spPr bwMode="auto">
              <a:xfrm>
                <a:off x="2512" y="2138"/>
                <a:ext cx="24" cy="8"/>
              </a:xfrm>
              <a:custGeom>
                <a:avLst/>
                <a:gdLst>
                  <a:gd name="T0" fmla="*/ 0 w 24"/>
                  <a:gd name="T1" fmla="*/ 8 h 8"/>
                  <a:gd name="T2" fmla="*/ 5 w 24"/>
                  <a:gd name="T3" fmla="*/ 5 h 8"/>
                  <a:gd name="T4" fmla="*/ 13 w 24"/>
                  <a:gd name="T5" fmla="*/ 4 h 8"/>
                  <a:gd name="T6" fmla="*/ 17 w 24"/>
                  <a:gd name="T7" fmla="*/ 0 h 8"/>
                  <a:gd name="T8" fmla="*/ 22 w 24"/>
                  <a:gd name="T9" fmla="*/ 0 h 8"/>
                  <a:gd name="T10" fmla="*/ 24 w 24"/>
                  <a:gd name="T11" fmla="*/ 0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0" y="8"/>
                    </a:moveTo>
                    <a:lnTo>
                      <a:pt x="5" y="5"/>
                    </a:lnTo>
                    <a:lnTo>
                      <a:pt x="13" y="4"/>
                    </a:lnTo>
                    <a:lnTo>
                      <a:pt x="17" y="0"/>
                    </a:lnTo>
                    <a:lnTo>
                      <a:pt x="22" y="0"/>
                    </a:lnTo>
                    <a:lnTo>
                      <a:pt x="24" y="0"/>
                    </a:lnTo>
                  </a:path>
                </a:pathLst>
              </a:custGeom>
              <a:noFill/>
              <a:ln w="3">
                <a:solidFill>
                  <a:srgbClr val="00BDFF"/>
                </a:solidFill>
                <a:prstDash val="solid"/>
                <a:round/>
                <a:headEnd/>
                <a:tailEnd/>
              </a:ln>
            </p:spPr>
            <p:txBody>
              <a:bodyPr/>
              <a:lstStyle/>
              <a:p>
                <a:endParaRPr lang="nb-NO" dirty="0"/>
              </a:p>
            </p:txBody>
          </p:sp>
          <p:sp>
            <p:nvSpPr>
              <p:cNvPr id="2891" name="Freeform 2047"/>
              <p:cNvSpPr>
                <a:spLocks/>
              </p:cNvSpPr>
              <p:nvPr/>
            </p:nvSpPr>
            <p:spPr bwMode="auto">
              <a:xfrm>
                <a:off x="2402" y="2147"/>
                <a:ext cx="9" cy="4"/>
              </a:xfrm>
              <a:custGeom>
                <a:avLst/>
                <a:gdLst>
                  <a:gd name="T0" fmla="*/ 0 w 9"/>
                  <a:gd name="T1" fmla="*/ 4 h 4"/>
                  <a:gd name="T2" fmla="*/ 8 w 9"/>
                  <a:gd name="T3" fmla="*/ 0 h 4"/>
                  <a:gd name="T4" fmla="*/ 9 w 9"/>
                  <a:gd name="T5" fmla="*/ 4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0" y="4"/>
                    </a:moveTo>
                    <a:lnTo>
                      <a:pt x="8" y="0"/>
                    </a:lnTo>
                    <a:lnTo>
                      <a:pt x="9" y="4"/>
                    </a:lnTo>
                  </a:path>
                </a:pathLst>
              </a:custGeom>
              <a:noFill/>
              <a:ln w="3">
                <a:solidFill>
                  <a:srgbClr val="00BDFF"/>
                </a:solidFill>
                <a:prstDash val="solid"/>
                <a:round/>
                <a:headEnd/>
                <a:tailEnd/>
              </a:ln>
            </p:spPr>
            <p:txBody>
              <a:bodyPr/>
              <a:lstStyle/>
              <a:p>
                <a:endParaRPr lang="nb-NO" dirty="0"/>
              </a:p>
            </p:txBody>
          </p:sp>
          <p:sp>
            <p:nvSpPr>
              <p:cNvPr id="2892" name="Freeform 2048"/>
              <p:cNvSpPr>
                <a:spLocks/>
              </p:cNvSpPr>
              <p:nvPr/>
            </p:nvSpPr>
            <p:spPr bwMode="auto">
              <a:xfrm>
                <a:off x="2379" y="2121"/>
                <a:ext cx="60" cy="30"/>
              </a:xfrm>
              <a:custGeom>
                <a:avLst/>
                <a:gdLst>
                  <a:gd name="T0" fmla="*/ 59 w 60"/>
                  <a:gd name="T1" fmla="*/ 30 h 30"/>
                  <a:gd name="T2" fmla="*/ 59 w 60"/>
                  <a:gd name="T3" fmla="*/ 30 h 30"/>
                  <a:gd name="T4" fmla="*/ 60 w 60"/>
                  <a:gd name="T5" fmla="*/ 29 h 30"/>
                  <a:gd name="T6" fmla="*/ 60 w 60"/>
                  <a:gd name="T7" fmla="*/ 25 h 30"/>
                  <a:gd name="T8" fmla="*/ 44 w 60"/>
                  <a:gd name="T9" fmla="*/ 2 h 30"/>
                  <a:gd name="T10" fmla="*/ 42 w 60"/>
                  <a:gd name="T11" fmla="*/ 0 h 30"/>
                  <a:gd name="T12" fmla="*/ 14 w 60"/>
                  <a:gd name="T13" fmla="*/ 15 h 30"/>
                  <a:gd name="T14" fmla="*/ 13 w 60"/>
                  <a:gd name="T15" fmla="*/ 10 h 30"/>
                  <a:gd name="T16" fmla="*/ 1 w 60"/>
                  <a:gd name="T17" fmla="*/ 17 h 30"/>
                  <a:gd name="T18" fmla="*/ 0 w 60"/>
                  <a:gd name="T19" fmla="*/ 3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0"/>
                  <a:gd name="T32" fmla="*/ 60 w 6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0">
                    <a:moveTo>
                      <a:pt x="59" y="30"/>
                    </a:moveTo>
                    <a:lnTo>
                      <a:pt x="59" y="30"/>
                    </a:lnTo>
                    <a:lnTo>
                      <a:pt x="60" y="29"/>
                    </a:lnTo>
                    <a:lnTo>
                      <a:pt x="60" y="25"/>
                    </a:lnTo>
                    <a:lnTo>
                      <a:pt x="44" y="2"/>
                    </a:lnTo>
                    <a:lnTo>
                      <a:pt x="42" y="0"/>
                    </a:lnTo>
                    <a:lnTo>
                      <a:pt x="14" y="15"/>
                    </a:lnTo>
                    <a:lnTo>
                      <a:pt x="13" y="10"/>
                    </a:lnTo>
                    <a:lnTo>
                      <a:pt x="1" y="17"/>
                    </a:lnTo>
                    <a:lnTo>
                      <a:pt x="0" y="30"/>
                    </a:lnTo>
                  </a:path>
                </a:pathLst>
              </a:custGeom>
              <a:noFill/>
              <a:ln w="3">
                <a:solidFill>
                  <a:srgbClr val="00BDFF"/>
                </a:solidFill>
                <a:prstDash val="solid"/>
                <a:round/>
                <a:headEnd/>
                <a:tailEnd/>
              </a:ln>
            </p:spPr>
            <p:txBody>
              <a:bodyPr/>
              <a:lstStyle/>
              <a:p>
                <a:endParaRPr lang="nb-NO" dirty="0"/>
              </a:p>
            </p:txBody>
          </p:sp>
          <p:sp>
            <p:nvSpPr>
              <p:cNvPr id="2893" name="Freeform 2049"/>
              <p:cNvSpPr>
                <a:spLocks/>
              </p:cNvSpPr>
              <p:nvPr/>
            </p:nvSpPr>
            <p:spPr bwMode="auto">
              <a:xfrm>
                <a:off x="2443" y="2139"/>
                <a:ext cx="18" cy="12"/>
              </a:xfrm>
              <a:custGeom>
                <a:avLst/>
                <a:gdLst>
                  <a:gd name="T0" fmla="*/ 0 w 18"/>
                  <a:gd name="T1" fmla="*/ 12 h 12"/>
                  <a:gd name="T2" fmla="*/ 1 w 18"/>
                  <a:gd name="T3" fmla="*/ 12 h 12"/>
                  <a:gd name="T4" fmla="*/ 10 w 18"/>
                  <a:gd name="T5" fmla="*/ 3 h 12"/>
                  <a:gd name="T6" fmla="*/ 17 w 18"/>
                  <a:gd name="T7" fmla="*/ 0 h 12"/>
                  <a:gd name="T8" fmla="*/ 18 w 18"/>
                  <a:gd name="T9" fmla="*/ 1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12"/>
                    </a:moveTo>
                    <a:lnTo>
                      <a:pt x="1" y="12"/>
                    </a:lnTo>
                    <a:lnTo>
                      <a:pt x="10" y="3"/>
                    </a:lnTo>
                    <a:lnTo>
                      <a:pt x="17" y="0"/>
                    </a:lnTo>
                    <a:lnTo>
                      <a:pt x="18" y="1"/>
                    </a:lnTo>
                  </a:path>
                </a:pathLst>
              </a:custGeom>
              <a:noFill/>
              <a:ln w="3">
                <a:solidFill>
                  <a:srgbClr val="00BDFF"/>
                </a:solidFill>
                <a:prstDash val="solid"/>
                <a:round/>
                <a:headEnd/>
                <a:tailEnd/>
              </a:ln>
            </p:spPr>
            <p:txBody>
              <a:bodyPr/>
              <a:lstStyle/>
              <a:p>
                <a:endParaRPr lang="nb-NO" dirty="0"/>
              </a:p>
            </p:txBody>
          </p:sp>
          <p:sp>
            <p:nvSpPr>
              <p:cNvPr id="2894" name="Line 2050"/>
              <p:cNvSpPr>
                <a:spLocks noChangeShapeType="1"/>
              </p:cNvSpPr>
              <p:nvPr/>
            </p:nvSpPr>
            <p:spPr bwMode="auto">
              <a:xfrm flipV="1">
                <a:off x="2500" y="2146"/>
                <a:ext cx="12" cy="5"/>
              </a:xfrm>
              <a:prstGeom prst="line">
                <a:avLst/>
              </a:prstGeom>
              <a:noFill/>
              <a:ln w="3">
                <a:solidFill>
                  <a:srgbClr val="00BDFF"/>
                </a:solidFill>
                <a:round/>
                <a:headEnd/>
                <a:tailEnd/>
              </a:ln>
            </p:spPr>
            <p:txBody>
              <a:bodyPr/>
              <a:lstStyle/>
              <a:p>
                <a:endParaRPr lang="nb-NO" dirty="0"/>
              </a:p>
            </p:txBody>
          </p:sp>
          <p:sp>
            <p:nvSpPr>
              <p:cNvPr id="2895" name="Freeform 2051"/>
              <p:cNvSpPr>
                <a:spLocks/>
              </p:cNvSpPr>
              <p:nvPr/>
            </p:nvSpPr>
            <p:spPr bwMode="auto">
              <a:xfrm>
                <a:off x="2536" y="2138"/>
                <a:ext cx="29" cy="13"/>
              </a:xfrm>
              <a:custGeom>
                <a:avLst/>
                <a:gdLst>
                  <a:gd name="T0" fmla="*/ 0 w 29"/>
                  <a:gd name="T1" fmla="*/ 0 h 13"/>
                  <a:gd name="T2" fmla="*/ 5 w 29"/>
                  <a:gd name="T3" fmla="*/ 2 h 13"/>
                  <a:gd name="T4" fmla="*/ 5 w 29"/>
                  <a:gd name="T5" fmla="*/ 2 h 13"/>
                  <a:gd name="T6" fmla="*/ 10 w 29"/>
                  <a:gd name="T7" fmla="*/ 5 h 13"/>
                  <a:gd name="T8" fmla="*/ 18 w 29"/>
                  <a:gd name="T9" fmla="*/ 6 h 13"/>
                  <a:gd name="T10" fmla="*/ 22 w 29"/>
                  <a:gd name="T11" fmla="*/ 9 h 13"/>
                  <a:gd name="T12" fmla="*/ 22 w 29"/>
                  <a:gd name="T13" fmla="*/ 9 h 13"/>
                  <a:gd name="T14" fmla="*/ 27 w 29"/>
                  <a:gd name="T15" fmla="*/ 13 h 13"/>
                  <a:gd name="T16" fmla="*/ 29 w 2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3"/>
                  <a:gd name="T29" fmla="*/ 29 w 2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3">
                    <a:moveTo>
                      <a:pt x="0" y="0"/>
                    </a:moveTo>
                    <a:lnTo>
                      <a:pt x="5" y="2"/>
                    </a:lnTo>
                    <a:lnTo>
                      <a:pt x="10" y="5"/>
                    </a:lnTo>
                    <a:lnTo>
                      <a:pt x="18" y="6"/>
                    </a:lnTo>
                    <a:lnTo>
                      <a:pt x="22" y="9"/>
                    </a:lnTo>
                    <a:lnTo>
                      <a:pt x="27" y="13"/>
                    </a:lnTo>
                    <a:lnTo>
                      <a:pt x="29" y="13"/>
                    </a:lnTo>
                  </a:path>
                </a:pathLst>
              </a:custGeom>
              <a:noFill/>
              <a:ln w="3">
                <a:solidFill>
                  <a:srgbClr val="00BDFF"/>
                </a:solidFill>
                <a:prstDash val="solid"/>
                <a:round/>
                <a:headEnd/>
                <a:tailEnd/>
              </a:ln>
            </p:spPr>
            <p:txBody>
              <a:bodyPr/>
              <a:lstStyle/>
              <a:p>
                <a:endParaRPr lang="nb-NO" dirty="0"/>
              </a:p>
            </p:txBody>
          </p:sp>
          <p:sp>
            <p:nvSpPr>
              <p:cNvPr id="2896" name="Freeform 2052"/>
              <p:cNvSpPr>
                <a:spLocks/>
              </p:cNvSpPr>
              <p:nvPr/>
            </p:nvSpPr>
            <p:spPr bwMode="auto">
              <a:xfrm>
                <a:off x="2486" y="2131"/>
                <a:ext cx="80" cy="20"/>
              </a:xfrm>
              <a:custGeom>
                <a:avLst/>
                <a:gdLst>
                  <a:gd name="T0" fmla="*/ 79 w 80"/>
                  <a:gd name="T1" fmla="*/ 20 h 20"/>
                  <a:gd name="T2" fmla="*/ 80 w 80"/>
                  <a:gd name="T3" fmla="*/ 17 h 20"/>
                  <a:gd name="T4" fmla="*/ 80 w 80"/>
                  <a:gd name="T5" fmla="*/ 16 h 20"/>
                  <a:gd name="T6" fmla="*/ 73 w 80"/>
                  <a:gd name="T7" fmla="*/ 11 h 20"/>
                  <a:gd name="T8" fmla="*/ 67 w 80"/>
                  <a:gd name="T9" fmla="*/ 5 h 20"/>
                  <a:gd name="T10" fmla="*/ 60 w 80"/>
                  <a:gd name="T11" fmla="*/ 7 h 20"/>
                  <a:gd name="T12" fmla="*/ 58 w 80"/>
                  <a:gd name="T13" fmla="*/ 5 h 20"/>
                  <a:gd name="T14" fmla="*/ 50 w 80"/>
                  <a:gd name="T15" fmla="*/ 0 h 20"/>
                  <a:gd name="T16" fmla="*/ 43 w 80"/>
                  <a:gd name="T17" fmla="*/ 2 h 20"/>
                  <a:gd name="T18" fmla="*/ 35 w 80"/>
                  <a:gd name="T19" fmla="*/ 5 h 20"/>
                  <a:gd name="T20" fmla="*/ 30 w 80"/>
                  <a:gd name="T21" fmla="*/ 7 h 20"/>
                  <a:gd name="T22" fmla="*/ 21 w 80"/>
                  <a:gd name="T23" fmla="*/ 11 h 20"/>
                  <a:gd name="T24" fmla="*/ 14 w 80"/>
                  <a:gd name="T25" fmla="*/ 13 h 20"/>
                  <a:gd name="T26" fmla="*/ 8 w 80"/>
                  <a:gd name="T27" fmla="*/ 16 h 20"/>
                  <a:gd name="T28" fmla="*/ 1 w 80"/>
                  <a:gd name="T29" fmla="*/ 20 h 20"/>
                  <a:gd name="T30" fmla="*/ 0 w 80"/>
                  <a:gd name="T31" fmla="*/ 2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20"/>
                  <a:gd name="T50" fmla="*/ 80 w 80"/>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20">
                    <a:moveTo>
                      <a:pt x="79" y="20"/>
                    </a:moveTo>
                    <a:lnTo>
                      <a:pt x="80" y="17"/>
                    </a:lnTo>
                    <a:lnTo>
                      <a:pt x="80" y="16"/>
                    </a:lnTo>
                    <a:lnTo>
                      <a:pt x="73" y="11"/>
                    </a:lnTo>
                    <a:lnTo>
                      <a:pt x="67" y="5"/>
                    </a:lnTo>
                    <a:lnTo>
                      <a:pt x="60" y="7"/>
                    </a:lnTo>
                    <a:lnTo>
                      <a:pt x="58" y="5"/>
                    </a:lnTo>
                    <a:lnTo>
                      <a:pt x="50" y="0"/>
                    </a:lnTo>
                    <a:lnTo>
                      <a:pt x="43" y="2"/>
                    </a:lnTo>
                    <a:lnTo>
                      <a:pt x="35" y="5"/>
                    </a:lnTo>
                    <a:lnTo>
                      <a:pt x="30" y="7"/>
                    </a:lnTo>
                    <a:lnTo>
                      <a:pt x="21" y="11"/>
                    </a:lnTo>
                    <a:lnTo>
                      <a:pt x="14" y="13"/>
                    </a:lnTo>
                    <a:lnTo>
                      <a:pt x="8" y="16"/>
                    </a:lnTo>
                    <a:lnTo>
                      <a:pt x="1" y="20"/>
                    </a:lnTo>
                    <a:lnTo>
                      <a:pt x="0" y="20"/>
                    </a:lnTo>
                  </a:path>
                </a:pathLst>
              </a:custGeom>
              <a:noFill/>
              <a:ln w="3">
                <a:solidFill>
                  <a:srgbClr val="00BDFF"/>
                </a:solidFill>
                <a:prstDash val="solid"/>
                <a:round/>
                <a:headEnd/>
                <a:tailEnd/>
              </a:ln>
            </p:spPr>
            <p:txBody>
              <a:bodyPr/>
              <a:lstStyle/>
              <a:p>
                <a:endParaRPr lang="nb-NO" dirty="0"/>
              </a:p>
            </p:txBody>
          </p:sp>
          <p:sp>
            <p:nvSpPr>
              <p:cNvPr id="2897" name="Freeform 2053"/>
              <p:cNvSpPr>
                <a:spLocks/>
              </p:cNvSpPr>
              <p:nvPr/>
            </p:nvSpPr>
            <p:spPr bwMode="auto">
              <a:xfrm>
                <a:off x="2565" y="2151"/>
                <a:ext cx="1" cy="1"/>
              </a:xfrm>
              <a:custGeom>
                <a:avLst/>
                <a:gdLst>
                  <a:gd name="T0" fmla="*/ 0 w 1"/>
                  <a:gd name="T1" fmla="*/ 0 h 1"/>
                  <a:gd name="T2" fmla="*/ 0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1"/>
                    </a:lnTo>
                    <a:lnTo>
                      <a:pt x="0" y="0"/>
                    </a:lnTo>
                  </a:path>
                </a:pathLst>
              </a:custGeom>
              <a:noFill/>
              <a:ln w="3">
                <a:solidFill>
                  <a:srgbClr val="00BDFF"/>
                </a:solidFill>
                <a:prstDash val="solid"/>
                <a:round/>
                <a:headEnd/>
                <a:tailEnd/>
              </a:ln>
            </p:spPr>
            <p:txBody>
              <a:bodyPr/>
              <a:lstStyle/>
              <a:p>
                <a:endParaRPr lang="nb-NO" dirty="0"/>
              </a:p>
            </p:txBody>
          </p:sp>
          <p:sp>
            <p:nvSpPr>
              <p:cNvPr id="2898" name="Freeform 2054"/>
              <p:cNvSpPr>
                <a:spLocks/>
              </p:cNvSpPr>
              <p:nvPr/>
            </p:nvSpPr>
            <p:spPr bwMode="auto">
              <a:xfrm>
                <a:off x="2440" y="2151"/>
                <a:ext cx="3" cy="5"/>
              </a:xfrm>
              <a:custGeom>
                <a:avLst/>
                <a:gdLst>
                  <a:gd name="T0" fmla="*/ 3 w 3"/>
                  <a:gd name="T1" fmla="*/ 5 h 5"/>
                  <a:gd name="T2" fmla="*/ 0 w 3"/>
                  <a:gd name="T3" fmla="*/ 5 h 5"/>
                  <a:gd name="T4" fmla="*/ 3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5"/>
                    </a:moveTo>
                    <a:lnTo>
                      <a:pt x="0" y="5"/>
                    </a:lnTo>
                    <a:lnTo>
                      <a:pt x="3" y="0"/>
                    </a:lnTo>
                  </a:path>
                </a:pathLst>
              </a:custGeom>
              <a:noFill/>
              <a:ln w="3">
                <a:solidFill>
                  <a:srgbClr val="00BDFF"/>
                </a:solidFill>
                <a:prstDash val="solid"/>
                <a:round/>
                <a:headEnd/>
                <a:tailEnd/>
              </a:ln>
            </p:spPr>
            <p:txBody>
              <a:bodyPr/>
              <a:lstStyle/>
              <a:p>
                <a:endParaRPr lang="nb-NO" dirty="0"/>
              </a:p>
            </p:txBody>
          </p:sp>
          <p:sp>
            <p:nvSpPr>
              <p:cNvPr id="2899" name="Freeform 2055"/>
              <p:cNvSpPr>
                <a:spLocks/>
              </p:cNvSpPr>
              <p:nvPr/>
            </p:nvSpPr>
            <p:spPr bwMode="auto">
              <a:xfrm>
                <a:off x="2377" y="2151"/>
                <a:ext cx="25" cy="6"/>
              </a:xfrm>
              <a:custGeom>
                <a:avLst/>
                <a:gdLst>
                  <a:gd name="T0" fmla="*/ 2 w 25"/>
                  <a:gd name="T1" fmla="*/ 0 h 6"/>
                  <a:gd name="T2" fmla="*/ 2 w 25"/>
                  <a:gd name="T3" fmla="*/ 4 h 6"/>
                  <a:gd name="T4" fmla="*/ 0 w 25"/>
                  <a:gd name="T5" fmla="*/ 5 h 6"/>
                  <a:gd name="T6" fmla="*/ 16 w 25"/>
                  <a:gd name="T7" fmla="*/ 6 h 6"/>
                  <a:gd name="T8" fmla="*/ 25 w 25"/>
                  <a:gd name="T9" fmla="*/ 0 h 6"/>
                  <a:gd name="T10" fmla="*/ 0 60000 65536"/>
                  <a:gd name="T11" fmla="*/ 0 60000 65536"/>
                  <a:gd name="T12" fmla="*/ 0 60000 65536"/>
                  <a:gd name="T13" fmla="*/ 0 60000 65536"/>
                  <a:gd name="T14" fmla="*/ 0 60000 65536"/>
                  <a:gd name="T15" fmla="*/ 0 w 25"/>
                  <a:gd name="T16" fmla="*/ 0 h 6"/>
                  <a:gd name="T17" fmla="*/ 25 w 25"/>
                  <a:gd name="T18" fmla="*/ 6 h 6"/>
                </a:gdLst>
                <a:ahLst/>
                <a:cxnLst>
                  <a:cxn ang="T10">
                    <a:pos x="T0" y="T1"/>
                  </a:cxn>
                  <a:cxn ang="T11">
                    <a:pos x="T2" y="T3"/>
                  </a:cxn>
                  <a:cxn ang="T12">
                    <a:pos x="T4" y="T5"/>
                  </a:cxn>
                  <a:cxn ang="T13">
                    <a:pos x="T6" y="T7"/>
                  </a:cxn>
                  <a:cxn ang="T14">
                    <a:pos x="T8" y="T9"/>
                  </a:cxn>
                </a:cxnLst>
                <a:rect l="T15" t="T16" r="T17" b="T18"/>
                <a:pathLst>
                  <a:path w="25" h="6">
                    <a:moveTo>
                      <a:pt x="2" y="0"/>
                    </a:moveTo>
                    <a:lnTo>
                      <a:pt x="2" y="4"/>
                    </a:lnTo>
                    <a:lnTo>
                      <a:pt x="0" y="5"/>
                    </a:lnTo>
                    <a:lnTo>
                      <a:pt x="16" y="6"/>
                    </a:lnTo>
                    <a:lnTo>
                      <a:pt x="25" y="0"/>
                    </a:lnTo>
                  </a:path>
                </a:pathLst>
              </a:custGeom>
              <a:noFill/>
              <a:ln w="3">
                <a:solidFill>
                  <a:srgbClr val="00BDFF"/>
                </a:solidFill>
                <a:prstDash val="solid"/>
                <a:round/>
                <a:headEnd/>
                <a:tailEnd/>
              </a:ln>
            </p:spPr>
            <p:txBody>
              <a:bodyPr/>
              <a:lstStyle/>
              <a:p>
                <a:endParaRPr lang="nb-NO" dirty="0"/>
              </a:p>
            </p:txBody>
          </p:sp>
          <p:sp>
            <p:nvSpPr>
              <p:cNvPr id="2900" name="Freeform 2056"/>
              <p:cNvSpPr>
                <a:spLocks/>
              </p:cNvSpPr>
              <p:nvPr/>
            </p:nvSpPr>
            <p:spPr bwMode="auto">
              <a:xfrm>
                <a:off x="2411" y="2151"/>
                <a:ext cx="27" cy="10"/>
              </a:xfrm>
              <a:custGeom>
                <a:avLst/>
                <a:gdLst>
                  <a:gd name="T0" fmla="*/ 0 w 27"/>
                  <a:gd name="T1" fmla="*/ 0 h 10"/>
                  <a:gd name="T2" fmla="*/ 2 w 27"/>
                  <a:gd name="T3" fmla="*/ 4 h 10"/>
                  <a:gd name="T4" fmla="*/ 14 w 27"/>
                  <a:gd name="T5" fmla="*/ 10 h 10"/>
                  <a:gd name="T6" fmla="*/ 24 w 27"/>
                  <a:gd name="T7" fmla="*/ 4 h 10"/>
                  <a:gd name="T8" fmla="*/ 27 w 27"/>
                  <a:gd name="T9" fmla="*/ 0 h 10"/>
                  <a:gd name="T10" fmla="*/ 0 60000 65536"/>
                  <a:gd name="T11" fmla="*/ 0 60000 65536"/>
                  <a:gd name="T12" fmla="*/ 0 60000 65536"/>
                  <a:gd name="T13" fmla="*/ 0 60000 65536"/>
                  <a:gd name="T14" fmla="*/ 0 60000 65536"/>
                  <a:gd name="T15" fmla="*/ 0 w 27"/>
                  <a:gd name="T16" fmla="*/ 0 h 10"/>
                  <a:gd name="T17" fmla="*/ 27 w 27"/>
                  <a:gd name="T18" fmla="*/ 10 h 10"/>
                </a:gdLst>
                <a:ahLst/>
                <a:cxnLst>
                  <a:cxn ang="T10">
                    <a:pos x="T0" y="T1"/>
                  </a:cxn>
                  <a:cxn ang="T11">
                    <a:pos x="T2" y="T3"/>
                  </a:cxn>
                  <a:cxn ang="T12">
                    <a:pos x="T4" y="T5"/>
                  </a:cxn>
                  <a:cxn ang="T13">
                    <a:pos x="T6" y="T7"/>
                  </a:cxn>
                  <a:cxn ang="T14">
                    <a:pos x="T8" y="T9"/>
                  </a:cxn>
                </a:cxnLst>
                <a:rect l="T15" t="T16" r="T17" b="T18"/>
                <a:pathLst>
                  <a:path w="27" h="10">
                    <a:moveTo>
                      <a:pt x="0" y="0"/>
                    </a:moveTo>
                    <a:lnTo>
                      <a:pt x="2" y="4"/>
                    </a:lnTo>
                    <a:lnTo>
                      <a:pt x="14" y="10"/>
                    </a:lnTo>
                    <a:lnTo>
                      <a:pt x="24" y="4"/>
                    </a:lnTo>
                    <a:lnTo>
                      <a:pt x="27" y="0"/>
                    </a:lnTo>
                  </a:path>
                </a:pathLst>
              </a:custGeom>
              <a:noFill/>
              <a:ln w="3">
                <a:solidFill>
                  <a:srgbClr val="00BDFF"/>
                </a:solidFill>
                <a:prstDash val="solid"/>
                <a:round/>
                <a:headEnd/>
                <a:tailEnd/>
              </a:ln>
            </p:spPr>
            <p:txBody>
              <a:bodyPr/>
              <a:lstStyle/>
              <a:p>
                <a:endParaRPr lang="nb-NO" dirty="0"/>
              </a:p>
            </p:txBody>
          </p:sp>
          <p:sp>
            <p:nvSpPr>
              <p:cNvPr id="2901" name="Freeform 2057"/>
              <p:cNvSpPr>
                <a:spLocks/>
              </p:cNvSpPr>
              <p:nvPr/>
            </p:nvSpPr>
            <p:spPr bwMode="auto">
              <a:xfrm>
                <a:off x="2443" y="2152"/>
                <a:ext cx="27" cy="9"/>
              </a:xfrm>
              <a:custGeom>
                <a:avLst/>
                <a:gdLst>
                  <a:gd name="T0" fmla="*/ 0 w 27"/>
                  <a:gd name="T1" fmla="*/ 9 h 9"/>
                  <a:gd name="T2" fmla="*/ 18 w 27"/>
                  <a:gd name="T3" fmla="*/ 4 h 9"/>
                  <a:gd name="T4" fmla="*/ 27 w 27"/>
                  <a:gd name="T5" fmla="*/ 0 h 9"/>
                  <a:gd name="T6" fmla="*/ 19 w 27"/>
                  <a:gd name="T7" fmla="*/ 0 h 9"/>
                  <a:gd name="T8" fmla="*/ 10 w 27"/>
                  <a:gd name="T9" fmla="*/ 1 h 9"/>
                  <a:gd name="T10" fmla="*/ 0 w 27"/>
                  <a:gd name="T11" fmla="*/ 4 h 9"/>
                  <a:gd name="T12" fmla="*/ 0 60000 65536"/>
                  <a:gd name="T13" fmla="*/ 0 60000 65536"/>
                  <a:gd name="T14" fmla="*/ 0 60000 65536"/>
                  <a:gd name="T15" fmla="*/ 0 60000 65536"/>
                  <a:gd name="T16" fmla="*/ 0 60000 65536"/>
                  <a:gd name="T17" fmla="*/ 0 60000 65536"/>
                  <a:gd name="T18" fmla="*/ 0 w 27"/>
                  <a:gd name="T19" fmla="*/ 0 h 9"/>
                  <a:gd name="T20" fmla="*/ 27 w 27"/>
                  <a:gd name="T21" fmla="*/ 9 h 9"/>
                </a:gdLst>
                <a:ahLst/>
                <a:cxnLst>
                  <a:cxn ang="T12">
                    <a:pos x="T0" y="T1"/>
                  </a:cxn>
                  <a:cxn ang="T13">
                    <a:pos x="T2" y="T3"/>
                  </a:cxn>
                  <a:cxn ang="T14">
                    <a:pos x="T4" y="T5"/>
                  </a:cxn>
                  <a:cxn ang="T15">
                    <a:pos x="T6" y="T7"/>
                  </a:cxn>
                  <a:cxn ang="T16">
                    <a:pos x="T8" y="T9"/>
                  </a:cxn>
                  <a:cxn ang="T17">
                    <a:pos x="T10" y="T11"/>
                  </a:cxn>
                </a:cxnLst>
                <a:rect l="T18" t="T19" r="T20" b="T21"/>
                <a:pathLst>
                  <a:path w="27" h="9">
                    <a:moveTo>
                      <a:pt x="0" y="9"/>
                    </a:moveTo>
                    <a:lnTo>
                      <a:pt x="18" y="4"/>
                    </a:lnTo>
                    <a:lnTo>
                      <a:pt x="27" y="0"/>
                    </a:lnTo>
                    <a:lnTo>
                      <a:pt x="19" y="0"/>
                    </a:lnTo>
                    <a:lnTo>
                      <a:pt x="10" y="1"/>
                    </a:lnTo>
                    <a:lnTo>
                      <a:pt x="0" y="4"/>
                    </a:lnTo>
                  </a:path>
                </a:pathLst>
              </a:custGeom>
              <a:noFill/>
              <a:ln w="3">
                <a:solidFill>
                  <a:srgbClr val="00BDFF"/>
                </a:solidFill>
                <a:prstDash val="solid"/>
                <a:round/>
                <a:headEnd/>
                <a:tailEnd/>
              </a:ln>
            </p:spPr>
            <p:txBody>
              <a:bodyPr/>
              <a:lstStyle/>
              <a:p>
                <a:endParaRPr lang="nb-NO" dirty="0"/>
              </a:p>
            </p:txBody>
          </p:sp>
          <p:sp>
            <p:nvSpPr>
              <p:cNvPr id="2902" name="Freeform 2058"/>
              <p:cNvSpPr>
                <a:spLocks/>
              </p:cNvSpPr>
              <p:nvPr/>
            </p:nvSpPr>
            <p:spPr bwMode="auto">
              <a:xfrm>
                <a:off x="2462" y="2151"/>
                <a:ext cx="24" cy="18"/>
              </a:xfrm>
              <a:custGeom>
                <a:avLst/>
                <a:gdLst>
                  <a:gd name="T0" fmla="*/ 24 w 24"/>
                  <a:gd name="T1" fmla="*/ 0 h 18"/>
                  <a:gd name="T2" fmla="*/ 18 w 24"/>
                  <a:gd name="T3" fmla="*/ 4 h 18"/>
                  <a:gd name="T4" fmla="*/ 16 w 24"/>
                  <a:gd name="T5" fmla="*/ 12 h 18"/>
                  <a:gd name="T6" fmla="*/ 10 w 24"/>
                  <a:gd name="T7" fmla="*/ 16 h 18"/>
                  <a:gd name="T8" fmla="*/ 0 w 24"/>
                  <a:gd name="T9" fmla="*/ 18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24" y="0"/>
                    </a:moveTo>
                    <a:lnTo>
                      <a:pt x="18" y="4"/>
                    </a:lnTo>
                    <a:lnTo>
                      <a:pt x="16" y="12"/>
                    </a:lnTo>
                    <a:lnTo>
                      <a:pt x="10" y="16"/>
                    </a:lnTo>
                    <a:lnTo>
                      <a:pt x="0" y="18"/>
                    </a:lnTo>
                  </a:path>
                </a:pathLst>
              </a:custGeom>
              <a:noFill/>
              <a:ln w="3">
                <a:solidFill>
                  <a:srgbClr val="00BDFF"/>
                </a:solidFill>
                <a:prstDash val="solid"/>
                <a:round/>
                <a:headEnd/>
                <a:tailEnd/>
              </a:ln>
            </p:spPr>
            <p:txBody>
              <a:bodyPr/>
              <a:lstStyle/>
              <a:p>
                <a:endParaRPr lang="nb-NO" dirty="0"/>
              </a:p>
            </p:txBody>
          </p:sp>
          <p:sp>
            <p:nvSpPr>
              <p:cNvPr id="2903" name="Freeform 2059"/>
              <p:cNvSpPr>
                <a:spLocks/>
              </p:cNvSpPr>
              <p:nvPr/>
            </p:nvSpPr>
            <p:spPr bwMode="auto">
              <a:xfrm>
                <a:off x="2460" y="2169"/>
                <a:ext cx="2" cy="3"/>
              </a:xfrm>
              <a:custGeom>
                <a:avLst/>
                <a:gdLst>
                  <a:gd name="T0" fmla="*/ 2 w 2"/>
                  <a:gd name="T1" fmla="*/ 0 h 3"/>
                  <a:gd name="T2" fmla="*/ 1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0"/>
                    </a:moveTo>
                    <a:lnTo>
                      <a:pt x="1" y="0"/>
                    </a:lnTo>
                    <a:lnTo>
                      <a:pt x="0" y="3"/>
                    </a:lnTo>
                  </a:path>
                </a:pathLst>
              </a:custGeom>
              <a:noFill/>
              <a:ln w="3">
                <a:solidFill>
                  <a:srgbClr val="00BDFF"/>
                </a:solidFill>
                <a:prstDash val="solid"/>
                <a:round/>
                <a:headEnd/>
                <a:tailEnd/>
              </a:ln>
            </p:spPr>
            <p:txBody>
              <a:bodyPr/>
              <a:lstStyle/>
              <a:p>
                <a:endParaRPr lang="nb-NO" dirty="0"/>
              </a:p>
            </p:txBody>
          </p:sp>
          <p:sp>
            <p:nvSpPr>
              <p:cNvPr id="2904" name="Freeform 2060"/>
              <p:cNvSpPr>
                <a:spLocks/>
              </p:cNvSpPr>
              <p:nvPr/>
            </p:nvSpPr>
            <p:spPr bwMode="auto">
              <a:xfrm>
                <a:off x="2438" y="2172"/>
                <a:ext cx="22" cy="16"/>
              </a:xfrm>
              <a:custGeom>
                <a:avLst/>
                <a:gdLst>
                  <a:gd name="T0" fmla="*/ 22 w 22"/>
                  <a:gd name="T1" fmla="*/ 0 h 16"/>
                  <a:gd name="T2" fmla="*/ 19 w 22"/>
                  <a:gd name="T3" fmla="*/ 5 h 16"/>
                  <a:gd name="T4" fmla="*/ 13 w 22"/>
                  <a:gd name="T5" fmla="*/ 12 h 16"/>
                  <a:gd name="T6" fmla="*/ 0 w 22"/>
                  <a:gd name="T7" fmla="*/ 16 h 16"/>
                  <a:gd name="T8" fmla="*/ 0 60000 65536"/>
                  <a:gd name="T9" fmla="*/ 0 60000 65536"/>
                  <a:gd name="T10" fmla="*/ 0 60000 65536"/>
                  <a:gd name="T11" fmla="*/ 0 60000 65536"/>
                  <a:gd name="T12" fmla="*/ 0 w 22"/>
                  <a:gd name="T13" fmla="*/ 0 h 16"/>
                  <a:gd name="T14" fmla="*/ 22 w 22"/>
                  <a:gd name="T15" fmla="*/ 16 h 16"/>
                </a:gdLst>
                <a:ahLst/>
                <a:cxnLst>
                  <a:cxn ang="T8">
                    <a:pos x="T0" y="T1"/>
                  </a:cxn>
                  <a:cxn ang="T9">
                    <a:pos x="T2" y="T3"/>
                  </a:cxn>
                  <a:cxn ang="T10">
                    <a:pos x="T4" y="T5"/>
                  </a:cxn>
                  <a:cxn ang="T11">
                    <a:pos x="T6" y="T7"/>
                  </a:cxn>
                </a:cxnLst>
                <a:rect l="T12" t="T13" r="T14" b="T15"/>
                <a:pathLst>
                  <a:path w="22" h="16">
                    <a:moveTo>
                      <a:pt x="22" y="0"/>
                    </a:moveTo>
                    <a:lnTo>
                      <a:pt x="19" y="5"/>
                    </a:lnTo>
                    <a:lnTo>
                      <a:pt x="13" y="12"/>
                    </a:lnTo>
                    <a:lnTo>
                      <a:pt x="0" y="16"/>
                    </a:lnTo>
                  </a:path>
                </a:pathLst>
              </a:custGeom>
              <a:noFill/>
              <a:ln w="3">
                <a:solidFill>
                  <a:srgbClr val="00BDFF"/>
                </a:solidFill>
                <a:prstDash val="solid"/>
                <a:round/>
                <a:headEnd/>
                <a:tailEnd/>
              </a:ln>
            </p:spPr>
            <p:txBody>
              <a:bodyPr/>
              <a:lstStyle/>
              <a:p>
                <a:endParaRPr lang="nb-NO" dirty="0"/>
              </a:p>
            </p:txBody>
          </p:sp>
          <p:sp>
            <p:nvSpPr>
              <p:cNvPr id="2905" name="Freeform 2061"/>
              <p:cNvSpPr>
                <a:spLocks/>
              </p:cNvSpPr>
              <p:nvPr/>
            </p:nvSpPr>
            <p:spPr bwMode="auto">
              <a:xfrm>
                <a:off x="2428" y="2161"/>
                <a:ext cx="23" cy="28"/>
              </a:xfrm>
              <a:custGeom>
                <a:avLst/>
                <a:gdLst>
                  <a:gd name="T0" fmla="*/ 10 w 23"/>
                  <a:gd name="T1" fmla="*/ 27 h 28"/>
                  <a:gd name="T2" fmla="*/ 8 w 23"/>
                  <a:gd name="T3" fmla="*/ 28 h 28"/>
                  <a:gd name="T4" fmla="*/ 0 w 23"/>
                  <a:gd name="T5" fmla="*/ 27 h 28"/>
                  <a:gd name="T6" fmla="*/ 7 w 23"/>
                  <a:gd name="T7" fmla="*/ 23 h 28"/>
                  <a:gd name="T8" fmla="*/ 23 w 23"/>
                  <a:gd name="T9" fmla="*/ 16 h 28"/>
                  <a:gd name="T10" fmla="*/ 23 w 23"/>
                  <a:gd name="T11" fmla="*/ 9 h 28"/>
                  <a:gd name="T12" fmla="*/ 8 w 23"/>
                  <a:gd name="T13" fmla="*/ 8 h 28"/>
                  <a:gd name="T14" fmla="*/ 12 w 23"/>
                  <a:gd name="T15" fmla="*/ 2 h 28"/>
                  <a:gd name="T16" fmla="*/ 15 w 23"/>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8"/>
                  <a:gd name="T29" fmla="*/ 23 w 23"/>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8">
                    <a:moveTo>
                      <a:pt x="10" y="27"/>
                    </a:moveTo>
                    <a:lnTo>
                      <a:pt x="8" y="28"/>
                    </a:lnTo>
                    <a:lnTo>
                      <a:pt x="0" y="27"/>
                    </a:lnTo>
                    <a:lnTo>
                      <a:pt x="7" y="23"/>
                    </a:lnTo>
                    <a:lnTo>
                      <a:pt x="23" y="16"/>
                    </a:lnTo>
                    <a:lnTo>
                      <a:pt x="23" y="9"/>
                    </a:lnTo>
                    <a:lnTo>
                      <a:pt x="8" y="8"/>
                    </a:lnTo>
                    <a:lnTo>
                      <a:pt x="12" y="2"/>
                    </a:lnTo>
                    <a:lnTo>
                      <a:pt x="15" y="0"/>
                    </a:lnTo>
                  </a:path>
                </a:pathLst>
              </a:custGeom>
              <a:noFill/>
              <a:ln w="3">
                <a:solidFill>
                  <a:srgbClr val="00BDFF"/>
                </a:solidFill>
                <a:prstDash val="solid"/>
                <a:round/>
                <a:headEnd/>
                <a:tailEnd/>
              </a:ln>
            </p:spPr>
            <p:txBody>
              <a:bodyPr/>
              <a:lstStyle/>
              <a:p>
                <a:endParaRPr lang="nb-NO" dirty="0"/>
              </a:p>
            </p:txBody>
          </p:sp>
          <p:sp>
            <p:nvSpPr>
              <p:cNvPr id="2906" name="Freeform 2062"/>
              <p:cNvSpPr>
                <a:spLocks/>
              </p:cNvSpPr>
              <p:nvPr/>
            </p:nvSpPr>
            <p:spPr bwMode="auto">
              <a:xfrm>
                <a:off x="2423" y="2203"/>
                <a:ext cx="16" cy="9"/>
              </a:xfrm>
              <a:custGeom>
                <a:avLst/>
                <a:gdLst>
                  <a:gd name="T0" fmla="*/ 7 w 16"/>
                  <a:gd name="T1" fmla="*/ 9 h 9"/>
                  <a:gd name="T2" fmla="*/ 0 w 16"/>
                  <a:gd name="T3" fmla="*/ 4 h 9"/>
                  <a:gd name="T4" fmla="*/ 16 w 16"/>
                  <a:gd name="T5" fmla="*/ 0 h 9"/>
                  <a:gd name="T6" fmla="*/ 16 w 16"/>
                  <a:gd name="T7" fmla="*/ 3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7" y="9"/>
                    </a:moveTo>
                    <a:lnTo>
                      <a:pt x="0" y="4"/>
                    </a:lnTo>
                    <a:lnTo>
                      <a:pt x="16" y="0"/>
                    </a:lnTo>
                    <a:lnTo>
                      <a:pt x="16" y="3"/>
                    </a:lnTo>
                  </a:path>
                </a:pathLst>
              </a:custGeom>
              <a:noFill/>
              <a:ln w="3">
                <a:solidFill>
                  <a:srgbClr val="00BDFF"/>
                </a:solidFill>
                <a:prstDash val="solid"/>
                <a:round/>
                <a:headEnd/>
                <a:tailEnd/>
              </a:ln>
            </p:spPr>
            <p:txBody>
              <a:bodyPr/>
              <a:lstStyle/>
              <a:p>
                <a:endParaRPr lang="nb-NO" dirty="0"/>
              </a:p>
            </p:txBody>
          </p:sp>
          <p:sp>
            <p:nvSpPr>
              <p:cNvPr id="2907" name="Freeform 2063"/>
              <p:cNvSpPr>
                <a:spLocks/>
              </p:cNvSpPr>
              <p:nvPr/>
            </p:nvSpPr>
            <p:spPr bwMode="auto">
              <a:xfrm>
                <a:off x="2430" y="2206"/>
                <a:ext cx="10" cy="16"/>
              </a:xfrm>
              <a:custGeom>
                <a:avLst/>
                <a:gdLst>
                  <a:gd name="T0" fmla="*/ 9 w 10"/>
                  <a:gd name="T1" fmla="*/ 0 h 16"/>
                  <a:gd name="T2" fmla="*/ 10 w 10"/>
                  <a:gd name="T3" fmla="*/ 16 h 16"/>
                  <a:gd name="T4" fmla="*/ 0 w 10"/>
                  <a:gd name="T5" fmla="*/ 6 h 16"/>
                  <a:gd name="T6" fmla="*/ 0 60000 65536"/>
                  <a:gd name="T7" fmla="*/ 0 60000 65536"/>
                  <a:gd name="T8" fmla="*/ 0 60000 65536"/>
                  <a:gd name="T9" fmla="*/ 0 w 10"/>
                  <a:gd name="T10" fmla="*/ 0 h 16"/>
                  <a:gd name="T11" fmla="*/ 10 w 10"/>
                  <a:gd name="T12" fmla="*/ 16 h 16"/>
                </a:gdLst>
                <a:ahLst/>
                <a:cxnLst>
                  <a:cxn ang="T6">
                    <a:pos x="T0" y="T1"/>
                  </a:cxn>
                  <a:cxn ang="T7">
                    <a:pos x="T2" y="T3"/>
                  </a:cxn>
                  <a:cxn ang="T8">
                    <a:pos x="T4" y="T5"/>
                  </a:cxn>
                </a:cxnLst>
                <a:rect l="T9" t="T10" r="T11" b="T12"/>
                <a:pathLst>
                  <a:path w="10" h="16">
                    <a:moveTo>
                      <a:pt x="9" y="0"/>
                    </a:moveTo>
                    <a:lnTo>
                      <a:pt x="10" y="16"/>
                    </a:lnTo>
                    <a:lnTo>
                      <a:pt x="0" y="6"/>
                    </a:lnTo>
                  </a:path>
                </a:pathLst>
              </a:custGeom>
              <a:noFill/>
              <a:ln w="3">
                <a:solidFill>
                  <a:srgbClr val="00BDFF"/>
                </a:solidFill>
                <a:prstDash val="solid"/>
                <a:round/>
                <a:headEnd/>
                <a:tailEnd/>
              </a:ln>
            </p:spPr>
            <p:txBody>
              <a:bodyPr/>
              <a:lstStyle/>
              <a:p>
                <a:endParaRPr lang="nb-NO" dirty="0"/>
              </a:p>
            </p:txBody>
          </p:sp>
          <p:sp>
            <p:nvSpPr>
              <p:cNvPr id="2908" name="Freeform 2064"/>
              <p:cNvSpPr>
                <a:spLocks/>
              </p:cNvSpPr>
              <p:nvPr/>
            </p:nvSpPr>
            <p:spPr bwMode="auto">
              <a:xfrm>
                <a:off x="2411" y="2208"/>
                <a:ext cx="11" cy="16"/>
              </a:xfrm>
              <a:custGeom>
                <a:avLst/>
                <a:gdLst>
                  <a:gd name="T0" fmla="*/ 11 w 11"/>
                  <a:gd name="T1" fmla="*/ 7 h 16"/>
                  <a:gd name="T2" fmla="*/ 11 w 11"/>
                  <a:gd name="T3" fmla="*/ 6 h 16"/>
                  <a:gd name="T4" fmla="*/ 7 w 11"/>
                  <a:gd name="T5" fmla="*/ 0 h 16"/>
                  <a:gd name="T6" fmla="*/ 2 w 11"/>
                  <a:gd name="T7" fmla="*/ 2 h 16"/>
                  <a:gd name="T8" fmla="*/ 0 w 11"/>
                  <a:gd name="T9" fmla="*/ 10 h 16"/>
                  <a:gd name="T10" fmla="*/ 0 w 11"/>
                  <a:gd name="T11" fmla="*/ 12 h 16"/>
                  <a:gd name="T12" fmla="*/ 7 w 11"/>
                  <a:gd name="T13" fmla="*/ 16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11" y="7"/>
                    </a:moveTo>
                    <a:lnTo>
                      <a:pt x="11" y="6"/>
                    </a:lnTo>
                    <a:lnTo>
                      <a:pt x="7" y="0"/>
                    </a:lnTo>
                    <a:lnTo>
                      <a:pt x="2" y="2"/>
                    </a:lnTo>
                    <a:lnTo>
                      <a:pt x="0" y="10"/>
                    </a:lnTo>
                    <a:lnTo>
                      <a:pt x="0" y="12"/>
                    </a:lnTo>
                    <a:lnTo>
                      <a:pt x="7" y="16"/>
                    </a:lnTo>
                  </a:path>
                </a:pathLst>
              </a:custGeom>
              <a:noFill/>
              <a:ln w="3">
                <a:solidFill>
                  <a:srgbClr val="00BDFF"/>
                </a:solidFill>
                <a:prstDash val="solid"/>
                <a:round/>
                <a:headEnd/>
                <a:tailEnd/>
              </a:ln>
            </p:spPr>
            <p:txBody>
              <a:bodyPr/>
              <a:lstStyle/>
              <a:p>
                <a:endParaRPr lang="nb-NO" dirty="0"/>
              </a:p>
            </p:txBody>
          </p:sp>
          <p:sp>
            <p:nvSpPr>
              <p:cNvPr id="2909" name="Freeform 2065"/>
              <p:cNvSpPr>
                <a:spLocks/>
              </p:cNvSpPr>
              <p:nvPr/>
            </p:nvSpPr>
            <p:spPr bwMode="auto">
              <a:xfrm>
                <a:off x="2481" y="2225"/>
                <a:ext cx="5" cy="3"/>
              </a:xfrm>
              <a:custGeom>
                <a:avLst/>
                <a:gdLst>
                  <a:gd name="T0" fmla="*/ 5 w 5"/>
                  <a:gd name="T1" fmla="*/ 3 h 3"/>
                  <a:gd name="T2" fmla="*/ 4 w 5"/>
                  <a:gd name="T3" fmla="*/ 0 h 3"/>
                  <a:gd name="T4" fmla="*/ 0 w 5"/>
                  <a:gd name="T5" fmla="*/ 2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5" y="3"/>
                    </a:moveTo>
                    <a:lnTo>
                      <a:pt x="4" y="0"/>
                    </a:lnTo>
                    <a:lnTo>
                      <a:pt x="0" y="2"/>
                    </a:lnTo>
                  </a:path>
                </a:pathLst>
              </a:custGeom>
              <a:noFill/>
              <a:ln w="3">
                <a:solidFill>
                  <a:srgbClr val="00BDFF"/>
                </a:solidFill>
                <a:prstDash val="solid"/>
                <a:round/>
                <a:headEnd/>
                <a:tailEnd/>
              </a:ln>
            </p:spPr>
            <p:txBody>
              <a:bodyPr/>
              <a:lstStyle/>
              <a:p>
                <a:endParaRPr lang="nb-NO" dirty="0"/>
              </a:p>
            </p:txBody>
          </p:sp>
          <p:sp>
            <p:nvSpPr>
              <p:cNvPr id="2910" name="Freeform 2066"/>
              <p:cNvSpPr>
                <a:spLocks/>
              </p:cNvSpPr>
              <p:nvPr/>
            </p:nvSpPr>
            <p:spPr bwMode="auto">
              <a:xfrm>
                <a:off x="2418" y="2224"/>
                <a:ext cx="5" cy="5"/>
              </a:xfrm>
              <a:custGeom>
                <a:avLst/>
                <a:gdLst>
                  <a:gd name="T0" fmla="*/ 0 w 5"/>
                  <a:gd name="T1" fmla="*/ 0 h 5"/>
                  <a:gd name="T2" fmla="*/ 3 w 5"/>
                  <a:gd name="T3" fmla="*/ 0 h 5"/>
                  <a:gd name="T4" fmla="*/ 5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0"/>
                    </a:moveTo>
                    <a:lnTo>
                      <a:pt x="3" y="0"/>
                    </a:lnTo>
                    <a:lnTo>
                      <a:pt x="5" y="5"/>
                    </a:lnTo>
                  </a:path>
                </a:pathLst>
              </a:custGeom>
              <a:noFill/>
              <a:ln w="3">
                <a:solidFill>
                  <a:srgbClr val="00BDFF"/>
                </a:solidFill>
                <a:prstDash val="solid"/>
                <a:round/>
                <a:headEnd/>
                <a:tailEnd/>
              </a:ln>
            </p:spPr>
            <p:txBody>
              <a:bodyPr/>
              <a:lstStyle/>
              <a:p>
                <a:endParaRPr lang="nb-NO" dirty="0"/>
              </a:p>
            </p:txBody>
          </p:sp>
          <p:sp>
            <p:nvSpPr>
              <p:cNvPr id="2911" name="Freeform 2067"/>
              <p:cNvSpPr>
                <a:spLocks/>
              </p:cNvSpPr>
              <p:nvPr/>
            </p:nvSpPr>
            <p:spPr bwMode="auto">
              <a:xfrm>
                <a:off x="2421" y="2229"/>
                <a:ext cx="2" cy="3"/>
              </a:xfrm>
              <a:custGeom>
                <a:avLst/>
                <a:gdLst>
                  <a:gd name="T0" fmla="*/ 2 w 2"/>
                  <a:gd name="T1" fmla="*/ 0 h 3"/>
                  <a:gd name="T2" fmla="*/ 2 w 2"/>
                  <a:gd name="T3" fmla="*/ 2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0"/>
                    </a:moveTo>
                    <a:lnTo>
                      <a:pt x="2" y="2"/>
                    </a:lnTo>
                    <a:lnTo>
                      <a:pt x="0" y="3"/>
                    </a:lnTo>
                  </a:path>
                </a:pathLst>
              </a:custGeom>
              <a:noFill/>
              <a:ln w="3">
                <a:solidFill>
                  <a:srgbClr val="00BDFF"/>
                </a:solidFill>
                <a:prstDash val="solid"/>
                <a:round/>
                <a:headEnd/>
                <a:tailEnd/>
              </a:ln>
            </p:spPr>
            <p:txBody>
              <a:bodyPr/>
              <a:lstStyle/>
              <a:p>
                <a:endParaRPr lang="nb-NO" dirty="0"/>
              </a:p>
            </p:txBody>
          </p:sp>
          <p:sp>
            <p:nvSpPr>
              <p:cNvPr id="2912" name="Freeform 2068"/>
              <p:cNvSpPr>
                <a:spLocks/>
              </p:cNvSpPr>
              <p:nvPr/>
            </p:nvSpPr>
            <p:spPr bwMode="auto">
              <a:xfrm>
                <a:off x="2456" y="2224"/>
                <a:ext cx="25" cy="13"/>
              </a:xfrm>
              <a:custGeom>
                <a:avLst/>
                <a:gdLst>
                  <a:gd name="T0" fmla="*/ 25 w 25"/>
                  <a:gd name="T1" fmla="*/ 3 h 13"/>
                  <a:gd name="T2" fmla="*/ 21 w 25"/>
                  <a:gd name="T3" fmla="*/ 5 h 13"/>
                  <a:gd name="T4" fmla="*/ 17 w 25"/>
                  <a:gd name="T5" fmla="*/ 0 h 13"/>
                  <a:gd name="T6" fmla="*/ 10 w 25"/>
                  <a:gd name="T7" fmla="*/ 5 h 13"/>
                  <a:gd name="T8" fmla="*/ 0 w 25"/>
                  <a:gd name="T9" fmla="*/ 13 h 13"/>
                  <a:gd name="T10" fmla="*/ 0 60000 65536"/>
                  <a:gd name="T11" fmla="*/ 0 60000 65536"/>
                  <a:gd name="T12" fmla="*/ 0 60000 65536"/>
                  <a:gd name="T13" fmla="*/ 0 60000 65536"/>
                  <a:gd name="T14" fmla="*/ 0 60000 65536"/>
                  <a:gd name="T15" fmla="*/ 0 w 25"/>
                  <a:gd name="T16" fmla="*/ 0 h 13"/>
                  <a:gd name="T17" fmla="*/ 25 w 25"/>
                  <a:gd name="T18" fmla="*/ 13 h 13"/>
                </a:gdLst>
                <a:ahLst/>
                <a:cxnLst>
                  <a:cxn ang="T10">
                    <a:pos x="T0" y="T1"/>
                  </a:cxn>
                  <a:cxn ang="T11">
                    <a:pos x="T2" y="T3"/>
                  </a:cxn>
                  <a:cxn ang="T12">
                    <a:pos x="T4" y="T5"/>
                  </a:cxn>
                  <a:cxn ang="T13">
                    <a:pos x="T6" y="T7"/>
                  </a:cxn>
                  <a:cxn ang="T14">
                    <a:pos x="T8" y="T9"/>
                  </a:cxn>
                </a:cxnLst>
                <a:rect l="T15" t="T16" r="T17" b="T18"/>
                <a:pathLst>
                  <a:path w="25" h="13">
                    <a:moveTo>
                      <a:pt x="25" y="3"/>
                    </a:moveTo>
                    <a:lnTo>
                      <a:pt x="21" y="5"/>
                    </a:lnTo>
                    <a:lnTo>
                      <a:pt x="17" y="0"/>
                    </a:lnTo>
                    <a:lnTo>
                      <a:pt x="10" y="5"/>
                    </a:lnTo>
                    <a:lnTo>
                      <a:pt x="0" y="13"/>
                    </a:lnTo>
                  </a:path>
                </a:pathLst>
              </a:custGeom>
              <a:noFill/>
              <a:ln w="3">
                <a:solidFill>
                  <a:srgbClr val="00BDFF"/>
                </a:solidFill>
                <a:prstDash val="solid"/>
                <a:round/>
                <a:headEnd/>
                <a:tailEnd/>
              </a:ln>
            </p:spPr>
            <p:txBody>
              <a:bodyPr/>
              <a:lstStyle/>
              <a:p>
                <a:endParaRPr lang="nb-NO" dirty="0"/>
              </a:p>
            </p:txBody>
          </p:sp>
          <p:sp>
            <p:nvSpPr>
              <p:cNvPr id="2913" name="Line 2069"/>
              <p:cNvSpPr>
                <a:spLocks noChangeShapeType="1"/>
              </p:cNvSpPr>
              <p:nvPr/>
            </p:nvSpPr>
            <p:spPr bwMode="auto">
              <a:xfrm flipH="1">
                <a:off x="2455" y="2237"/>
                <a:ext cx="1" cy="1"/>
              </a:xfrm>
              <a:prstGeom prst="line">
                <a:avLst/>
              </a:prstGeom>
              <a:noFill/>
              <a:ln w="3">
                <a:solidFill>
                  <a:srgbClr val="00BDFF"/>
                </a:solidFill>
                <a:round/>
                <a:headEnd/>
                <a:tailEnd/>
              </a:ln>
            </p:spPr>
            <p:txBody>
              <a:bodyPr/>
              <a:lstStyle/>
              <a:p>
                <a:endParaRPr lang="nb-NO" dirty="0"/>
              </a:p>
            </p:txBody>
          </p:sp>
          <p:sp>
            <p:nvSpPr>
              <p:cNvPr id="2914" name="Freeform 2070"/>
              <p:cNvSpPr>
                <a:spLocks/>
              </p:cNvSpPr>
              <p:nvPr/>
            </p:nvSpPr>
            <p:spPr bwMode="auto">
              <a:xfrm>
                <a:off x="2443" y="2151"/>
                <a:ext cx="60" cy="89"/>
              </a:xfrm>
              <a:custGeom>
                <a:avLst/>
                <a:gdLst>
                  <a:gd name="T0" fmla="*/ 12 w 60"/>
                  <a:gd name="T1" fmla="*/ 86 h 89"/>
                  <a:gd name="T2" fmla="*/ 8 w 60"/>
                  <a:gd name="T3" fmla="*/ 89 h 89"/>
                  <a:gd name="T4" fmla="*/ 0 w 60"/>
                  <a:gd name="T5" fmla="*/ 82 h 89"/>
                  <a:gd name="T6" fmla="*/ 2 w 60"/>
                  <a:gd name="T7" fmla="*/ 76 h 89"/>
                  <a:gd name="T8" fmla="*/ 6 w 60"/>
                  <a:gd name="T9" fmla="*/ 63 h 89"/>
                  <a:gd name="T10" fmla="*/ 8 w 60"/>
                  <a:gd name="T11" fmla="*/ 57 h 89"/>
                  <a:gd name="T12" fmla="*/ 10 w 60"/>
                  <a:gd name="T13" fmla="*/ 48 h 89"/>
                  <a:gd name="T14" fmla="*/ 10 w 60"/>
                  <a:gd name="T15" fmla="*/ 47 h 89"/>
                  <a:gd name="T16" fmla="*/ 12 w 60"/>
                  <a:gd name="T17" fmla="*/ 44 h 89"/>
                  <a:gd name="T18" fmla="*/ 19 w 60"/>
                  <a:gd name="T19" fmla="*/ 39 h 89"/>
                  <a:gd name="T20" fmla="*/ 25 w 60"/>
                  <a:gd name="T21" fmla="*/ 35 h 89"/>
                  <a:gd name="T22" fmla="*/ 30 w 60"/>
                  <a:gd name="T23" fmla="*/ 37 h 89"/>
                  <a:gd name="T24" fmla="*/ 31 w 60"/>
                  <a:gd name="T25" fmla="*/ 38 h 89"/>
                  <a:gd name="T26" fmla="*/ 33 w 60"/>
                  <a:gd name="T27" fmla="*/ 35 h 89"/>
                  <a:gd name="T28" fmla="*/ 33 w 60"/>
                  <a:gd name="T29" fmla="*/ 31 h 89"/>
                  <a:gd name="T30" fmla="*/ 38 w 60"/>
                  <a:gd name="T31" fmla="*/ 31 h 89"/>
                  <a:gd name="T32" fmla="*/ 48 w 60"/>
                  <a:gd name="T33" fmla="*/ 30 h 89"/>
                  <a:gd name="T34" fmla="*/ 57 w 60"/>
                  <a:gd name="T35" fmla="*/ 27 h 89"/>
                  <a:gd name="T36" fmla="*/ 60 w 60"/>
                  <a:gd name="T37" fmla="*/ 23 h 89"/>
                  <a:gd name="T38" fmla="*/ 48 w 60"/>
                  <a:gd name="T39" fmla="*/ 22 h 89"/>
                  <a:gd name="T40" fmla="*/ 38 w 60"/>
                  <a:gd name="T41" fmla="*/ 16 h 89"/>
                  <a:gd name="T42" fmla="*/ 48 w 60"/>
                  <a:gd name="T43" fmla="*/ 14 h 89"/>
                  <a:gd name="T44" fmla="*/ 46 w 60"/>
                  <a:gd name="T45" fmla="*/ 9 h 89"/>
                  <a:gd name="T46" fmla="*/ 52 w 60"/>
                  <a:gd name="T47" fmla="*/ 2 h 89"/>
                  <a:gd name="T48" fmla="*/ 57 w 60"/>
                  <a:gd name="T49" fmla="*/ 0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89"/>
                  <a:gd name="T77" fmla="*/ 60 w 60"/>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89">
                    <a:moveTo>
                      <a:pt x="12" y="86"/>
                    </a:moveTo>
                    <a:lnTo>
                      <a:pt x="8" y="89"/>
                    </a:lnTo>
                    <a:lnTo>
                      <a:pt x="0" y="82"/>
                    </a:lnTo>
                    <a:lnTo>
                      <a:pt x="2" y="76"/>
                    </a:lnTo>
                    <a:lnTo>
                      <a:pt x="6" y="63"/>
                    </a:lnTo>
                    <a:lnTo>
                      <a:pt x="8" y="57"/>
                    </a:lnTo>
                    <a:lnTo>
                      <a:pt x="10" y="48"/>
                    </a:lnTo>
                    <a:lnTo>
                      <a:pt x="10" y="47"/>
                    </a:lnTo>
                    <a:lnTo>
                      <a:pt x="12" y="44"/>
                    </a:lnTo>
                    <a:lnTo>
                      <a:pt x="19" y="39"/>
                    </a:lnTo>
                    <a:lnTo>
                      <a:pt x="25" y="35"/>
                    </a:lnTo>
                    <a:lnTo>
                      <a:pt x="30" y="37"/>
                    </a:lnTo>
                    <a:lnTo>
                      <a:pt x="31" y="38"/>
                    </a:lnTo>
                    <a:lnTo>
                      <a:pt x="33" y="35"/>
                    </a:lnTo>
                    <a:lnTo>
                      <a:pt x="33" y="31"/>
                    </a:lnTo>
                    <a:lnTo>
                      <a:pt x="38" y="31"/>
                    </a:lnTo>
                    <a:lnTo>
                      <a:pt x="48" y="30"/>
                    </a:lnTo>
                    <a:lnTo>
                      <a:pt x="57" y="27"/>
                    </a:lnTo>
                    <a:lnTo>
                      <a:pt x="60" y="23"/>
                    </a:lnTo>
                    <a:lnTo>
                      <a:pt x="48" y="22"/>
                    </a:lnTo>
                    <a:lnTo>
                      <a:pt x="38" y="16"/>
                    </a:lnTo>
                    <a:lnTo>
                      <a:pt x="48" y="14"/>
                    </a:lnTo>
                    <a:lnTo>
                      <a:pt x="46" y="9"/>
                    </a:lnTo>
                    <a:lnTo>
                      <a:pt x="52" y="2"/>
                    </a:lnTo>
                    <a:lnTo>
                      <a:pt x="57" y="0"/>
                    </a:lnTo>
                  </a:path>
                </a:pathLst>
              </a:custGeom>
              <a:noFill/>
              <a:ln w="3">
                <a:solidFill>
                  <a:srgbClr val="00BDFF"/>
                </a:solidFill>
                <a:prstDash val="solid"/>
                <a:round/>
                <a:headEnd/>
                <a:tailEnd/>
              </a:ln>
            </p:spPr>
            <p:txBody>
              <a:bodyPr/>
              <a:lstStyle/>
              <a:p>
                <a:endParaRPr lang="nb-NO" dirty="0"/>
              </a:p>
            </p:txBody>
          </p:sp>
          <p:sp>
            <p:nvSpPr>
              <p:cNvPr id="2915" name="Freeform 2071"/>
              <p:cNvSpPr>
                <a:spLocks/>
              </p:cNvSpPr>
              <p:nvPr/>
            </p:nvSpPr>
            <p:spPr bwMode="auto">
              <a:xfrm>
                <a:off x="2393" y="2220"/>
                <a:ext cx="11" cy="29"/>
              </a:xfrm>
              <a:custGeom>
                <a:avLst/>
                <a:gdLst>
                  <a:gd name="T0" fmla="*/ 5 w 11"/>
                  <a:gd name="T1" fmla="*/ 29 h 29"/>
                  <a:gd name="T2" fmla="*/ 5 w 11"/>
                  <a:gd name="T3" fmla="*/ 29 h 29"/>
                  <a:gd name="T4" fmla="*/ 7 w 11"/>
                  <a:gd name="T5" fmla="*/ 21 h 29"/>
                  <a:gd name="T6" fmla="*/ 5 w 11"/>
                  <a:gd name="T7" fmla="*/ 12 h 29"/>
                  <a:gd name="T8" fmla="*/ 0 w 11"/>
                  <a:gd name="T9" fmla="*/ 5 h 29"/>
                  <a:gd name="T10" fmla="*/ 7 w 11"/>
                  <a:gd name="T11" fmla="*/ 0 h 29"/>
                  <a:gd name="T12" fmla="*/ 11 w 11"/>
                  <a:gd name="T13" fmla="*/ 4 h 29"/>
                  <a:gd name="T14" fmla="*/ 0 60000 65536"/>
                  <a:gd name="T15" fmla="*/ 0 60000 65536"/>
                  <a:gd name="T16" fmla="*/ 0 60000 65536"/>
                  <a:gd name="T17" fmla="*/ 0 60000 65536"/>
                  <a:gd name="T18" fmla="*/ 0 60000 65536"/>
                  <a:gd name="T19" fmla="*/ 0 60000 65536"/>
                  <a:gd name="T20" fmla="*/ 0 60000 65536"/>
                  <a:gd name="T21" fmla="*/ 0 w 11"/>
                  <a:gd name="T22" fmla="*/ 0 h 29"/>
                  <a:gd name="T23" fmla="*/ 11 w 1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29">
                    <a:moveTo>
                      <a:pt x="5" y="29"/>
                    </a:moveTo>
                    <a:lnTo>
                      <a:pt x="5" y="29"/>
                    </a:lnTo>
                    <a:lnTo>
                      <a:pt x="7" y="21"/>
                    </a:lnTo>
                    <a:lnTo>
                      <a:pt x="5" y="12"/>
                    </a:lnTo>
                    <a:lnTo>
                      <a:pt x="0" y="5"/>
                    </a:lnTo>
                    <a:lnTo>
                      <a:pt x="7" y="0"/>
                    </a:lnTo>
                    <a:lnTo>
                      <a:pt x="11" y="4"/>
                    </a:lnTo>
                  </a:path>
                </a:pathLst>
              </a:custGeom>
              <a:noFill/>
              <a:ln w="3">
                <a:solidFill>
                  <a:srgbClr val="00BDFF"/>
                </a:solidFill>
                <a:prstDash val="solid"/>
                <a:round/>
                <a:headEnd/>
                <a:tailEnd/>
              </a:ln>
            </p:spPr>
            <p:txBody>
              <a:bodyPr/>
              <a:lstStyle/>
              <a:p>
                <a:endParaRPr lang="nb-NO" dirty="0"/>
              </a:p>
            </p:txBody>
          </p:sp>
          <p:sp>
            <p:nvSpPr>
              <p:cNvPr id="2916" name="Freeform 2072"/>
              <p:cNvSpPr>
                <a:spLocks/>
              </p:cNvSpPr>
              <p:nvPr/>
            </p:nvSpPr>
            <p:spPr bwMode="auto">
              <a:xfrm>
                <a:off x="2390" y="2246"/>
                <a:ext cx="8" cy="3"/>
              </a:xfrm>
              <a:custGeom>
                <a:avLst/>
                <a:gdLst>
                  <a:gd name="T0" fmla="*/ 0 w 8"/>
                  <a:gd name="T1" fmla="*/ 2 h 3"/>
                  <a:gd name="T2" fmla="*/ 2 w 8"/>
                  <a:gd name="T3" fmla="*/ 0 h 3"/>
                  <a:gd name="T4" fmla="*/ 8 w 8"/>
                  <a:gd name="T5" fmla="*/ 3 h 3"/>
                  <a:gd name="T6" fmla="*/ 0 60000 65536"/>
                  <a:gd name="T7" fmla="*/ 0 60000 65536"/>
                  <a:gd name="T8" fmla="*/ 0 60000 65536"/>
                  <a:gd name="T9" fmla="*/ 0 w 8"/>
                  <a:gd name="T10" fmla="*/ 0 h 3"/>
                  <a:gd name="T11" fmla="*/ 8 w 8"/>
                  <a:gd name="T12" fmla="*/ 3 h 3"/>
                </a:gdLst>
                <a:ahLst/>
                <a:cxnLst>
                  <a:cxn ang="T6">
                    <a:pos x="T0" y="T1"/>
                  </a:cxn>
                  <a:cxn ang="T7">
                    <a:pos x="T2" y="T3"/>
                  </a:cxn>
                  <a:cxn ang="T8">
                    <a:pos x="T4" y="T5"/>
                  </a:cxn>
                </a:cxnLst>
                <a:rect l="T9" t="T10" r="T11" b="T12"/>
                <a:pathLst>
                  <a:path w="8" h="3">
                    <a:moveTo>
                      <a:pt x="0" y="2"/>
                    </a:moveTo>
                    <a:lnTo>
                      <a:pt x="2" y="0"/>
                    </a:lnTo>
                    <a:lnTo>
                      <a:pt x="8" y="3"/>
                    </a:lnTo>
                  </a:path>
                </a:pathLst>
              </a:custGeom>
              <a:noFill/>
              <a:ln w="3">
                <a:solidFill>
                  <a:srgbClr val="00BDFF"/>
                </a:solidFill>
                <a:prstDash val="solid"/>
                <a:round/>
                <a:headEnd/>
                <a:tailEnd/>
              </a:ln>
            </p:spPr>
            <p:txBody>
              <a:bodyPr/>
              <a:lstStyle/>
              <a:p>
                <a:endParaRPr lang="nb-NO" dirty="0"/>
              </a:p>
            </p:txBody>
          </p:sp>
          <p:sp>
            <p:nvSpPr>
              <p:cNvPr id="2917" name="Freeform 2073"/>
              <p:cNvSpPr>
                <a:spLocks/>
              </p:cNvSpPr>
              <p:nvPr/>
            </p:nvSpPr>
            <p:spPr bwMode="auto">
              <a:xfrm>
                <a:off x="2419" y="2215"/>
                <a:ext cx="33" cy="39"/>
              </a:xfrm>
              <a:custGeom>
                <a:avLst/>
                <a:gdLst>
                  <a:gd name="T0" fmla="*/ 2 w 33"/>
                  <a:gd name="T1" fmla="*/ 17 h 39"/>
                  <a:gd name="T2" fmla="*/ 0 w 33"/>
                  <a:gd name="T3" fmla="*/ 18 h 39"/>
                  <a:gd name="T4" fmla="*/ 3 w 33"/>
                  <a:gd name="T5" fmla="*/ 30 h 39"/>
                  <a:gd name="T6" fmla="*/ 8 w 33"/>
                  <a:gd name="T7" fmla="*/ 29 h 39"/>
                  <a:gd name="T8" fmla="*/ 13 w 33"/>
                  <a:gd name="T9" fmla="*/ 27 h 39"/>
                  <a:gd name="T10" fmla="*/ 16 w 33"/>
                  <a:gd name="T11" fmla="*/ 33 h 39"/>
                  <a:gd name="T12" fmla="*/ 19 w 33"/>
                  <a:gd name="T13" fmla="*/ 35 h 39"/>
                  <a:gd name="T14" fmla="*/ 20 w 33"/>
                  <a:gd name="T15" fmla="*/ 39 h 39"/>
                  <a:gd name="T16" fmla="*/ 28 w 33"/>
                  <a:gd name="T17" fmla="*/ 39 h 39"/>
                  <a:gd name="T18" fmla="*/ 33 w 33"/>
                  <a:gd name="T19" fmla="*/ 29 h 39"/>
                  <a:gd name="T20" fmla="*/ 26 w 33"/>
                  <a:gd name="T21" fmla="*/ 26 h 39"/>
                  <a:gd name="T22" fmla="*/ 19 w 33"/>
                  <a:gd name="T23" fmla="*/ 22 h 39"/>
                  <a:gd name="T24" fmla="*/ 19 w 33"/>
                  <a:gd name="T25" fmla="*/ 14 h 39"/>
                  <a:gd name="T26" fmla="*/ 9 w 33"/>
                  <a:gd name="T27" fmla="*/ 4 h 39"/>
                  <a:gd name="T28" fmla="*/ 6 w 33"/>
                  <a:gd name="T29" fmla="*/ 3 h 39"/>
                  <a:gd name="T30" fmla="*/ 6 w 33"/>
                  <a:gd name="T31" fmla="*/ 1 h 39"/>
                  <a:gd name="T32" fmla="*/ 3 w 33"/>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39"/>
                  <a:gd name="T53" fmla="*/ 33 w 33"/>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39">
                    <a:moveTo>
                      <a:pt x="2" y="17"/>
                    </a:moveTo>
                    <a:lnTo>
                      <a:pt x="0" y="18"/>
                    </a:lnTo>
                    <a:lnTo>
                      <a:pt x="3" y="30"/>
                    </a:lnTo>
                    <a:lnTo>
                      <a:pt x="8" y="29"/>
                    </a:lnTo>
                    <a:lnTo>
                      <a:pt x="13" y="27"/>
                    </a:lnTo>
                    <a:lnTo>
                      <a:pt x="16" y="33"/>
                    </a:lnTo>
                    <a:lnTo>
                      <a:pt x="19" y="35"/>
                    </a:lnTo>
                    <a:lnTo>
                      <a:pt x="20" y="39"/>
                    </a:lnTo>
                    <a:lnTo>
                      <a:pt x="28" y="39"/>
                    </a:lnTo>
                    <a:lnTo>
                      <a:pt x="33" y="29"/>
                    </a:lnTo>
                    <a:lnTo>
                      <a:pt x="26" y="26"/>
                    </a:lnTo>
                    <a:lnTo>
                      <a:pt x="19" y="22"/>
                    </a:lnTo>
                    <a:lnTo>
                      <a:pt x="19" y="14"/>
                    </a:lnTo>
                    <a:lnTo>
                      <a:pt x="9" y="4"/>
                    </a:lnTo>
                    <a:lnTo>
                      <a:pt x="6" y="3"/>
                    </a:lnTo>
                    <a:lnTo>
                      <a:pt x="6" y="1"/>
                    </a:lnTo>
                    <a:lnTo>
                      <a:pt x="3" y="0"/>
                    </a:lnTo>
                  </a:path>
                </a:pathLst>
              </a:custGeom>
              <a:noFill/>
              <a:ln w="3">
                <a:solidFill>
                  <a:srgbClr val="00BDFF"/>
                </a:solidFill>
                <a:prstDash val="solid"/>
                <a:round/>
                <a:headEnd/>
                <a:tailEnd/>
              </a:ln>
            </p:spPr>
            <p:txBody>
              <a:bodyPr/>
              <a:lstStyle/>
              <a:p>
                <a:endParaRPr lang="nb-NO" dirty="0"/>
              </a:p>
            </p:txBody>
          </p:sp>
          <p:sp>
            <p:nvSpPr>
              <p:cNvPr id="2918" name="Freeform 2074"/>
              <p:cNvSpPr>
                <a:spLocks/>
              </p:cNvSpPr>
              <p:nvPr/>
            </p:nvSpPr>
            <p:spPr bwMode="auto">
              <a:xfrm>
                <a:off x="2368" y="2246"/>
                <a:ext cx="22" cy="20"/>
              </a:xfrm>
              <a:custGeom>
                <a:avLst/>
                <a:gdLst>
                  <a:gd name="T0" fmla="*/ 11 w 22"/>
                  <a:gd name="T1" fmla="*/ 20 h 20"/>
                  <a:gd name="T2" fmla="*/ 9 w 22"/>
                  <a:gd name="T3" fmla="*/ 17 h 20"/>
                  <a:gd name="T4" fmla="*/ 0 w 22"/>
                  <a:gd name="T5" fmla="*/ 14 h 20"/>
                  <a:gd name="T6" fmla="*/ 0 w 22"/>
                  <a:gd name="T7" fmla="*/ 7 h 20"/>
                  <a:gd name="T8" fmla="*/ 9 w 22"/>
                  <a:gd name="T9" fmla="*/ 10 h 20"/>
                  <a:gd name="T10" fmla="*/ 15 w 22"/>
                  <a:gd name="T11" fmla="*/ 10 h 20"/>
                  <a:gd name="T12" fmla="*/ 12 w 22"/>
                  <a:gd name="T13" fmla="*/ 0 h 20"/>
                  <a:gd name="T14" fmla="*/ 20 w 22"/>
                  <a:gd name="T15" fmla="*/ 2 h 20"/>
                  <a:gd name="T16" fmla="*/ 22 w 22"/>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0"/>
                  <a:gd name="T29" fmla="*/ 22 w 2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0">
                    <a:moveTo>
                      <a:pt x="11" y="20"/>
                    </a:moveTo>
                    <a:lnTo>
                      <a:pt x="9" y="17"/>
                    </a:lnTo>
                    <a:lnTo>
                      <a:pt x="0" y="14"/>
                    </a:lnTo>
                    <a:lnTo>
                      <a:pt x="0" y="7"/>
                    </a:lnTo>
                    <a:lnTo>
                      <a:pt x="9" y="10"/>
                    </a:lnTo>
                    <a:lnTo>
                      <a:pt x="15" y="10"/>
                    </a:lnTo>
                    <a:lnTo>
                      <a:pt x="12" y="0"/>
                    </a:lnTo>
                    <a:lnTo>
                      <a:pt x="20" y="2"/>
                    </a:lnTo>
                    <a:lnTo>
                      <a:pt x="22" y="2"/>
                    </a:lnTo>
                  </a:path>
                </a:pathLst>
              </a:custGeom>
              <a:noFill/>
              <a:ln w="3">
                <a:solidFill>
                  <a:srgbClr val="00BDFF"/>
                </a:solidFill>
                <a:prstDash val="solid"/>
                <a:round/>
                <a:headEnd/>
                <a:tailEnd/>
              </a:ln>
            </p:spPr>
            <p:txBody>
              <a:bodyPr/>
              <a:lstStyle/>
              <a:p>
                <a:endParaRPr lang="nb-NO" dirty="0"/>
              </a:p>
            </p:txBody>
          </p:sp>
          <p:sp>
            <p:nvSpPr>
              <p:cNvPr id="2919" name="Freeform 2075"/>
              <p:cNvSpPr>
                <a:spLocks/>
              </p:cNvSpPr>
              <p:nvPr/>
            </p:nvSpPr>
            <p:spPr bwMode="auto">
              <a:xfrm>
                <a:off x="2404" y="2224"/>
                <a:ext cx="32" cy="43"/>
              </a:xfrm>
              <a:custGeom>
                <a:avLst/>
                <a:gdLst>
                  <a:gd name="T0" fmla="*/ 0 w 32"/>
                  <a:gd name="T1" fmla="*/ 0 h 43"/>
                  <a:gd name="T2" fmla="*/ 7 w 32"/>
                  <a:gd name="T3" fmla="*/ 8 h 43"/>
                  <a:gd name="T4" fmla="*/ 6 w 32"/>
                  <a:gd name="T5" fmla="*/ 15 h 43"/>
                  <a:gd name="T6" fmla="*/ 6 w 32"/>
                  <a:gd name="T7" fmla="*/ 21 h 43"/>
                  <a:gd name="T8" fmla="*/ 18 w 32"/>
                  <a:gd name="T9" fmla="*/ 32 h 43"/>
                  <a:gd name="T10" fmla="*/ 17 w 32"/>
                  <a:gd name="T11" fmla="*/ 41 h 43"/>
                  <a:gd name="T12" fmla="*/ 31 w 32"/>
                  <a:gd name="T13" fmla="*/ 39 h 43"/>
                  <a:gd name="T14" fmla="*/ 32 w 32"/>
                  <a:gd name="T15" fmla="*/ 43 h 43"/>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3"/>
                  <a:gd name="T26" fmla="*/ 32 w 32"/>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3">
                    <a:moveTo>
                      <a:pt x="0" y="0"/>
                    </a:moveTo>
                    <a:lnTo>
                      <a:pt x="7" y="8"/>
                    </a:lnTo>
                    <a:lnTo>
                      <a:pt x="6" y="15"/>
                    </a:lnTo>
                    <a:lnTo>
                      <a:pt x="6" y="21"/>
                    </a:lnTo>
                    <a:lnTo>
                      <a:pt x="18" y="32"/>
                    </a:lnTo>
                    <a:lnTo>
                      <a:pt x="17" y="41"/>
                    </a:lnTo>
                    <a:lnTo>
                      <a:pt x="31" y="39"/>
                    </a:lnTo>
                    <a:lnTo>
                      <a:pt x="32" y="43"/>
                    </a:lnTo>
                  </a:path>
                </a:pathLst>
              </a:custGeom>
              <a:noFill/>
              <a:ln w="3">
                <a:solidFill>
                  <a:srgbClr val="00BDFF"/>
                </a:solidFill>
                <a:prstDash val="solid"/>
                <a:round/>
                <a:headEnd/>
                <a:tailEnd/>
              </a:ln>
            </p:spPr>
            <p:txBody>
              <a:bodyPr/>
              <a:lstStyle/>
              <a:p>
                <a:endParaRPr lang="nb-NO" dirty="0"/>
              </a:p>
            </p:txBody>
          </p:sp>
          <p:sp>
            <p:nvSpPr>
              <p:cNvPr id="2920" name="Line 2076"/>
              <p:cNvSpPr>
                <a:spLocks noChangeShapeType="1"/>
              </p:cNvSpPr>
              <p:nvPr/>
            </p:nvSpPr>
            <p:spPr bwMode="auto">
              <a:xfrm flipH="1" flipV="1">
                <a:off x="2379" y="2266"/>
                <a:ext cx="1" cy="7"/>
              </a:xfrm>
              <a:prstGeom prst="line">
                <a:avLst/>
              </a:prstGeom>
              <a:noFill/>
              <a:ln w="3">
                <a:solidFill>
                  <a:srgbClr val="00BDFF"/>
                </a:solidFill>
                <a:round/>
                <a:headEnd/>
                <a:tailEnd/>
              </a:ln>
            </p:spPr>
            <p:txBody>
              <a:bodyPr/>
              <a:lstStyle/>
              <a:p>
                <a:endParaRPr lang="nb-NO" dirty="0"/>
              </a:p>
            </p:txBody>
          </p:sp>
          <p:sp>
            <p:nvSpPr>
              <p:cNvPr id="2921" name="Line 2077"/>
              <p:cNvSpPr>
                <a:spLocks noChangeShapeType="1"/>
              </p:cNvSpPr>
              <p:nvPr/>
            </p:nvSpPr>
            <p:spPr bwMode="auto">
              <a:xfrm flipH="1" flipV="1">
                <a:off x="2380" y="2273"/>
                <a:ext cx="1" cy="4"/>
              </a:xfrm>
              <a:prstGeom prst="line">
                <a:avLst/>
              </a:prstGeom>
              <a:noFill/>
              <a:ln w="3">
                <a:solidFill>
                  <a:srgbClr val="00BDFF"/>
                </a:solidFill>
                <a:round/>
                <a:headEnd/>
                <a:tailEnd/>
              </a:ln>
            </p:spPr>
            <p:txBody>
              <a:bodyPr/>
              <a:lstStyle/>
              <a:p>
                <a:endParaRPr lang="nb-NO" dirty="0"/>
              </a:p>
            </p:txBody>
          </p:sp>
          <p:sp>
            <p:nvSpPr>
              <p:cNvPr id="2922" name="Freeform 2078"/>
              <p:cNvSpPr>
                <a:spLocks/>
              </p:cNvSpPr>
              <p:nvPr/>
            </p:nvSpPr>
            <p:spPr bwMode="auto">
              <a:xfrm>
                <a:off x="2370" y="2275"/>
                <a:ext cx="11" cy="5"/>
              </a:xfrm>
              <a:custGeom>
                <a:avLst/>
                <a:gdLst>
                  <a:gd name="T0" fmla="*/ 0 w 11"/>
                  <a:gd name="T1" fmla="*/ 0 h 5"/>
                  <a:gd name="T2" fmla="*/ 0 w 11"/>
                  <a:gd name="T3" fmla="*/ 2 h 5"/>
                  <a:gd name="T4" fmla="*/ 6 w 11"/>
                  <a:gd name="T5" fmla="*/ 5 h 5"/>
                  <a:gd name="T6" fmla="*/ 11 w 11"/>
                  <a:gd name="T7" fmla="*/ 2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0"/>
                    </a:moveTo>
                    <a:lnTo>
                      <a:pt x="0" y="2"/>
                    </a:lnTo>
                    <a:lnTo>
                      <a:pt x="6" y="5"/>
                    </a:lnTo>
                    <a:lnTo>
                      <a:pt x="11" y="2"/>
                    </a:lnTo>
                  </a:path>
                </a:pathLst>
              </a:custGeom>
              <a:noFill/>
              <a:ln w="3">
                <a:solidFill>
                  <a:srgbClr val="00BDFF"/>
                </a:solidFill>
                <a:prstDash val="solid"/>
                <a:round/>
                <a:headEnd/>
                <a:tailEnd/>
              </a:ln>
            </p:spPr>
            <p:txBody>
              <a:bodyPr/>
              <a:lstStyle/>
              <a:p>
                <a:endParaRPr lang="nb-NO" dirty="0"/>
              </a:p>
            </p:txBody>
          </p:sp>
          <p:sp>
            <p:nvSpPr>
              <p:cNvPr id="2923" name="Freeform 2079"/>
              <p:cNvSpPr>
                <a:spLocks/>
              </p:cNvSpPr>
              <p:nvPr/>
            </p:nvSpPr>
            <p:spPr bwMode="auto">
              <a:xfrm>
                <a:off x="2336" y="2258"/>
                <a:ext cx="34" cy="38"/>
              </a:xfrm>
              <a:custGeom>
                <a:avLst/>
                <a:gdLst>
                  <a:gd name="T0" fmla="*/ 6 w 34"/>
                  <a:gd name="T1" fmla="*/ 38 h 38"/>
                  <a:gd name="T2" fmla="*/ 2 w 34"/>
                  <a:gd name="T3" fmla="*/ 28 h 38"/>
                  <a:gd name="T4" fmla="*/ 7 w 34"/>
                  <a:gd name="T5" fmla="*/ 24 h 38"/>
                  <a:gd name="T6" fmla="*/ 7 w 34"/>
                  <a:gd name="T7" fmla="*/ 22 h 38"/>
                  <a:gd name="T8" fmla="*/ 15 w 34"/>
                  <a:gd name="T9" fmla="*/ 32 h 38"/>
                  <a:gd name="T10" fmla="*/ 22 w 34"/>
                  <a:gd name="T11" fmla="*/ 28 h 38"/>
                  <a:gd name="T12" fmla="*/ 13 w 34"/>
                  <a:gd name="T13" fmla="*/ 16 h 38"/>
                  <a:gd name="T14" fmla="*/ 11 w 34"/>
                  <a:gd name="T15" fmla="*/ 16 h 38"/>
                  <a:gd name="T16" fmla="*/ 6 w 34"/>
                  <a:gd name="T17" fmla="*/ 17 h 38"/>
                  <a:gd name="T18" fmla="*/ 0 w 34"/>
                  <a:gd name="T19" fmla="*/ 12 h 38"/>
                  <a:gd name="T20" fmla="*/ 9 w 34"/>
                  <a:gd name="T21" fmla="*/ 5 h 38"/>
                  <a:gd name="T22" fmla="*/ 9 w 34"/>
                  <a:gd name="T23" fmla="*/ 5 h 38"/>
                  <a:gd name="T24" fmla="*/ 9 w 34"/>
                  <a:gd name="T25" fmla="*/ 5 h 38"/>
                  <a:gd name="T26" fmla="*/ 11 w 34"/>
                  <a:gd name="T27" fmla="*/ 9 h 38"/>
                  <a:gd name="T28" fmla="*/ 11 w 34"/>
                  <a:gd name="T29" fmla="*/ 9 h 38"/>
                  <a:gd name="T30" fmla="*/ 14 w 34"/>
                  <a:gd name="T31" fmla="*/ 11 h 38"/>
                  <a:gd name="T32" fmla="*/ 17 w 34"/>
                  <a:gd name="T33" fmla="*/ 9 h 38"/>
                  <a:gd name="T34" fmla="*/ 11 w 34"/>
                  <a:gd name="T35" fmla="*/ 3 h 38"/>
                  <a:gd name="T36" fmla="*/ 15 w 34"/>
                  <a:gd name="T37" fmla="*/ 0 h 38"/>
                  <a:gd name="T38" fmla="*/ 17 w 34"/>
                  <a:gd name="T39" fmla="*/ 2 h 38"/>
                  <a:gd name="T40" fmla="*/ 34 w 34"/>
                  <a:gd name="T41" fmla="*/ 17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8"/>
                  <a:gd name="T65" fmla="*/ 34 w 34"/>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8">
                    <a:moveTo>
                      <a:pt x="6" y="38"/>
                    </a:moveTo>
                    <a:lnTo>
                      <a:pt x="2" y="28"/>
                    </a:lnTo>
                    <a:lnTo>
                      <a:pt x="7" y="24"/>
                    </a:lnTo>
                    <a:lnTo>
                      <a:pt x="7" y="22"/>
                    </a:lnTo>
                    <a:lnTo>
                      <a:pt x="15" y="32"/>
                    </a:lnTo>
                    <a:lnTo>
                      <a:pt x="22" y="28"/>
                    </a:lnTo>
                    <a:lnTo>
                      <a:pt x="13" y="16"/>
                    </a:lnTo>
                    <a:lnTo>
                      <a:pt x="11" y="16"/>
                    </a:lnTo>
                    <a:lnTo>
                      <a:pt x="6" y="17"/>
                    </a:lnTo>
                    <a:lnTo>
                      <a:pt x="0" y="12"/>
                    </a:lnTo>
                    <a:lnTo>
                      <a:pt x="9" y="5"/>
                    </a:lnTo>
                    <a:lnTo>
                      <a:pt x="11" y="9"/>
                    </a:lnTo>
                    <a:lnTo>
                      <a:pt x="14" y="11"/>
                    </a:lnTo>
                    <a:lnTo>
                      <a:pt x="17" y="9"/>
                    </a:lnTo>
                    <a:lnTo>
                      <a:pt x="11" y="3"/>
                    </a:lnTo>
                    <a:lnTo>
                      <a:pt x="15" y="0"/>
                    </a:lnTo>
                    <a:lnTo>
                      <a:pt x="17" y="2"/>
                    </a:lnTo>
                    <a:lnTo>
                      <a:pt x="34" y="17"/>
                    </a:lnTo>
                  </a:path>
                </a:pathLst>
              </a:custGeom>
              <a:noFill/>
              <a:ln w="3">
                <a:solidFill>
                  <a:srgbClr val="00BDFF"/>
                </a:solidFill>
                <a:prstDash val="solid"/>
                <a:round/>
                <a:headEnd/>
                <a:tailEnd/>
              </a:ln>
            </p:spPr>
            <p:txBody>
              <a:bodyPr/>
              <a:lstStyle/>
              <a:p>
                <a:endParaRPr lang="nb-NO" dirty="0"/>
              </a:p>
            </p:txBody>
          </p:sp>
          <p:sp>
            <p:nvSpPr>
              <p:cNvPr id="2924" name="Freeform 2080"/>
              <p:cNvSpPr>
                <a:spLocks/>
              </p:cNvSpPr>
              <p:nvPr/>
            </p:nvSpPr>
            <p:spPr bwMode="auto">
              <a:xfrm>
                <a:off x="2426" y="2228"/>
                <a:ext cx="60" cy="68"/>
              </a:xfrm>
              <a:custGeom>
                <a:avLst/>
                <a:gdLst>
                  <a:gd name="T0" fmla="*/ 0 w 60"/>
                  <a:gd name="T1" fmla="*/ 68 h 68"/>
                  <a:gd name="T2" fmla="*/ 4 w 60"/>
                  <a:gd name="T3" fmla="*/ 68 h 68"/>
                  <a:gd name="T4" fmla="*/ 6 w 60"/>
                  <a:gd name="T5" fmla="*/ 64 h 68"/>
                  <a:gd name="T6" fmla="*/ 12 w 60"/>
                  <a:gd name="T7" fmla="*/ 59 h 68"/>
                  <a:gd name="T8" fmla="*/ 17 w 60"/>
                  <a:gd name="T9" fmla="*/ 52 h 68"/>
                  <a:gd name="T10" fmla="*/ 19 w 60"/>
                  <a:gd name="T11" fmla="*/ 50 h 68"/>
                  <a:gd name="T12" fmla="*/ 23 w 60"/>
                  <a:gd name="T13" fmla="*/ 41 h 68"/>
                  <a:gd name="T14" fmla="*/ 30 w 60"/>
                  <a:gd name="T15" fmla="*/ 41 h 68"/>
                  <a:gd name="T16" fmla="*/ 36 w 60"/>
                  <a:gd name="T17" fmla="*/ 38 h 68"/>
                  <a:gd name="T18" fmla="*/ 40 w 60"/>
                  <a:gd name="T19" fmla="*/ 37 h 68"/>
                  <a:gd name="T20" fmla="*/ 47 w 60"/>
                  <a:gd name="T21" fmla="*/ 33 h 68"/>
                  <a:gd name="T22" fmla="*/ 44 w 60"/>
                  <a:gd name="T23" fmla="*/ 30 h 68"/>
                  <a:gd name="T24" fmla="*/ 43 w 60"/>
                  <a:gd name="T25" fmla="*/ 28 h 68"/>
                  <a:gd name="T26" fmla="*/ 36 w 60"/>
                  <a:gd name="T27" fmla="*/ 30 h 68"/>
                  <a:gd name="T28" fmla="*/ 30 w 60"/>
                  <a:gd name="T29" fmla="*/ 32 h 68"/>
                  <a:gd name="T30" fmla="*/ 30 w 60"/>
                  <a:gd name="T31" fmla="*/ 21 h 68"/>
                  <a:gd name="T32" fmla="*/ 36 w 60"/>
                  <a:gd name="T33" fmla="*/ 18 h 68"/>
                  <a:gd name="T34" fmla="*/ 43 w 60"/>
                  <a:gd name="T35" fmla="*/ 13 h 68"/>
                  <a:gd name="T36" fmla="*/ 56 w 60"/>
                  <a:gd name="T37" fmla="*/ 7 h 68"/>
                  <a:gd name="T38" fmla="*/ 60 w 60"/>
                  <a:gd name="T39" fmla="*/ 3 h 68"/>
                  <a:gd name="T40" fmla="*/ 60 w 60"/>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68"/>
                  <a:gd name="T65" fmla="*/ 60 w 60"/>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68">
                    <a:moveTo>
                      <a:pt x="0" y="68"/>
                    </a:moveTo>
                    <a:lnTo>
                      <a:pt x="4" y="68"/>
                    </a:lnTo>
                    <a:lnTo>
                      <a:pt x="6" y="64"/>
                    </a:lnTo>
                    <a:lnTo>
                      <a:pt x="12" y="59"/>
                    </a:lnTo>
                    <a:lnTo>
                      <a:pt x="17" y="52"/>
                    </a:lnTo>
                    <a:lnTo>
                      <a:pt x="19" y="50"/>
                    </a:lnTo>
                    <a:lnTo>
                      <a:pt x="23" y="41"/>
                    </a:lnTo>
                    <a:lnTo>
                      <a:pt x="30" y="41"/>
                    </a:lnTo>
                    <a:lnTo>
                      <a:pt x="36" y="38"/>
                    </a:lnTo>
                    <a:lnTo>
                      <a:pt x="40" y="37"/>
                    </a:lnTo>
                    <a:lnTo>
                      <a:pt x="47" y="33"/>
                    </a:lnTo>
                    <a:lnTo>
                      <a:pt x="44" y="30"/>
                    </a:lnTo>
                    <a:lnTo>
                      <a:pt x="43" y="28"/>
                    </a:lnTo>
                    <a:lnTo>
                      <a:pt x="36" y="30"/>
                    </a:lnTo>
                    <a:lnTo>
                      <a:pt x="30" y="32"/>
                    </a:lnTo>
                    <a:lnTo>
                      <a:pt x="30" y="21"/>
                    </a:lnTo>
                    <a:lnTo>
                      <a:pt x="36" y="18"/>
                    </a:lnTo>
                    <a:lnTo>
                      <a:pt x="43" y="13"/>
                    </a:lnTo>
                    <a:lnTo>
                      <a:pt x="56" y="7"/>
                    </a:lnTo>
                    <a:lnTo>
                      <a:pt x="60" y="3"/>
                    </a:lnTo>
                    <a:lnTo>
                      <a:pt x="60" y="0"/>
                    </a:lnTo>
                  </a:path>
                </a:pathLst>
              </a:custGeom>
              <a:noFill/>
              <a:ln w="3">
                <a:solidFill>
                  <a:srgbClr val="00BDFF"/>
                </a:solidFill>
                <a:prstDash val="solid"/>
                <a:round/>
                <a:headEnd/>
                <a:tailEnd/>
              </a:ln>
            </p:spPr>
            <p:txBody>
              <a:bodyPr/>
              <a:lstStyle/>
              <a:p>
                <a:endParaRPr lang="nb-NO" dirty="0"/>
              </a:p>
            </p:txBody>
          </p:sp>
          <p:sp>
            <p:nvSpPr>
              <p:cNvPr id="2925" name="Freeform 2081"/>
              <p:cNvSpPr>
                <a:spLocks/>
              </p:cNvSpPr>
              <p:nvPr/>
            </p:nvSpPr>
            <p:spPr bwMode="auto">
              <a:xfrm>
                <a:off x="2425" y="2267"/>
                <a:ext cx="13" cy="29"/>
              </a:xfrm>
              <a:custGeom>
                <a:avLst/>
                <a:gdLst>
                  <a:gd name="T0" fmla="*/ 11 w 13"/>
                  <a:gd name="T1" fmla="*/ 0 h 29"/>
                  <a:gd name="T2" fmla="*/ 13 w 13"/>
                  <a:gd name="T3" fmla="*/ 3 h 29"/>
                  <a:gd name="T4" fmla="*/ 11 w 13"/>
                  <a:gd name="T5" fmla="*/ 6 h 29"/>
                  <a:gd name="T6" fmla="*/ 7 w 13"/>
                  <a:gd name="T7" fmla="*/ 12 h 29"/>
                  <a:gd name="T8" fmla="*/ 0 w 13"/>
                  <a:gd name="T9" fmla="*/ 29 h 29"/>
                  <a:gd name="T10" fmla="*/ 1 w 13"/>
                  <a:gd name="T11" fmla="*/ 29 h 29"/>
                  <a:gd name="T12" fmla="*/ 0 60000 65536"/>
                  <a:gd name="T13" fmla="*/ 0 60000 65536"/>
                  <a:gd name="T14" fmla="*/ 0 60000 65536"/>
                  <a:gd name="T15" fmla="*/ 0 60000 65536"/>
                  <a:gd name="T16" fmla="*/ 0 60000 65536"/>
                  <a:gd name="T17" fmla="*/ 0 60000 65536"/>
                  <a:gd name="T18" fmla="*/ 0 w 13"/>
                  <a:gd name="T19" fmla="*/ 0 h 29"/>
                  <a:gd name="T20" fmla="*/ 13 w 1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3" h="29">
                    <a:moveTo>
                      <a:pt x="11" y="0"/>
                    </a:moveTo>
                    <a:lnTo>
                      <a:pt x="13" y="3"/>
                    </a:lnTo>
                    <a:lnTo>
                      <a:pt x="11" y="6"/>
                    </a:lnTo>
                    <a:lnTo>
                      <a:pt x="7" y="12"/>
                    </a:lnTo>
                    <a:lnTo>
                      <a:pt x="0" y="29"/>
                    </a:lnTo>
                    <a:lnTo>
                      <a:pt x="1" y="29"/>
                    </a:lnTo>
                  </a:path>
                </a:pathLst>
              </a:custGeom>
              <a:noFill/>
              <a:ln w="3">
                <a:solidFill>
                  <a:srgbClr val="00BDFF"/>
                </a:solidFill>
                <a:prstDash val="solid"/>
                <a:round/>
                <a:headEnd/>
                <a:tailEnd/>
              </a:ln>
            </p:spPr>
            <p:txBody>
              <a:bodyPr/>
              <a:lstStyle/>
              <a:p>
                <a:endParaRPr lang="nb-NO" dirty="0"/>
              </a:p>
            </p:txBody>
          </p:sp>
          <p:sp>
            <p:nvSpPr>
              <p:cNvPr id="2926" name="Freeform 2082"/>
              <p:cNvSpPr>
                <a:spLocks/>
              </p:cNvSpPr>
              <p:nvPr/>
            </p:nvSpPr>
            <p:spPr bwMode="auto">
              <a:xfrm>
                <a:off x="2339" y="2296"/>
                <a:ext cx="3" cy="3"/>
              </a:xfrm>
              <a:custGeom>
                <a:avLst/>
                <a:gdLst>
                  <a:gd name="T0" fmla="*/ 0 w 3"/>
                  <a:gd name="T1" fmla="*/ 3 h 3"/>
                  <a:gd name="T2" fmla="*/ 3 w 3"/>
                  <a:gd name="T3" fmla="*/ 0 h 3"/>
                  <a:gd name="T4" fmla="*/ 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path>
                </a:pathLst>
              </a:custGeom>
              <a:noFill/>
              <a:ln w="3">
                <a:solidFill>
                  <a:srgbClr val="00BDFF"/>
                </a:solidFill>
                <a:prstDash val="solid"/>
                <a:round/>
                <a:headEnd/>
                <a:tailEnd/>
              </a:ln>
            </p:spPr>
            <p:txBody>
              <a:bodyPr/>
              <a:lstStyle/>
              <a:p>
                <a:endParaRPr lang="nb-NO" dirty="0"/>
              </a:p>
            </p:txBody>
          </p:sp>
          <p:sp>
            <p:nvSpPr>
              <p:cNvPr id="2927" name="Freeform 2083"/>
              <p:cNvSpPr>
                <a:spLocks/>
              </p:cNvSpPr>
              <p:nvPr/>
            </p:nvSpPr>
            <p:spPr bwMode="auto">
              <a:xfrm>
                <a:off x="2284" y="2299"/>
                <a:ext cx="55" cy="60"/>
              </a:xfrm>
              <a:custGeom>
                <a:avLst/>
                <a:gdLst>
                  <a:gd name="T0" fmla="*/ 6 w 55"/>
                  <a:gd name="T1" fmla="*/ 60 h 60"/>
                  <a:gd name="T2" fmla="*/ 3 w 55"/>
                  <a:gd name="T3" fmla="*/ 55 h 60"/>
                  <a:gd name="T4" fmla="*/ 0 w 55"/>
                  <a:gd name="T5" fmla="*/ 46 h 60"/>
                  <a:gd name="T6" fmla="*/ 7 w 55"/>
                  <a:gd name="T7" fmla="*/ 48 h 60"/>
                  <a:gd name="T8" fmla="*/ 11 w 55"/>
                  <a:gd name="T9" fmla="*/ 55 h 60"/>
                  <a:gd name="T10" fmla="*/ 15 w 55"/>
                  <a:gd name="T11" fmla="*/ 52 h 60"/>
                  <a:gd name="T12" fmla="*/ 21 w 55"/>
                  <a:gd name="T13" fmla="*/ 50 h 60"/>
                  <a:gd name="T14" fmla="*/ 16 w 55"/>
                  <a:gd name="T15" fmla="*/ 46 h 60"/>
                  <a:gd name="T16" fmla="*/ 12 w 55"/>
                  <a:gd name="T17" fmla="*/ 40 h 60"/>
                  <a:gd name="T18" fmla="*/ 21 w 55"/>
                  <a:gd name="T19" fmla="*/ 35 h 60"/>
                  <a:gd name="T20" fmla="*/ 23 w 55"/>
                  <a:gd name="T21" fmla="*/ 25 h 60"/>
                  <a:gd name="T22" fmla="*/ 33 w 55"/>
                  <a:gd name="T23" fmla="*/ 22 h 60"/>
                  <a:gd name="T24" fmla="*/ 36 w 55"/>
                  <a:gd name="T25" fmla="*/ 19 h 60"/>
                  <a:gd name="T26" fmla="*/ 31 w 55"/>
                  <a:gd name="T27" fmla="*/ 13 h 60"/>
                  <a:gd name="T28" fmla="*/ 42 w 55"/>
                  <a:gd name="T29" fmla="*/ 2 h 60"/>
                  <a:gd name="T30" fmla="*/ 42 w 55"/>
                  <a:gd name="T31" fmla="*/ 1 h 60"/>
                  <a:gd name="T32" fmla="*/ 44 w 55"/>
                  <a:gd name="T33" fmla="*/ 4 h 60"/>
                  <a:gd name="T34" fmla="*/ 48 w 55"/>
                  <a:gd name="T35" fmla="*/ 6 h 60"/>
                  <a:gd name="T36" fmla="*/ 55 w 55"/>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60"/>
                  <a:gd name="T59" fmla="*/ 55 w 55"/>
                  <a:gd name="T60" fmla="*/ 60 h 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60">
                    <a:moveTo>
                      <a:pt x="6" y="60"/>
                    </a:moveTo>
                    <a:lnTo>
                      <a:pt x="3" y="55"/>
                    </a:lnTo>
                    <a:lnTo>
                      <a:pt x="0" y="46"/>
                    </a:lnTo>
                    <a:lnTo>
                      <a:pt x="7" y="48"/>
                    </a:lnTo>
                    <a:lnTo>
                      <a:pt x="11" y="55"/>
                    </a:lnTo>
                    <a:lnTo>
                      <a:pt x="15" y="52"/>
                    </a:lnTo>
                    <a:lnTo>
                      <a:pt x="21" y="50"/>
                    </a:lnTo>
                    <a:lnTo>
                      <a:pt x="16" y="46"/>
                    </a:lnTo>
                    <a:lnTo>
                      <a:pt x="12" y="40"/>
                    </a:lnTo>
                    <a:lnTo>
                      <a:pt x="21" y="35"/>
                    </a:lnTo>
                    <a:lnTo>
                      <a:pt x="23" y="25"/>
                    </a:lnTo>
                    <a:lnTo>
                      <a:pt x="33" y="22"/>
                    </a:lnTo>
                    <a:lnTo>
                      <a:pt x="36" y="19"/>
                    </a:lnTo>
                    <a:lnTo>
                      <a:pt x="31" y="13"/>
                    </a:lnTo>
                    <a:lnTo>
                      <a:pt x="42" y="2"/>
                    </a:lnTo>
                    <a:lnTo>
                      <a:pt x="42" y="1"/>
                    </a:lnTo>
                    <a:lnTo>
                      <a:pt x="44" y="4"/>
                    </a:lnTo>
                    <a:lnTo>
                      <a:pt x="48" y="6"/>
                    </a:lnTo>
                    <a:lnTo>
                      <a:pt x="55" y="0"/>
                    </a:lnTo>
                  </a:path>
                </a:pathLst>
              </a:custGeom>
              <a:noFill/>
              <a:ln w="3">
                <a:solidFill>
                  <a:srgbClr val="00BDFF"/>
                </a:solidFill>
                <a:prstDash val="solid"/>
                <a:round/>
                <a:headEnd/>
                <a:tailEnd/>
              </a:ln>
            </p:spPr>
            <p:txBody>
              <a:bodyPr/>
              <a:lstStyle/>
              <a:p>
                <a:endParaRPr lang="nb-NO" dirty="0"/>
              </a:p>
            </p:txBody>
          </p:sp>
          <p:sp>
            <p:nvSpPr>
              <p:cNvPr id="2928" name="Freeform 2084"/>
              <p:cNvSpPr>
                <a:spLocks/>
              </p:cNvSpPr>
              <p:nvPr/>
            </p:nvSpPr>
            <p:spPr bwMode="auto">
              <a:xfrm>
                <a:off x="2288" y="2359"/>
                <a:ext cx="2" cy="3"/>
              </a:xfrm>
              <a:custGeom>
                <a:avLst/>
                <a:gdLst>
                  <a:gd name="T0" fmla="*/ 0 w 2"/>
                  <a:gd name="T1" fmla="*/ 3 h 3"/>
                  <a:gd name="T2" fmla="*/ 2 w 2"/>
                  <a:gd name="T3" fmla="*/ 1 h 3"/>
                  <a:gd name="T4" fmla="*/ 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1"/>
                    </a:lnTo>
                    <a:lnTo>
                      <a:pt x="2" y="0"/>
                    </a:lnTo>
                  </a:path>
                </a:pathLst>
              </a:custGeom>
              <a:noFill/>
              <a:ln w="3">
                <a:solidFill>
                  <a:srgbClr val="00BDFF"/>
                </a:solidFill>
                <a:prstDash val="solid"/>
                <a:round/>
                <a:headEnd/>
                <a:tailEnd/>
              </a:ln>
            </p:spPr>
            <p:txBody>
              <a:bodyPr/>
              <a:lstStyle/>
              <a:p>
                <a:endParaRPr lang="nb-NO" dirty="0"/>
              </a:p>
            </p:txBody>
          </p:sp>
          <p:sp>
            <p:nvSpPr>
              <p:cNvPr id="2929" name="Freeform 2085"/>
              <p:cNvSpPr>
                <a:spLocks/>
              </p:cNvSpPr>
              <p:nvPr/>
            </p:nvSpPr>
            <p:spPr bwMode="auto">
              <a:xfrm>
                <a:off x="2425" y="2363"/>
                <a:ext cx="22" cy="14"/>
              </a:xfrm>
              <a:custGeom>
                <a:avLst/>
                <a:gdLst>
                  <a:gd name="T0" fmla="*/ 22 w 22"/>
                  <a:gd name="T1" fmla="*/ 14 h 14"/>
                  <a:gd name="T2" fmla="*/ 18 w 22"/>
                  <a:gd name="T3" fmla="*/ 14 h 14"/>
                  <a:gd name="T4" fmla="*/ 10 w 22"/>
                  <a:gd name="T5" fmla="*/ 12 h 14"/>
                  <a:gd name="T6" fmla="*/ 0 w 22"/>
                  <a:gd name="T7" fmla="*/ 12 h 14"/>
                  <a:gd name="T8" fmla="*/ 0 w 22"/>
                  <a:gd name="T9" fmla="*/ 4 h 14"/>
                  <a:gd name="T10" fmla="*/ 7 w 22"/>
                  <a:gd name="T11" fmla="*/ 0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22" y="14"/>
                    </a:moveTo>
                    <a:lnTo>
                      <a:pt x="18" y="14"/>
                    </a:lnTo>
                    <a:lnTo>
                      <a:pt x="10" y="12"/>
                    </a:lnTo>
                    <a:lnTo>
                      <a:pt x="0" y="12"/>
                    </a:lnTo>
                    <a:lnTo>
                      <a:pt x="0" y="4"/>
                    </a:lnTo>
                    <a:lnTo>
                      <a:pt x="7" y="0"/>
                    </a:lnTo>
                  </a:path>
                </a:pathLst>
              </a:custGeom>
              <a:noFill/>
              <a:ln w="3">
                <a:solidFill>
                  <a:srgbClr val="00BDFF"/>
                </a:solidFill>
                <a:prstDash val="solid"/>
                <a:round/>
                <a:headEnd/>
                <a:tailEnd/>
              </a:ln>
            </p:spPr>
            <p:txBody>
              <a:bodyPr/>
              <a:lstStyle/>
              <a:p>
                <a:endParaRPr lang="nb-NO" dirty="0"/>
              </a:p>
            </p:txBody>
          </p:sp>
          <p:sp>
            <p:nvSpPr>
              <p:cNvPr id="2930" name="Freeform 2086"/>
              <p:cNvSpPr>
                <a:spLocks/>
              </p:cNvSpPr>
              <p:nvPr/>
            </p:nvSpPr>
            <p:spPr bwMode="auto">
              <a:xfrm>
                <a:off x="2274" y="2362"/>
                <a:ext cx="14" cy="21"/>
              </a:xfrm>
              <a:custGeom>
                <a:avLst/>
                <a:gdLst>
                  <a:gd name="T0" fmla="*/ 5 w 14"/>
                  <a:gd name="T1" fmla="*/ 19 h 21"/>
                  <a:gd name="T2" fmla="*/ 0 w 14"/>
                  <a:gd name="T3" fmla="*/ 21 h 21"/>
                  <a:gd name="T4" fmla="*/ 5 w 14"/>
                  <a:gd name="T5" fmla="*/ 10 h 21"/>
                  <a:gd name="T6" fmla="*/ 12 w 14"/>
                  <a:gd name="T7" fmla="*/ 2 h 21"/>
                  <a:gd name="T8" fmla="*/ 14 w 14"/>
                  <a:gd name="T9" fmla="*/ 0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5" y="19"/>
                    </a:moveTo>
                    <a:lnTo>
                      <a:pt x="0" y="21"/>
                    </a:lnTo>
                    <a:lnTo>
                      <a:pt x="5" y="10"/>
                    </a:lnTo>
                    <a:lnTo>
                      <a:pt x="12" y="2"/>
                    </a:lnTo>
                    <a:lnTo>
                      <a:pt x="14" y="0"/>
                    </a:lnTo>
                  </a:path>
                </a:pathLst>
              </a:custGeom>
              <a:noFill/>
              <a:ln w="3">
                <a:solidFill>
                  <a:srgbClr val="00BDFF"/>
                </a:solidFill>
                <a:prstDash val="solid"/>
                <a:round/>
                <a:headEnd/>
                <a:tailEnd/>
              </a:ln>
            </p:spPr>
            <p:txBody>
              <a:bodyPr/>
              <a:lstStyle/>
              <a:p>
                <a:endParaRPr lang="nb-NO" dirty="0"/>
              </a:p>
            </p:txBody>
          </p:sp>
          <p:sp>
            <p:nvSpPr>
              <p:cNvPr id="2931" name="Freeform 2087"/>
              <p:cNvSpPr>
                <a:spLocks/>
              </p:cNvSpPr>
              <p:nvPr/>
            </p:nvSpPr>
            <p:spPr bwMode="auto">
              <a:xfrm>
                <a:off x="2271" y="2377"/>
                <a:ext cx="34" cy="27"/>
              </a:xfrm>
              <a:custGeom>
                <a:avLst/>
                <a:gdLst>
                  <a:gd name="T0" fmla="*/ 0 w 34"/>
                  <a:gd name="T1" fmla="*/ 27 h 27"/>
                  <a:gd name="T2" fmla="*/ 2 w 34"/>
                  <a:gd name="T3" fmla="*/ 27 h 27"/>
                  <a:gd name="T4" fmla="*/ 11 w 34"/>
                  <a:gd name="T5" fmla="*/ 24 h 27"/>
                  <a:gd name="T6" fmla="*/ 24 w 34"/>
                  <a:gd name="T7" fmla="*/ 15 h 27"/>
                  <a:gd name="T8" fmla="*/ 29 w 34"/>
                  <a:gd name="T9" fmla="*/ 21 h 27"/>
                  <a:gd name="T10" fmla="*/ 29 w 34"/>
                  <a:gd name="T11" fmla="*/ 21 h 27"/>
                  <a:gd name="T12" fmla="*/ 34 w 34"/>
                  <a:gd name="T13" fmla="*/ 21 h 27"/>
                  <a:gd name="T14" fmla="*/ 30 w 34"/>
                  <a:gd name="T15" fmla="*/ 11 h 27"/>
                  <a:gd name="T16" fmla="*/ 29 w 34"/>
                  <a:gd name="T17" fmla="*/ 8 h 27"/>
                  <a:gd name="T18" fmla="*/ 21 w 34"/>
                  <a:gd name="T19" fmla="*/ 9 h 27"/>
                  <a:gd name="T20" fmla="*/ 20 w 34"/>
                  <a:gd name="T21" fmla="*/ 0 h 27"/>
                  <a:gd name="T22" fmla="*/ 8 w 34"/>
                  <a:gd name="T23" fmla="*/ 4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7"/>
                  <a:gd name="T38" fmla="*/ 34 w 34"/>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7">
                    <a:moveTo>
                      <a:pt x="0" y="27"/>
                    </a:moveTo>
                    <a:lnTo>
                      <a:pt x="2" y="27"/>
                    </a:lnTo>
                    <a:lnTo>
                      <a:pt x="11" y="24"/>
                    </a:lnTo>
                    <a:lnTo>
                      <a:pt x="24" y="15"/>
                    </a:lnTo>
                    <a:lnTo>
                      <a:pt x="29" y="21"/>
                    </a:lnTo>
                    <a:lnTo>
                      <a:pt x="34" y="21"/>
                    </a:lnTo>
                    <a:lnTo>
                      <a:pt x="30" y="11"/>
                    </a:lnTo>
                    <a:lnTo>
                      <a:pt x="29" y="8"/>
                    </a:lnTo>
                    <a:lnTo>
                      <a:pt x="21" y="9"/>
                    </a:lnTo>
                    <a:lnTo>
                      <a:pt x="20" y="0"/>
                    </a:lnTo>
                    <a:lnTo>
                      <a:pt x="8" y="4"/>
                    </a:lnTo>
                  </a:path>
                </a:pathLst>
              </a:custGeom>
              <a:noFill/>
              <a:ln w="3">
                <a:solidFill>
                  <a:srgbClr val="00BDFF"/>
                </a:solidFill>
                <a:prstDash val="solid"/>
                <a:round/>
                <a:headEnd/>
                <a:tailEnd/>
              </a:ln>
            </p:spPr>
            <p:txBody>
              <a:bodyPr/>
              <a:lstStyle/>
              <a:p>
                <a:endParaRPr lang="nb-NO" dirty="0"/>
              </a:p>
            </p:txBody>
          </p:sp>
          <p:sp>
            <p:nvSpPr>
              <p:cNvPr id="2932" name="Freeform 2088"/>
              <p:cNvSpPr>
                <a:spLocks/>
              </p:cNvSpPr>
              <p:nvPr/>
            </p:nvSpPr>
            <p:spPr bwMode="auto">
              <a:xfrm>
                <a:off x="2258" y="2400"/>
                <a:ext cx="13" cy="9"/>
              </a:xfrm>
              <a:custGeom>
                <a:avLst/>
                <a:gdLst>
                  <a:gd name="T0" fmla="*/ 3 w 13"/>
                  <a:gd name="T1" fmla="*/ 9 h 9"/>
                  <a:gd name="T2" fmla="*/ 0 w 13"/>
                  <a:gd name="T3" fmla="*/ 5 h 9"/>
                  <a:gd name="T4" fmla="*/ 0 w 13"/>
                  <a:gd name="T5" fmla="*/ 0 h 9"/>
                  <a:gd name="T6" fmla="*/ 8 w 13"/>
                  <a:gd name="T7" fmla="*/ 0 h 9"/>
                  <a:gd name="T8" fmla="*/ 13 w 13"/>
                  <a:gd name="T9" fmla="*/ 4 h 9"/>
                  <a:gd name="T10" fmla="*/ 0 60000 65536"/>
                  <a:gd name="T11" fmla="*/ 0 60000 65536"/>
                  <a:gd name="T12" fmla="*/ 0 60000 65536"/>
                  <a:gd name="T13" fmla="*/ 0 60000 65536"/>
                  <a:gd name="T14" fmla="*/ 0 60000 65536"/>
                  <a:gd name="T15" fmla="*/ 0 w 13"/>
                  <a:gd name="T16" fmla="*/ 0 h 9"/>
                  <a:gd name="T17" fmla="*/ 13 w 13"/>
                  <a:gd name="T18" fmla="*/ 9 h 9"/>
                </a:gdLst>
                <a:ahLst/>
                <a:cxnLst>
                  <a:cxn ang="T10">
                    <a:pos x="T0" y="T1"/>
                  </a:cxn>
                  <a:cxn ang="T11">
                    <a:pos x="T2" y="T3"/>
                  </a:cxn>
                  <a:cxn ang="T12">
                    <a:pos x="T4" y="T5"/>
                  </a:cxn>
                  <a:cxn ang="T13">
                    <a:pos x="T6" y="T7"/>
                  </a:cxn>
                  <a:cxn ang="T14">
                    <a:pos x="T8" y="T9"/>
                  </a:cxn>
                </a:cxnLst>
                <a:rect l="T15" t="T16" r="T17" b="T18"/>
                <a:pathLst>
                  <a:path w="13" h="9">
                    <a:moveTo>
                      <a:pt x="3" y="9"/>
                    </a:moveTo>
                    <a:lnTo>
                      <a:pt x="0" y="5"/>
                    </a:lnTo>
                    <a:lnTo>
                      <a:pt x="0" y="0"/>
                    </a:lnTo>
                    <a:lnTo>
                      <a:pt x="8" y="0"/>
                    </a:lnTo>
                    <a:lnTo>
                      <a:pt x="13" y="4"/>
                    </a:lnTo>
                  </a:path>
                </a:pathLst>
              </a:custGeom>
              <a:noFill/>
              <a:ln w="3">
                <a:solidFill>
                  <a:srgbClr val="00BDFF"/>
                </a:solidFill>
                <a:prstDash val="solid"/>
                <a:round/>
                <a:headEnd/>
                <a:tailEnd/>
              </a:ln>
            </p:spPr>
            <p:txBody>
              <a:bodyPr/>
              <a:lstStyle/>
              <a:p>
                <a:endParaRPr lang="nb-NO" dirty="0"/>
              </a:p>
            </p:txBody>
          </p:sp>
          <p:sp>
            <p:nvSpPr>
              <p:cNvPr id="2933" name="Freeform 2089"/>
              <p:cNvSpPr>
                <a:spLocks/>
              </p:cNvSpPr>
              <p:nvPr/>
            </p:nvSpPr>
            <p:spPr bwMode="auto">
              <a:xfrm>
                <a:off x="2427" y="2398"/>
                <a:ext cx="7" cy="15"/>
              </a:xfrm>
              <a:custGeom>
                <a:avLst/>
                <a:gdLst>
                  <a:gd name="T0" fmla="*/ 7 w 7"/>
                  <a:gd name="T1" fmla="*/ 0 h 15"/>
                  <a:gd name="T2" fmla="*/ 3 w 7"/>
                  <a:gd name="T3" fmla="*/ 4 h 15"/>
                  <a:gd name="T4" fmla="*/ 0 w 7"/>
                  <a:gd name="T5" fmla="*/ 12 h 15"/>
                  <a:gd name="T6" fmla="*/ 0 w 7"/>
                  <a:gd name="T7" fmla="*/ 15 h 15"/>
                  <a:gd name="T8" fmla="*/ 0 60000 65536"/>
                  <a:gd name="T9" fmla="*/ 0 60000 65536"/>
                  <a:gd name="T10" fmla="*/ 0 60000 65536"/>
                  <a:gd name="T11" fmla="*/ 0 60000 65536"/>
                  <a:gd name="T12" fmla="*/ 0 w 7"/>
                  <a:gd name="T13" fmla="*/ 0 h 15"/>
                  <a:gd name="T14" fmla="*/ 7 w 7"/>
                  <a:gd name="T15" fmla="*/ 15 h 15"/>
                </a:gdLst>
                <a:ahLst/>
                <a:cxnLst>
                  <a:cxn ang="T8">
                    <a:pos x="T0" y="T1"/>
                  </a:cxn>
                  <a:cxn ang="T9">
                    <a:pos x="T2" y="T3"/>
                  </a:cxn>
                  <a:cxn ang="T10">
                    <a:pos x="T4" y="T5"/>
                  </a:cxn>
                  <a:cxn ang="T11">
                    <a:pos x="T6" y="T7"/>
                  </a:cxn>
                </a:cxnLst>
                <a:rect l="T12" t="T13" r="T14" b="T15"/>
                <a:pathLst>
                  <a:path w="7" h="15">
                    <a:moveTo>
                      <a:pt x="7" y="0"/>
                    </a:moveTo>
                    <a:lnTo>
                      <a:pt x="3" y="4"/>
                    </a:lnTo>
                    <a:lnTo>
                      <a:pt x="0" y="12"/>
                    </a:lnTo>
                    <a:lnTo>
                      <a:pt x="0" y="15"/>
                    </a:lnTo>
                  </a:path>
                </a:pathLst>
              </a:custGeom>
              <a:noFill/>
              <a:ln w="3">
                <a:solidFill>
                  <a:srgbClr val="00BDFF"/>
                </a:solidFill>
                <a:prstDash val="solid"/>
                <a:round/>
                <a:headEnd/>
                <a:tailEnd/>
              </a:ln>
            </p:spPr>
            <p:txBody>
              <a:bodyPr/>
              <a:lstStyle/>
              <a:p>
                <a:endParaRPr lang="nb-NO" dirty="0"/>
              </a:p>
            </p:txBody>
          </p:sp>
          <p:sp>
            <p:nvSpPr>
              <p:cNvPr id="2934" name="Freeform 2090"/>
              <p:cNvSpPr>
                <a:spLocks/>
              </p:cNvSpPr>
              <p:nvPr/>
            </p:nvSpPr>
            <p:spPr bwMode="auto">
              <a:xfrm>
                <a:off x="2249" y="2409"/>
                <a:ext cx="12" cy="8"/>
              </a:xfrm>
              <a:custGeom>
                <a:avLst/>
                <a:gdLst>
                  <a:gd name="T0" fmla="*/ 0 w 12"/>
                  <a:gd name="T1" fmla="*/ 8 h 8"/>
                  <a:gd name="T2" fmla="*/ 3 w 12"/>
                  <a:gd name="T3" fmla="*/ 8 h 8"/>
                  <a:gd name="T4" fmla="*/ 11 w 12"/>
                  <a:gd name="T5" fmla="*/ 4 h 8"/>
                  <a:gd name="T6" fmla="*/ 12 w 12"/>
                  <a:gd name="T7" fmla="*/ 0 h 8"/>
                  <a:gd name="T8" fmla="*/ 12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0" y="8"/>
                    </a:moveTo>
                    <a:lnTo>
                      <a:pt x="3" y="8"/>
                    </a:lnTo>
                    <a:lnTo>
                      <a:pt x="11" y="4"/>
                    </a:lnTo>
                    <a:lnTo>
                      <a:pt x="12" y="0"/>
                    </a:lnTo>
                  </a:path>
                </a:pathLst>
              </a:custGeom>
              <a:noFill/>
              <a:ln w="3">
                <a:solidFill>
                  <a:srgbClr val="00BDFF"/>
                </a:solidFill>
                <a:prstDash val="solid"/>
                <a:round/>
                <a:headEnd/>
                <a:tailEnd/>
              </a:ln>
            </p:spPr>
            <p:txBody>
              <a:bodyPr/>
              <a:lstStyle/>
              <a:p>
                <a:endParaRPr lang="nb-NO" dirty="0"/>
              </a:p>
            </p:txBody>
          </p:sp>
          <p:sp>
            <p:nvSpPr>
              <p:cNvPr id="2935" name="Freeform 2091"/>
              <p:cNvSpPr>
                <a:spLocks/>
              </p:cNvSpPr>
              <p:nvPr/>
            </p:nvSpPr>
            <p:spPr bwMode="auto">
              <a:xfrm>
                <a:off x="2404" y="2389"/>
                <a:ext cx="30" cy="29"/>
              </a:xfrm>
              <a:custGeom>
                <a:avLst/>
                <a:gdLst>
                  <a:gd name="T0" fmla="*/ 1 w 30"/>
                  <a:gd name="T1" fmla="*/ 29 h 29"/>
                  <a:gd name="T2" fmla="*/ 0 w 30"/>
                  <a:gd name="T3" fmla="*/ 25 h 29"/>
                  <a:gd name="T4" fmla="*/ 0 w 30"/>
                  <a:gd name="T5" fmla="*/ 20 h 29"/>
                  <a:gd name="T6" fmla="*/ 7 w 30"/>
                  <a:gd name="T7" fmla="*/ 13 h 29"/>
                  <a:gd name="T8" fmla="*/ 21 w 30"/>
                  <a:gd name="T9" fmla="*/ 4 h 29"/>
                  <a:gd name="T10" fmla="*/ 26 w 30"/>
                  <a:gd name="T11" fmla="*/ 0 h 29"/>
                  <a:gd name="T12" fmla="*/ 30 w 30"/>
                  <a:gd name="T13" fmla="*/ 0 h 29"/>
                  <a:gd name="T14" fmla="*/ 0 60000 65536"/>
                  <a:gd name="T15" fmla="*/ 0 60000 65536"/>
                  <a:gd name="T16" fmla="*/ 0 60000 65536"/>
                  <a:gd name="T17" fmla="*/ 0 60000 65536"/>
                  <a:gd name="T18" fmla="*/ 0 60000 65536"/>
                  <a:gd name="T19" fmla="*/ 0 60000 65536"/>
                  <a:gd name="T20" fmla="*/ 0 60000 65536"/>
                  <a:gd name="T21" fmla="*/ 0 w 30"/>
                  <a:gd name="T22" fmla="*/ 0 h 29"/>
                  <a:gd name="T23" fmla="*/ 30 w 3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9">
                    <a:moveTo>
                      <a:pt x="1" y="29"/>
                    </a:moveTo>
                    <a:lnTo>
                      <a:pt x="0" y="25"/>
                    </a:lnTo>
                    <a:lnTo>
                      <a:pt x="0" y="20"/>
                    </a:lnTo>
                    <a:lnTo>
                      <a:pt x="7" y="13"/>
                    </a:lnTo>
                    <a:lnTo>
                      <a:pt x="21" y="4"/>
                    </a:lnTo>
                    <a:lnTo>
                      <a:pt x="26" y="0"/>
                    </a:lnTo>
                    <a:lnTo>
                      <a:pt x="30" y="0"/>
                    </a:lnTo>
                  </a:path>
                </a:pathLst>
              </a:custGeom>
              <a:noFill/>
              <a:ln w="3">
                <a:solidFill>
                  <a:srgbClr val="00BDFF"/>
                </a:solidFill>
                <a:prstDash val="solid"/>
                <a:round/>
                <a:headEnd/>
                <a:tailEnd/>
              </a:ln>
            </p:spPr>
            <p:txBody>
              <a:bodyPr/>
              <a:lstStyle/>
              <a:p>
                <a:endParaRPr lang="nb-NO" dirty="0"/>
              </a:p>
            </p:txBody>
          </p:sp>
          <p:sp>
            <p:nvSpPr>
              <p:cNvPr id="2936" name="Freeform 2092"/>
              <p:cNvSpPr>
                <a:spLocks/>
              </p:cNvSpPr>
              <p:nvPr/>
            </p:nvSpPr>
            <p:spPr bwMode="auto">
              <a:xfrm>
                <a:off x="2405" y="2413"/>
                <a:ext cx="22" cy="9"/>
              </a:xfrm>
              <a:custGeom>
                <a:avLst/>
                <a:gdLst>
                  <a:gd name="T0" fmla="*/ 22 w 22"/>
                  <a:gd name="T1" fmla="*/ 0 h 9"/>
                  <a:gd name="T2" fmla="*/ 21 w 22"/>
                  <a:gd name="T3" fmla="*/ 2 h 9"/>
                  <a:gd name="T4" fmla="*/ 13 w 22"/>
                  <a:gd name="T5" fmla="*/ 4 h 9"/>
                  <a:gd name="T6" fmla="*/ 8 w 22"/>
                  <a:gd name="T7" fmla="*/ 9 h 9"/>
                  <a:gd name="T8" fmla="*/ 0 w 22"/>
                  <a:gd name="T9" fmla="*/ 9 h 9"/>
                  <a:gd name="T10" fmla="*/ 0 w 22"/>
                  <a:gd name="T11" fmla="*/ 5 h 9"/>
                  <a:gd name="T12" fmla="*/ 0 60000 65536"/>
                  <a:gd name="T13" fmla="*/ 0 60000 65536"/>
                  <a:gd name="T14" fmla="*/ 0 60000 65536"/>
                  <a:gd name="T15" fmla="*/ 0 60000 65536"/>
                  <a:gd name="T16" fmla="*/ 0 60000 65536"/>
                  <a:gd name="T17" fmla="*/ 0 60000 65536"/>
                  <a:gd name="T18" fmla="*/ 0 w 22"/>
                  <a:gd name="T19" fmla="*/ 0 h 9"/>
                  <a:gd name="T20" fmla="*/ 22 w 2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2" h="9">
                    <a:moveTo>
                      <a:pt x="22" y="0"/>
                    </a:moveTo>
                    <a:lnTo>
                      <a:pt x="21" y="2"/>
                    </a:lnTo>
                    <a:lnTo>
                      <a:pt x="13" y="4"/>
                    </a:lnTo>
                    <a:lnTo>
                      <a:pt x="8" y="9"/>
                    </a:lnTo>
                    <a:lnTo>
                      <a:pt x="0" y="9"/>
                    </a:lnTo>
                    <a:lnTo>
                      <a:pt x="0" y="5"/>
                    </a:lnTo>
                  </a:path>
                </a:pathLst>
              </a:custGeom>
              <a:noFill/>
              <a:ln w="3">
                <a:solidFill>
                  <a:srgbClr val="00BDFF"/>
                </a:solidFill>
                <a:prstDash val="solid"/>
                <a:round/>
                <a:headEnd/>
                <a:tailEnd/>
              </a:ln>
            </p:spPr>
            <p:txBody>
              <a:bodyPr/>
              <a:lstStyle/>
              <a:p>
                <a:endParaRPr lang="nb-NO" dirty="0"/>
              </a:p>
            </p:txBody>
          </p:sp>
          <p:sp>
            <p:nvSpPr>
              <p:cNvPr id="2937" name="Freeform 2093"/>
              <p:cNvSpPr>
                <a:spLocks/>
              </p:cNvSpPr>
              <p:nvPr/>
            </p:nvSpPr>
            <p:spPr bwMode="auto">
              <a:xfrm>
                <a:off x="2355" y="2415"/>
                <a:ext cx="24" cy="9"/>
              </a:xfrm>
              <a:custGeom>
                <a:avLst/>
                <a:gdLst>
                  <a:gd name="T0" fmla="*/ 0 w 24"/>
                  <a:gd name="T1" fmla="*/ 9 h 9"/>
                  <a:gd name="T2" fmla="*/ 7 w 24"/>
                  <a:gd name="T3" fmla="*/ 7 h 9"/>
                  <a:gd name="T4" fmla="*/ 15 w 24"/>
                  <a:gd name="T5" fmla="*/ 3 h 9"/>
                  <a:gd name="T6" fmla="*/ 24 w 24"/>
                  <a:gd name="T7" fmla="*/ 0 h 9"/>
                  <a:gd name="T8" fmla="*/ 0 60000 65536"/>
                  <a:gd name="T9" fmla="*/ 0 60000 65536"/>
                  <a:gd name="T10" fmla="*/ 0 60000 65536"/>
                  <a:gd name="T11" fmla="*/ 0 60000 65536"/>
                  <a:gd name="T12" fmla="*/ 0 w 24"/>
                  <a:gd name="T13" fmla="*/ 0 h 9"/>
                  <a:gd name="T14" fmla="*/ 24 w 24"/>
                  <a:gd name="T15" fmla="*/ 9 h 9"/>
                </a:gdLst>
                <a:ahLst/>
                <a:cxnLst>
                  <a:cxn ang="T8">
                    <a:pos x="T0" y="T1"/>
                  </a:cxn>
                  <a:cxn ang="T9">
                    <a:pos x="T2" y="T3"/>
                  </a:cxn>
                  <a:cxn ang="T10">
                    <a:pos x="T4" y="T5"/>
                  </a:cxn>
                  <a:cxn ang="T11">
                    <a:pos x="T6" y="T7"/>
                  </a:cxn>
                </a:cxnLst>
                <a:rect l="T12" t="T13" r="T14" b="T15"/>
                <a:pathLst>
                  <a:path w="24" h="9">
                    <a:moveTo>
                      <a:pt x="0" y="9"/>
                    </a:moveTo>
                    <a:lnTo>
                      <a:pt x="7" y="7"/>
                    </a:lnTo>
                    <a:lnTo>
                      <a:pt x="15" y="3"/>
                    </a:lnTo>
                    <a:lnTo>
                      <a:pt x="24" y="0"/>
                    </a:lnTo>
                  </a:path>
                </a:pathLst>
              </a:custGeom>
              <a:noFill/>
              <a:ln w="3">
                <a:solidFill>
                  <a:srgbClr val="00BDFF"/>
                </a:solidFill>
                <a:prstDash val="solid"/>
                <a:round/>
                <a:headEnd/>
                <a:tailEnd/>
              </a:ln>
            </p:spPr>
            <p:txBody>
              <a:bodyPr/>
              <a:lstStyle/>
              <a:p>
                <a:endParaRPr lang="nb-NO" dirty="0"/>
              </a:p>
            </p:txBody>
          </p:sp>
          <p:sp>
            <p:nvSpPr>
              <p:cNvPr id="2938" name="Freeform 2094"/>
              <p:cNvSpPr>
                <a:spLocks/>
              </p:cNvSpPr>
              <p:nvPr/>
            </p:nvSpPr>
            <p:spPr bwMode="auto">
              <a:xfrm>
                <a:off x="2345" y="2424"/>
                <a:ext cx="10" cy="3"/>
              </a:xfrm>
              <a:custGeom>
                <a:avLst/>
                <a:gdLst>
                  <a:gd name="T0" fmla="*/ 0 w 10"/>
                  <a:gd name="T1" fmla="*/ 3 h 3"/>
                  <a:gd name="T2" fmla="*/ 4 w 10"/>
                  <a:gd name="T3" fmla="*/ 3 h 3"/>
                  <a:gd name="T4" fmla="*/ 6 w 10"/>
                  <a:gd name="T5" fmla="*/ 2 h 3"/>
                  <a:gd name="T6" fmla="*/ 1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3"/>
                    </a:moveTo>
                    <a:lnTo>
                      <a:pt x="4" y="3"/>
                    </a:lnTo>
                    <a:lnTo>
                      <a:pt x="6" y="2"/>
                    </a:lnTo>
                    <a:lnTo>
                      <a:pt x="10" y="0"/>
                    </a:lnTo>
                  </a:path>
                </a:pathLst>
              </a:custGeom>
              <a:noFill/>
              <a:ln w="3">
                <a:solidFill>
                  <a:srgbClr val="00BDFF"/>
                </a:solidFill>
                <a:prstDash val="solid"/>
                <a:round/>
                <a:headEnd/>
                <a:tailEnd/>
              </a:ln>
            </p:spPr>
            <p:txBody>
              <a:bodyPr/>
              <a:lstStyle/>
              <a:p>
                <a:endParaRPr lang="nb-NO" dirty="0"/>
              </a:p>
            </p:txBody>
          </p:sp>
          <p:sp>
            <p:nvSpPr>
              <p:cNvPr id="2939" name="Freeform 2095"/>
              <p:cNvSpPr>
                <a:spLocks/>
              </p:cNvSpPr>
              <p:nvPr/>
            </p:nvSpPr>
            <p:spPr bwMode="auto">
              <a:xfrm>
                <a:off x="2074" y="2415"/>
                <a:ext cx="63" cy="32"/>
              </a:xfrm>
              <a:custGeom>
                <a:avLst/>
                <a:gdLst>
                  <a:gd name="T0" fmla="*/ 26 w 63"/>
                  <a:gd name="T1" fmla="*/ 32 h 32"/>
                  <a:gd name="T2" fmla="*/ 61 w 63"/>
                  <a:gd name="T3" fmla="*/ 28 h 32"/>
                  <a:gd name="T4" fmla="*/ 63 w 63"/>
                  <a:gd name="T5" fmla="*/ 13 h 32"/>
                  <a:gd name="T6" fmla="*/ 60 w 63"/>
                  <a:gd name="T7" fmla="*/ 9 h 32"/>
                  <a:gd name="T8" fmla="*/ 63 w 63"/>
                  <a:gd name="T9" fmla="*/ 3 h 32"/>
                  <a:gd name="T10" fmla="*/ 59 w 63"/>
                  <a:gd name="T11" fmla="*/ 0 h 32"/>
                  <a:gd name="T12" fmla="*/ 32 w 63"/>
                  <a:gd name="T13" fmla="*/ 19 h 32"/>
                  <a:gd name="T14" fmla="*/ 0 w 63"/>
                  <a:gd name="T15" fmla="*/ 23 h 32"/>
                  <a:gd name="T16" fmla="*/ 0 w 63"/>
                  <a:gd name="T17" fmla="*/ 29 h 32"/>
                  <a:gd name="T18" fmla="*/ 26 w 63"/>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32"/>
                  <a:gd name="T32" fmla="*/ 63 w 6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32">
                    <a:moveTo>
                      <a:pt x="26" y="32"/>
                    </a:moveTo>
                    <a:lnTo>
                      <a:pt x="61" y="28"/>
                    </a:lnTo>
                    <a:lnTo>
                      <a:pt x="63" y="13"/>
                    </a:lnTo>
                    <a:lnTo>
                      <a:pt x="60" y="9"/>
                    </a:lnTo>
                    <a:lnTo>
                      <a:pt x="63" y="3"/>
                    </a:lnTo>
                    <a:lnTo>
                      <a:pt x="59" y="0"/>
                    </a:lnTo>
                    <a:lnTo>
                      <a:pt x="32" y="19"/>
                    </a:lnTo>
                    <a:lnTo>
                      <a:pt x="0" y="23"/>
                    </a:lnTo>
                    <a:lnTo>
                      <a:pt x="0" y="29"/>
                    </a:lnTo>
                    <a:lnTo>
                      <a:pt x="26" y="32"/>
                    </a:lnTo>
                  </a:path>
                </a:pathLst>
              </a:custGeom>
              <a:noFill/>
              <a:ln w="3">
                <a:solidFill>
                  <a:srgbClr val="00BDFF"/>
                </a:solidFill>
                <a:prstDash val="solid"/>
                <a:round/>
                <a:headEnd/>
                <a:tailEnd/>
              </a:ln>
            </p:spPr>
            <p:txBody>
              <a:bodyPr/>
              <a:lstStyle/>
              <a:p>
                <a:endParaRPr lang="nb-NO" dirty="0"/>
              </a:p>
            </p:txBody>
          </p:sp>
          <p:sp>
            <p:nvSpPr>
              <p:cNvPr id="2940" name="Freeform 2096"/>
              <p:cNvSpPr>
                <a:spLocks/>
              </p:cNvSpPr>
              <p:nvPr/>
            </p:nvSpPr>
            <p:spPr bwMode="auto">
              <a:xfrm>
                <a:off x="2264" y="2432"/>
                <a:ext cx="23" cy="17"/>
              </a:xfrm>
              <a:custGeom>
                <a:avLst/>
                <a:gdLst>
                  <a:gd name="T0" fmla="*/ 6 w 23"/>
                  <a:gd name="T1" fmla="*/ 17 h 17"/>
                  <a:gd name="T2" fmla="*/ 15 w 23"/>
                  <a:gd name="T3" fmla="*/ 13 h 17"/>
                  <a:gd name="T4" fmla="*/ 14 w 23"/>
                  <a:gd name="T5" fmla="*/ 9 h 17"/>
                  <a:gd name="T6" fmla="*/ 17 w 23"/>
                  <a:gd name="T7" fmla="*/ 4 h 17"/>
                  <a:gd name="T8" fmla="*/ 20 w 23"/>
                  <a:gd name="T9" fmla="*/ 3 h 17"/>
                  <a:gd name="T10" fmla="*/ 23 w 23"/>
                  <a:gd name="T11" fmla="*/ 0 h 17"/>
                  <a:gd name="T12" fmla="*/ 10 w 23"/>
                  <a:gd name="T13" fmla="*/ 3 h 17"/>
                  <a:gd name="T14" fmla="*/ 0 w 23"/>
                  <a:gd name="T15" fmla="*/ 8 h 1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7"/>
                  <a:gd name="T26" fmla="*/ 23 w 2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7">
                    <a:moveTo>
                      <a:pt x="6" y="17"/>
                    </a:moveTo>
                    <a:lnTo>
                      <a:pt x="15" y="13"/>
                    </a:lnTo>
                    <a:lnTo>
                      <a:pt x="14" y="9"/>
                    </a:lnTo>
                    <a:lnTo>
                      <a:pt x="17" y="4"/>
                    </a:lnTo>
                    <a:lnTo>
                      <a:pt x="20" y="3"/>
                    </a:lnTo>
                    <a:lnTo>
                      <a:pt x="23" y="0"/>
                    </a:lnTo>
                    <a:lnTo>
                      <a:pt x="10" y="3"/>
                    </a:lnTo>
                    <a:lnTo>
                      <a:pt x="0" y="8"/>
                    </a:lnTo>
                  </a:path>
                </a:pathLst>
              </a:custGeom>
              <a:noFill/>
              <a:ln w="3">
                <a:solidFill>
                  <a:srgbClr val="00BDFF"/>
                </a:solidFill>
                <a:prstDash val="solid"/>
                <a:round/>
                <a:headEnd/>
                <a:tailEnd/>
              </a:ln>
            </p:spPr>
            <p:txBody>
              <a:bodyPr/>
              <a:lstStyle/>
              <a:p>
                <a:endParaRPr lang="nb-NO" dirty="0"/>
              </a:p>
            </p:txBody>
          </p:sp>
          <p:sp>
            <p:nvSpPr>
              <p:cNvPr id="2941" name="Freeform 2097"/>
              <p:cNvSpPr>
                <a:spLocks/>
              </p:cNvSpPr>
              <p:nvPr/>
            </p:nvSpPr>
            <p:spPr bwMode="auto">
              <a:xfrm>
                <a:off x="2219" y="2417"/>
                <a:ext cx="45" cy="41"/>
              </a:xfrm>
              <a:custGeom>
                <a:avLst/>
                <a:gdLst>
                  <a:gd name="T0" fmla="*/ 45 w 45"/>
                  <a:gd name="T1" fmla="*/ 23 h 41"/>
                  <a:gd name="T2" fmla="*/ 34 w 45"/>
                  <a:gd name="T3" fmla="*/ 28 h 41"/>
                  <a:gd name="T4" fmla="*/ 30 w 45"/>
                  <a:gd name="T5" fmla="*/ 30 h 41"/>
                  <a:gd name="T6" fmla="*/ 22 w 45"/>
                  <a:gd name="T7" fmla="*/ 32 h 41"/>
                  <a:gd name="T8" fmla="*/ 16 w 45"/>
                  <a:gd name="T9" fmla="*/ 32 h 41"/>
                  <a:gd name="T10" fmla="*/ 10 w 45"/>
                  <a:gd name="T11" fmla="*/ 39 h 41"/>
                  <a:gd name="T12" fmla="*/ 0 w 45"/>
                  <a:gd name="T13" fmla="*/ 41 h 41"/>
                  <a:gd name="T14" fmla="*/ 3 w 45"/>
                  <a:gd name="T15" fmla="*/ 23 h 41"/>
                  <a:gd name="T16" fmla="*/ 17 w 45"/>
                  <a:gd name="T17" fmla="*/ 19 h 41"/>
                  <a:gd name="T18" fmla="*/ 26 w 45"/>
                  <a:gd name="T19" fmla="*/ 17 h 41"/>
                  <a:gd name="T20" fmla="*/ 22 w 45"/>
                  <a:gd name="T21" fmla="*/ 14 h 41"/>
                  <a:gd name="T22" fmla="*/ 4 w 45"/>
                  <a:gd name="T23" fmla="*/ 14 h 41"/>
                  <a:gd name="T24" fmla="*/ 12 w 45"/>
                  <a:gd name="T25" fmla="*/ 2 h 41"/>
                  <a:gd name="T26" fmla="*/ 24 w 45"/>
                  <a:gd name="T27" fmla="*/ 1 h 41"/>
                  <a:gd name="T28" fmla="*/ 30 w 45"/>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41"/>
                  <a:gd name="T47" fmla="*/ 45 w 45"/>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41">
                    <a:moveTo>
                      <a:pt x="45" y="23"/>
                    </a:moveTo>
                    <a:lnTo>
                      <a:pt x="34" y="28"/>
                    </a:lnTo>
                    <a:lnTo>
                      <a:pt x="30" y="30"/>
                    </a:lnTo>
                    <a:lnTo>
                      <a:pt x="22" y="32"/>
                    </a:lnTo>
                    <a:lnTo>
                      <a:pt x="16" y="32"/>
                    </a:lnTo>
                    <a:lnTo>
                      <a:pt x="10" y="39"/>
                    </a:lnTo>
                    <a:lnTo>
                      <a:pt x="0" y="41"/>
                    </a:lnTo>
                    <a:lnTo>
                      <a:pt x="3" y="23"/>
                    </a:lnTo>
                    <a:lnTo>
                      <a:pt x="17" y="19"/>
                    </a:lnTo>
                    <a:lnTo>
                      <a:pt x="26" y="17"/>
                    </a:lnTo>
                    <a:lnTo>
                      <a:pt x="22" y="14"/>
                    </a:lnTo>
                    <a:lnTo>
                      <a:pt x="4" y="14"/>
                    </a:lnTo>
                    <a:lnTo>
                      <a:pt x="12" y="2"/>
                    </a:lnTo>
                    <a:lnTo>
                      <a:pt x="24" y="1"/>
                    </a:lnTo>
                    <a:lnTo>
                      <a:pt x="30" y="0"/>
                    </a:lnTo>
                  </a:path>
                </a:pathLst>
              </a:custGeom>
              <a:noFill/>
              <a:ln w="3">
                <a:solidFill>
                  <a:srgbClr val="00BDFF"/>
                </a:solidFill>
                <a:prstDash val="solid"/>
                <a:round/>
                <a:headEnd/>
                <a:tailEnd/>
              </a:ln>
            </p:spPr>
            <p:txBody>
              <a:bodyPr/>
              <a:lstStyle/>
              <a:p>
                <a:endParaRPr lang="nb-NO" dirty="0"/>
              </a:p>
            </p:txBody>
          </p:sp>
          <p:sp>
            <p:nvSpPr>
              <p:cNvPr id="2942" name="Freeform 2098"/>
              <p:cNvSpPr>
                <a:spLocks/>
              </p:cNvSpPr>
              <p:nvPr/>
            </p:nvSpPr>
            <p:spPr bwMode="auto">
              <a:xfrm>
                <a:off x="2406" y="2398"/>
                <a:ext cx="37" cy="62"/>
              </a:xfrm>
              <a:custGeom>
                <a:avLst/>
                <a:gdLst>
                  <a:gd name="T0" fmla="*/ 0 w 37"/>
                  <a:gd name="T1" fmla="*/ 62 h 62"/>
                  <a:gd name="T2" fmla="*/ 2 w 37"/>
                  <a:gd name="T3" fmla="*/ 62 h 62"/>
                  <a:gd name="T4" fmla="*/ 9 w 37"/>
                  <a:gd name="T5" fmla="*/ 54 h 62"/>
                  <a:gd name="T6" fmla="*/ 13 w 37"/>
                  <a:gd name="T7" fmla="*/ 49 h 62"/>
                  <a:gd name="T8" fmla="*/ 21 w 37"/>
                  <a:gd name="T9" fmla="*/ 47 h 62"/>
                  <a:gd name="T10" fmla="*/ 33 w 37"/>
                  <a:gd name="T11" fmla="*/ 43 h 62"/>
                  <a:gd name="T12" fmla="*/ 33 w 37"/>
                  <a:gd name="T13" fmla="*/ 43 h 62"/>
                  <a:gd name="T14" fmla="*/ 37 w 37"/>
                  <a:gd name="T15" fmla="*/ 38 h 62"/>
                  <a:gd name="T16" fmla="*/ 36 w 37"/>
                  <a:gd name="T17" fmla="*/ 33 h 62"/>
                  <a:gd name="T18" fmla="*/ 36 w 37"/>
                  <a:gd name="T19" fmla="*/ 30 h 62"/>
                  <a:gd name="T20" fmla="*/ 34 w 37"/>
                  <a:gd name="T21" fmla="*/ 28 h 62"/>
                  <a:gd name="T22" fmla="*/ 28 w 37"/>
                  <a:gd name="T23" fmla="*/ 28 h 62"/>
                  <a:gd name="T24" fmla="*/ 22 w 37"/>
                  <a:gd name="T25" fmla="*/ 26 h 62"/>
                  <a:gd name="T26" fmla="*/ 21 w 37"/>
                  <a:gd name="T27" fmla="*/ 23 h 62"/>
                  <a:gd name="T28" fmla="*/ 29 w 37"/>
                  <a:gd name="T29" fmla="*/ 19 h 62"/>
                  <a:gd name="T30" fmla="*/ 30 w 37"/>
                  <a:gd name="T31" fmla="*/ 16 h 62"/>
                  <a:gd name="T32" fmla="*/ 33 w 37"/>
                  <a:gd name="T33" fmla="*/ 11 h 62"/>
                  <a:gd name="T34" fmla="*/ 33 w 37"/>
                  <a:gd name="T35" fmla="*/ 0 h 62"/>
                  <a:gd name="T36" fmla="*/ 30 w 37"/>
                  <a:gd name="T37" fmla="*/ 0 h 62"/>
                  <a:gd name="T38" fmla="*/ 29 w 37"/>
                  <a:gd name="T39" fmla="*/ 0 h 62"/>
                  <a:gd name="T40" fmla="*/ 28 w 37"/>
                  <a:gd name="T41" fmla="*/ 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62"/>
                  <a:gd name="T65" fmla="*/ 37 w 37"/>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62">
                    <a:moveTo>
                      <a:pt x="0" y="62"/>
                    </a:moveTo>
                    <a:lnTo>
                      <a:pt x="2" y="62"/>
                    </a:lnTo>
                    <a:lnTo>
                      <a:pt x="9" y="54"/>
                    </a:lnTo>
                    <a:lnTo>
                      <a:pt x="13" y="49"/>
                    </a:lnTo>
                    <a:lnTo>
                      <a:pt x="21" y="47"/>
                    </a:lnTo>
                    <a:lnTo>
                      <a:pt x="33" y="43"/>
                    </a:lnTo>
                    <a:lnTo>
                      <a:pt x="37" y="38"/>
                    </a:lnTo>
                    <a:lnTo>
                      <a:pt x="36" y="33"/>
                    </a:lnTo>
                    <a:lnTo>
                      <a:pt x="36" y="30"/>
                    </a:lnTo>
                    <a:lnTo>
                      <a:pt x="34" y="28"/>
                    </a:lnTo>
                    <a:lnTo>
                      <a:pt x="28" y="28"/>
                    </a:lnTo>
                    <a:lnTo>
                      <a:pt x="22" y="26"/>
                    </a:lnTo>
                    <a:lnTo>
                      <a:pt x="21" y="23"/>
                    </a:lnTo>
                    <a:lnTo>
                      <a:pt x="29" y="19"/>
                    </a:lnTo>
                    <a:lnTo>
                      <a:pt x="30" y="16"/>
                    </a:lnTo>
                    <a:lnTo>
                      <a:pt x="33" y="11"/>
                    </a:lnTo>
                    <a:lnTo>
                      <a:pt x="33" y="0"/>
                    </a:lnTo>
                    <a:lnTo>
                      <a:pt x="30" y="0"/>
                    </a:lnTo>
                    <a:lnTo>
                      <a:pt x="29" y="0"/>
                    </a:lnTo>
                    <a:lnTo>
                      <a:pt x="28" y="0"/>
                    </a:lnTo>
                  </a:path>
                </a:pathLst>
              </a:custGeom>
              <a:noFill/>
              <a:ln w="3">
                <a:solidFill>
                  <a:srgbClr val="00BDFF"/>
                </a:solidFill>
                <a:prstDash val="solid"/>
                <a:round/>
                <a:headEnd/>
                <a:tailEnd/>
              </a:ln>
            </p:spPr>
            <p:txBody>
              <a:bodyPr/>
              <a:lstStyle/>
              <a:p>
                <a:endParaRPr lang="nb-NO" dirty="0"/>
              </a:p>
            </p:txBody>
          </p:sp>
          <p:sp>
            <p:nvSpPr>
              <p:cNvPr id="2943" name="Freeform 2099"/>
              <p:cNvSpPr>
                <a:spLocks/>
              </p:cNvSpPr>
              <p:nvPr/>
            </p:nvSpPr>
            <p:spPr bwMode="auto">
              <a:xfrm>
                <a:off x="2353" y="2406"/>
                <a:ext cx="41" cy="54"/>
              </a:xfrm>
              <a:custGeom>
                <a:avLst/>
                <a:gdLst>
                  <a:gd name="T0" fmla="*/ 26 w 41"/>
                  <a:gd name="T1" fmla="*/ 9 h 54"/>
                  <a:gd name="T2" fmla="*/ 30 w 41"/>
                  <a:gd name="T3" fmla="*/ 7 h 54"/>
                  <a:gd name="T4" fmla="*/ 32 w 41"/>
                  <a:gd name="T5" fmla="*/ 4 h 54"/>
                  <a:gd name="T6" fmla="*/ 34 w 41"/>
                  <a:gd name="T7" fmla="*/ 3 h 54"/>
                  <a:gd name="T8" fmla="*/ 37 w 41"/>
                  <a:gd name="T9" fmla="*/ 0 h 54"/>
                  <a:gd name="T10" fmla="*/ 41 w 41"/>
                  <a:gd name="T11" fmla="*/ 4 h 54"/>
                  <a:gd name="T12" fmla="*/ 40 w 41"/>
                  <a:gd name="T13" fmla="*/ 13 h 54"/>
                  <a:gd name="T14" fmla="*/ 39 w 41"/>
                  <a:gd name="T15" fmla="*/ 18 h 54"/>
                  <a:gd name="T16" fmla="*/ 39 w 41"/>
                  <a:gd name="T17" fmla="*/ 20 h 54"/>
                  <a:gd name="T18" fmla="*/ 35 w 41"/>
                  <a:gd name="T19" fmla="*/ 25 h 54"/>
                  <a:gd name="T20" fmla="*/ 34 w 41"/>
                  <a:gd name="T21" fmla="*/ 28 h 54"/>
                  <a:gd name="T22" fmla="*/ 28 w 41"/>
                  <a:gd name="T23" fmla="*/ 35 h 54"/>
                  <a:gd name="T24" fmla="*/ 26 w 41"/>
                  <a:gd name="T25" fmla="*/ 42 h 54"/>
                  <a:gd name="T26" fmla="*/ 19 w 41"/>
                  <a:gd name="T27" fmla="*/ 46 h 54"/>
                  <a:gd name="T28" fmla="*/ 15 w 41"/>
                  <a:gd name="T29" fmla="*/ 47 h 54"/>
                  <a:gd name="T30" fmla="*/ 6 w 41"/>
                  <a:gd name="T31" fmla="*/ 50 h 54"/>
                  <a:gd name="T32" fmla="*/ 1 w 41"/>
                  <a:gd name="T33" fmla="*/ 54 h 54"/>
                  <a:gd name="T34" fmla="*/ 0 w 41"/>
                  <a:gd name="T35" fmla="*/ 54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54"/>
                  <a:gd name="T56" fmla="*/ 41 w 41"/>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54">
                    <a:moveTo>
                      <a:pt x="26" y="9"/>
                    </a:moveTo>
                    <a:lnTo>
                      <a:pt x="30" y="7"/>
                    </a:lnTo>
                    <a:lnTo>
                      <a:pt x="32" y="4"/>
                    </a:lnTo>
                    <a:lnTo>
                      <a:pt x="34" y="3"/>
                    </a:lnTo>
                    <a:lnTo>
                      <a:pt x="37" y="0"/>
                    </a:lnTo>
                    <a:lnTo>
                      <a:pt x="41" y="4"/>
                    </a:lnTo>
                    <a:lnTo>
                      <a:pt x="40" y="13"/>
                    </a:lnTo>
                    <a:lnTo>
                      <a:pt x="39" y="18"/>
                    </a:lnTo>
                    <a:lnTo>
                      <a:pt x="39" y="20"/>
                    </a:lnTo>
                    <a:lnTo>
                      <a:pt x="35" y="25"/>
                    </a:lnTo>
                    <a:lnTo>
                      <a:pt x="34" y="28"/>
                    </a:lnTo>
                    <a:lnTo>
                      <a:pt x="28" y="35"/>
                    </a:lnTo>
                    <a:lnTo>
                      <a:pt x="26" y="42"/>
                    </a:lnTo>
                    <a:lnTo>
                      <a:pt x="19" y="46"/>
                    </a:lnTo>
                    <a:lnTo>
                      <a:pt x="15" y="47"/>
                    </a:lnTo>
                    <a:lnTo>
                      <a:pt x="6" y="50"/>
                    </a:lnTo>
                    <a:lnTo>
                      <a:pt x="1" y="54"/>
                    </a:lnTo>
                    <a:lnTo>
                      <a:pt x="0" y="54"/>
                    </a:lnTo>
                  </a:path>
                </a:pathLst>
              </a:custGeom>
              <a:noFill/>
              <a:ln w="3">
                <a:solidFill>
                  <a:srgbClr val="00BDFF"/>
                </a:solidFill>
                <a:prstDash val="solid"/>
                <a:round/>
                <a:headEnd/>
                <a:tailEnd/>
              </a:ln>
            </p:spPr>
            <p:txBody>
              <a:bodyPr/>
              <a:lstStyle/>
              <a:p>
                <a:endParaRPr lang="nb-NO" dirty="0"/>
              </a:p>
            </p:txBody>
          </p:sp>
          <p:sp>
            <p:nvSpPr>
              <p:cNvPr id="2944" name="Freeform 2100"/>
              <p:cNvSpPr>
                <a:spLocks/>
              </p:cNvSpPr>
              <p:nvPr/>
            </p:nvSpPr>
            <p:spPr bwMode="auto">
              <a:xfrm>
                <a:off x="2250" y="2449"/>
                <a:ext cx="20" cy="12"/>
              </a:xfrm>
              <a:custGeom>
                <a:avLst/>
                <a:gdLst>
                  <a:gd name="T0" fmla="*/ 2 w 20"/>
                  <a:gd name="T1" fmla="*/ 12 h 12"/>
                  <a:gd name="T2" fmla="*/ 0 w 20"/>
                  <a:gd name="T3" fmla="*/ 9 h 12"/>
                  <a:gd name="T4" fmla="*/ 6 w 20"/>
                  <a:gd name="T5" fmla="*/ 3 h 12"/>
                  <a:gd name="T6" fmla="*/ 19 w 20"/>
                  <a:gd name="T7" fmla="*/ 0 h 12"/>
                  <a:gd name="T8" fmla="*/ 20 w 20"/>
                  <a:gd name="T9" fmla="*/ 0 h 12"/>
                  <a:gd name="T10" fmla="*/ 0 60000 65536"/>
                  <a:gd name="T11" fmla="*/ 0 60000 65536"/>
                  <a:gd name="T12" fmla="*/ 0 60000 65536"/>
                  <a:gd name="T13" fmla="*/ 0 60000 65536"/>
                  <a:gd name="T14" fmla="*/ 0 60000 65536"/>
                  <a:gd name="T15" fmla="*/ 0 w 20"/>
                  <a:gd name="T16" fmla="*/ 0 h 12"/>
                  <a:gd name="T17" fmla="*/ 20 w 20"/>
                  <a:gd name="T18" fmla="*/ 12 h 12"/>
                </a:gdLst>
                <a:ahLst/>
                <a:cxnLst>
                  <a:cxn ang="T10">
                    <a:pos x="T0" y="T1"/>
                  </a:cxn>
                  <a:cxn ang="T11">
                    <a:pos x="T2" y="T3"/>
                  </a:cxn>
                  <a:cxn ang="T12">
                    <a:pos x="T4" y="T5"/>
                  </a:cxn>
                  <a:cxn ang="T13">
                    <a:pos x="T6" y="T7"/>
                  </a:cxn>
                  <a:cxn ang="T14">
                    <a:pos x="T8" y="T9"/>
                  </a:cxn>
                </a:cxnLst>
                <a:rect l="T15" t="T16" r="T17" b="T18"/>
                <a:pathLst>
                  <a:path w="20" h="12">
                    <a:moveTo>
                      <a:pt x="2" y="12"/>
                    </a:moveTo>
                    <a:lnTo>
                      <a:pt x="0" y="9"/>
                    </a:lnTo>
                    <a:lnTo>
                      <a:pt x="6" y="3"/>
                    </a:lnTo>
                    <a:lnTo>
                      <a:pt x="19" y="0"/>
                    </a:lnTo>
                    <a:lnTo>
                      <a:pt x="20" y="0"/>
                    </a:lnTo>
                  </a:path>
                </a:pathLst>
              </a:custGeom>
              <a:noFill/>
              <a:ln w="3">
                <a:solidFill>
                  <a:srgbClr val="00BDFF"/>
                </a:solidFill>
                <a:prstDash val="solid"/>
                <a:round/>
                <a:headEnd/>
                <a:tailEnd/>
              </a:ln>
            </p:spPr>
            <p:txBody>
              <a:bodyPr/>
              <a:lstStyle/>
              <a:p>
                <a:endParaRPr lang="nb-NO" dirty="0"/>
              </a:p>
            </p:txBody>
          </p:sp>
          <p:sp>
            <p:nvSpPr>
              <p:cNvPr id="2945" name="Freeform 2101"/>
              <p:cNvSpPr>
                <a:spLocks/>
              </p:cNvSpPr>
              <p:nvPr/>
            </p:nvSpPr>
            <p:spPr bwMode="auto">
              <a:xfrm>
                <a:off x="2338" y="2460"/>
                <a:ext cx="15" cy="12"/>
              </a:xfrm>
              <a:custGeom>
                <a:avLst/>
                <a:gdLst>
                  <a:gd name="T0" fmla="*/ 15 w 15"/>
                  <a:gd name="T1" fmla="*/ 0 h 12"/>
                  <a:gd name="T2" fmla="*/ 7 w 15"/>
                  <a:gd name="T3" fmla="*/ 5 h 12"/>
                  <a:gd name="T4" fmla="*/ 0 w 15"/>
                  <a:gd name="T5" fmla="*/ 1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15" y="0"/>
                    </a:moveTo>
                    <a:lnTo>
                      <a:pt x="7" y="5"/>
                    </a:lnTo>
                    <a:lnTo>
                      <a:pt x="0" y="12"/>
                    </a:lnTo>
                  </a:path>
                </a:pathLst>
              </a:custGeom>
              <a:noFill/>
              <a:ln w="3">
                <a:solidFill>
                  <a:srgbClr val="00BDFF"/>
                </a:solidFill>
                <a:prstDash val="solid"/>
                <a:round/>
                <a:headEnd/>
                <a:tailEnd/>
              </a:ln>
            </p:spPr>
            <p:txBody>
              <a:bodyPr/>
              <a:lstStyle/>
              <a:p>
                <a:endParaRPr lang="nb-NO" dirty="0"/>
              </a:p>
            </p:txBody>
          </p:sp>
          <p:sp>
            <p:nvSpPr>
              <p:cNvPr id="2946" name="Freeform 2102"/>
              <p:cNvSpPr>
                <a:spLocks/>
              </p:cNvSpPr>
              <p:nvPr/>
            </p:nvSpPr>
            <p:spPr bwMode="auto">
              <a:xfrm>
                <a:off x="2101" y="2456"/>
                <a:ext cx="45" cy="17"/>
              </a:xfrm>
              <a:custGeom>
                <a:avLst/>
                <a:gdLst>
                  <a:gd name="T0" fmla="*/ 45 w 45"/>
                  <a:gd name="T1" fmla="*/ 1 h 17"/>
                  <a:gd name="T2" fmla="*/ 41 w 45"/>
                  <a:gd name="T3" fmla="*/ 0 h 17"/>
                  <a:gd name="T4" fmla="*/ 38 w 45"/>
                  <a:gd name="T5" fmla="*/ 10 h 17"/>
                  <a:gd name="T6" fmla="*/ 32 w 45"/>
                  <a:gd name="T7" fmla="*/ 10 h 17"/>
                  <a:gd name="T8" fmla="*/ 30 w 45"/>
                  <a:gd name="T9" fmla="*/ 4 h 17"/>
                  <a:gd name="T10" fmla="*/ 0 w 45"/>
                  <a:gd name="T11" fmla="*/ 8 h 17"/>
                  <a:gd name="T12" fmla="*/ 9 w 45"/>
                  <a:gd name="T13" fmla="*/ 17 h 17"/>
                  <a:gd name="T14" fmla="*/ 0 60000 65536"/>
                  <a:gd name="T15" fmla="*/ 0 60000 65536"/>
                  <a:gd name="T16" fmla="*/ 0 60000 65536"/>
                  <a:gd name="T17" fmla="*/ 0 60000 65536"/>
                  <a:gd name="T18" fmla="*/ 0 60000 65536"/>
                  <a:gd name="T19" fmla="*/ 0 60000 65536"/>
                  <a:gd name="T20" fmla="*/ 0 60000 65536"/>
                  <a:gd name="T21" fmla="*/ 0 w 45"/>
                  <a:gd name="T22" fmla="*/ 0 h 17"/>
                  <a:gd name="T23" fmla="*/ 45 w 4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17">
                    <a:moveTo>
                      <a:pt x="45" y="1"/>
                    </a:moveTo>
                    <a:lnTo>
                      <a:pt x="41" y="0"/>
                    </a:lnTo>
                    <a:lnTo>
                      <a:pt x="38" y="10"/>
                    </a:lnTo>
                    <a:lnTo>
                      <a:pt x="32" y="10"/>
                    </a:lnTo>
                    <a:lnTo>
                      <a:pt x="30" y="4"/>
                    </a:lnTo>
                    <a:lnTo>
                      <a:pt x="0" y="8"/>
                    </a:lnTo>
                    <a:lnTo>
                      <a:pt x="9" y="17"/>
                    </a:lnTo>
                  </a:path>
                </a:pathLst>
              </a:custGeom>
              <a:noFill/>
              <a:ln w="3">
                <a:solidFill>
                  <a:srgbClr val="00BDFF"/>
                </a:solidFill>
                <a:prstDash val="solid"/>
                <a:round/>
                <a:headEnd/>
                <a:tailEnd/>
              </a:ln>
            </p:spPr>
            <p:txBody>
              <a:bodyPr/>
              <a:lstStyle/>
              <a:p>
                <a:endParaRPr lang="nb-NO" dirty="0"/>
              </a:p>
            </p:txBody>
          </p:sp>
          <p:sp>
            <p:nvSpPr>
              <p:cNvPr id="2947" name="Freeform 2103"/>
              <p:cNvSpPr>
                <a:spLocks/>
              </p:cNvSpPr>
              <p:nvPr/>
            </p:nvSpPr>
            <p:spPr bwMode="auto">
              <a:xfrm>
                <a:off x="2333" y="2472"/>
                <a:ext cx="5" cy="4"/>
              </a:xfrm>
              <a:custGeom>
                <a:avLst/>
                <a:gdLst>
                  <a:gd name="T0" fmla="*/ 5 w 5"/>
                  <a:gd name="T1" fmla="*/ 0 h 4"/>
                  <a:gd name="T2" fmla="*/ 3 w 5"/>
                  <a:gd name="T3" fmla="*/ 1 h 4"/>
                  <a:gd name="T4" fmla="*/ 0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0"/>
                    </a:moveTo>
                    <a:lnTo>
                      <a:pt x="3" y="1"/>
                    </a:lnTo>
                    <a:lnTo>
                      <a:pt x="0" y="4"/>
                    </a:lnTo>
                  </a:path>
                </a:pathLst>
              </a:custGeom>
              <a:noFill/>
              <a:ln w="3">
                <a:solidFill>
                  <a:srgbClr val="00BDFF"/>
                </a:solidFill>
                <a:prstDash val="solid"/>
                <a:round/>
                <a:headEnd/>
                <a:tailEnd/>
              </a:ln>
            </p:spPr>
            <p:txBody>
              <a:bodyPr/>
              <a:lstStyle/>
              <a:p>
                <a:endParaRPr lang="nb-NO" dirty="0"/>
              </a:p>
            </p:txBody>
          </p:sp>
          <p:sp>
            <p:nvSpPr>
              <p:cNvPr id="2948" name="Freeform 2104"/>
              <p:cNvSpPr>
                <a:spLocks/>
              </p:cNvSpPr>
              <p:nvPr/>
            </p:nvSpPr>
            <p:spPr bwMode="auto">
              <a:xfrm>
                <a:off x="2105" y="2473"/>
                <a:ext cx="8" cy="4"/>
              </a:xfrm>
              <a:custGeom>
                <a:avLst/>
                <a:gdLst>
                  <a:gd name="T0" fmla="*/ 5 w 8"/>
                  <a:gd name="T1" fmla="*/ 0 h 4"/>
                  <a:gd name="T2" fmla="*/ 8 w 8"/>
                  <a:gd name="T3" fmla="*/ 3 h 4"/>
                  <a:gd name="T4" fmla="*/ 0 w 8"/>
                  <a:gd name="T5" fmla="*/ 4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5" y="0"/>
                    </a:moveTo>
                    <a:lnTo>
                      <a:pt x="8" y="3"/>
                    </a:lnTo>
                    <a:lnTo>
                      <a:pt x="0" y="4"/>
                    </a:lnTo>
                  </a:path>
                </a:pathLst>
              </a:custGeom>
              <a:noFill/>
              <a:ln w="3">
                <a:solidFill>
                  <a:srgbClr val="00BDFF"/>
                </a:solidFill>
                <a:prstDash val="solid"/>
                <a:round/>
                <a:headEnd/>
                <a:tailEnd/>
              </a:ln>
            </p:spPr>
            <p:txBody>
              <a:bodyPr/>
              <a:lstStyle/>
              <a:p>
                <a:endParaRPr lang="nb-NO" dirty="0"/>
              </a:p>
            </p:txBody>
          </p:sp>
          <p:sp>
            <p:nvSpPr>
              <p:cNvPr id="2949" name="Freeform 2105"/>
              <p:cNvSpPr>
                <a:spLocks/>
              </p:cNvSpPr>
              <p:nvPr/>
            </p:nvSpPr>
            <p:spPr bwMode="auto">
              <a:xfrm>
                <a:off x="2249" y="2461"/>
                <a:ext cx="12" cy="20"/>
              </a:xfrm>
              <a:custGeom>
                <a:avLst/>
                <a:gdLst>
                  <a:gd name="T0" fmla="*/ 12 w 12"/>
                  <a:gd name="T1" fmla="*/ 20 h 20"/>
                  <a:gd name="T2" fmla="*/ 12 w 12"/>
                  <a:gd name="T3" fmla="*/ 17 h 20"/>
                  <a:gd name="T4" fmla="*/ 5 w 12"/>
                  <a:gd name="T5" fmla="*/ 17 h 20"/>
                  <a:gd name="T6" fmla="*/ 1 w 12"/>
                  <a:gd name="T7" fmla="*/ 11 h 20"/>
                  <a:gd name="T8" fmla="*/ 0 w 12"/>
                  <a:gd name="T9" fmla="*/ 7 h 20"/>
                  <a:gd name="T10" fmla="*/ 1 w 12"/>
                  <a:gd name="T11" fmla="*/ 5 h 20"/>
                  <a:gd name="T12" fmla="*/ 4 w 12"/>
                  <a:gd name="T13" fmla="*/ 4 h 20"/>
                  <a:gd name="T14" fmla="*/ 3 w 12"/>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0"/>
                  <a:gd name="T26" fmla="*/ 12 w 1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0">
                    <a:moveTo>
                      <a:pt x="12" y="20"/>
                    </a:moveTo>
                    <a:lnTo>
                      <a:pt x="12" y="17"/>
                    </a:lnTo>
                    <a:lnTo>
                      <a:pt x="5" y="17"/>
                    </a:lnTo>
                    <a:lnTo>
                      <a:pt x="1" y="11"/>
                    </a:lnTo>
                    <a:lnTo>
                      <a:pt x="0" y="7"/>
                    </a:lnTo>
                    <a:lnTo>
                      <a:pt x="1" y="5"/>
                    </a:lnTo>
                    <a:lnTo>
                      <a:pt x="4" y="4"/>
                    </a:lnTo>
                    <a:lnTo>
                      <a:pt x="3" y="0"/>
                    </a:lnTo>
                  </a:path>
                </a:pathLst>
              </a:custGeom>
              <a:noFill/>
              <a:ln w="3">
                <a:solidFill>
                  <a:srgbClr val="00BDFF"/>
                </a:solidFill>
                <a:prstDash val="solid"/>
                <a:round/>
                <a:headEnd/>
                <a:tailEnd/>
              </a:ln>
            </p:spPr>
            <p:txBody>
              <a:bodyPr/>
              <a:lstStyle/>
              <a:p>
                <a:endParaRPr lang="nb-NO" dirty="0"/>
              </a:p>
            </p:txBody>
          </p:sp>
          <p:sp>
            <p:nvSpPr>
              <p:cNvPr id="2950" name="Freeform 2106"/>
              <p:cNvSpPr>
                <a:spLocks/>
              </p:cNvSpPr>
              <p:nvPr/>
            </p:nvSpPr>
            <p:spPr bwMode="auto">
              <a:xfrm>
                <a:off x="2349" y="2458"/>
                <a:ext cx="57" cy="27"/>
              </a:xfrm>
              <a:custGeom>
                <a:avLst/>
                <a:gdLst>
                  <a:gd name="T0" fmla="*/ 0 w 57"/>
                  <a:gd name="T1" fmla="*/ 27 h 27"/>
                  <a:gd name="T2" fmla="*/ 4 w 57"/>
                  <a:gd name="T3" fmla="*/ 24 h 27"/>
                  <a:gd name="T4" fmla="*/ 10 w 57"/>
                  <a:gd name="T5" fmla="*/ 21 h 27"/>
                  <a:gd name="T6" fmla="*/ 14 w 57"/>
                  <a:gd name="T7" fmla="*/ 19 h 27"/>
                  <a:gd name="T8" fmla="*/ 22 w 57"/>
                  <a:gd name="T9" fmla="*/ 18 h 27"/>
                  <a:gd name="T10" fmla="*/ 22 w 57"/>
                  <a:gd name="T11" fmla="*/ 16 h 27"/>
                  <a:gd name="T12" fmla="*/ 24 w 57"/>
                  <a:gd name="T13" fmla="*/ 11 h 27"/>
                  <a:gd name="T14" fmla="*/ 27 w 57"/>
                  <a:gd name="T15" fmla="*/ 10 h 27"/>
                  <a:gd name="T16" fmla="*/ 34 w 57"/>
                  <a:gd name="T17" fmla="*/ 3 h 27"/>
                  <a:gd name="T18" fmla="*/ 38 w 57"/>
                  <a:gd name="T19" fmla="*/ 0 h 27"/>
                  <a:gd name="T20" fmla="*/ 40 w 57"/>
                  <a:gd name="T21" fmla="*/ 0 h 27"/>
                  <a:gd name="T22" fmla="*/ 48 w 57"/>
                  <a:gd name="T23" fmla="*/ 0 h 27"/>
                  <a:gd name="T24" fmla="*/ 57 w 57"/>
                  <a:gd name="T25" fmla="*/ 2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7"/>
                  <a:gd name="T41" fmla="*/ 57 w 57"/>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7">
                    <a:moveTo>
                      <a:pt x="0" y="27"/>
                    </a:moveTo>
                    <a:lnTo>
                      <a:pt x="4" y="24"/>
                    </a:lnTo>
                    <a:lnTo>
                      <a:pt x="10" y="21"/>
                    </a:lnTo>
                    <a:lnTo>
                      <a:pt x="14" y="19"/>
                    </a:lnTo>
                    <a:lnTo>
                      <a:pt x="22" y="18"/>
                    </a:lnTo>
                    <a:lnTo>
                      <a:pt x="22" y="16"/>
                    </a:lnTo>
                    <a:lnTo>
                      <a:pt x="24" y="11"/>
                    </a:lnTo>
                    <a:lnTo>
                      <a:pt x="27" y="10"/>
                    </a:lnTo>
                    <a:lnTo>
                      <a:pt x="34" y="3"/>
                    </a:lnTo>
                    <a:lnTo>
                      <a:pt x="38" y="0"/>
                    </a:lnTo>
                    <a:lnTo>
                      <a:pt x="40" y="0"/>
                    </a:lnTo>
                    <a:lnTo>
                      <a:pt x="48" y="0"/>
                    </a:lnTo>
                    <a:lnTo>
                      <a:pt x="57" y="2"/>
                    </a:lnTo>
                  </a:path>
                </a:pathLst>
              </a:custGeom>
              <a:noFill/>
              <a:ln w="3">
                <a:solidFill>
                  <a:srgbClr val="00BDFF"/>
                </a:solidFill>
                <a:prstDash val="solid"/>
                <a:round/>
                <a:headEnd/>
                <a:tailEnd/>
              </a:ln>
            </p:spPr>
            <p:txBody>
              <a:bodyPr/>
              <a:lstStyle/>
              <a:p>
                <a:endParaRPr lang="nb-NO" dirty="0"/>
              </a:p>
            </p:txBody>
          </p:sp>
          <p:sp>
            <p:nvSpPr>
              <p:cNvPr id="2951" name="Freeform 2107"/>
              <p:cNvSpPr>
                <a:spLocks/>
              </p:cNvSpPr>
              <p:nvPr/>
            </p:nvSpPr>
            <p:spPr bwMode="auto">
              <a:xfrm>
                <a:off x="2258" y="2481"/>
                <a:ext cx="3" cy="10"/>
              </a:xfrm>
              <a:custGeom>
                <a:avLst/>
                <a:gdLst>
                  <a:gd name="T0" fmla="*/ 2 w 3"/>
                  <a:gd name="T1" fmla="*/ 10 h 10"/>
                  <a:gd name="T2" fmla="*/ 0 w 3"/>
                  <a:gd name="T3" fmla="*/ 9 h 10"/>
                  <a:gd name="T4" fmla="*/ 0 w 3"/>
                  <a:gd name="T5" fmla="*/ 4 h 10"/>
                  <a:gd name="T6" fmla="*/ 3 w 3"/>
                  <a:gd name="T7" fmla="*/ 0 h 10"/>
                  <a:gd name="T8" fmla="*/ 0 60000 65536"/>
                  <a:gd name="T9" fmla="*/ 0 60000 65536"/>
                  <a:gd name="T10" fmla="*/ 0 60000 65536"/>
                  <a:gd name="T11" fmla="*/ 0 60000 65536"/>
                  <a:gd name="T12" fmla="*/ 0 w 3"/>
                  <a:gd name="T13" fmla="*/ 0 h 10"/>
                  <a:gd name="T14" fmla="*/ 3 w 3"/>
                  <a:gd name="T15" fmla="*/ 10 h 10"/>
                </a:gdLst>
                <a:ahLst/>
                <a:cxnLst>
                  <a:cxn ang="T8">
                    <a:pos x="T0" y="T1"/>
                  </a:cxn>
                  <a:cxn ang="T9">
                    <a:pos x="T2" y="T3"/>
                  </a:cxn>
                  <a:cxn ang="T10">
                    <a:pos x="T4" y="T5"/>
                  </a:cxn>
                  <a:cxn ang="T11">
                    <a:pos x="T6" y="T7"/>
                  </a:cxn>
                </a:cxnLst>
                <a:rect l="T12" t="T13" r="T14" b="T15"/>
                <a:pathLst>
                  <a:path w="3" h="10">
                    <a:moveTo>
                      <a:pt x="2" y="10"/>
                    </a:moveTo>
                    <a:lnTo>
                      <a:pt x="0" y="9"/>
                    </a:lnTo>
                    <a:lnTo>
                      <a:pt x="0" y="4"/>
                    </a:lnTo>
                    <a:lnTo>
                      <a:pt x="3" y="0"/>
                    </a:lnTo>
                  </a:path>
                </a:pathLst>
              </a:custGeom>
              <a:noFill/>
              <a:ln w="3">
                <a:solidFill>
                  <a:srgbClr val="00BDFF"/>
                </a:solidFill>
                <a:prstDash val="solid"/>
                <a:round/>
                <a:headEnd/>
                <a:tailEnd/>
              </a:ln>
            </p:spPr>
            <p:txBody>
              <a:bodyPr/>
              <a:lstStyle/>
              <a:p>
                <a:endParaRPr lang="nb-NO" dirty="0"/>
              </a:p>
            </p:txBody>
          </p:sp>
          <p:sp>
            <p:nvSpPr>
              <p:cNvPr id="2952" name="Freeform 2108"/>
              <p:cNvSpPr>
                <a:spLocks/>
              </p:cNvSpPr>
              <p:nvPr/>
            </p:nvSpPr>
            <p:spPr bwMode="auto">
              <a:xfrm>
                <a:off x="2241" y="2474"/>
                <a:ext cx="4" cy="19"/>
              </a:xfrm>
              <a:custGeom>
                <a:avLst/>
                <a:gdLst>
                  <a:gd name="T0" fmla="*/ 0 w 4"/>
                  <a:gd name="T1" fmla="*/ 0 h 19"/>
                  <a:gd name="T2" fmla="*/ 0 w 4"/>
                  <a:gd name="T3" fmla="*/ 3 h 19"/>
                  <a:gd name="T4" fmla="*/ 2 w 4"/>
                  <a:gd name="T5" fmla="*/ 12 h 19"/>
                  <a:gd name="T6" fmla="*/ 4 w 4"/>
                  <a:gd name="T7" fmla="*/ 19 h 19"/>
                  <a:gd name="T8" fmla="*/ 0 60000 65536"/>
                  <a:gd name="T9" fmla="*/ 0 60000 65536"/>
                  <a:gd name="T10" fmla="*/ 0 60000 65536"/>
                  <a:gd name="T11" fmla="*/ 0 60000 65536"/>
                  <a:gd name="T12" fmla="*/ 0 w 4"/>
                  <a:gd name="T13" fmla="*/ 0 h 19"/>
                  <a:gd name="T14" fmla="*/ 4 w 4"/>
                  <a:gd name="T15" fmla="*/ 19 h 19"/>
                </a:gdLst>
                <a:ahLst/>
                <a:cxnLst>
                  <a:cxn ang="T8">
                    <a:pos x="T0" y="T1"/>
                  </a:cxn>
                  <a:cxn ang="T9">
                    <a:pos x="T2" y="T3"/>
                  </a:cxn>
                  <a:cxn ang="T10">
                    <a:pos x="T4" y="T5"/>
                  </a:cxn>
                  <a:cxn ang="T11">
                    <a:pos x="T6" y="T7"/>
                  </a:cxn>
                </a:cxnLst>
                <a:rect l="T12" t="T13" r="T14" b="T15"/>
                <a:pathLst>
                  <a:path w="4" h="19">
                    <a:moveTo>
                      <a:pt x="0" y="0"/>
                    </a:moveTo>
                    <a:lnTo>
                      <a:pt x="0" y="3"/>
                    </a:lnTo>
                    <a:lnTo>
                      <a:pt x="2" y="12"/>
                    </a:lnTo>
                    <a:lnTo>
                      <a:pt x="4" y="19"/>
                    </a:lnTo>
                  </a:path>
                </a:pathLst>
              </a:custGeom>
              <a:noFill/>
              <a:ln w="3">
                <a:solidFill>
                  <a:srgbClr val="00BDFF"/>
                </a:solidFill>
                <a:prstDash val="solid"/>
                <a:round/>
                <a:headEnd/>
                <a:tailEnd/>
              </a:ln>
            </p:spPr>
            <p:txBody>
              <a:bodyPr/>
              <a:lstStyle/>
              <a:p>
                <a:endParaRPr lang="nb-NO" dirty="0"/>
              </a:p>
            </p:txBody>
          </p:sp>
          <p:sp>
            <p:nvSpPr>
              <p:cNvPr id="2953" name="Freeform 2109"/>
              <p:cNvSpPr>
                <a:spLocks/>
              </p:cNvSpPr>
              <p:nvPr/>
            </p:nvSpPr>
            <p:spPr bwMode="auto">
              <a:xfrm>
                <a:off x="2184" y="2464"/>
                <a:ext cx="57" cy="29"/>
              </a:xfrm>
              <a:custGeom>
                <a:avLst/>
                <a:gdLst>
                  <a:gd name="T0" fmla="*/ 0 w 57"/>
                  <a:gd name="T1" fmla="*/ 29 h 29"/>
                  <a:gd name="T2" fmla="*/ 4 w 57"/>
                  <a:gd name="T3" fmla="*/ 26 h 29"/>
                  <a:gd name="T4" fmla="*/ 11 w 57"/>
                  <a:gd name="T5" fmla="*/ 19 h 29"/>
                  <a:gd name="T6" fmla="*/ 15 w 57"/>
                  <a:gd name="T7" fmla="*/ 27 h 29"/>
                  <a:gd name="T8" fmla="*/ 22 w 57"/>
                  <a:gd name="T9" fmla="*/ 19 h 29"/>
                  <a:gd name="T10" fmla="*/ 31 w 57"/>
                  <a:gd name="T11" fmla="*/ 18 h 29"/>
                  <a:gd name="T12" fmla="*/ 34 w 57"/>
                  <a:gd name="T13" fmla="*/ 18 h 29"/>
                  <a:gd name="T14" fmla="*/ 31 w 57"/>
                  <a:gd name="T15" fmla="*/ 12 h 29"/>
                  <a:gd name="T16" fmla="*/ 38 w 57"/>
                  <a:gd name="T17" fmla="*/ 5 h 29"/>
                  <a:gd name="T18" fmla="*/ 47 w 57"/>
                  <a:gd name="T19" fmla="*/ 4 h 29"/>
                  <a:gd name="T20" fmla="*/ 53 w 57"/>
                  <a:gd name="T21" fmla="*/ 0 h 29"/>
                  <a:gd name="T22" fmla="*/ 57 w 57"/>
                  <a:gd name="T23" fmla="*/ 5 h 29"/>
                  <a:gd name="T24" fmla="*/ 57 w 57"/>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0" y="29"/>
                    </a:moveTo>
                    <a:lnTo>
                      <a:pt x="4" y="26"/>
                    </a:lnTo>
                    <a:lnTo>
                      <a:pt x="11" y="19"/>
                    </a:lnTo>
                    <a:lnTo>
                      <a:pt x="15" y="27"/>
                    </a:lnTo>
                    <a:lnTo>
                      <a:pt x="22" y="19"/>
                    </a:lnTo>
                    <a:lnTo>
                      <a:pt x="31" y="18"/>
                    </a:lnTo>
                    <a:lnTo>
                      <a:pt x="34" y="18"/>
                    </a:lnTo>
                    <a:lnTo>
                      <a:pt x="31" y="12"/>
                    </a:lnTo>
                    <a:lnTo>
                      <a:pt x="38" y="5"/>
                    </a:lnTo>
                    <a:lnTo>
                      <a:pt x="47" y="4"/>
                    </a:lnTo>
                    <a:lnTo>
                      <a:pt x="53" y="0"/>
                    </a:lnTo>
                    <a:lnTo>
                      <a:pt x="57" y="5"/>
                    </a:lnTo>
                    <a:lnTo>
                      <a:pt x="57" y="10"/>
                    </a:lnTo>
                  </a:path>
                </a:pathLst>
              </a:custGeom>
              <a:noFill/>
              <a:ln w="3">
                <a:solidFill>
                  <a:srgbClr val="00BDFF"/>
                </a:solidFill>
                <a:prstDash val="solid"/>
                <a:round/>
                <a:headEnd/>
                <a:tailEnd/>
              </a:ln>
            </p:spPr>
            <p:txBody>
              <a:bodyPr/>
              <a:lstStyle/>
              <a:p>
                <a:endParaRPr lang="nb-NO" dirty="0"/>
              </a:p>
            </p:txBody>
          </p:sp>
          <p:sp>
            <p:nvSpPr>
              <p:cNvPr id="2954" name="Freeform 2110"/>
              <p:cNvSpPr>
                <a:spLocks/>
              </p:cNvSpPr>
              <p:nvPr/>
            </p:nvSpPr>
            <p:spPr bwMode="auto">
              <a:xfrm>
                <a:off x="2295" y="2476"/>
                <a:ext cx="38" cy="17"/>
              </a:xfrm>
              <a:custGeom>
                <a:avLst/>
                <a:gdLst>
                  <a:gd name="T0" fmla="*/ 38 w 38"/>
                  <a:gd name="T1" fmla="*/ 0 h 17"/>
                  <a:gd name="T2" fmla="*/ 31 w 38"/>
                  <a:gd name="T3" fmla="*/ 5 h 17"/>
                  <a:gd name="T4" fmla="*/ 26 w 38"/>
                  <a:gd name="T5" fmla="*/ 9 h 17"/>
                  <a:gd name="T6" fmla="*/ 14 w 38"/>
                  <a:gd name="T7" fmla="*/ 13 h 17"/>
                  <a:gd name="T8" fmla="*/ 0 w 38"/>
                  <a:gd name="T9" fmla="*/ 17 h 17"/>
                  <a:gd name="T10" fmla="*/ 0 60000 65536"/>
                  <a:gd name="T11" fmla="*/ 0 60000 65536"/>
                  <a:gd name="T12" fmla="*/ 0 60000 65536"/>
                  <a:gd name="T13" fmla="*/ 0 60000 65536"/>
                  <a:gd name="T14" fmla="*/ 0 60000 65536"/>
                  <a:gd name="T15" fmla="*/ 0 w 38"/>
                  <a:gd name="T16" fmla="*/ 0 h 17"/>
                  <a:gd name="T17" fmla="*/ 38 w 38"/>
                  <a:gd name="T18" fmla="*/ 17 h 17"/>
                </a:gdLst>
                <a:ahLst/>
                <a:cxnLst>
                  <a:cxn ang="T10">
                    <a:pos x="T0" y="T1"/>
                  </a:cxn>
                  <a:cxn ang="T11">
                    <a:pos x="T2" y="T3"/>
                  </a:cxn>
                  <a:cxn ang="T12">
                    <a:pos x="T4" y="T5"/>
                  </a:cxn>
                  <a:cxn ang="T13">
                    <a:pos x="T6" y="T7"/>
                  </a:cxn>
                  <a:cxn ang="T14">
                    <a:pos x="T8" y="T9"/>
                  </a:cxn>
                </a:cxnLst>
                <a:rect l="T15" t="T16" r="T17" b="T18"/>
                <a:pathLst>
                  <a:path w="38" h="17">
                    <a:moveTo>
                      <a:pt x="38" y="0"/>
                    </a:moveTo>
                    <a:lnTo>
                      <a:pt x="31" y="5"/>
                    </a:lnTo>
                    <a:lnTo>
                      <a:pt x="26" y="9"/>
                    </a:lnTo>
                    <a:lnTo>
                      <a:pt x="14" y="13"/>
                    </a:lnTo>
                    <a:lnTo>
                      <a:pt x="0" y="17"/>
                    </a:lnTo>
                  </a:path>
                </a:pathLst>
              </a:custGeom>
              <a:noFill/>
              <a:ln w="3">
                <a:solidFill>
                  <a:srgbClr val="00BDFF"/>
                </a:solidFill>
                <a:prstDash val="solid"/>
                <a:round/>
                <a:headEnd/>
                <a:tailEnd/>
              </a:ln>
            </p:spPr>
            <p:txBody>
              <a:bodyPr/>
              <a:lstStyle/>
              <a:p>
                <a:endParaRPr lang="nb-NO" dirty="0"/>
              </a:p>
            </p:txBody>
          </p:sp>
          <p:sp>
            <p:nvSpPr>
              <p:cNvPr id="2955" name="Line 2111"/>
              <p:cNvSpPr>
                <a:spLocks noChangeShapeType="1"/>
              </p:cNvSpPr>
              <p:nvPr/>
            </p:nvSpPr>
            <p:spPr bwMode="auto">
              <a:xfrm flipV="1">
                <a:off x="2146" y="2489"/>
                <a:ext cx="14" cy="7"/>
              </a:xfrm>
              <a:prstGeom prst="line">
                <a:avLst/>
              </a:prstGeom>
              <a:noFill/>
              <a:ln w="3">
                <a:solidFill>
                  <a:srgbClr val="00BDFF"/>
                </a:solidFill>
                <a:round/>
                <a:headEnd/>
                <a:tailEnd/>
              </a:ln>
            </p:spPr>
            <p:txBody>
              <a:bodyPr/>
              <a:lstStyle/>
              <a:p>
                <a:endParaRPr lang="nb-NO" dirty="0"/>
              </a:p>
            </p:txBody>
          </p:sp>
          <p:sp>
            <p:nvSpPr>
              <p:cNvPr id="2956" name="Freeform 2112"/>
              <p:cNvSpPr>
                <a:spLocks/>
              </p:cNvSpPr>
              <p:nvPr/>
            </p:nvSpPr>
            <p:spPr bwMode="auto">
              <a:xfrm>
                <a:off x="2176" y="2493"/>
                <a:ext cx="8" cy="3"/>
              </a:xfrm>
              <a:custGeom>
                <a:avLst/>
                <a:gdLst>
                  <a:gd name="T0" fmla="*/ 0 w 8"/>
                  <a:gd name="T1" fmla="*/ 2 h 3"/>
                  <a:gd name="T2" fmla="*/ 2 w 8"/>
                  <a:gd name="T3" fmla="*/ 3 h 3"/>
                  <a:gd name="T4" fmla="*/ 8 w 8"/>
                  <a:gd name="T5" fmla="*/ 0 h 3"/>
                  <a:gd name="T6" fmla="*/ 0 60000 65536"/>
                  <a:gd name="T7" fmla="*/ 0 60000 65536"/>
                  <a:gd name="T8" fmla="*/ 0 60000 65536"/>
                  <a:gd name="T9" fmla="*/ 0 w 8"/>
                  <a:gd name="T10" fmla="*/ 0 h 3"/>
                  <a:gd name="T11" fmla="*/ 8 w 8"/>
                  <a:gd name="T12" fmla="*/ 3 h 3"/>
                </a:gdLst>
                <a:ahLst/>
                <a:cxnLst>
                  <a:cxn ang="T6">
                    <a:pos x="T0" y="T1"/>
                  </a:cxn>
                  <a:cxn ang="T7">
                    <a:pos x="T2" y="T3"/>
                  </a:cxn>
                  <a:cxn ang="T8">
                    <a:pos x="T4" y="T5"/>
                  </a:cxn>
                </a:cxnLst>
                <a:rect l="T9" t="T10" r="T11" b="T12"/>
                <a:pathLst>
                  <a:path w="8" h="3">
                    <a:moveTo>
                      <a:pt x="0" y="2"/>
                    </a:moveTo>
                    <a:lnTo>
                      <a:pt x="2" y="3"/>
                    </a:lnTo>
                    <a:lnTo>
                      <a:pt x="8" y="0"/>
                    </a:lnTo>
                  </a:path>
                </a:pathLst>
              </a:custGeom>
              <a:noFill/>
              <a:ln w="3">
                <a:solidFill>
                  <a:srgbClr val="00BDFF"/>
                </a:solidFill>
                <a:prstDash val="solid"/>
                <a:round/>
                <a:headEnd/>
                <a:tailEnd/>
              </a:ln>
            </p:spPr>
            <p:txBody>
              <a:bodyPr/>
              <a:lstStyle/>
              <a:p>
                <a:endParaRPr lang="nb-NO" dirty="0"/>
              </a:p>
            </p:txBody>
          </p:sp>
          <p:sp>
            <p:nvSpPr>
              <p:cNvPr id="2957" name="Freeform 2113"/>
              <p:cNvSpPr>
                <a:spLocks/>
              </p:cNvSpPr>
              <p:nvPr/>
            </p:nvSpPr>
            <p:spPr bwMode="auto">
              <a:xfrm>
                <a:off x="2342" y="2485"/>
                <a:ext cx="18" cy="11"/>
              </a:xfrm>
              <a:custGeom>
                <a:avLst/>
                <a:gdLst>
                  <a:gd name="T0" fmla="*/ 18 w 18"/>
                  <a:gd name="T1" fmla="*/ 5 h 11"/>
                  <a:gd name="T2" fmla="*/ 18 w 18"/>
                  <a:gd name="T3" fmla="*/ 5 h 11"/>
                  <a:gd name="T4" fmla="*/ 13 w 18"/>
                  <a:gd name="T5" fmla="*/ 8 h 11"/>
                  <a:gd name="T6" fmla="*/ 7 w 18"/>
                  <a:gd name="T7" fmla="*/ 11 h 11"/>
                  <a:gd name="T8" fmla="*/ 1 w 18"/>
                  <a:gd name="T9" fmla="*/ 10 h 11"/>
                  <a:gd name="T10" fmla="*/ 0 w 18"/>
                  <a:gd name="T11" fmla="*/ 6 h 11"/>
                  <a:gd name="T12" fmla="*/ 7 w 18"/>
                  <a:gd name="T13" fmla="*/ 1 h 11"/>
                  <a:gd name="T14" fmla="*/ 7 w 18"/>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1"/>
                  <a:gd name="T26" fmla="*/ 18 w 1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1">
                    <a:moveTo>
                      <a:pt x="18" y="5"/>
                    </a:moveTo>
                    <a:lnTo>
                      <a:pt x="18" y="5"/>
                    </a:lnTo>
                    <a:lnTo>
                      <a:pt x="13" y="8"/>
                    </a:lnTo>
                    <a:lnTo>
                      <a:pt x="7" y="11"/>
                    </a:lnTo>
                    <a:lnTo>
                      <a:pt x="1" y="10"/>
                    </a:lnTo>
                    <a:lnTo>
                      <a:pt x="0" y="6"/>
                    </a:lnTo>
                    <a:lnTo>
                      <a:pt x="7" y="1"/>
                    </a:lnTo>
                    <a:lnTo>
                      <a:pt x="7" y="0"/>
                    </a:lnTo>
                  </a:path>
                </a:pathLst>
              </a:custGeom>
              <a:noFill/>
              <a:ln w="3">
                <a:solidFill>
                  <a:srgbClr val="00BDFF"/>
                </a:solidFill>
                <a:prstDash val="solid"/>
                <a:round/>
                <a:headEnd/>
                <a:tailEnd/>
              </a:ln>
            </p:spPr>
            <p:txBody>
              <a:bodyPr/>
              <a:lstStyle/>
              <a:p>
                <a:endParaRPr lang="nb-NO" dirty="0"/>
              </a:p>
            </p:txBody>
          </p:sp>
          <p:sp>
            <p:nvSpPr>
              <p:cNvPr id="2958" name="Freeform 2114"/>
              <p:cNvSpPr>
                <a:spLocks/>
              </p:cNvSpPr>
              <p:nvPr/>
            </p:nvSpPr>
            <p:spPr bwMode="auto">
              <a:xfrm>
                <a:off x="2245" y="2493"/>
                <a:ext cx="1" cy="6"/>
              </a:xfrm>
              <a:custGeom>
                <a:avLst/>
                <a:gdLst>
                  <a:gd name="T0" fmla="*/ 0 w 1"/>
                  <a:gd name="T1" fmla="*/ 0 h 6"/>
                  <a:gd name="T2" fmla="*/ 1 w 1"/>
                  <a:gd name="T3" fmla="*/ 5 h 6"/>
                  <a:gd name="T4" fmla="*/ 1 w 1"/>
                  <a:gd name="T5" fmla="*/ 6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1" y="5"/>
                    </a:lnTo>
                    <a:lnTo>
                      <a:pt x="1" y="6"/>
                    </a:lnTo>
                  </a:path>
                </a:pathLst>
              </a:custGeom>
              <a:noFill/>
              <a:ln w="3">
                <a:solidFill>
                  <a:srgbClr val="00BDFF"/>
                </a:solidFill>
                <a:prstDash val="solid"/>
                <a:round/>
                <a:headEnd/>
                <a:tailEnd/>
              </a:ln>
            </p:spPr>
            <p:txBody>
              <a:bodyPr/>
              <a:lstStyle/>
              <a:p>
                <a:endParaRPr lang="nb-NO" dirty="0"/>
              </a:p>
            </p:txBody>
          </p:sp>
          <p:sp>
            <p:nvSpPr>
              <p:cNvPr id="2959" name="Line 2115"/>
              <p:cNvSpPr>
                <a:spLocks noChangeShapeType="1"/>
              </p:cNvSpPr>
              <p:nvPr/>
            </p:nvSpPr>
            <p:spPr bwMode="auto">
              <a:xfrm>
                <a:off x="2246" y="2499"/>
                <a:ext cx="1" cy="1"/>
              </a:xfrm>
              <a:prstGeom prst="line">
                <a:avLst/>
              </a:prstGeom>
              <a:noFill/>
              <a:ln w="3">
                <a:solidFill>
                  <a:srgbClr val="00BDFF"/>
                </a:solidFill>
                <a:round/>
                <a:headEnd/>
                <a:tailEnd/>
              </a:ln>
            </p:spPr>
            <p:txBody>
              <a:bodyPr/>
              <a:lstStyle/>
              <a:p>
                <a:endParaRPr lang="nb-NO" dirty="0"/>
              </a:p>
            </p:txBody>
          </p:sp>
          <p:sp>
            <p:nvSpPr>
              <p:cNvPr id="2960" name="Freeform 2116"/>
              <p:cNvSpPr>
                <a:spLocks/>
              </p:cNvSpPr>
              <p:nvPr/>
            </p:nvSpPr>
            <p:spPr bwMode="auto">
              <a:xfrm>
                <a:off x="2360" y="2482"/>
                <a:ext cx="19" cy="17"/>
              </a:xfrm>
              <a:custGeom>
                <a:avLst/>
                <a:gdLst>
                  <a:gd name="T0" fmla="*/ 12 w 19"/>
                  <a:gd name="T1" fmla="*/ 17 h 17"/>
                  <a:gd name="T2" fmla="*/ 12 w 19"/>
                  <a:gd name="T3" fmla="*/ 17 h 17"/>
                  <a:gd name="T4" fmla="*/ 15 w 19"/>
                  <a:gd name="T5" fmla="*/ 14 h 17"/>
                  <a:gd name="T6" fmla="*/ 16 w 19"/>
                  <a:gd name="T7" fmla="*/ 13 h 17"/>
                  <a:gd name="T8" fmla="*/ 19 w 19"/>
                  <a:gd name="T9" fmla="*/ 8 h 17"/>
                  <a:gd name="T10" fmla="*/ 19 w 19"/>
                  <a:gd name="T11" fmla="*/ 1 h 17"/>
                  <a:gd name="T12" fmla="*/ 16 w 19"/>
                  <a:gd name="T13" fmla="*/ 1 h 17"/>
                  <a:gd name="T14" fmla="*/ 13 w 19"/>
                  <a:gd name="T15" fmla="*/ 0 h 17"/>
                  <a:gd name="T16" fmla="*/ 12 w 19"/>
                  <a:gd name="T17" fmla="*/ 0 h 17"/>
                  <a:gd name="T18" fmla="*/ 7 w 19"/>
                  <a:gd name="T19" fmla="*/ 4 h 17"/>
                  <a:gd name="T20" fmla="*/ 0 w 19"/>
                  <a:gd name="T21" fmla="*/ 8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7"/>
                  <a:gd name="T35" fmla="*/ 19 w 19"/>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7">
                    <a:moveTo>
                      <a:pt x="12" y="17"/>
                    </a:moveTo>
                    <a:lnTo>
                      <a:pt x="12" y="17"/>
                    </a:lnTo>
                    <a:lnTo>
                      <a:pt x="15" y="14"/>
                    </a:lnTo>
                    <a:lnTo>
                      <a:pt x="16" y="13"/>
                    </a:lnTo>
                    <a:lnTo>
                      <a:pt x="19" y="8"/>
                    </a:lnTo>
                    <a:lnTo>
                      <a:pt x="19" y="1"/>
                    </a:lnTo>
                    <a:lnTo>
                      <a:pt x="16" y="1"/>
                    </a:lnTo>
                    <a:lnTo>
                      <a:pt x="13" y="0"/>
                    </a:lnTo>
                    <a:lnTo>
                      <a:pt x="12" y="0"/>
                    </a:lnTo>
                    <a:lnTo>
                      <a:pt x="7" y="4"/>
                    </a:lnTo>
                    <a:lnTo>
                      <a:pt x="0" y="8"/>
                    </a:lnTo>
                  </a:path>
                </a:pathLst>
              </a:custGeom>
              <a:noFill/>
              <a:ln w="3">
                <a:solidFill>
                  <a:srgbClr val="00BDFF"/>
                </a:solidFill>
                <a:prstDash val="solid"/>
                <a:round/>
                <a:headEnd/>
                <a:tailEnd/>
              </a:ln>
            </p:spPr>
            <p:txBody>
              <a:bodyPr/>
              <a:lstStyle/>
              <a:p>
                <a:endParaRPr lang="nb-NO" dirty="0"/>
              </a:p>
            </p:txBody>
          </p:sp>
          <p:sp>
            <p:nvSpPr>
              <p:cNvPr id="2961" name="Freeform 2117"/>
              <p:cNvSpPr>
                <a:spLocks/>
              </p:cNvSpPr>
              <p:nvPr/>
            </p:nvSpPr>
            <p:spPr bwMode="auto">
              <a:xfrm>
                <a:off x="2260" y="2491"/>
                <a:ext cx="2" cy="11"/>
              </a:xfrm>
              <a:custGeom>
                <a:avLst/>
                <a:gdLst>
                  <a:gd name="T0" fmla="*/ 2 w 2"/>
                  <a:gd name="T1" fmla="*/ 11 h 11"/>
                  <a:gd name="T2" fmla="*/ 0 w 2"/>
                  <a:gd name="T3" fmla="*/ 8 h 11"/>
                  <a:gd name="T4" fmla="*/ 0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2" y="11"/>
                    </a:moveTo>
                    <a:lnTo>
                      <a:pt x="0" y="8"/>
                    </a:lnTo>
                    <a:lnTo>
                      <a:pt x="0" y="0"/>
                    </a:lnTo>
                  </a:path>
                </a:pathLst>
              </a:custGeom>
              <a:noFill/>
              <a:ln w="3">
                <a:solidFill>
                  <a:srgbClr val="00BDFF"/>
                </a:solidFill>
                <a:prstDash val="solid"/>
                <a:round/>
                <a:headEnd/>
                <a:tailEnd/>
              </a:ln>
            </p:spPr>
            <p:txBody>
              <a:bodyPr/>
              <a:lstStyle/>
              <a:p>
                <a:endParaRPr lang="nb-NO" dirty="0"/>
              </a:p>
            </p:txBody>
          </p:sp>
          <p:sp>
            <p:nvSpPr>
              <p:cNvPr id="2962" name="Freeform 2118"/>
              <p:cNvSpPr>
                <a:spLocks/>
              </p:cNvSpPr>
              <p:nvPr/>
            </p:nvSpPr>
            <p:spPr bwMode="auto">
              <a:xfrm>
                <a:off x="2262" y="2502"/>
                <a:ext cx="13" cy="2"/>
              </a:xfrm>
              <a:custGeom>
                <a:avLst/>
                <a:gdLst>
                  <a:gd name="T0" fmla="*/ 13 w 13"/>
                  <a:gd name="T1" fmla="*/ 2 h 2"/>
                  <a:gd name="T2" fmla="*/ 4 w 13"/>
                  <a:gd name="T3" fmla="*/ 2 h 2"/>
                  <a:gd name="T4" fmla="*/ 0 w 13"/>
                  <a:gd name="T5" fmla="*/ 0 h 2"/>
                  <a:gd name="T6" fmla="*/ 0 60000 65536"/>
                  <a:gd name="T7" fmla="*/ 0 60000 65536"/>
                  <a:gd name="T8" fmla="*/ 0 60000 65536"/>
                  <a:gd name="T9" fmla="*/ 0 w 13"/>
                  <a:gd name="T10" fmla="*/ 0 h 2"/>
                  <a:gd name="T11" fmla="*/ 13 w 13"/>
                  <a:gd name="T12" fmla="*/ 2 h 2"/>
                </a:gdLst>
                <a:ahLst/>
                <a:cxnLst>
                  <a:cxn ang="T6">
                    <a:pos x="T0" y="T1"/>
                  </a:cxn>
                  <a:cxn ang="T7">
                    <a:pos x="T2" y="T3"/>
                  </a:cxn>
                  <a:cxn ang="T8">
                    <a:pos x="T4" y="T5"/>
                  </a:cxn>
                </a:cxnLst>
                <a:rect l="T9" t="T10" r="T11" b="T12"/>
                <a:pathLst>
                  <a:path w="13" h="2">
                    <a:moveTo>
                      <a:pt x="13" y="2"/>
                    </a:moveTo>
                    <a:lnTo>
                      <a:pt x="4" y="2"/>
                    </a:lnTo>
                    <a:lnTo>
                      <a:pt x="0" y="0"/>
                    </a:lnTo>
                  </a:path>
                </a:pathLst>
              </a:custGeom>
              <a:noFill/>
              <a:ln w="3">
                <a:solidFill>
                  <a:srgbClr val="00BDFF"/>
                </a:solidFill>
                <a:prstDash val="solid"/>
                <a:round/>
                <a:headEnd/>
                <a:tailEnd/>
              </a:ln>
            </p:spPr>
            <p:txBody>
              <a:bodyPr/>
              <a:lstStyle/>
              <a:p>
                <a:endParaRPr lang="nb-NO" dirty="0"/>
              </a:p>
            </p:txBody>
          </p:sp>
          <p:sp>
            <p:nvSpPr>
              <p:cNvPr id="2963" name="Freeform 2119"/>
              <p:cNvSpPr>
                <a:spLocks/>
              </p:cNvSpPr>
              <p:nvPr/>
            </p:nvSpPr>
            <p:spPr bwMode="auto">
              <a:xfrm>
                <a:off x="2275" y="2493"/>
                <a:ext cx="20" cy="13"/>
              </a:xfrm>
              <a:custGeom>
                <a:avLst/>
                <a:gdLst>
                  <a:gd name="T0" fmla="*/ 20 w 20"/>
                  <a:gd name="T1" fmla="*/ 0 h 13"/>
                  <a:gd name="T2" fmla="*/ 20 w 20"/>
                  <a:gd name="T3" fmla="*/ 1 h 13"/>
                  <a:gd name="T4" fmla="*/ 12 w 20"/>
                  <a:gd name="T5" fmla="*/ 6 h 13"/>
                  <a:gd name="T6" fmla="*/ 11 w 20"/>
                  <a:gd name="T7" fmla="*/ 7 h 13"/>
                  <a:gd name="T8" fmla="*/ 2 w 20"/>
                  <a:gd name="T9" fmla="*/ 13 h 13"/>
                  <a:gd name="T10" fmla="*/ 0 w 20"/>
                  <a:gd name="T11" fmla="*/ 11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20" y="0"/>
                    </a:moveTo>
                    <a:lnTo>
                      <a:pt x="20" y="1"/>
                    </a:lnTo>
                    <a:lnTo>
                      <a:pt x="12" y="6"/>
                    </a:lnTo>
                    <a:lnTo>
                      <a:pt x="11" y="7"/>
                    </a:lnTo>
                    <a:lnTo>
                      <a:pt x="2" y="13"/>
                    </a:lnTo>
                    <a:lnTo>
                      <a:pt x="0" y="11"/>
                    </a:lnTo>
                  </a:path>
                </a:pathLst>
              </a:custGeom>
              <a:noFill/>
              <a:ln w="3">
                <a:solidFill>
                  <a:srgbClr val="00BDFF"/>
                </a:solidFill>
                <a:prstDash val="solid"/>
                <a:round/>
                <a:headEnd/>
                <a:tailEnd/>
              </a:ln>
            </p:spPr>
            <p:txBody>
              <a:bodyPr/>
              <a:lstStyle/>
              <a:p>
                <a:endParaRPr lang="nb-NO" dirty="0"/>
              </a:p>
            </p:txBody>
          </p:sp>
          <p:sp>
            <p:nvSpPr>
              <p:cNvPr id="2964" name="Freeform 2120"/>
              <p:cNvSpPr>
                <a:spLocks/>
              </p:cNvSpPr>
              <p:nvPr/>
            </p:nvSpPr>
            <p:spPr bwMode="auto">
              <a:xfrm>
                <a:off x="2246" y="2499"/>
                <a:ext cx="4" cy="9"/>
              </a:xfrm>
              <a:custGeom>
                <a:avLst/>
                <a:gdLst>
                  <a:gd name="T0" fmla="*/ 0 w 4"/>
                  <a:gd name="T1" fmla="*/ 0 h 9"/>
                  <a:gd name="T2" fmla="*/ 3 w 4"/>
                  <a:gd name="T3" fmla="*/ 5 h 9"/>
                  <a:gd name="T4" fmla="*/ 4 w 4"/>
                  <a:gd name="T5" fmla="*/ 9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0"/>
                    </a:moveTo>
                    <a:lnTo>
                      <a:pt x="3" y="5"/>
                    </a:lnTo>
                    <a:lnTo>
                      <a:pt x="4" y="9"/>
                    </a:lnTo>
                  </a:path>
                </a:pathLst>
              </a:custGeom>
              <a:noFill/>
              <a:ln w="3">
                <a:solidFill>
                  <a:srgbClr val="00BDFF"/>
                </a:solidFill>
                <a:prstDash val="solid"/>
                <a:round/>
                <a:headEnd/>
                <a:tailEnd/>
              </a:ln>
            </p:spPr>
            <p:txBody>
              <a:bodyPr/>
              <a:lstStyle/>
              <a:p>
                <a:endParaRPr lang="nb-NO" dirty="0"/>
              </a:p>
            </p:txBody>
          </p:sp>
          <p:sp>
            <p:nvSpPr>
              <p:cNvPr id="2965" name="Freeform 2121"/>
              <p:cNvSpPr>
                <a:spLocks/>
              </p:cNvSpPr>
              <p:nvPr/>
            </p:nvSpPr>
            <p:spPr bwMode="auto">
              <a:xfrm>
                <a:off x="2167" y="2494"/>
                <a:ext cx="9" cy="16"/>
              </a:xfrm>
              <a:custGeom>
                <a:avLst/>
                <a:gdLst>
                  <a:gd name="T0" fmla="*/ 7 w 9"/>
                  <a:gd name="T1" fmla="*/ 16 h 16"/>
                  <a:gd name="T2" fmla="*/ 5 w 9"/>
                  <a:gd name="T3" fmla="*/ 16 h 16"/>
                  <a:gd name="T4" fmla="*/ 1 w 9"/>
                  <a:gd name="T5" fmla="*/ 10 h 16"/>
                  <a:gd name="T6" fmla="*/ 0 w 9"/>
                  <a:gd name="T7" fmla="*/ 5 h 16"/>
                  <a:gd name="T8" fmla="*/ 6 w 9"/>
                  <a:gd name="T9" fmla="*/ 0 h 16"/>
                  <a:gd name="T10" fmla="*/ 9 w 9"/>
                  <a:gd name="T11" fmla="*/ 1 h 16"/>
                  <a:gd name="T12" fmla="*/ 0 60000 65536"/>
                  <a:gd name="T13" fmla="*/ 0 60000 65536"/>
                  <a:gd name="T14" fmla="*/ 0 60000 65536"/>
                  <a:gd name="T15" fmla="*/ 0 60000 65536"/>
                  <a:gd name="T16" fmla="*/ 0 60000 65536"/>
                  <a:gd name="T17" fmla="*/ 0 60000 65536"/>
                  <a:gd name="T18" fmla="*/ 0 w 9"/>
                  <a:gd name="T19" fmla="*/ 0 h 16"/>
                  <a:gd name="T20" fmla="*/ 9 w 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9" h="16">
                    <a:moveTo>
                      <a:pt x="7" y="16"/>
                    </a:moveTo>
                    <a:lnTo>
                      <a:pt x="5" y="16"/>
                    </a:lnTo>
                    <a:lnTo>
                      <a:pt x="1" y="10"/>
                    </a:lnTo>
                    <a:lnTo>
                      <a:pt x="0" y="5"/>
                    </a:lnTo>
                    <a:lnTo>
                      <a:pt x="6" y="0"/>
                    </a:lnTo>
                    <a:lnTo>
                      <a:pt x="9" y="1"/>
                    </a:lnTo>
                  </a:path>
                </a:pathLst>
              </a:custGeom>
              <a:noFill/>
              <a:ln w="3">
                <a:solidFill>
                  <a:srgbClr val="00BDFF"/>
                </a:solidFill>
                <a:prstDash val="solid"/>
                <a:round/>
                <a:headEnd/>
                <a:tailEnd/>
              </a:ln>
            </p:spPr>
            <p:txBody>
              <a:bodyPr/>
              <a:lstStyle/>
              <a:p>
                <a:endParaRPr lang="nb-NO" dirty="0"/>
              </a:p>
            </p:txBody>
          </p:sp>
          <p:sp>
            <p:nvSpPr>
              <p:cNvPr id="2966" name="Freeform 2122"/>
              <p:cNvSpPr>
                <a:spLocks/>
              </p:cNvSpPr>
              <p:nvPr/>
            </p:nvSpPr>
            <p:spPr bwMode="auto">
              <a:xfrm>
                <a:off x="2174" y="2503"/>
                <a:ext cx="35" cy="10"/>
              </a:xfrm>
              <a:custGeom>
                <a:avLst/>
                <a:gdLst>
                  <a:gd name="T0" fmla="*/ 24 w 35"/>
                  <a:gd name="T1" fmla="*/ 10 h 10"/>
                  <a:gd name="T2" fmla="*/ 29 w 35"/>
                  <a:gd name="T3" fmla="*/ 9 h 10"/>
                  <a:gd name="T4" fmla="*/ 35 w 35"/>
                  <a:gd name="T5" fmla="*/ 7 h 10"/>
                  <a:gd name="T6" fmla="*/ 33 w 35"/>
                  <a:gd name="T7" fmla="*/ 3 h 10"/>
                  <a:gd name="T8" fmla="*/ 23 w 35"/>
                  <a:gd name="T9" fmla="*/ 3 h 10"/>
                  <a:gd name="T10" fmla="*/ 11 w 35"/>
                  <a:gd name="T11" fmla="*/ 0 h 10"/>
                  <a:gd name="T12" fmla="*/ 8 w 35"/>
                  <a:gd name="T13" fmla="*/ 5 h 10"/>
                  <a:gd name="T14" fmla="*/ 0 w 35"/>
                  <a:gd name="T15" fmla="*/ 7 h 10"/>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
                  <a:gd name="T26" fmla="*/ 35 w 3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
                    <a:moveTo>
                      <a:pt x="24" y="10"/>
                    </a:moveTo>
                    <a:lnTo>
                      <a:pt x="29" y="9"/>
                    </a:lnTo>
                    <a:lnTo>
                      <a:pt x="35" y="7"/>
                    </a:lnTo>
                    <a:lnTo>
                      <a:pt x="33" y="3"/>
                    </a:lnTo>
                    <a:lnTo>
                      <a:pt x="23" y="3"/>
                    </a:lnTo>
                    <a:lnTo>
                      <a:pt x="11" y="0"/>
                    </a:lnTo>
                    <a:lnTo>
                      <a:pt x="8" y="5"/>
                    </a:lnTo>
                    <a:lnTo>
                      <a:pt x="0" y="7"/>
                    </a:lnTo>
                  </a:path>
                </a:pathLst>
              </a:custGeom>
              <a:noFill/>
              <a:ln w="3">
                <a:solidFill>
                  <a:srgbClr val="00BDFF"/>
                </a:solidFill>
                <a:prstDash val="solid"/>
                <a:round/>
                <a:headEnd/>
                <a:tailEnd/>
              </a:ln>
            </p:spPr>
            <p:txBody>
              <a:bodyPr/>
              <a:lstStyle/>
              <a:p>
                <a:endParaRPr lang="nb-NO" dirty="0"/>
              </a:p>
            </p:txBody>
          </p:sp>
          <p:sp>
            <p:nvSpPr>
              <p:cNvPr id="2967" name="Freeform 2123"/>
              <p:cNvSpPr>
                <a:spLocks/>
              </p:cNvSpPr>
              <p:nvPr/>
            </p:nvSpPr>
            <p:spPr bwMode="auto">
              <a:xfrm>
                <a:off x="2184" y="2513"/>
                <a:ext cx="14" cy="2"/>
              </a:xfrm>
              <a:custGeom>
                <a:avLst/>
                <a:gdLst>
                  <a:gd name="T0" fmla="*/ 0 w 14"/>
                  <a:gd name="T1" fmla="*/ 2 h 2"/>
                  <a:gd name="T2" fmla="*/ 4 w 14"/>
                  <a:gd name="T3" fmla="*/ 2 h 2"/>
                  <a:gd name="T4" fmla="*/ 14 w 14"/>
                  <a:gd name="T5" fmla="*/ 0 h 2"/>
                  <a:gd name="T6" fmla="*/ 0 60000 65536"/>
                  <a:gd name="T7" fmla="*/ 0 60000 65536"/>
                  <a:gd name="T8" fmla="*/ 0 60000 65536"/>
                  <a:gd name="T9" fmla="*/ 0 w 14"/>
                  <a:gd name="T10" fmla="*/ 0 h 2"/>
                  <a:gd name="T11" fmla="*/ 14 w 14"/>
                  <a:gd name="T12" fmla="*/ 2 h 2"/>
                </a:gdLst>
                <a:ahLst/>
                <a:cxnLst>
                  <a:cxn ang="T6">
                    <a:pos x="T0" y="T1"/>
                  </a:cxn>
                  <a:cxn ang="T7">
                    <a:pos x="T2" y="T3"/>
                  </a:cxn>
                  <a:cxn ang="T8">
                    <a:pos x="T4" y="T5"/>
                  </a:cxn>
                </a:cxnLst>
                <a:rect l="T9" t="T10" r="T11" b="T12"/>
                <a:pathLst>
                  <a:path w="14" h="2">
                    <a:moveTo>
                      <a:pt x="0" y="2"/>
                    </a:moveTo>
                    <a:lnTo>
                      <a:pt x="4" y="2"/>
                    </a:lnTo>
                    <a:lnTo>
                      <a:pt x="14" y="0"/>
                    </a:lnTo>
                  </a:path>
                </a:pathLst>
              </a:custGeom>
              <a:noFill/>
              <a:ln w="3">
                <a:solidFill>
                  <a:srgbClr val="00BDFF"/>
                </a:solidFill>
                <a:prstDash val="solid"/>
                <a:round/>
                <a:headEnd/>
                <a:tailEnd/>
              </a:ln>
            </p:spPr>
            <p:txBody>
              <a:bodyPr/>
              <a:lstStyle/>
              <a:p>
                <a:endParaRPr lang="nb-NO" dirty="0"/>
              </a:p>
            </p:txBody>
          </p:sp>
          <p:sp>
            <p:nvSpPr>
              <p:cNvPr id="2968" name="Line 2124"/>
              <p:cNvSpPr>
                <a:spLocks noChangeShapeType="1"/>
              </p:cNvSpPr>
              <p:nvPr/>
            </p:nvSpPr>
            <p:spPr bwMode="auto">
              <a:xfrm>
                <a:off x="2177" y="2515"/>
                <a:ext cx="7" cy="1"/>
              </a:xfrm>
              <a:prstGeom prst="line">
                <a:avLst/>
              </a:prstGeom>
              <a:noFill/>
              <a:ln w="3">
                <a:solidFill>
                  <a:srgbClr val="00BDFF"/>
                </a:solidFill>
                <a:round/>
                <a:headEnd/>
                <a:tailEnd/>
              </a:ln>
            </p:spPr>
            <p:txBody>
              <a:bodyPr/>
              <a:lstStyle/>
              <a:p>
                <a:endParaRPr lang="nb-NO" dirty="0"/>
              </a:p>
            </p:txBody>
          </p:sp>
          <p:sp>
            <p:nvSpPr>
              <p:cNvPr id="2969" name="Freeform 2125"/>
              <p:cNvSpPr>
                <a:spLocks/>
              </p:cNvSpPr>
              <p:nvPr/>
            </p:nvSpPr>
            <p:spPr bwMode="auto">
              <a:xfrm>
                <a:off x="2146" y="2510"/>
                <a:ext cx="15" cy="9"/>
              </a:xfrm>
              <a:custGeom>
                <a:avLst/>
                <a:gdLst>
                  <a:gd name="T0" fmla="*/ 0 w 15"/>
                  <a:gd name="T1" fmla="*/ 9 h 9"/>
                  <a:gd name="T2" fmla="*/ 4 w 15"/>
                  <a:gd name="T3" fmla="*/ 9 h 9"/>
                  <a:gd name="T4" fmla="*/ 2 w 15"/>
                  <a:gd name="T5" fmla="*/ 0 h 9"/>
                  <a:gd name="T6" fmla="*/ 5 w 15"/>
                  <a:gd name="T7" fmla="*/ 0 h 9"/>
                  <a:gd name="T8" fmla="*/ 9 w 15"/>
                  <a:gd name="T9" fmla="*/ 1 h 9"/>
                  <a:gd name="T10" fmla="*/ 10 w 15"/>
                  <a:gd name="T11" fmla="*/ 1 h 9"/>
                  <a:gd name="T12" fmla="*/ 15 w 15"/>
                  <a:gd name="T13" fmla="*/ 9 h 9"/>
                  <a:gd name="T14" fmla="*/ 0 60000 65536"/>
                  <a:gd name="T15" fmla="*/ 0 60000 65536"/>
                  <a:gd name="T16" fmla="*/ 0 60000 65536"/>
                  <a:gd name="T17" fmla="*/ 0 60000 65536"/>
                  <a:gd name="T18" fmla="*/ 0 60000 65536"/>
                  <a:gd name="T19" fmla="*/ 0 60000 65536"/>
                  <a:gd name="T20" fmla="*/ 0 60000 65536"/>
                  <a:gd name="T21" fmla="*/ 0 w 15"/>
                  <a:gd name="T22" fmla="*/ 0 h 9"/>
                  <a:gd name="T23" fmla="*/ 15 w 1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9">
                    <a:moveTo>
                      <a:pt x="0" y="9"/>
                    </a:moveTo>
                    <a:lnTo>
                      <a:pt x="4" y="9"/>
                    </a:lnTo>
                    <a:lnTo>
                      <a:pt x="2" y="0"/>
                    </a:lnTo>
                    <a:lnTo>
                      <a:pt x="5" y="0"/>
                    </a:lnTo>
                    <a:lnTo>
                      <a:pt x="9" y="1"/>
                    </a:lnTo>
                    <a:lnTo>
                      <a:pt x="10" y="1"/>
                    </a:lnTo>
                    <a:lnTo>
                      <a:pt x="15" y="9"/>
                    </a:lnTo>
                  </a:path>
                </a:pathLst>
              </a:custGeom>
              <a:noFill/>
              <a:ln w="3">
                <a:solidFill>
                  <a:srgbClr val="00BDFF"/>
                </a:solidFill>
                <a:prstDash val="solid"/>
                <a:round/>
                <a:headEnd/>
                <a:tailEnd/>
              </a:ln>
            </p:spPr>
            <p:txBody>
              <a:bodyPr/>
              <a:lstStyle/>
              <a:p>
                <a:endParaRPr lang="nb-NO" dirty="0"/>
              </a:p>
            </p:txBody>
          </p:sp>
          <p:sp>
            <p:nvSpPr>
              <p:cNvPr id="2970" name="Freeform 2126"/>
              <p:cNvSpPr>
                <a:spLocks/>
              </p:cNvSpPr>
              <p:nvPr/>
            </p:nvSpPr>
            <p:spPr bwMode="auto">
              <a:xfrm>
                <a:off x="2121" y="2512"/>
                <a:ext cx="10" cy="7"/>
              </a:xfrm>
              <a:custGeom>
                <a:avLst/>
                <a:gdLst>
                  <a:gd name="T0" fmla="*/ 0 w 10"/>
                  <a:gd name="T1" fmla="*/ 0 h 7"/>
                  <a:gd name="T2" fmla="*/ 0 w 10"/>
                  <a:gd name="T3" fmla="*/ 0 h 7"/>
                  <a:gd name="T4" fmla="*/ 10 w 10"/>
                  <a:gd name="T5" fmla="*/ 7 h 7"/>
                  <a:gd name="T6" fmla="*/ 0 60000 65536"/>
                  <a:gd name="T7" fmla="*/ 0 60000 65536"/>
                  <a:gd name="T8" fmla="*/ 0 60000 65536"/>
                  <a:gd name="T9" fmla="*/ 0 w 10"/>
                  <a:gd name="T10" fmla="*/ 0 h 7"/>
                  <a:gd name="T11" fmla="*/ 10 w 10"/>
                  <a:gd name="T12" fmla="*/ 7 h 7"/>
                </a:gdLst>
                <a:ahLst/>
                <a:cxnLst>
                  <a:cxn ang="T6">
                    <a:pos x="T0" y="T1"/>
                  </a:cxn>
                  <a:cxn ang="T7">
                    <a:pos x="T2" y="T3"/>
                  </a:cxn>
                  <a:cxn ang="T8">
                    <a:pos x="T4" y="T5"/>
                  </a:cxn>
                </a:cxnLst>
                <a:rect l="T9" t="T10" r="T11" b="T12"/>
                <a:pathLst>
                  <a:path w="10" h="7">
                    <a:moveTo>
                      <a:pt x="0" y="0"/>
                    </a:moveTo>
                    <a:lnTo>
                      <a:pt x="0" y="0"/>
                    </a:lnTo>
                    <a:lnTo>
                      <a:pt x="10" y="7"/>
                    </a:lnTo>
                  </a:path>
                </a:pathLst>
              </a:custGeom>
              <a:noFill/>
              <a:ln w="3">
                <a:solidFill>
                  <a:srgbClr val="00BDFF"/>
                </a:solidFill>
                <a:prstDash val="solid"/>
                <a:round/>
                <a:headEnd/>
                <a:tailEnd/>
              </a:ln>
            </p:spPr>
            <p:txBody>
              <a:bodyPr/>
              <a:lstStyle/>
              <a:p>
                <a:endParaRPr lang="nb-NO" dirty="0"/>
              </a:p>
            </p:txBody>
          </p:sp>
          <p:sp>
            <p:nvSpPr>
              <p:cNvPr id="2971" name="Freeform 2127"/>
              <p:cNvSpPr>
                <a:spLocks/>
              </p:cNvSpPr>
              <p:nvPr/>
            </p:nvSpPr>
            <p:spPr bwMode="auto">
              <a:xfrm>
                <a:off x="2131" y="2517"/>
                <a:ext cx="15" cy="4"/>
              </a:xfrm>
              <a:custGeom>
                <a:avLst/>
                <a:gdLst>
                  <a:gd name="T0" fmla="*/ 0 w 15"/>
                  <a:gd name="T1" fmla="*/ 2 h 4"/>
                  <a:gd name="T2" fmla="*/ 2 w 15"/>
                  <a:gd name="T3" fmla="*/ 2 h 4"/>
                  <a:gd name="T4" fmla="*/ 7 w 15"/>
                  <a:gd name="T5" fmla="*/ 4 h 4"/>
                  <a:gd name="T6" fmla="*/ 11 w 15"/>
                  <a:gd name="T7" fmla="*/ 0 h 4"/>
                  <a:gd name="T8" fmla="*/ 15 w 15"/>
                  <a:gd name="T9" fmla="*/ 2 h 4"/>
                  <a:gd name="T10" fmla="*/ 0 60000 65536"/>
                  <a:gd name="T11" fmla="*/ 0 60000 65536"/>
                  <a:gd name="T12" fmla="*/ 0 60000 65536"/>
                  <a:gd name="T13" fmla="*/ 0 60000 65536"/>
                  <a:gd name="T14" fmla="*/ 0 60000 65536"/>
                  <a:gd name="T15" fmla="*/ 0 w 15"/>
                  <a:gd name="T16" fmla="*/ 0 h 4"/>
                  <a:gd name="T17" fmla="*/ 15 w 15"/>
                  <a:gd name="T18" fmla="*/ 4 h 4"/>
                </a:gdLst>
                <a:ahLst/>
                <a:cxnLst>
                  <a:cxn ang="T10">
                    <a:pos x="T0" y="T1"/>
                  </a:cxn>
                  <a:cxn ang="T11">
                    <a:pos x="T2" y="T3"/>
                  </a:cxn>
                  <a:cxn ang="T12">
                    <a:pos x="T4" y="T5"/>
                  </a:cxn>
                  <a:cxn ang="T13">
                    <a:pos x="T6" y="T7"/>
                  </a:cxn>
                  <a:cxn ang="T14">
                    <a:pos x="T8" y="T9"/>
                  </a:cxn>
                </a:cxnLst>
                <a:rect l="T15" t="T16" r="T17" b="T18"/>
                <a:pathLst>
                  <a:path w="15" h="4">
                    <a:moveTo>
                      <a:pt x="0" y="2"/>
                    </a:moveTo>
                    <a:lnTo>
                      <a:pt x="2" y="2"/>
                    </a:lnTo>
                    <a:lnTo>
                      <a:pt x="7" y="4"/>
                    </a:lnTo>
                    <a:lnTo>
                      <a:pt x="11" y="0"/>
                    </a:lnTo>
                    <a:lnTo>
                      <a:pt x="15" y="2"/>
                    </a:lnTo>
                  </a:path>
                </a:pathLst>
              </a:custGeom>
              <a:noFill/>
              <a:ln w="3">
                <a:solidFill>
                  <a:srgbClr val="00BDFF"/>
                </a:solidFill>
                <a:prstDash val="solid"/>
                <a:round/>
                <a:headEnd/>
                <a:tailEnd/>
              </a:ln>
            </p:spPr>
            <p:txBody>
              <a:bodyPr/>
              <a:lstStyle/>
              <a:p>
                <a:endParaRPr lang="nb-NO" dirty="0"/>
              </a:p>
            </p:txBody>
          </p:sp>
          <p:sp>
            <p:nvSpPr>
              <p:cNvPr id="2972" name="Freeform 2128"/>
              <p:cNvSpPr>
                <a:spLocks/>
              </p:cNvSpPr>
              <p:nvPr/>
            </p:nvSpPr>
            <p:spPr bwMode="auto">
              <a:xfrm>
                <a:off x="2169" y="2515"/>
                <a:ext cx="8" cy="10"/>
              </a:xfrm>
              <a:custGeom>
                <a:avLst/>
                <a:gdLst>
                  <a:gd name="T0" fmla="*/ 2 w 8"/>
                  <a:gd name="T1" fmla="*/ 10 h 10"/>
                  <a:gd name="T2" fmla="*/ 0 w 8"/>
                  <a:gd name="T3" fmla="*/ 5 h 10"/>
                  <a:gd name="T4" fmla="*/ 5 w 8"/>
                  <a:gd name="T5" fmla="*/ 1 h 10"/>
                  <a:gd name="T6" fmla="*/ 8 w 8"/>
                  <a:gd name="T7" fmla="*/ 0 h 10"/>
                  <a:gd name="T8" fmla="*/ 0 60000 65536"/>
                  <a:gd name="T9" fmla="*/ 0 60000 65536"/>
                  <a:gd name="T10" fmla="*/ 0 60000 65536"/>
                  <a:gd name="T11" fmla="*/ 0 60000 65536"/>
                  <a:gd name="T12" fmla="*/ 0 w 8"/>
                  <a:gd name="T13" fmla="*/ 0 h 10"/>
                  <a:gd name="T14" fmla="*/ 8 w 8"/>
                  <a:gd name="T15" fmla="*/ 10 h 10"/>
                </a:gdLst>
                <a:ahLst/>
                <a:cxnLst>
                  <a:cxn ang="T8">
                    <a:pos x="T0" y="T1"/>
                  </a:cxn>
                  <a:cxn ang="T9">
                    <a:pos x="T2" y="T3"/>
                  </a:cxn>
                  <a:cxn ang="T10">
                    <a:pos x="T4" y="T5"/>
                  </a:cxn>
                  <a:cxn ang="T11">
                    <a:pos x="T6" y="T7"/>
                  </a:cxn>
                </a:cxnLst>
                <a:rect l="T12" t="T13" r="T14" b="T15"/>
                <a:pathLst>
                  <a:path w="8" h="10">
                    <a:moveTo>
                      <a:pt x="2" y="10"/>
                    </a:moveTo>
                    <a:lnTo>
                      <a:pt x="0" y="5"/>
                    </a:lnTo>
                    <a:lnTo>
                      <a:pt x="5" y="1"/>
                    </a:lnTo>
                    <a:lnTo>
                      <a:pt x="8" y="0"/>
                    </a:lnTo>
                  </a:path>
                </a:pathLst>
              </a:custGeom>
              <a:noFill/>
              <a:ln w="3">
                <a:solidFill>
                  <a:srgbClr val="00BDFF"/>
                </a:solidFill>
                <a:prstDash val="solid"/>
                <a:round/>
                <a:headEnd/>
                <a:tailEnd/>
              </a:ln>
            </p:spPr>
            <p:txBody>
              <a:bodyPr/>
              <a:lstStyle/>
              <a:p>
                <a:endParaRPr lang="nb-NO" dirty="0"/>
              </a:p>
            </p:txBody>
          </p:sp>
          <p:sp>
            <p:nvSpPr>
              <p:cNvPr id="2973" name="Freeform 2129"/>
              <p:cNvSpPr>
                <a:spLocks/>
              </p:cNvSpPr>
              <p:nvPr/>
            </p:nvSpPr>
            <p:spPr bwMode="auto">
              <a:xfrm>
                <a:off x="2283" y="2519"/>
                <a:ext cx="24" cy="6"/>
              </a:xfrm>
              <a:custGeom>
                <a:avLst/>
                <a:gdLst>
                  <a:gd name="T0" fmla="*/ 0 w 24"/>
                  <a:gd name="T1" fmla="*/ 4 h 6"/>
                  <a:gd name="T2" fmla="*/ 1 w 24"/>
                  <a:gd name="T3" fmla="*/ 4 h 6"/>
                  <a:gd name="T4" fmla="*/ 11 w 24"/>
                  <a:gd name="T5" fmla="*/ 1 h 6"/>
                  <a:gd name="T6" fmla="*/ 13 w 24"/>
                  <a:gd name="T7" fmla="*/ 0 h 6"/>
                  <a:gd name="T8" fmla="*/ 20 w 24"/>
                  <a:gd name="T9" fmla="*/ 4 h 6"/>
                  <a:gd name="T10" fmla="*/ 24 w 24"/>
                  <a:gd name="T11" fmla="*/ 6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0" y="4"/>
                    </a:moveTo>
                    <a:lnTo>
                      <a:pt x="1" y="4"/>
                    </a:lnTo>
                    <a:lnTo>
                      <a:pt x="11" y="1"/>
                    </a:lnTo>
                    <a:lnTo>
                      <a:pt x="13" y="0"/>
                    </a:lnTo>
                    <a:lnTo>
                      <a:pt x="20" y="4"/>
                    </a:lnTo>
                    <a:lnTo>
                      <a:pt x="24" y="6"/>
                    </a:lnTo>
                  </a:path>
                </a:pathLst>
              </a:custGeom>
              <a:noFill/>
              <a:ln w="3">
                <a:solidFill>
                  <a:srgbClr val="00BDFF"/>
                </a:solidFill>
                <a:prstDash val="solid"/>
                <a:round/>
                <a:headEnd/>
                <a:tailEnd/>
              </a:ln>
            </p:spPr>
            <p:txBody>
              <a:bodyPr/>
              <a:lstStyle/>
              <a:p>
                <a:endParaRPr lang="nb-NO" dirty="0"/>
              </a:p>
            </p:txBody>
          </p:sp>
          <p:sp>
            <p:nvSpPr>
              <p:cNvPr id="2974" name="Freeform 2130"/>
              <p:cNvSpPr>
                <a:spLocks/>
              </p:cNvSpPr>
              <p:nvPr/>
            </p:nvSpPr>
            <p:spPr bwMode="auto">
              <a:xfrm>
                <a:off x="2358" y="2499"/>
                <a:ext cx="18" cy="29"/>
              </a:xfrm>
              <a:custGeom>
                <a:avLst/>
                <a:gdLst>
                  <a:gd name="T0" fmla="*/ 13 w 18"/>
                  <a:gd name="T1" fmla="*/ 29 h 29"/>
                  <a:gd name="T2" fmla="*/ 15 w 18"/>
                  <a:gd name="T3" fmla="*/ 28 h 29"/>
                  <a:gd name="T4" fmla="*/ 15 w 18"/>
                  <a:gd name="T5" fmla="*/ 28 h 29"/>
                  <a:gd name="T6" fmla="*/ 18 w 18"/>
                  <a:gd name="T7" fmla="*/ 22 h 29"/>
                  <a:gd name="T8" fmla="*/ 5 w 18"/>
                  <a:gd name="T9" fmla="*/ 18 h 29"/>
                  <a:gd name="T10" fmla="*/ 0 w 18"/>
                  <a:gd name="T11" fmla="*/ 14 h 29"/>
                  <a:gd name="T12" fmla="*/ 0 w 18"/>
                  <a:gd name="T13" fmla="*/ 7 h 29"/>
                  <a:gd name="T14" fmla="*/ 8 w 18"/>
                  <a:gd name="T15" fmla="*/ 1 h 29"/>
                  <a:gd name="T16" fmla="*/ 14 w 1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3" y="29"/>
                    </a:moveTo>
                    <a:lnTo>
                      <a:pt x="15" y="28"/>
                    </a:lnTo>
                    <a:lnTo>
                      <a:pt x="18" y="22"/>
                    </a:lnTo>
                    <a:lnTo>
                      <a:pt x="5" y="18"/>
                    </a:lnTo>
                    <a:lnTo>
                      <a:pt x="0" y="14"/>
                    </a:lnTo>
                    <a:lnTo>
                      <a:pt x="0" y="7"/>
                    </a:lnTo>
                    <a:lnTo>
                      <a:pt x="8" y="1"/>
                    </a:lnTo>
                    <a:lnTo>
                      <a:pt x="14" y="0"/>
                    </a:lnTo>
                  </a:path>
                </a:pathLst>
              </a:custGeom>
              <a:noFill/>
              <a:ln w="3">
                <a:solidFill>
                  <a:srgbClr val="00BDFF"/>
                </a:solidFill>
                <a:prstDash val="solid"/>
                <a:round/>
                <a:headEnd/>
                <a:tailEnd/>
              </a:ln>
            </p:spPr>
            <p:txBody>
              <a:bodyPr/>
              <a:lstStyle/>
              <a:p>
                <a:endParaRPr lang="nb-NO" dirty="0"/>
              </a:p>
            </p:txBody>
          </p:sp>
          <p:sp>
            <p:nvSpPr>
              <p:cNvPr id="2975" name="Freeform 2131"/>
              <p:cNvSpPr>
                <a:spLocks/>
              </p:cNvSpPr>
              <p:nvPr/>
            </p:nvSpPr>
            <p:spPr bwMode="auto">
              <a:xfrm>
                <a:off x="2201" y="2528"/>
                <a:ext cx="6" cy="1"/>
              </a:xfrm>
              <a:custGeom>
                <a:avLst/>
                <a:gdLst>
                  <a:gd name="T0" fmla="*/ 5 w 6"/>
                  <a:gd name="T1" fmla="*/ 1 h 1"/>
                  <a:gd name="T2" fmla="*/ 6 w 6"/>
                  <a:gd name="T3" fmla="*/ 0 h 1"/>
                  <a:gd name="T4" fmla="*/ 0 w 6"/>
                  <a:gd name="T5" fmla="*/ 1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5" y="1"/>
                    </a:moveTo>
                    <a:lnTo>
                      <a:pt x="6" y="0"/>
                    </a:lnTo>
                    <a:lnTo>
                      <a:pt x="0" y="1"/>
                    </a:lnTo>
                  </a:path>
                </a:pathLst>
              </a:custGeom>
              <a:noFill/>
              <a:ln w="3">
                <a:solidFill>
                  <a:srgbClr val="00BDFF"/>
                </a:solidFill>
                <a:prstDash val="solid"/>
                <a:round/>
                <a:headEnd/>
                <a:tailEnd/>
              </a:ln>
            </p:spPr>
            <p:txBody>
              <a:bodyPr/>
              <a:lstStyle/>
              <a:p>
                <a:endParaRPr lang="nb-NO" dirty="0"/>
              </a:p>
            </p:txBody>
          </p:sp>
          <p:sp>
            <p:nvSpPr>
              <p:cNvPr id="2976" name="Freeform 2132"/>
              <p:cNvSpPr>
                <a:spLocks/>
              </p:cNvSpPr>
              <p:nvPr/>
            </p:nvSpPr>
            <p:spPr bwMode="auto">
              <a:xfrm>
                <a:off x="2307" y="2521"/>
                <a:ext cx="48" cy="9"/>
              </a:xfrm>
              <a:custGeom>
                <a:avLst/>
                <a:gdLst>
                  <a:gd name="T0" fmla="*/ 0 w 48"/>
                  <a:gd name="T1" fmla="*/ 4 h 9"/>
                  <a:gd name="T2" fmla="*/ 0 w 48"/>
                  <a:gd name="T3" fmla="*/ 6 h 9"/>
                  <a:gd name="T4" fmla="*/ 8 w 48"/>
                  <a:gd name="T5" fmla="*/ 4 h 9"/>
                  <a:gd name="T6" fmla="*/ 8 w 48"/>
                  <a:gd name="T7" fmla="*/ 4 h 9"/>
                  <a:gd name="T8" fmla="*/ 13 w 48"/>
                  <a:gd name="T9" fmla="*/ 0 h 9"/>
                  <a:gd name="T10" fmla="*/ 18 w 48"/>
                  <a:gd name="T11" fmla="*/ 3 h 9"/>
                  <a:gd name="T12" fmla="*/ 22 w 48"/>
                  <a:gd name="T13" fmla="*/ 8 h 9"/>
                  <a:gd name="T14" fmla="*/ 27 w 48"/>
                  <a:gd name="T15" fmla="*/ 7 h 9"/>
                  <a:gd name="T16" fmla="*/ 32 w 48"/>
                  <a:gd name="T17" fmla="*/ 6 h 9"/>
                  <a:gd name="T18" fmla="*/ 46 w 48"/>
                  <a:gd name="T19" fmla="*/ 8 h 9"/>
                  <a:gd name="T20" fmla="*/ 48 w 48"/>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
                  <a:gd name="T35" fmla="*/ 48 w 4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
                    <a:moveTo>
                      <a:pt x="0" y="4"/>
                    </a:moveTo>
                    <a:lnTo>
                      <a:pt x="0" y="6"/>
                    </a:lnTo>
                    <a:lnTo>
                      <a:pt x="8" y="4"/>
                    </a:lnTo>
                    <a:lnTo>
                      <a:pt x="13" y="0"/>
                    </a:lnTo>
                    <a:lnTo>
                      <a:pt x="18" y="3"/>
                    </a:lnTo>
                    <a:lnTo>
                      <a:pt x="22" y="8"/>
                    </a:lnTo>
                    <a:lnTo>
                      <a:pt x="27" y="7"/>
                    </a:lnTo>
                    <a:lnTo>
                      <a:pt x="32" y="6"/>
                    </a:lnTo>
                    <a:lnTo>
                      <a:pt x="46" y="8"/>
                    </a:lnTo>
                    <a:lnTo>
                      <a:pt x="48" y="9"/>
                    </a:lnTo>
                  </a:path>
                </a:pathLst>
              </a:custGeom>
              <a:noFill/>
              <a:ln w="3">
                <a:solidFill>
                  <a:srgbClr val="00BDFF"/>
                </a:solidFill>
                <a:prstDash val="solid"/>
                <a:round/>
                <a:headEnd/>
                <a:tailEnd/>
              </a:ln>
            </p:spPr>
            <p:txBody>
              <a:bodyPr/>
              <a:lstStyle/>
              <a:p>
                <a:endParaRPr lang="nb-NO" dirty="0"/>
              </a:p>
            </p:txBody>
          </p:sp>
          <p:sp>
            <p:nvSpPr>
              <p:cNvPr id="2977" name="Freeform 2133"/>
              <p:cNvSpPr>
                <a:spLocks/>
              </p:cNvSpPr>
              <p:nvPr/>
            </p:nvSpPr>
            <p:spPr bwMode="auto">
              <a:xfrm>
                <a:off x="2002" y="2493"/>
                <a:ext cx="48" cy="37"/>
              </a:xfrm>
              <a:custGeom>
                <a:avLst/>
                <a:gdLst>
                  <a:gd name="T0" fmla="*/ 36 w 48"/>
                  <a:gd name="T1" fmla="*/ 37 h 37"/>
                  <a:gd name="T2" fmla="*/ 48 w 48"/>
                  <a:gd name="T3" fmla="*/ 28 h 37"/>
                  <a:gd name="T4" fmla="*/ 42 w 48"/>
                  <a:gd name="T5" fmla="*/ 0 h 37"/>
                  <a:gd name="T6" fmla="*/ 13 w 48"/>
                  <a:gd name="T7" fmla="*/ 5 h 37"/>
                  <a:gd name="T8" fmla="*/ 5 w 48"/>
                  <a:gd name="T9" fmla="*/ 9 h 37"/>
                  <a:gd name="T10" fmla="*/ 0 w 48"/>
                  <a:gd name="T11" fmla="*/ 20 h 37"/>
                  <a:gd name="T12" fmla="*/ 1 w 48"/>
                  <a:gd name="T13" fmla="*/ 20 h 37"/>
                  <a:gd name="T14" fmla="*/ 17 w 48"/>
                  <a:gd name="T15" fmla="*/ 27 h 37"/>
                  <a:gd name="T16" fmla="*/ 22 w 48"/>
                  <a:gd name="T17" fmla="*/ 35 h 37"/>
                  <a:gd name="T18" fmla="*/ 36 w 48"/>
                  <a:gd name="T19" fmla="*/ 3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37"/>
                  <a:gd name="T32" fmla="*/ 48 w 4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37">
                    <a:moveTo>
                      <a:pt x="36" y="37"/>
                    </a:moveTo>
                    <a:lnTo>
                      <a:pt x="48" y="28"/>
                    </a:lnTo>
                    <a:lnTo>
                      <a:pt x="42" y="0"/>
                    </a:lnTo>
                    <a:lnTo>
                      <a:pt x="13" y="5"/>
                    </a:lnTo>
                    <a:lnTo>
                      <a:pt x="5" y="9"/>
                    </a:lnTo>
                    <a:lnTo>
                      <a:pt x="0" y="20"/>
                    </a:lnTo>
                    <a:lnTo>
                      <a:pt x="1" y="20"/>
                    </a:lnTo>
                    <a:lnTo>
                      <a:pt x="17" y="27"/>
                    </a:lnTo>
                    <a:lnTo>
                      <a:pt x="22" y="35"/>
                    </a:lnTo>
                    <a:lnTo>
                      <a:pt x="36" y="37"/>
                    </a:lnTo>
                  </a:path>
                </a:pathLst>
              </a:custGeom>
              <a:noFill/>
              <a:ln w="3">
                <a:solidFill>
                  <a:srgbClr val="00BDFF"/>
                </a:solidFill>
                <a:prstDash val="solid"/>
                <a:round/>
                <a:headEnd/>
                <a:tailEnd/>
              </a:ln>
            </p:spPr>
            <p:txBody>
              <a:bodyPr/>
              <a:lstStyle/>
              <a:p>
                <a:endParaRPr lang="nb-NO" dirty="0"/>
              </a:p>
            </p:txBody>
          </p:sp>
          <p:sp>
            <p:nvSpPr>
              <p:cNvPr id="2978" name="Freeform 2134"/>
              <p:cNvSpPr>
                <a:spLocks/>
              </p:cNvSpPr>
              <p:nvPr/>
            </p:nvSpPr>
            <p:spPr bwMode="auto">
              <a:xfrm>
                <a:off x="2186" y="2529"/>
                <a:ext cx="15" cy="1"/>
              </a:xfrm>
              <a:custGeom>
                <a:avLst/>
                <a:gdLst>
                  <a:gd name="T0" fmla="*/ 15 w 15"/>
                  <a:gd name="T1" fmla="*/ 0 h 1"/>
                  <a:gd name="T2" fmla="*/ 11 w 15"/>
                  <a:gd name="T3" fmla="*/ 0 h 1"/>
                  <a:gd name="T4" fmla="*/ 0 w 15"/>
                  <a:gd name="T5" fmla="*/ 1 h 1"/>
                  <a:gd name="T6" fmla="*/ 0 60000 65536"/>
                  <a:gd name="T7" fmla="*/ 0 60000 65536"/>
                  <a:gd name="T8" fmla="*/ 0 60000 65536"/>
                  <a:gd name="T9" fmla="*/ 0 w 15"/>
                  <a:gd name="T10" fmla="*/ 0 h 1"/>
                  <a:gd name="T11" fmla="*/ 15 w 15"/>
                  <a:gd name="T12" fmla="*/ 1 h 1"/>
                </a:gdLst>
                <a:ahLst/>
                <a:cxnLst>
                  <a:cxn ang="T6">
                    <a:pos x="T0" y="T1"/>
                  </a:cxn>
                  <a:cxn ang="T7">
                    <a:pos x="T2" y="T3"/>
                  </a:cxn>
                  <a:cxn ang="T8">
                    <a:pos x="T4" y="T5"/>
                  </a:cxn>
                </a:cxnLst>
                <a:rect l="T9" t="T10" r="T11" b="T12"/>
                <a:pathLst>
                  <a:path w="15" h="1">
                    <a:moveTo>
                      <a:pt x="15" y="0"/>
                    </a:moveTo>
                    <a:lnTo>
                      <a:pt x="11" y="0"/>
                    </a:lnTo>
                    <a:lnTo>
                      <a:pt x="0" y="1"/>
                    </a:lnTo>
                  </a:path>
                </a:pathLst>
              </a:custGeom>
              <a:noFill/>
              <a:ln w="3">
                <a:solidFill>
                  <a:srgbClr val="00BDFF"/>
                </a:solidFill>
                <a:prstDash val="solid"/>
                <a:round/>
                <a:headEnd/>
                <a:tailEnd/>
              </a:ln>
            </p:spPr>
            <p:txBody>
              <a:bodyPr/>
              <a:lstStyle/>
              <a:p>
                <a:endParaRPr lang="nb-NO" dirty="0"/>
              </a:p>
            </p:txBody>
          </p:sp>
          <p:sp>
            <p:nvSpPr>
              <p:cNvPr id="2979" name="Freeform 2135"/>
              <p:cNvSpPr>
                <a:spLocks/>
              </p:cNvSpPr>
              <p:nvPr/>
            </p:nvSpPr>
            <p:spPr bwMode="auto">
              <a:xfrm>
                <a:off x="2108" y="2512"/>
                <a:ext cx="14" cy="18"/>
              </a:xfrm>
              <a:custGeom>
                <a:avLst/>
                <a:gdLst>
                  <a:gd name="T0" fmla="*/ 14 w 14"/>
                  <a:gd name="T1" fmla="*/ 18 h 18"/>
                  <a:gd name="T2" fmla="*/ 4 w 14"/>
                  <a:gd name="T3" fmla="*/ 18 h 18"/>
                  <a:gd name="T4" fmla="*/ 0 w 14"/>
                  <a:gd name="T5" fmla="*/ 8 h 18"/>
                  <a:gd name="T6" fmla="*/ 0 w 14"/>
                  <a:gd name="T7" fmla="*/ 3 h 18"/>
                  <a:gd name="T8" fmla="*/ 0 w 14"/>
                  <a:gd name="T9" fmla="*/ 1 h 18"/>
                  <a:gd name="T10" fmla="*/ 9 w 14"/>
                  <a:gd name="T11" fmla="*/ 1 h 18"/>
                  <a:gd name="T12" fmla="*/ 12 w 14"/>
                  <a:gd name="T13" fmla="*/ 0 h 18"/>
                  <a:gd name="T14" fmla="*/ 13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14" y="18"/>
                    </a:moveTo>
                    <a:lnTo>
                      <a:pt x="4" y="18"/>
                    </a:lnTo>
                    <a:lnTo>
                      <a:pt x="0" y="8"/>
                    </a:lnTo>
                    <a:lnTo>
                      <a:pt x="0" y="3"/>
                    </a:lnTo>
                    <a:lnTo>
                      <a:pt x="0" y="1"/>
                    </a:lnTo>
                    <a:lnTo>
                      <a:pt x="9" y="1"/>
                    </a:lnTo>
                    <a:lnTo>
                      <a:pt x="12" y="0"/>
                    </a:lnTo>
                    <a:lnTo>
                      <a:pt x="13" y="0"/>
                    </a:lnTo>
                  </a:path>
                </a:pathLst>
              </a:custGeom>
              <a:noFill/>
              <a:ln w="3">
                <a:solidFill>
                  <a:srgbClr val="00BDFF"/>
                </a:solidFill>
                <a:prstDash val="solid"/>
                <a:round/>
                <a:headEnd/>
                <a:tailEnd/>
              </a:ln>
            </p:spPr>
            <p:txBody>
              <a:bodyPr/>
              <a:lstStyle/>
              <a:p>
                <a:endParaRPr lang="nb-NO" dirty="0"/>
              </a:p>
            </p:txBody>
          </p:sp>
          <p:sp>
            <p:nvSpPr>
              <p:cNvPr id="2980" name="Freeform 2136"/>
              <p:cNvSpPr>
                <a:spLocks/>
              </p:cNvSpPr>
              <p:nvPr/>
            </p:nvSpPr>
            <p:spPr bwMode="auto">
              <a:xfrm>
                <a:off x="2355" y="2528"/>
                <a:ext cx="16" cy="4"/>
              </a:xfrm>
              <a:custGeom>
                <a:avLst/>
                <a:gdLst>
                  <a:gd name="T0" fmla="*/ 0 w 16"/>
                  <a:gd name="T1" fmla="*/ 2 h 4"/>
                  <a:gd name="T2" fmla="*/ 3 w 16"/>
                  <a:gd name="T3" fmla="*/ 4 h 4"/>
                  <a:gd name="T4" fmla="*/ 11 w 16"/>
                  <a:gd name="T5" fmla="*/ 2 h 4"/>
                  <a:gd name="T6" fmla="*/ 11 w 16"/>
                  <a:gd name="T7" fmla="*/ 2 h 4"/>
                  <a:gd name="T8" fmla="*/ 16 w 16"/>
                  <a:gd name="T9" fmla="*/ 0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2"/>
                    </a:moveTo>
                    <a:lnTo>
                      <a:pt x="3" y="4"/>
                    </a:lnTo>
                    <a:lnTo>
                      <a:pt x="11" y="2"/>
                    </a:lnTo>
                    <a:lnTo>
                      <a:pt x="16" y="0"/>
                    </a:lnTo>
                  </a:path>
                </a:pathLst>
              </a:custGeom>
              <a:noFill/>
              <a:ln w="3">
                <a:solidFill>
                  <a:srgbClr val="00BDFF"/>
                </a:solidFill>
                <a:prstDash val="solid"/>
                <a:round/>
                <a:headEnd/>
                <a:tailEnd/>
              </a:ln>
            </p:spPr>
            <p:txBody>
              <a:bodyPr/>
              <a:lstStyle/>
              <a:p>
                <a:endParaRPr lang="nb-NO" dirty="0"/>
              </a:p>
            </p:txBody>
          </p:sp>
          <p:sp>
            <p:nvSpPr>
              <p:cNvPr id="2981" name="Freeform 2137"/>
              <p:cNvSpPr>
                <a:spLocks/>
              </p:cNvSpPr>
              <p:nvPr/>
            </p:nvSpPr>
            <p:spPr bwMode="auto">
              <a:xfrm>
                <a:off x="2171" y="2525"/>
                <a:ext cx="15" cy="7"/>
              </a:xfrm>
              <a:custGeom>
                <a:avLst/>
                <a:gdLst>
                  <a:gd name="T0" fmla="*/ 15 w 15"/>
                  <a:gd name="T1" fmla="*/ 5 h 7"/>
                  <a:gd name="T2" fmla="*/ 6 w 15"/>
                  <a:gd name="T3" fmla="*/ 7 h 7"/>
                  <a:gd name="T4" fmla="*/ 1 w 15"/>
                  <a:gd name="T5" fmla="*/ 3 h 7"/>
                  <a:gd name="T6" fmla="*/ 0 w 15"/>
                  <a:gd name="T7" fmla="*/ 0 h 7"/>
                  <a:gd name="T8" fmla="*/ 0 60000 65536"/>
                  <a:gd name="T9" fmla="*/ 0 60000 65536"/>
                  <a:gd name="T10" fmla="*/ 0 60000 65536"/>
                  <a:gd name="T11" fmla="*/ 0 60000 65536"/>
                  <a:gd name="T12" fmla="*/ 0 w 15"/>
                  <a:gd name="T13" fmla="*/ 0 h 7"/>
                  <a:gd name="T14" fmla="*/ 15 w 15"/>
                  <a:gd name="T15" fmla="*/ 7 h 7"/>
                </a:gdLst>
                <a:ahLst/>
                <a:cxnLst>
                  <a:cxn ang="T8">
                    <a:pos x="T0" y="T1"/>
                  </a:cxn>
                  <a:cxn ang="T9">
                    <a:pos x="T2" y="T3"/>
                  </a:cxn>
                  <a:cxn ang="T10">
                    <a:pos x="T4" y="T5"/>
                  </a:cxn>
                  <a:cxn ang="T11">
                    <a:pos x="T6" y="T7"/>
                  </a:cxn>
                </a:cxnLst>
                <a:rect l="T12" t="T13" r="T14" b="T15"/>
                <a:pathLst>
                  <a:path w="15" h="7">
                    <a:moveTo>
                      <a:pt x="15" y="5"/>
                    </a:moveTo>
                    <a:lnTo>
                      <a:pt x="6" y="7"/>
                    </a:lnTo>
                    <a:lnTo>
                      <a:pt x="1" y="3"/>
                    </a:lnTo>
                    <a:lnTo>
                      <a:pt x="0" y="0"/>
                    </a:lnTo>
                  </a:path>
                </a:pathLst>
              </a:custGeom>
              <a:noFill/>
              <a:ln w="3">
                <a:solidFill>
                  <a:srgbClr val="00BDFF"/>
                </a:solidFill>
                <a:prstDash val="solid"/>
                <a:round/>
                <a:headEnd/>
                <a:tailEnd/>
              </a:ln>
            </p:spPr>
            <p:txBody>
              <a:bodyPr/>
              <a:lstStyle/>
              <a:p>
                <a:endParaRPr lang="nb-NO" dirty="0"/>
              </a:p>
            </p:txBody>
          </p:sp>
          <p:sp>
            <p:nvSpPr>
              <p:cNvPr id="2982" name="Freeform 2138"/>
              <p:cNvSpPr>
                <a:spLocks/>
              </p:cNvSpPr>
              <p:nvPr/>
            </p:nvSpPr>
            <p:spPr bwMode="auto">
              <a:xfrm>
                <a:off x="2122" y="2530"/>
                <a:ext cx="4" cy="3"/>
              </a:xfrm>
              <a:custGeom>
                <a:avLst/>
                <a:gdLst>
                  <a:gd name="T0" fmla="*/ 4 w 4"/>
                  <a:gd name="T1" fmla="*/ 3 h 3"/>
                  <a:gd name="T2" fmla="*/ 1 w 4"/>
                  <a:gd name="T3" fmla="*/ 0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4" y="3"/>
                    </a:moveTo>
                    <a:lnTo>
                      <a:pt x="1" y="0"/>
                    </a:lnTo>
                    <a:lnTo>
                      <a:pt x="0" y="0"/>
                    </a:lnTo>
                  </a:path>
                </a:pathLst>
              </a:custGeom>
              <a:noFill/>
              <a:ln w="3">
                <a:solidFill>
                  <a:srgbClr val="00BDFF"/>
                </a:solidFill>
                <a:prstDash val="solid"/>
                <a:round/>
                <a:headEnd/>
                <a:tailEnd/>
              </a:ln>
            </p:spPr>
            <p:txBody>
              <a:bodyPr/>
              <a:lstStyle/>
              <a:p>
                <a:endParaRPr lang="nb-NO" dirty="0"/>
              </a:p>
            </p:txBody>
          </p:sp>
          <p:sp>
            <p:nvSpPr>
              <p:cNvPr id="2983" name="Freeform 2139"/>
              <p:cNvSpPr>
                <a:spLocks/>
              </p:cNvSpPr>
              <p:nvPr/>
            </p:nvSpPr>
            <p:spPr bwMode="auto">
              <a:xfrm>
                <a:off x="2195" y="2529"/>
                <a:ext cx="11" cy="5"/>
              </a:xfrm>
              <a:custGeom>
                <a:avLst/>
                <a:gdLst>
                  <a:gd name="T0" fmla="*/ 0 w 11"/>
                  <a:gd name="T1" fmla="*/ 5 h 5"/>
                  <a:gd name="T2" fmla="*/ 7 w 11"/>
                  <a:gd name="T3" fmla="*/ 4 h 5"/>
                  <a:gd name="T4" fmla="*/ 11 w 11"/>
                  <a:gd name="T5" fmla="*/ 0 h 5"/>
                  <a:gd name="T6" fmla="*/ 0 60000 65536"/>
                  <a:gd name="T7" fmla="*/ 0 60000 65536"/>
                  <a:gd name="T8" fmla="*/ 0 60000 65536"/>
                  <a:gd name="T9" fmla="*/ 0 w 11"/>
                  <a:gd name="T10" fmla="*/ 0 h 5"/>
                  <a:gd name="T11" fmla="*/ 11 w 11"/>
                  <a:gd name="T12" fmla="*/ 5 h 5"/>
                </a:gdLst>
                <a:ahLst/>
                <a:cxnLst>
                  <a:cxn ang="T6">
                    <a:pos x="T0" y="T1"/>
                  </a:cxn>
                  <a:cxn ang="T7">
                    <a:pos x="T2" y="T3"/>
                  </a:cxn>
                  <a:cxn ang="T8">
                    <a:pos x="T4" y="T5"/>
                  </a:cxn>
                </a:cxnLst>
                <a:rect l="T9" t="T10" r="T11" b="T12"/>
                <a:pathLst>
                  <a:path w="11" h="5">
                    <a:moveTo>
                      <a:pt x="0" y="5"/>
                    </a:moveTo>
                    <a:lnTo>
                      <a:pt x="7" y="4"/>
                    </a:lnTo>
                    <a:lnTo>
                      <a:pt x="11" y="0"/>
                    </a:lnTo>
                  </a:path>
                </a:pathLst>
              </a:custGeom>
              <a:noFill/>
              <a:ln w="3">
                <a:solidFill>
                  <a:srgbClr val="00BDFF"/>
                </a:solidFill>
                <a:prstDash val="solid"/>
                <a:round/>
                <a:headEnd/>
                <a:tailEnd/>
              </a:ln>
            </p:spPr>
            <p:txBody>
              <a:bodyPr/>
              <a:lstStyle/>
              <a:p>
                <a:endParaRPr lang="nb-NO" dirty="0"/>
              </a:p>
            </p:txBody>
          </p:sp>
          <p:sp>
            <p:nvSpPr>
              <p:cNvPr id="2984" name="Freeform 2140"/>
              <p:cNvSpPr>
                <a:spLocks/>
              </p:cNvSpPr>
              <p:nvPr/>
            </p:nvSpPr>
            <p:spPr bwMode="auto">
              <a:xfrm>
                <a:off x="2080" y="2519"/>
                <a:ext cx="24" cy="17"/>
              </a:xfrm>
              <a:custGeom>
                <a:avLst/>
                <a:gdLst>
                  <a:gd name="T0" fmla="*/ 12 w 24"/>
                  <a:gd name="T1" fmla="*/ 17 h 17"/>
                  <a:gd name="T2" fmla="*/ 24 w 24"/>
                  <a:gd name="T3" fmla="*/ 14 h 17"/>
                  <a:gd name="T4" fmla="*/ 20 w 24"/>
                  <a:gd name="T5" fmla="*/ 0 h 17"/>
                  <a:gd name="T6" fmla="*/ 13 w 24"/>
                  <a:gd name="T7" fmla="*/ 0 h 17"/>
                  <a:gd name="T8" fmla="*/ 7 w 24"/>
                  <a:gd name="T9" fmla="*/ 0 h 17"/>
                  <a:gd name="T10" fmla="*/ 5 w 24"/>
                  <a:gd name="T11" fmla="*/ 2 h 17"/>
                  <a:gd name="T12" fmla="*/ 3 w 24"/>
                  <a:gd name="T13" fmla="*/ 5 h 17"/>
                  <a:gd name="T14" fmla="*/ 0 w 24"/>
                  <a:gd name="T15" fmla="*/ 10 h 17"/>
                  <a:gd name="T16" fmla="*/ 0 w 24"/>
                  <a:gd name="T17" fmla="*/ 10 h 17"/>
                  <a:gd name="T18" fmla="*/ 4 w 24"/>
                  <a:gd name="T19" fmla="*/ 13 h 17"/>
                  <a:gd name="T20" fmla="*/ 12 w 24"/>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7"/>
                  <a:gd name="T35" fmla="*/ 24 w 2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7">
                    <a:moveTo>
                      <a:pt x="12" y="17"/>
                    </a:moveTo>
                    <a:lnTo>
                      <a:pt x="24" y="14"/>
                    </a:lnTo>
                    <a:lnTo>
                      <a:pt x="20" y="0"/>
                    </a:lnTo>
                    <a:lnTo>
                      <a:pt x="13" y="0"/>
                    </a:lnTo>
                    <a:lnTo>
                      <a:pt x="7" y="0"/>
                    </a:lnTo>
                    <a:lnTo>
                      <a:pt x="5" y="2"/>
                    </a:lnTo>
                    <a:lnTo>
                      <a:pt x="3" y="5"/>
                    </a:lnTo>
                    <a:lnTo>
                      <a:pt x="0" y="10"/>
                    </a:lnTo>
                    <a:lnTo>
                      <a:pt x="4" y="13"/>
                    </a:lnTo>
                    <a:lnTo>
                      <a:pt x="12" y="17"/>
                    </a:lnTo>
                  </a:path>
                </a:pathLst>
              </a:custGeom>
              <a:noFill/>
              <a:ln w="3">
                <a:solidFill>
                  <a:srgbClr val="00BDFF"/>
                </a:solidFill>
                <a:prstDash val="solid"/>
                <a:round/>
                <a:headEnd/>
                <a:tailEnd/>
              </a:ln>
            </p:spPr>
            <p:txBody>
              <a:bodyPr/>
              <a:lstStyle/>
              <a:p>
                <a:endParaRPr lang="nb-NO" dirty="0"/>
              </a:p>
            </p:txBody>
          </p:sp>
          <p:sp>
            <p:nvSpPr>
              <p:cNvPr id="2985" name="Freeform 2141"/>
              <p:cNvSpPr>
                <a:spLocks/>
              </p:cNvSpPr>
              <p:nvPr/>
            </p:nvSpPr>
            <p:spPr bwMode="auto">
              <a:xfrm>
                <a:off x="2160" y="2519"/>
                <a:ext cx="3" cy="18"/>
              </a:xfrm>
              <a:custGeom>
                <a:avLst/>
                <a:gdLst>
                  <a:gd name="T0" fmla="*/ 1 w 3"/>
                  <a:gd name="T1" fmla="*/ 0 h 18"/>
                  <a:gd name="T2" fmla="*/ 1 w 3"/>
                  <a:gd name="T3" fmla="*/ 1 h 18"/>
                  <a:gd name="T4" fmla="*/ 3 w 3"/>
                  <a:gd name="T5" fmla="*/ 9 h 18"/>
                  <a:gd name="T6" fmla="*/ 0 w 3"/>
                  <a:gd name="T7" fmla="*/ 18 h 18"/>
                  <a:gd name="T8" fmla="*/ 0 60000 65536"/>
                  <a:gd name="T9" fmla="*/ 0 60000 65536"/>
                  <a:gd name="T10" fmla="*/ 0 60000 65536"/>
                  <a:gd name="T11" fmla="*/ 0 60000 65536"/>
                  <a:gd name="T12" fmla="*/ 0 w 3"/>
                  <a:gd name="T13" fmla="*/ 0 h 18"/>
                  <a:gd name="T14" fmla="*/ 3 w 3"/>
                  <a:gd name="T15" fmla="*/ 18 h 18"/>
                </a:gdLst>
                <a:ahLst/>
                <a:cxnLst>
                  <a:cxn ang="T8">
                    <a:pos x="T0" y="T1"/>
                  </a:cxn>
                  <a:cxn ang="T9">
                    <a:pos x="T2" y="T3"/>
                  </a:cxn>
                  <a:cxn ang="T10">
                    <a:pos x="T4" y="T5"/>
                  </a:cxn>
                  <a:cxn ang="T11">
                    <a:pos x="T6" y="T7"/>
                  </a:cxn>
                </a:cxnLst>
                <a:rect l="T12" t="T13" r="T14" b="T15"/>
                <a:pathLst>
                  <a:path w="3" h="18">
                    <a:moveTo>
                      <a:pt x="1" y="0"/>
                    </a:moveTo>
                    <a:lnTo>
                      <a:pt x="1" y="1"/>
                    </a:lnTo>
                    <a:lnTo>
                      <a:pt x="3" y="9"/>
                    </a:lnTo>
                    <a:lnTo>
                      <a:pt x="0" y="18"/>
                    </a:lnTo>
                  </a:path>
                </a:pathLst>
              </a:custGeom>
              <a:noFill/>
              <a:ln w="3">
                <a:solidFill>
                  <a:srgbClr val="00BDFF"/>
                </a:solidFill>
                <a:prstDash val="solid"/>
                <a:round/>
                <a:headEnd/>
                <a:tailEnd/>
              </a:ln>
            </p:spPr>
            <p:txBody>
              <a:bodyPr/>
              <a:lstStyle/>
              <a:p>
                <a:endParaRPr lang="nb-NO" dirty="0"/>
              </a:p>
            </p:txBody>
          </p:sp>
          <p:sp>
            <p:nvSpPr>
              <p:cNvPr id="2986" name="Freeform 2142"/>
              <p:cNvSpPr>
                <a:spLocks/>
              </p:cNvSpPr>
              <p:nvPr/>
            </p:nvSpPr>
            <p:spPr bwMode="auto">
              <a:xfrm>
                <a:off x="2108" y="2533"/>
                <a:ext cx="18" cy="7"/>
              </a:xfrm>
              <a:custGeom>
                <a:avLst/>
                <a:gdLst>
                  <a:gd name="T0" fmla="*/ 0 w 18"/>
                  <a:gd name="T1" fmla="*/ 7 h 7"/>
                  <a:gd name="T2" fmla="*/ 18 w 18"/>
                  <a:gd name="T3" fmla="*/ 0 h 7"/>
                  <a:gd name="T4" fmla="*/ 18 w 18"/>
                  <a:gd name="T5" fmla="*/ 0 h 7"/>
                  <a:gd name="T6" fmla="*/ 0 60000 65536"/>
                  <a:gd name="T7" fmla="*/ 0 60000 65536"/>
                  <a:gd name="T8" fmla="*/ 0 60000 65536"/>
                  <a:gd name="T9" fmla="*/ 0 w 18"/>
                  <a:gd name="T10" fmla="*/ 0 h 7"/>
                  <a:gd name="T11" fmla="*/ 18 w 18"/>
                  <a:gd name="T12" fmla="*/ 7 h 7"/>
                </a:gdLst>
                <a:ahLst/>
                <a:cxnLst>
                  <a:cxn ang="T6">
                    <a:pos x="T0" y="T1"/>
                  </a:cxn>
                  <a:cxn ang="T7">
                    <a:pos x="T2" y="T3"/>
                  </a:cxn>
                  <a:cxn ang="T8">
                    <a:pos x="T4" y="T5"/>
                  </a:cxn>
                </a:cxnLst>
                <a:rect l="T9" t="T10" r="T11" b="T12"/>
                <a:pathLst>
                  <a:path w="18" h="7">
                    <a:moveTo>
                      <a:pt x="0" y="7"/>
                    </a:moveTo>
                    <a:lnTo>
                      <a:pt x="18" y="0"/>
                    </a:lnTo>
                  </a:path>
                </a:pathLst>
              </a:custGeom>
              <a:noFill/>
              <a:ln w="3">
                <a:solidFill>
                  <a:srgbClr val="00BDFF"/>
                </a:solidFill>
                <a:prstDash val="solid"/>
                <a:round/>
                <a:headEnd/>
                <a:tailEnd/>
              </a:ln>
            </p:spPr>
            <p:txBody>
              <a:bodyPr/>
              <a:lstStyle/>
              <a:p>
                <a:endParaRPr lang="nb-NO" dirty="0"/>
              </a:p>
            </p:txBody>
          </p:sp>
          <p:sp>
            <p:nvSpPr>
              <p:cNvPr id="2987" name="Freeform 2143"/>
              <p:cNvSpPr>
                <a:spLocks/>
              </p:cNvSpPr>
              <p:nvPr/>
            </p:nvSpPr>
            <p:spPr bwMode="auto">
              <a:xfrm>
                <a:off x="2157" y="2537"/>
                <a:ext cx="3" cy="5"/>
              </a:xfrm>
              <a:custGeom>
                <a:avLst/>
                <a:gdLst>
                  <a:gd name="T0" fmla="*/ 3 w 3"/>
                  <a:gd name="T1" fmla="*/ 0 h 5"/>
                  <a:gd name="T2" fmla="*/ 2 w 3"/>
                  <a:gd name="T3" fmla="*/ 1 h 5"/>
                  <a:gd name="T4" fmla="*/ 0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0"/>
                    </a:moveTo>
                    <a:lnTo>
                      <a:pt x="2" y="1"/>
                    </a:lnTo>
                    <a:lnTo>
                      <a:pt x="0" y="5"/>
                    </a:lnTo>
                  </a:path>
                </a:pathLst>
              </a:custGeom>
              <a:noFill/>
              <a:ln w="3">
                <a:solidFill>
                  <a:srgbClr val="00BDFF"/>
                </a:solidFill>
                <a:prstDash val="solid"/>
                <a:round/>
                <a:headEnd/>
                <a:tailEnd/>
              </a:ln>
            </p:spPr>
            <p:txBody>
              <a:bodyPr/>
              <a:lstStyle/>
              <a:p>
                <a:endParaRPr lang="nb-NO" dirty="0"/>
              </a:p>
            </p:txBody>
          </p:sp>
          <p:sp>
            <p:nvSpPr>
              <p:cNvPr id="2988" name="Line 2144"/>
              <p:cNvSpPr>
                <a:spLocks noChangeShapeType="1"/>
              </p:cNvSpPr>
              <p:nvPr/>
            </p:nvSpPr>
            <p:spPr bwMode="auto">
              <a:xfrm flipV="1">
                <a:off x="2097" y="2540"/>
                <a:ext cx="11" cy="4"/>
              </a:xfrm>
              <a:prstGeom prst="line">
                <a:avLst/>
              </a:prstGeom>
              <a:noFill/>
              <a:ln w="3">
                <a:solidFill>
                  <a:srgbClr val="00BDFF"/>
                </a:solidFill>
                <a:round/>
                <a:headEnd/>
                <a:tailEnd/>
              </a:ln>
            </p:spPr>
            <p:txBody>
              <a:bodyPr/>
              <a:lstStyle/>
              <a:p>
                <a:endParaRPr lang="nb-NO" dirty="0"/>
              </a:p>
            </p:txBody>
          </p:sp>
          <p:sp>
            <p:nvSpPr>
              <p:cNvPr id="2989" name="Freeform 2145"/>
              <p:cNvSpPr>
                <a:spLocks/>
              </p:cNvSpPr>
              <p:nvPr/>
            </p:nvSpPr>
            <p:spPr bwMode="auto">
              <a:xfrm>
                <a:off x="2273" y="2523"/>
                <a:ext cx="14" cy="25"/>
              </a:xfrm>
              <a:custGeom>
                <a:avLst/>
                <a:gdLst>
                  <a:gd name="T0" fmla="*/ 14 w 14"/>
                  <a:gd name="T1" fmla="*/ 25 h 25"/>
                  <a:gd name="T2" fmla="*/ 5 w 14"/>
                  <a:gd name="T3" fmla="*/ 23 h 25"/>
                  <a:gd name="T4" fmla="*/ 0 w 14"/>
                  <a:gd name="T5" fmla="*/ 14 h 25"/>
                  <a:gd name="T6" fmla="*/ 1 w 14"/>
                  <a:gd name="T7" fmla="*/ 5 h 25"/>
                  <a:gd name="T8" fmla="*/ 10 w 14"/>
                  <a:gd name="T9" fmla="*/ 0 h 25"/>
                  <a:gd name="T10" fmla="*/ 0 60000 65536"/>
                  <a:gd name="T11" fmla="*/ 0 60000 65536"/>
                  <a:gd name="T12" fmla="*/ 0 60000 65536"/>
                  <a:gd name="T13" fmla="*/ 0 60000 65536"/>
                  <a:gd name="T14" fmla="*/ 0 60000 65536"/>
                  <a:gd name="T15" fmla="*/ 0 w 14"/>
                  <a:gd name="T16" fmla="*/ 0 h 25"/>
                  <a:gd name="T17" fmla="*/ 14 w 14"/>
                  <a:gd name="T18" fmla="*/ 25 h 25"/>
                </a:gdLst>
                <a:ahLst/>
                <a:cxnLst>
                  <a:cxn ang="T10">
                    <a:pos x="T0" y="T1"/>
                  </a:cxn>
                  <a:cxn ang="T11">
                    <a:pos x="T2" y="T3"/>
                  </a:cxn>
                  <a:cxn ang="T12">
                    <a:pos x="T4" y="T5"/>
                  </a:cxn>
                  <a:cxn ang="T13">
                    <a:pos x="T6" y="T7"/>
                  </a:cxn>
                  <a:cxn ang="T14">
                    <a:pos x="T8" y="T9"/>
                  </a:cxn>
                </a:cxnLst>
                <a:rect l="T15" t="T16" r="T17" b="T18"/>
                <a:pathLst>
                  <a:path w="14" h="25">
                    <a:moveTo>
                      <a:pt x="14" y="25"/>
                    </a:moveTo>
                    <a:lnTo>
                      <a:pt x="5" y="23"/>
                    </a:lnTo>
                    <a:lnTo>
                      <a:pt x="0" y="14"/>
                    </a:lnTo>
                    <a:lnTo>
                      <a:pt x="1" y="5"/>
                    </a:lnTo>
                    <a:lnTo>
                      <a:pt x="10" y="0"/>
                    </a:lnTo>
                  </a:path>
                </a:pathLst>
              </a:custGeom>
              <a:noFill/>
              <a:ln w="3">
                <a:solidFill>
                  <a:srgbClr val="00BDFF"/>
                </a:solidFill>
                <a:prstDash val="solid"/>
                <a:round/>
                <a:headEnd/>
                <a:tailEnd/>
              </a:ln>
            </p:spPr>
            <p:txBody>
              <a:bodyPr/>
              <a:lstStyle/>
              <a:p>
                <a:endParaRPr lang="nb-NO" dirty="0"/>
              </a:p>
            </p:txBody>
          </p:sp>
          <p:sp>
            <p:nvSpPr>
              <p:cNvPr id="2990" name="Freeform 2146"/>
              <p:cNvSpPr>
                <a:spLocks/>
              </p:cNvSpPr>
              <p:nvPr/>
            </p:nvSpPr>
            <p:spPr bwMode="auto">
              <a:xfrm>
                <a:off x="2287" y="2548"/>
                <a:ext cx="7" cy="2"/>
              </a:xfrm>
              <a:custGeom>
                <a:avLst/>
                <a:gdLst>
                  <a:gd name="T0" fmla="*/ 7 w 7"/>
                  <a:gd name="T1" fmla="*/ 2 h 2"/>
                  <a:gd name="T2" fmla="*/ 4 w 7"/>
                  <a:gd name="T3" fmla="*/ 1 h 2"/>
                  <a:gd name="T4" fmla="*/ 0 w 7"/>
                  <a:gd name="T5" fmla="*/ 0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4" y="1"/>
                    </a:lnTo>
                    <a:lnTo>
                      <a:pt x="0" y="0"/>
                    </a:lnTo>
                  </a:path>
                </a:pathLst>
              </a:custGeom>
              <a:noFill/>
              <a:ln w="3">
                <a:solidFill>
                  <a:srgbClr val="00BDFF"/>
                </a:solidFill>
                <a:prstDash val="solid"/>
                <a:round/>
                <a:headEnd/>
                <a:tailEnd/>
              </a:ln>
            </p:spPr>
            <p:txBody>
              <a:bodyPr/>
              <a:lstStyle/>
              <a:p>
                <a:endParaRPr lang="nb-NO" dirty="0"/>
              </a:p>
            </p:txBody>
          </p:sp>
          <p:sp>
            <p:nvSpPr>
              <p:cNvPr id="2991" name="Freeform 2147"/>
              <p:cNvSpPr>
                <a:spLocks/>
              </p:cNvSpPr>
              <p:nvPr/>
            </p:nvSpPr>
            <p:spPr bwMode="auto">
              <a:xfrm>
                <a:off x="2241" y="2508"/>
                <a:ext cx="19" cy="46"/>
              </a:xfrm>
              <a:custGeom>
                <a:avLst/>
                <a:gdLst>
                  <a:gd name="T0" fmla="*/ 9 w 19"/>
                  <a:gd name="T1" fmla="*/ 0 h 46"/>
                  <a:gd name="T2" fmla="*/ 17 w 19"/>
                  <a:gd name="T3" fmla="*/ 11 h 46"/>
                  <a:gd name="T4" fmla="*/ 19 w 19"/>
                  <a:gd name="T5" fmla="*/ 12 h 46"/>
                  <a:gd name="T6" fmla="*/ 19 w 19"/>
                  <a:gd name="T7" fmla="*/ 15 h 46"/>
                  <a:gd name="T8" fmla="*/ 16 w 19"/>
                  <a:gd name="T9" fmla="*/ 20 h 46"/>
                  <a:gd name="T10" fmla="*/ 12 w 19"/>
                  <a:gd name="T11" fmla="*/ 32 h 46"/>
                  <a:gd name="T12" fmla="*/ 5 w 19"/>
                  <a:gd name="T13" fmla="*/ 38 h 46"/>
                  <a:gd name="T14" fmla="*/ 0 w 19"/>
                  <a:gd name="T15" fmla="*/ 43 h 46"/>
                  <a:gd name="T16" fmla="*/ 2 w 19"/>
                  <a:gd name="T17" fmla="*/ 46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46"/>
                  <a:gd name="T29" fmla="*/ 19 w 1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46">
                    <a:moveTo>
                      <a:pt x="9" y="0"/>
                    </a:moveTo>
                    <a:lnTo>
                      <a:pt x="17" y="11"/>
                    </a:lnTo>
                    <a:lnTo>
                      <a:pt x="19" y="12"/>
                    </a:lnTo>
                    <a:lnTo>
                      <a:pt x="19" y="15"/>
                    </a:lnTo>
                    <a:lnTo>
                      <a:pt x="16" y="20"/>
                    </a:lnTo>
                    <a:lnTo>
                      <a:pt x="12" y="32"/>
                    </a:lnTo>
                    <a:lnTo>
                      <a:pt x="5" y="38"/>
                    </a:lnTo>
                    <a:lnTo>
                      <a:pt x="0" y="43"/>
                    </a:lnTo>
                    <a:lnTo>
                      <a:pt x="2" y="46"/>
                    </a:lnTo>
                  </a:path>
                </a:pathLst>
              </a:custGeom>
              <a:noFill/>
              <a:ln w="3">
                <a:solidFill>
                  <a:srgbClr val="00BDFF"/>
                </a:solidFill>
                <a:prstDash val="solid"/>
                <a:round/>
                <a:headEnd/>
                <a:tailEnd/>
              </a:ln>
            </p:spPr>
            <p:txBody>
              <a:bodyPr/>
              <a:lstStyle/>
              <a:p>
                <a:endParaRPr lang="nb-NO" dirty="0"/>
              </a:p>
            </p:txBody>
          </p:sp>
          <p:sp>
            <p:nvSpPr>
              <p:cNvPr id="2992" name="Freeform 2148"/>
              <p:cNvSpPr>
                <a:spLocks/>
              </p:cNvSpPr>
              <p:nvPr/>
            </p:nvSpPr>
            <p:spPr bwMode="auto">
              <a:xfrm>
                <a:off x="2286" y="2550"/>
                <a:ext cx="8" cy="4"/>
              </a:xfrm>
              <a:custGeom>
                <a:avLst/>
                <a:gdLst>
                  <a:gd name="T0" fmla="*/ 0 w 8"/>
                  <a:gd name="T1" fmla="*/ 4 h 4"/>
                  <a:gd name="T2" fmla="*/ 1 w 8"/>
                  <a:gd name="T3" fmla="*/ 4 h 4"/>
                  <a:gd name="T4" fmla="*/ 2 w 8"/>
                  <a:gd name="T5" fmla="*/ 4 h 4"/>
                  <a:gd name="T6" fmla="*/ 8 w 8"/>
                  <a:gd name="T7" fmla="*/ 0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4"/>
                    </a:moveTo>
                    <a:lnTo>
                      <a:pt x="1" y="4"/>
                    </a:lnTo>
                    <a:lnTo>
                      <a:pt x="2" y="4"/>
                    </a:lnTo>
                    <a:lnTo>
                      <a:pt x="8" y="0"/>
                    </a:lnTo>
                  </a:path>
                </a:pathLst>
              </a:custGeom>
              <a:noFill/>
              <a:ln w="3">
                <a:solidFill>
                  <a:srgbClr val="00BDFF"/>
                </a:solidFill>
                <a:prstDash val="solid"/>
                <a:round/>
                <a:headEnd/>
                <a:tailEnd/>
              </a:ln>
            </p:spPr>
            <p:txBody>
              <a:bodyPr/>
              <a:lstStyle/>
              <a:p>
                <a:endParaRPr lang="nb-NO" dirty="0"/>
              </a:p>
            </p:txBody>
          </p:sp>
          <p:sp>
            <p:nvSpPr>
              <p:cNvPr id="2993" name="Freeform 2149"/>
              <p:cNvSpPr>
                <a:spLocks/>
              </p:cNvSpPr>
              <p:nvPr/>
            </p:nvSpPr>
            <p:spPr bwMode="auto">
              <a:xfrm>
                <a:off x="2155" y="2542"/>
                <a:ext cx="2" cy="13"/>
              </a:xfrm>
              <a:custGeom>
                <a:avLst/>
                <a:gdLst>
                  <a:gd name="T0" fmla="*/ 2 w 2"/>
                  <a:gd name="T1" fmla="*/ 0 h 13"/>
                  <a:gd name="T2" fmla="*/ 0 w 2"/>
                  <a:gd name="T3" fmla="*/ 7 h 13"/>
                  <a:gd name="T4" fmla="*/ 1 w 2"/>
                  <a:gd name="T5" fmla="*/ 13 h 13"/>
                  <a:gd name="T6" fmla="*/ 0 60000 65536"/>
                  <a:gd name="T7" fmla="*/ 0 60000 65536"/>
                  <a:gd name="T8" fmla="*/ 0 60000 65536"/>
                  <a:gd name="T9" fmla="*/ 0 w 2"/>
                  <a:gd name="T10" fmla="*/ 0 h 13"/>
                  <a:gd name="T11" fmla="*/ 2 w 2"/>
                  <a:gd name="T12" fmla="*/ 13 h 13"/>
                </a:gdLst>
                <a:ahLst/>
                <a:cxnLst>
                  <a:cxn ang="T6">
                    <a:pos x="T0" y="T1"/>
                  </a:cxn>
                  <a:cxn ang="T7">
                    <a:pos x="T2" y="T3"/>
                  </a:cxn>
                  <a:cxn ang="T8">
                    <a:pos x="T4" y="T5"/>
                  </a:cxn>
                </a:cxnLst>
                <a:rect l="T9" t="T10" r="T11" b="T12"/>
                <a:pathLst>
                  <a:path w="2" h="13">
                    <a:moveTo>
                      <a:pt x="2" y="0"/>
                    </a:moveTo>
                    <a:lnTo>
                      <a:pt x="0" y="7"/>
                    </a:lnTo>
                    <a:lnTo>
                      <a:pt x="1" y="13"/>
                    </a:lnTo>
                  </a:path>
                </a:pathLst>
              </a:custGeom>
              <a:noFill/>
              <a:ln w="3">
                <a:solidFill>
                  <a:srgbClr val="00BDFF"/>
                </a:solidFill>
                <a:prstDash val="solid"/>
                <a:round/>
                <a:headEnd/>
                <a:tailEnd/>
              </a:ln>
            </p:spPr>
            <p:txBody>
              <a:bodyPr/>
              <a:lstStyle/>
              <a:p>
                <a:endParaRPr lang="nb-NO" dirty="0"/>
              </a:p>
            </p:txBody>
          </p:sp>
          <p:sp>
            <p:nvSpPr>
              <p:cNvPr id="2994" name="Freeform 2150"/>
              <p:cNvSpPr>
                <a:spLocks/>
              </p:cNvSpPr>
              <p:nvPr/>
            </p:nvSpPr>
            <p:spPr bwMode="auto">
              <a:xfrm>
                <a:off x="2156" y="2534"/>
                <a:ext cx="39" cy="21"/>
              </a:xfrm>
              <a:custGeom>
                <a:avLst/>
                <a:gdLst>
                  <a:gd name="T0" fmla="*/ 0 w 39"/>
                  <a:gd name="T1" fmla="*/ 21 h 21"/>
                  <a:gd name="T2" fmla="*/ 0 w 39"/>
                  <a:gd name="T3" fmla="*/ 21 h 21"/>
                  <a:gd name="T4" fmla="*/ 7 w 39"/>
                  <a:gd name="T5" fmla="*/ 14 h 21"/>
                  <a:gd name="T6" fmla="*/ 16 w 39"/>
                  <a:gd name="T7" fmla="*/ 7 h 21"/>
                  <a:gd name="T8" fmla="*/ 17 w 39"/>
                  <a:gd name="T9" fmla="*/ 7 h 21"/>
                  <a:gd name="T10" fmla="*/ 28 w 39"/>
                  <a:gd name="T11" fmla="*/ 4 h 21"/>
                  <a:gd name="T12" fmla="*/ 39 w 39"/>
                  <a:gd name="T13" fmla="*/ 0 h 21"/>
                  <a:gd name="T14" fmla="*/ 0 60000 65536"/>
                  <a:gd name="T15" fmla="*/ 0 60000 65536"/>
                  <a:gd name="T16" fmla="*/ 0 60000 65536"/>
                  <a:gd name="T17" fmla="*/ 0 60000 65536"/>
                  <a:gd name="T18" fmla="*/ 0 60000 65536"/>
                  <a:gd name="T19" fmla="*/ 0 60000 65536"/>
                  <a:gd name="T20" fmla="*/ 0 60000 65536"/>
                  <a:gd name="T21" fmla="*/ 0 w 39"/>
                  <a:gd name="T22" fmla="*/ 0 h 21"/>
                  <a:gd name="T23" fmla="*/ 39 w 3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1">
                    <a:moveTo>
                      <a:pt x="0" y="21"/>
                    </a:moveTo>
                    <a:lnTo>
                      <a:pt x="0" y="21"/>
                    </a:lnTo>
                    <a:lnTo>
                      <a:pt x="7" y="14"/>
                    </a:lnTo>
                    <a:lnTo>
                      <a:pt x="16" y="7"/>
                    </a:lnTo>
                    <a:lnTo>
                      <a:pt x="17" y="7"/>
                    </a:lnTo>
                    <a:lnTo>
                      <a:pt x="28" y="4"/>
                    </a:lnTo>
                    <a:lnTo>
                      <a:pt x="39" y="0"/>
                    </a:lnTo>
                  </a:path>
                </a:pathLst>
              </a:custGeom>
              <a:noFill/>
              <a:ln w="3">
                <a:solidFill>
                  <a:srgbClr val="00BDFF"/>
                </a:solidFill>
                <a:prstDash val="solid"/>
                <a:round/>
                <a:headEnd/>
                <a:tailEnd/>
              </a:ln>
            </p:spPr>
            <p:txBody>
              <a:bodyPr/>
              <a:lstStyle/>
              <a:p>
                <a:endParaRPr lang="nb-NO" dirty="0"/>
              </a:p>
            </p:txBody>
          </p:sp>
          <p:sp>
            <p:nvSpPr>
              <p:cNvPr id="2995" name="Freeform 2151"/>
              <p:cNvSpPr>
                <a:spLocks/>
              </p:cNvSpPr>
              <p:nvPr/>
            </p:nvSpPr>
            <p:spPr bwMode="auto">
              <a:xfrm>
                <a:off x="2246" y="2546"/>
                <a:ext cx="40" cy="9"/>
              </a:xfrm>
              <a:custGeom>
                <a:avLst/>
                <a:gdLst>
                  <a:gd name="T0" fmla="*/ 0 w 40"/>
                  <a:gd name="T1" fmla="*/ 9 h 9"/>
                  <a:gd name="T2" fmla="*/ 4 w 40"/>
                  <a:gd name="T3" fmla="*/ 7 h 9"/>
                  <a:gd name="T4" fmla="*/ 6 w 40"/>
                  <a:gd name="T5" fmla="*/ 5 h 9"/>
                  <a:gd name="T6" fmla="*/ 14 w 40"/>
                  <a:gd name="T7" fmla="*/ 2 h 9"/>
                  <a:gd name="T8" fmla="*/ 21 w 40"/>
                  <a:gd name="T9" fmla="*/ 0 h 9"/>
                  <a:gd name="T10" fmla="*/ 23 w 40"/>
                  <a:gd name="T11" fmla="*/ 2 h 9"/>
                  <a:gd name="T12" fmla="*/ 27 w 40"/>
                  <a:gd name="T13" fmla="*/ 5 h 9"/>
                  <a:gd name="T14" fmla="*/ 33 w 40"/>
                  <a:gd name="T15" fmla="*/ 9 h 9"/>
                  <a:gd name="T16" fmla="*/ 40 w 4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9"/>
                  <a:gd name="T29" fmla="*/ 40 w 4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9">
                    <a:moveTo>
                      <a:pt x="0" y="9"/>
                    </a:moveTo>
                    <a:lnTo>
                      <a:pt x="4" y="7"/>
                    </a:lnTo>
                    <a:lnTo>
                      <a:pt x="6" y="5"/>
                    </a:lnTo>
                    <a:lnTo>
                      <a:pt x="14" y="2"/>
                    </a:lnTo>
                    <a:lnTo>
                      <a:pt x="21" y="0"/>
                    </a:lnTo>
                    <a:lnTo>
                      <a:pt x="23" y="2"/>
                    </a:lnTo>
                    <a:lnTo>
                      <a:pt x="27" y="5"/>
                    </a:lnTo>
                    <a:lnTo>
                      <a:pt x="33" y="9"/>
                    </a:lnTo>
                    <a:lnTo>
                      <a:pt x="40" y="8"/>
                    </a:lnTo>
                  </a:path>
                </a:pathLst>
              </a:custGeom>
              <a:noFill/>
              <a:ln w="3">
                <a:solidFill>
                  <a:srgbClr val="00BDFF"/>
                </a:solidFill>
                <a:prstDash val="solid"/>
                <a:round/>
                <a:headEnd/>
                <a:tailEnd/>
              </a:ln>
            </p:spPr>
            <p:txBody>
              <a:bodyPr/>
              <a:lstStyle/>
              <a:p>
                <a:endParaRPr lang="nb-NO" dirty="0"/>
              </a:p>
            </p:txBody>
          </p:sp>
          <p:sp>
            <p:nvSpPr>
              <p:cNvPr id="2996" name="Freeform 2152"/>
              <p:cNvSpPr>
                <a:spLocks/>
              </p:cNvSpPr>
              <p:nvPr/>
            </p:nvSpPr>
            <p:spPr bwMode="auto">
              <a:xfrm>
                <a:off x="2243" y="2554"/>
                <a:ext cx="3" cy="4"/>
              </a:xfrm>
              <a:custGeom>
                <a:avLst/>
                <a:gdLst>
                  <a:gd name="T0" fmla="*/ 0 w 3"/>
                  <a:gd name="T1" fmla="*/ 0 h 4"/>
                  <a:gd name="T2" fmla="*/ 0 w 3"/>
                  <a:gd name="T3" fmla="*/ 0 h 4"/>
                  <a:gd name="T4" fmla="*/ 1 w 3"/>
                  <a:gd name="T5" fmla="*/ 4 h 4"/>
                  <a:gd name="T6" fmla="*/ 3 w 3"/>
                  <a:gd name="T7" fmla="*/ 1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0"/>
                    </a:moveTo>
                    <a:lnTo>
                      <a:pt x="0" y="0"/>
                    </a:lnTo>
                    <a:lnTo>
                      <a:pt x="1" y="4"/>
                    </a:lnTo>
                    <a:lnTo>
                      <a:pt x="3" y="1"/>
                    </a:lnTo>
                  </a:path>
                </a:pathLst>
              </a:custGeom>
              <a:noFill/>
              <a:ln w="3">
                <a:solidFill>
                  <a:srgbClr val="00BDFF"/>
                </a:solidFill>
                <a:prstDash val="solid"/>
                <a:round/>
                <a:headEnd/>
                <a:tailEnd/>
              </a:ln>
            </p:spPr>
            <p:txBody>
              <a:bodyPr/>
              <a:lstStyle/>
              <a:p>
                <a:endParaRPr lang="nb-NO" dirty="0"/>
              </a:p>
            </p:txBody>
          </p:sp>
          <p:sp>
            <p:nvSpPr>
              <p:cNvPr id="2997" name="Freeform 2153"/>
              <p:cNvSpPr>
                <a:spLocks/>
              </p:cNvSpPr>
              <p:nvPr/>
            </p:nvSpPr>
            <p:spPr bwMode="auto">
              <a:xfrm>
                <a:off x="2085" y="2544"/>
                <a:ext cx="12" cy="24"/>
              </a:xfrm>
              <a:custGeom>
                <a:avLst/>
                <a:gdLst>
                  <a:gd name="T0" fmla="*/ 10 w 12"/>
                  <a:gd name="T1" fmla="*/ 24 h 24"/>
                  <a:gd name="T2" fmla="*/ 8 w 12"/>
                  <a:gd name="T3" fmla="*/ 21 h 24"/>
                  <a:gd name="T4" fmla="*/ 7 w 12"/>
                  <a:gd name="T5" fmla="*/ 14 h 24"/>
                  <a:gd name="T6" fmla="*/ 0 w 12"/>
                  <a:gd name="T7" fmla="*/ 4 h 24"/>
                  <a:gd name="T8" fmla="*/ 7 w 12"/>
                  <a:gd name="T9" fmla="*/ 1 h 24"/>
                  <a:gd name="T10" fmla="*/ 12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0" y="24"/>
                    </a:moveTo>
                    <a:lnTo>
                      <a:pt x="8" y="21"/>
                    </a:lnTo>
                    <a:lnTo>
                      <a:pt x="7" y="14"/>
                    </a:lnTo>
                    <a:lnTo>
                      <a:pt x="0" y="4"/>
                    </a:lnTo>
                    <a:lnTo>
                      <a:pt x="7" y="1"/>
                    </a:lnTo>
                    <a:lnTo>
                      <a:pt x="12" y="0"/>
                    </a:lnTo>
                  </a:path>
                </a:pathLst>
              </a:custGeom>
              <a:noFill/>
              <a:ln w="3">
                <a:solidFill>
                  <a:srgbClr val="00BDFF"/>
                </a:solidFill>
                <a:prstDash val="solid"/>
                <a:round/>
                <a:headEnd/>
                <a:tailEnd/>
              </a:ln>
            </p:spPr>
            <p:txBody>
              <a:bodyPr/>
              <a:lstStyle/>
              <a:p>
                <a:endParaRPr lang="nb-NO" dirty="0"/>
              </a:p>
            </p:txBody>
          </p:sp>
          <p:sp>
            <p:nvSpPr>
              <p:cNvPr id="2998" name="Freeform 2154"/>
              <p:cNvSpPr>
                <a:spLocks/>
              </p:cNvSpPr>
              <p:nvPr/>
            </p:nvSpPr>
            <p:spPr bwMode="auto">
              <a:xfrm>
                <a:off x="2032" y="2557"/>
                <a:ext cx="19" cy="11"/>
              </a:xfrm>
              <a:custGeom>
                <a:avLst/>
                <a:gdLst>
                  <a:gd name="T0" fmla="*/ 19 w 19"/>
                  <a:gd name="T1" fmla="*/ 11 h 11"/>
                  <a:gd name="T2" fmla="*/ 14 w 19"/>
                  <a:gd name="T3" fmla="*/ 1 h 11"/>
                  <a:gd name="T4" fmla="*/ 5 w 19"/>
                  <a:gd name="T5" fmla="*/ 6 h 11"/>
                  <a:gd name="T6" fmla="*/ 2 w 19"/>
                  <a:gd name="T7" fmla="*/ 0 h 11"/>
                  <a:gd name="T8" fmla="*/ 0 w 19"/>
                  <a:gd name="T9" fmla="*/ 1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19" y="11"/>
                    </a:moveTo>
                    <a:lnTo>
                      <a:pt x="14" y="1"/>
                    </a:lnTo>
                    <a:lnTo>
                      <a:pt x="5" y="6"/>
                    </a:lnTo>
                    <a:lnTo>
                      <a:pt x="2" y="0"/>
                    </a:lnTo>
                    <a:lnTo>
                      <a:pt x="0" y="1"/>
                    </a:lnTo>
                  </a:path>
                </a:pathLst>
              </a:custGeom>
              <a:noFill/>
              <a:ln w="3">
                <a:solidFill>
                  <a:srgbClr val="00BDFF"/>
                </a:solidFill>
                <a:prstDash val="solid"/>
                <a:round/>
                <a:headEnd/>
                <a:tailEnd/>
              </a:ln>
            </p:spPr>
            <p:txBody>
              <a:bodyPr/>
              <a:lstStyle/>
              <a:p>
                <a:endParaRPr lang="nb-NO" dirty="0"/>
              </a:p>
            </p:txBody>
          </p:sp>
          <p:sp>
            <p:nvSpPr>
              <p:cNvPr id="2999" name="Freeform 2155"/>
              <p:cNvSpPr>
                <a:spLocks/>
              </p:cNvSpPr>
              <p:nvPr/>
            </p:nvSpPr>
            <p:spPr bwMode="auto">
              <a:xfrm>
                <a:off x="2054" y="2550"/>
                <a:ext cx="31" cy="21"/>
              </a:xfrm>
              <a:custGeom>
                <a:avLst/>
                <a:gdLst>
                  <a:gd name="T0" fmla="*/ 31 w 31"/>
                  <a:gd name="T1" fmla="*/ 13 h 21"/>
                  <a:gd name="T2" fmla="*/ 26 w 31"/>
                  <a:gd name="T3" fmla="*/ 12 h 21"/>
                  <a:gd name="T4" fmla="*/ 24 w 31"/>
                  <a:gd name="T5" fmla="*/ 3 h 21"/>
                  <a:gd name="T6" fmla="*/ 22 w 31"/>
                  <a:gd name="T7" fmla="*/ 0 h 21"/>
                  <a:gd name="T8" fmla="*/ 3 w 31"/>
                  <a:gd name="T9" fmla="*/ 0 h 21"/>
                  <a:gd name="T10" fmla="*/ 0 w 31"/>
                  <a:gd name="T11" fmla="*/ 9 h 21"/>
                  <a:gd name="T12" fmla="*/ 5 w 31"/>
                  <a:gd name="T13" fmla="*/ 18 h 21"/>
                  <a:gd name="T14" fmla="*/ 5 w 31"/>
                  <a:gd name="T15" fmla="*/ 21 h 21"/>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1"/>
                  <a:gd name="T26" fmla="*/ 31 w 3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1">
                    <a:moveTo>
                      <a:pt x="31" y="13"/>
                    </a:moveTo>
                    <a:lnTo>
                      <a:pt x="26" y="12"/>
                    </a:lnTo>
                    <a:lnTo>
                      <a:pt x="24" y="3"/>
                    </a:lnTo>
                    <a:lnTo>
                      <a:pt x="22" y="0"/>
                    </a:lnTo>
                    <a:lnTo>
                      <a:pt x="3" y="0"/>
                    </a:lnTo>
                    <a:lnTo>
                      <a:pt x="0" y="9"/>
                    </a:lnTo>
                    <a:lnTo>
                      <a:pt x="5" y="18"/>
                    </a:lnTo>
                    <a:lnTo>
                      <a:pt x="5" y="21"/>
                    </a:lnTo>
                  </a:path>
                </a:pathLst>
              </a:custGeom>
              <a:noFill/>
              <a:ln w="3">
                <a:solidFill>
                  <a:srgbClr val="00BDFF"/>
                </a:solidFill>
                <a:prstDash val="solid"/>
                <a:round/>
                <a:headEnd/>
                <a:tailEnd/>
              </a:ln>
            </p:spPr>
            <p:txBody>
              <a:bodyPr/>
              <a:lstStyle/>
              <a:p>
                <a:endParaRPr lang="nb-NO" dirty="0"/>
              </a:p>
            </p:txBody>
          </p:sp>
          <p:sp>
            <p:nvSpPr>
              <p:cNvPr id="3000" name="Freeform 2156"/>
              <p:cNvSpPr>
                <a:spLocks/>
              </p:cNvSpPr>
              <p:nvPr/>
            </p:nvSpPr>
            <p:spPr bwMode="auto">
              <a:xfrm>
                <a:off x="2095" y="2568"/>
                <a:ext cx="44" cy="3"/>
              </a:xfrm>
              <a:custGeom>
                <a:avLst/>
                <a:gdLst>
                  <a:gd name="T0" fmla="*/ 44 w 44"/>
                  <a:gd name="T1" fmla="*/ 3 h 3"/>
                  <a:gd name="T2" fmla="*/ 43 w 44"/>
                  <a:gd name="T3" fmla="*/ 2 h 3"/>
                  <a:gd name="T4" fmla="*/ 39 w 44"/>
                  <a:gd name="T5" fmla="*/ 0 h 3"/>
                  <a:gd name="T6" fmla="*/ 30 w 44"/>
                  <a:gd name="T7" fmla="*/ 2 h 3"/>
                  <a:gd name="T8" fmla="*/ 1 w 44"/>
                  <a:gd name="T9" fmla="*/ 3 h 3"/>
                  <a:gd name="T10" fmla="*/ 0 w 44"/>
                  <a:gd name="T11" fmla="*/ 0 h 3"/>
                  <a:gd name="T12" fmla="*/ 0 60000 65536"/>
                  <a:gd name="T13" fmla="*/ 0 60000 65536"/>
                  <a:gd name="T14" fmla="*/ 0 60000 65536"/>
                  <a:gd name="T15" fmla="*/ 0 60000 65536"/>
                  <a:gd name="T16" fmla="*/ 0 60000 65536"/>
                  <a:gd name="T17" fmla="*/ 0 60000 65536"/>
                  <a:gd name="T18" fmla="*/ 0 w 44"/>
                  <a:gd name="T19" fmla="*/ 0 h 3"/>
                  <a:gd name="T20" fmla="*/ 44 w 4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4" h="3">
                    <a:moveTo>
                      <a:pt x="44" y="3"/>
                    </a:moveTo>
                    <a:lnTo>
                      <a:pt x="43" y="2"/>
                    </a:lnTo>
                    <a:lnTo>
                      <a:pt x="39" y="0"/>
                    </a:lnTo>
                    <a:lnTo>
                      <a:pt x="30" y="2"/>
                    </a:lnTo>
                    <a:lnTo>
                      <a:pt x="1" y="3"/>
                    </a:lnTo>
                    <a:lnTo>
                      <a:pt x="0" y="0"/>
                    </a:lnTo>
                  </a:path>
                </a:pathLst>
              </a:custGeom>
              <a:noFill/>
              <a:ln w="3">
                <a:solidFill>
                  <a:srgbClr val="00BDFF"/>
                </a:solidFill>
                <a:prstDash val="solid"/>
                <a:round/>
                <a:headEnd/>
                <a:tailEnd/>
              </a:ln>
            </p:spPr>
            <p:txBody>
              <a:bodyPr/>
              <a:lstStyle/>
              <a:p>
                <a:endParaRPr lang="nb-NO" dirty="0"/>
              </a:p>
            </p:txBody>
          </p:sp>
          <p:sp>
            <p:nvSpPr>
              <p:cNvPr id="3001" name="Freeform 2157"/>
              <p:cNvSpPr>
                <a:spLocks/>
              </p:cNvSpPr>
              <p:nvPr/>
            </p:nvSpPr>
            <p:spPr bwMode="auto">
              <a:xfrm>
                <a:off x="2012" y="2558"/>
                <a:ext cx="20" cy="17"/>
              </a:xfrm>
              <a:custGeom>
                <a:avLst/>
                <a:gdLst>
                  <a:gd name="T0" fmla="*/ 20 w 20"/>
                  <a:gd name="T1" fmla="*/ 0 h 17"/>
                  <a:gd name="T2" fmla="*/ 0 w 20"/>
                  <a:gd name="T3" fmla="*/ 8 h 17"/>
                  <a:gd name="T4" fmla="*/ 4 w 20"/>
                  <a:gd name="T5" fmla="*/ 16 h 17"/>
                  <a:gd name="T6" fmla="*/ 5 w 20"/>
                  <a:gd name="T7" fmla="*/ 17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20" y="0"/>
                    </a:moveTo>
                    <a:lnTo>
                      <a:pt x="0" y="8"/>
                    </a:lnTo>
                    <a:lnTo>
                      <a:pt x="4" y="16"/>
                    </a:lnTo>
                    <a:lnTo>
                      <a:pt x="5" y="17"/>
                    </a:lnTo>
                  </a:path>
                </a:pathLst>
              </a:custGeom>
              <a:noFill/>
              <a:ln w="3">
                <a:solidFill>
                  <a:srgbClr val="00BDFF"/>
                </a:solidFill>
                <a:prstDash val="solid"/>
                <a:round/>
                <a:headEnd/>
                <a:tailEnd/>
              </a:ln>
            </p:spPr>
            <p:txBody>
              <a:bodyPr/>
              <a:lstStyle/>
              <a:p>
                <a:endParaRPr lang="nb-NO" dirty="0"/>
              </a:p>
            </p:txBody>
          </p:sp>
          <p:sp>
            <p:nvSpPr>
              <p:cNvPr id="3002" name="Freeform 2158"/>
              <p:cNvSpPr>
                <a:spLocks/>
              </p:cNvSpPr>
              <p:nvPr/>
            </p:nvSpPr>
            <p:spPr bwMode="auto">
              <a:xfrm>
                <a:off x="2042" y="2568"/>
                <a:ext cx="13" cy="8"/>
              </a:xfrm>
              <a:custGeom>
                <a:avLst/>
                <a:gdLst>
                  <a:gd name="T0" fmla="*/ 0 w 13"/>
                  <a:gd name="T1" fmla="*/ 8 h 8"/>
                  <a:gd name="T2" fmla="*/ 13 w 13"/>
                  <a:gd name="T3" fmla="*/ 6 h 8"/>
                  <a:gd name="T4" fmla="*/ 9 w 13"/>
                  <a:gd name="T5" fmla="*/ 0 h 8"/>
                  <a:gd name="T6" fmla="*/ 0 60000 65536"/>
                  <a:gd name="T7" fmla="*/ 0 60000 65536"/>
                  <a:gd name="T8" fmla="*/ 0 60000 65536"/>
                  <a:gd name="T9" fmla="*/ 0 w 13"/>
                  <a:gd name="T10" fmla="*/ 0 h 8"/>
                  <a:gd name="T11" fmla="*/ 13 w 13"/>
                  <a:gd name="T12" fmla="*/ 8 h 8"/>
                </a:gdLst>
                <a:ahLst/>
                <a:cxnLst>
                  <a:cxn ang="T6">
                    <a:pos x="T0" y="T1"/>
                  </a:cxn>
                  <a:cxn ang="T7">
                    <a:pos x="T2" y="T3"/>
                  </a:cxn>
                  <a:cxn ang="T8">
                    <a:pos x="T4" y="T5"/>
                  </a:cxn>
                </a:cxnLst>
                <a:rect l="T9" t="T10" r="T11" b="T12"/>
                <a:pathLst>
                  <a:path w="13" h="8">
                    <a:moveTo>
                      <a:pt x="0" y="8"/>
                    </a:moveTo>
                    <a:lnTo>
                      <a:pt x="13" y="6"/>
                    </a:lnTo>
                    <a:lnTo>
                      <a:pt x="9" y="0"/>
                    </a:lnTo>
                  </a:path>
                </a:pathLst>
              </a:custGeom>
              <a:noFill/>
              <a:ln w="3">
                <a:solidFill>
                  <a:srgbClr val="00BDFF"/>
                </a:solidFill>
                <a:prstDash val="solid"/>
                <a:round/>
                <a:headEnd/>
                <a:tailEnd/>
              </a:ln>
            </p:spPr>
            <p:txBody>
              <a:bodyPr/>
              <a:lstStyle/>
              <a:p>
                <a:endParaRPr lang="nb-NO" dirty="0"/>
              </a:p>
            </p:txBody>
          </p:sp>
          <p:sp>
            <p:nvSpPr>
              <p:cNvPr id="3003" name="Freeform 2159"/>
              <p:cNvSpPr>
                <a:spLocks/>
              </p:cNvSpPr>
              <p:nvPr/>
            </p:nvSpPr>
            <p:spPr bwMode="auto">
              <a:xfrm>
                <a:off x="2017" y="2575"/>
                <a:ext cx="25" cy="4"/>
              </a:xfrm>
              <a:custGeom>
                <a:avLst/>
                <a:gdLst>
                  <a:gd name="T0" fmla="*/ 0 w 25"/>
                  <a:gd name="T1" fmla="*/ 0 h 4"/>
                  <a:gd name="T2" fmla="*/ 7 w 25"/>
                  <a:gd name="T3" fmla="*/ 1 h 4"/>
                  <a:gd name="T4" fmla="*/ 13 w 25"/>
                  <a:gd name="T5" fmla="*/ 3 h 4"/>
                  <a:gd name="T6" fmla="*/ 17 w 25"/>
                  <a:gd name="T7" fmla="*/ 4 h 4"/>
                  <a:gd name="T8" fmla="*/ 25 w 25"/>
                  <a:gd name="T9" fmla="*/ 1 h 4"/>
                  <a:gd name="T10" fmla="*/ 0 60000 65536"/>
                  <a:gd name="T11" fmla="*/ 0 60000 65536"/>
                  <a:gd name="T12" fmla="*/ 0 60000 65536"/>
                  <a:gd name="T13" fmla="*/ 0 60000 65536"/>
                  <a:gd name="T14" fmla="*/ 0 60000 65536"/>
                  <a:gd name="T15" fmla="*/ 0 w 25"/>
                  <a:gd name="T16" fmla="*/ 0 h 4"/>
                  <a:gd name="T17" fmla="*/ 25 w 25"/>
                  <a:gd name="T18" fmla="*/ 4 h 4"/>
                </a:gdLst>
                <a:ahLst/>
                <a:cxnLst>
                  <a:cxn ang="T10">
                    <a:pos x="T0" y="T1"/>
                  </a:cxn>
                  <a:cxn ang="T11">
                    <a:pos x="T2" y="T3"/>
                  </a:cxn>
                  <a:cxn ang="T12">
                    <a:pos x="T4" y="T5"/>
                  </a:cxn>
                  <a:cxn ang="T13">
                    <a:pos x="T6" y="T7"/>
                  </a:cxn>
                  <a:cxn ang="T14">
                    <a:pos x="T8" y="T9"/>
                  </a:cxn>
                </a:cxnLst>
                <a:rect l="T15" t="T16" r="T17" b="T18"/>
                <a:pathLst>
                  <a:path w="25" h="4">
                    <a:moveTo>
                      <a:pt x="0" y="0"/>
                    </a:moveTo>
                    <a:lnTo>
                      <a:pt x="7" y="1"/>
                    </a:lnTo>
                    <a:lnTo>
                      <a:pt x="13" y="3"/>
                    </a:lnTo>
                    <a:lnTo>
                      <a:pt x="17" y="4"/>
                    </a:lnTo>
                    <a:lnTo>
                      <a:pt x="25" y="1"/>
                    </a:lnTo>
                  </a:path>
                </a:pathLst>
              </a:custGeom>
              <a:noFill/>
              <a:ln w="3">
                <a:solidFill>
                  <a:srgbClr val="00BDFF"/>
                </a:solidFill>
                <a:prstDash val="solid"/>
                <a:round/>
                <a:headEnd/>
                <a:tailEnd/>
              </a:ln>
            </p:spPr>
            <p:txBody>
              <a:bodyPr/>
              <a:lstStyle/>
              <a:p>
                <a:endParaRPr lang="nb-NO" dirty="0"/>
              </a:p>
            </p:txBody>
          </p:sp>
          <p:sp>
            <p:nvSpPr>
              <p:cNvPr id="3004" name="Freeform 2160"/>
              <p:cNvSpPr>
                <a:spLocks/>
              </p:cNvSpPr>
              <p:nvPr/>
            </p:nvSpPr>
            <p:spPr bwMode="auto">
              <a:xfrm>
                <a:off x="2059" y="2563"/>
                <a:ext cx="28" cy="16"/>
              </a:xfrm>
              <a:custGeom>
                <a:avLst/>
                <a:gdLst>
                  <a:gd name="T0" fmla="*/ 0 w 28"/>
                  <a:gd name="T1" fmla="*/ 8 h 16"/>
                  <a:gd name="T2" fmla="*/ 0 w 28"/>
                  <a:gd name="T3" fmla="*/ 11 h 16"/>
                  <a:gd name="T4" fmla="*/ 9 w 28"/>
                  <a:gd name="T5" fmla="*/ 16 h 16"/>
                  <a:gd name="T6" fmla="*/ 28 w 28"/>
                  <a:gd name="T7" fmla="*/ 9 h 16"/>
                  <a:gd name="T8" fmla="*/ 28 w 28"/>
                  <a:gd name="T9" fmla="*/ 2 h 16"/>
                  <a:gd name="T10" fmla="*/ 26 w 28"/>
                  <a:gd name="T11" fmla="*/ 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0" y="8"/>
                    </a:moveTo>
                    <a:lnTo>
                      <a:pt x="0" y="11"/>
                    </a:lnTo>
                    <a:lnTo>
                      <a:pt x="9" y="16"/>
                    </a:lnTo>
                    <a:lnTo>
                      <a:pt x="28" y="9"/>
                    </a:lnTo>
                    <a:lnTo>
                      <a:pt x="28" y="2"/>
                    </a:lnTo>
                    <a:lnTo>
                      <a:pt x="26" y="0"/>
                    </a:lnTo>
                  </a:path>
                </a:pathLst>
              </a:custGeom>
              <a:noFill/>
              <a:ln w="3">
                <a:solidFill>
                  <a:srgbClr val="00BDFF"/>
                </a:solidFill>
                <a:prstDash val="solid"/>
                <a:round/>
                <a:headEnd/>
                <a:tailEnd/>
              </a:ln>
            </p:spPr>
            <p:txBody>
              <a:bodyPr/>
              <a:lstStyle/>
              <a:p>
                <a:endParaRPr lang="nb-NO" dirty="0"/>
              </a:p>
            </p:txBody>
          </p:sp>
          <p:sp>
            <p:nvSpPr>
              <p:cNvPr id="3005" name="Freeform 2161"/>
              <p:cNvSpPr>
                <a:spLocks/>
              </p:cNvSpPr>
              <p:nvPr/>
            </p:nvSpPr>
            <p:spPr bwMode="auto">
              <a:xfrm>
                <a:off x="2088" y="2571"/>
                <a:ext cx="51" cy="14"/>
              </a:xfrm>
              <a:custGeom>
                <a:avLst/>
                <a:gdLst>
                  <a:gd name="T0" fmla="*/ 3 w 51"/>
                  <a:gd name="T1" fmla="*/ 14 h 14"/>
                  <a:gd name="T2" fmla="*/ 1 w 51"/>
                  <a:gd name="T3" fmla="*/ 12 h 14"/>
                  <a:gd name="T4" fmla="*/ 0 w 51"/>
                  <a:gd name="T5" fmla="*/ 11 h 14"/>
                  <a:gd name="T6" fmla="*/ 8 w 51"/>
                  <a:gd name="T7" fmla="*/ 8 h 14"/>
                  <a:gd name="T8" fmla="*/ 22 w 51"/>
                  <a:gd name="T9" fmla="*/ 7 h 14"/>
                  <a:gd name="T10" fmla="*/ 26 w 51"/>
                  <a:gd name="T11" fmla="*/ 7 h 14"/>
                  <a:gd name="T12" fmla="*/ 35 w 51"/>
                  <a:gd name="T13" fmla="*/ 5 h 14"/>
                  <a:gd name="T14" fmla="*/ 49 w 51"/>
                  <a:gd name="T15" fmla="*/ 3 h 14"/>
                  <a:gd name="T16" fmla="*/ 51 w 51"/>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4"/>
                  <a:gd name="T29" fmla="*/ 51 w 5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4">
                    <a:moveTo>
                      <a:pt x="3" y="14"/>
                    </a:moveTo>
                    <a:lnTo>
                      <a:pt x="1" y="12"/>
                    </a:lnTo>
                    <a:lnTo>
                      <a:pt x="0" y="11"/>
                    </a:lnTo>
                    <a:lnTo>
                      <a:pt x="8" y="8"/>
                    </a:lnTo>
                    <a:lnTo>
                      <a:pt x="22" y="7"/>
                    </a:lnTo>
                    <a:lnTo>
                      <a:pt x="26" y="7"/>
                    </a:lnTo>
                    <a:lnTo>
                      <a:pt x="35" y="5"/>
                    </a:lnTo>
                    <a:lnTo>
                      <a:pt x="49" y="3"/>
                    </a:lnTo>
                    <a:lnTo>
                      <a:pt x="51" y="0"/>
                    </a:lnTo>
                  </a:path>
                </a:pathLst>
              </a:custGeom>
              <a:noFill/>
              <a:ln w="3">
                <a:solidFill>
                  <a:srgbClr val="00BDFF"/>
                </a:solidFill>
                <a:prstDash val="solid"/>
                <a:round/>
                <a:headEnd/>
                <a:tailEnd/>
              </a:ln>
            </p:spPr>
            <p:txBody>
              <a:bodyPr/>
              <a:lstStyle/>
              <a:p>
                <a:endParaRPr lang="nb-NO" dirty="0"/>
              </a:p>
            </p:txBody>
          </p:sp>
          <p:sp>
            <p:nvSpPr>
              <p:cNvPr id="3006" name="Freeform 2162"/>
              <p:cNvSpPr>
                <a:spLocks/>
              </p:cNvSpPr>
              <p:nvPr/>
            </p:nvSpPr>
            <p:spPr bwMode="auto">
              <a:xfrm>
                <a:off x="2051" y="2580"/>
                <a:ext cx="23" cy="7"/>
              </a:xfrm>
              <a:custGeom>
                <a:avLst/>
                <a:gdLst>
                  <a:gd name="T0" fmla="*/ 2 w 23"/>
                  <a:gd name="T1" fmla="*/ 7 h 7"/>
                  <a:gd name="T2" fmla="*/ 0 w 23"/>
                  <a:gd name="T3" fmla="*/ 2 h 7"/>
                  <a:gd name="T4" fmla="*/ 8 w 23"/>
                  <a:gd name="T5" fmla="*/ 2 h 7"/>
                  <a:gd name="T6" fmla="*/ 10 w 23"/>
                  <a:gd name="T7" fmla="*/ 0 h 7"/>
                  <a:gd name="T8" fmla="*/ 12 w 23"/>
                  <a:gd name="T9" fmla="*/ 3 h 7"/>
                  <a:gd name="T10" fmla="*/ 15 w 23"/>
                  <a:gd name="T11" fmla="*/ 4 h 7"/>
                  <a:gd name="T12" fmla="*/ 23 w 23"/>
                  <a:gd name="T13" fmla="*/ 5 h 7"/>
                  <a:gd name="T14" fmla="*/ 0 60000 65536"/>
                  <a:gd name="T15" fmla="*/ 0 60000 65536"/>
                  <a:gd name="T16" fmla="*/ 0 60000 65536"/>
                  <a:gd name="T17" fmla="*/ 0 60000 65536"/>
                  <a:gd name="T18" fmla="*/ 0 60000 65536"/>
                  <a:gd name="T19" fmla="*/ 0 60000 65536"/>
                  <a:gd name="T20" fmla="*/ 0 60000 65536"/>
                  <a:gd name="T21" fmla="*/ 0 w 23"/>
                  <a:gd name="T22" fmla="*/ 0 h 7"/>
                  <a:gd name="T23" fmla="*/ 23 w 2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7">
                    <a:moveTo>
                      <a:pt x="2" y="7"/>
                    </a:moveTo>
                    <a:lnTo>
                      <a:pt x="0" y="2"/>
                    </a:lnTo>
                    <a:lnTo>
                      <a:pt x="8" y="2"/>
                    </a:lnTo>
                    <a:lnTo>
                      <a:pt x="10" y="0"/>
                    </a:lnTo>
                    <a:lnTo>
                      <a:pt x="12" y="3"/>
                    </a:lnTo>
                    <a:lnTo>
                      <a:pt x="15" y="4"/>
                    </a:lnTo>
                    <a:lnTo>
                      <a:pt x="23" y="5"/>
                    </a:lnTo>
                  </a:path>
                </a:pathLst>
              </a:custGeom>
              <a:noFill/>
              <a:ln w="3">
                <a:solidFill>
                  <a:srgbClr val="00BDFF"/>
                </a:solidFill>
                <a:prstDash val="solid"/>
                <a:round/>
                <a:headEnd/>
                <a:tailEnd/>
              </a:ln>
            </p:spPr>
            <p:txBody>
              <a:bodyPr/>
              <a:lstStyle/>
              <a:p>
                <a:endParaRPr lang="nb-NO" dirty="0"/>
              </a:p>
            </p:txBody>
          </p:sp>
          <p:sp>
            <p:nvSpPr>
              <p:cNvPr id="3007" name="Freeform 2163"/>
              <p:cNvSpPr>
                <a:spLocks/>
              </p:cNvSpPr>
              <p:nvPr/>
            </p:nvSpPr>
            <p:spPr bwMode="auto">
              <a:xfrm>
                <a:off x="2053" y="2587"/>
                <a:ext cx="1" cy="5"/>
              </a:xfrm>
              <a:custGeom>
                <a:avLst/>
                <a:gdLst>
                  <a:gd name="T0" fmla="*/ 0 w 1"/>
                  <a:gd name="T1" fmla="*/ 5 h 5"/>
                  <a:gd name="T2" fmla="*/ 0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5"/>
                    </a:lnTo>
                    <a:lnTo>
                      <a:pt x="0" y="0"/>
                    </a:lnTo>
                  </a:path>
                </a:pathLst>
              </a:custGeom>
              <a:noFill/>
              <a:ln w="3">
                <a:solidFill>
                  <a:srgbClr val="00BDFF"/>
                </a:solidFill>
                <a:prstDash val="solid"/>
                <a:round/>
                <a:headEnd/>
                <a:tailEnd/>
              </a:ln>
            </p:spPr>
            <p:txBody>
              <a:bodyPr/>
              <a:lstStyle/>
              <a:p>
                <a:endParaRPr lang="nb-NO" dirty="0"/>
              </a:p>
            </p:txBody>
          </p:sp>
          <p:sp>
            <p:nvSpPr>
              <p:cNvPr id="3008" name="Line 2164"/>
              <p:cNvSpPr>
                <a:spLocks noChangeShapeType="1"/>
              </p:cNvSpPr>
              <p:nvPr/>
            </p:nvSpPr>
            <p:spPr bwMode="auto">
              <a:xfrm flipH="1" flipV="1">
                <a:off x="2091" y="2585"/>
                <a:ext cx="2" cy="7"/>
              </a:xfrm>
              <a:prstGeom prst="line">
                <a:avLst/>
              </a:prstGeom>
              <a:noFill/>
              <a:ln w="3">
                <a:solidFill>
                  <a:srgbClr val="00BDFF"/>
                </a:solidFill>
                <a:round/>
                <a:headEnd/>
                <a:tailEnd/>
              </a:ln>
            </p:spPr>
            <p:txBody>
              <a:bodyPr/>
              <a:lstStyle/>
              <a:p>
                <a:endParaRPr lang="nb-NO" dirty="0"/>
              </a:p>
            </p:txBody>
          </p:sp>
          <p:sp>
            <p:nvSpPr>
              <p:cNvPr id="3009" name="Freeform 2165"/>
              <p:cNvSpPr>
                <a:spLocks/>
              </p:cNvSpPr>
              <p:nvPr/>
            </p:nvSpPr>
            <p:spPr bwMode="auto">
              <a:xfrm>
                <a:off x="2089" y="2592"/>
                <a:ext cx="4" cy="3"/>
              </a:xfrm>
              <a:custGeom>
                <a:avLst/>
                <a:gdLst>
                  <a:gd name="T0" fmla="*/ 0 w 4"/>
                  <a:gd name="T1" fmla="*/ 3 h 3"/>
                  <a:gd name="T2" fmla="*/ 4 w 4"/>
                  <a:gd name="T3" fmla="*/ 0 h 3"/>
                  <a:gd name="T4" fmla="*/ 4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path>
                </a:pathLst>
              </a:custGeom>
              <a:noFill/>
              <a:ln w="3">
                <a:solidFill>
                  <a:srgbClr val="00BDFF"/>
                </a:solidFill>
                <a:prstDash val="solid"/>
                <a:round/>
                <a:headEnd/>
                <a:tailEnd/>
              </a:ln>
            </p:spPr>
            <p:txBody>
              <a:bodyPr/>
              <a:lstStyle/>
              <a:p>
                <a:endParaRPr lang="nb-NO" dirty="0"/>
              </a:p>
            </p:txBody>
          </p:sp>
          <p:sp>
            <p:nvSpPr>
              <p:cNvPr id="3010" name="Freeform 2166"/>
              <p:cNvSpPr>
                <a:spLocks/>
              </p:cNvSpPr>
              <p:nvPr/>
            </p:nvSpPr>
            <p:spPr bwMode="auto">
              <a:xfrm>
                <a:off x="2074" y="2585"/>
                <a:ext cx="15" cy="10"/>
              </a:xfrm>
              <a:custGeom>
                <a:avLst/>
                <a:gdLst>
                  <a:gd name="T0" fmla="*/ 0 w 15"/>
                  <a:gd name="T1" fmla="*/ 0 h 10"/>
                  <a:gd name="T2" fmla="*/ 5 w 15"/>
                  <a:gd name="T3" fmla="*/ 0 h 10"/>
                  <a:gd name="T4" fmla="*/ 8 w 15"/>
                  <a:gd name="T5" fmla="*/ 3 h 10"/>
                  <a:gd name="T6" fmla="*/ 15 w 15"/>
                  <a:gd name="T7" fmla="*/ 10 h 10"/>
                  <a:gd name="T8" fmla="*/ 15 w 15"/>
                  <a:gd name="T9" fmla="*/ 10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0"/>
                    </a:moveTo>
                    <a:lnTo>
                      <a:pt x="5" y="0"/>
                    </a:lnTo>
                    <a:lnTo>
                      <a:pt x="8" y="3"/>
                    </a:lnTo>
                    <a:lnTo>
                      <a:pt x="15" y="10"/>
                    </a:lnTo>
                  </a:path>
                </a:pathLst>
              </a:custGeom>
              <a:noFill/>
              <a:ln w="3">
                <a:solidFill>
                  <a:srgbClr val="00BDFF"/>
                </a:solidFill>
                <a:prstDash val="solid"/>
                <a:round/>
                <a:headEnd/>
                <a:tailEnd/>
              </a:ln>
            </p:spPr>
            <p:txBody>
              <a:bodyPr/>
              <a:lstStyle/>
              <a:p>
                <a:endParaRPr lang="nb-NO" dirty="0"/>
              </a:p>
            </p:txBody>
          </p:sp>
          <p:sp>
            <p:nvSpPr>
              <p:cNvPr id="3011" name="Freeform 2167"/>
              <p:cNvSpPr>
                <a:spLocks/>
              </p:cNvSpPr>
              <p:nvPr/>
            </p:nvSpPr>
            <p:spPr bwMode="auto">
              <a:xfrm>
                <a:off x="2038" y="2584"/>
                <a:ext cx="15" cy="15"/>
              </a:xfrm>
              <a:custGeom>
                <a:avLst/>
                <a:gdLst>
                  <a:gd name="T0" fmla="*/ 6 w 15"/>
                  <a:gd name="T1" fmla="*/ 15 h 15"/>
                  <a:gd name="T2" fmla="*/ 2 w 15"/>
                  <a:gd name="T3" fmla="*/ 7 h 15"/>
                  <a:gd name="T4" fmla="*/ 0 w 15"/>
                  <a:gd name="T5" fmla="*/ 0 h 15"/>
                  <a:gd name="T6" fmla="*/ 7 w 15"/>
                  <a:gd name="T7" fmla="*/ 1 h 15"/>
                  <a:gd name="T8" fmla="*/ 15 w 15"/>
                  <a:gd name="T9" fmla="*/ 8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6" y="15"/>
                    </a:moveTo>
                    <a:lnTo>
                      <a:pt x="2" y="7"/>
                    </a:lnTo>
                    <a:lnTo>
                      <a:pt x="0" y="0"/>
                    </a:lnTo>
                    <a:lnTo>
                      <a:pt x="7" y="1"/>
                    </a:lnTo>
                    <a:lnTo>
                      <a:pt x="15" y="8"/>
                    </a:lnTo>
                  </a:path>
                </a:pathLst>
              </a:custGeom>
              <a:noFill/>
              <a:ln w="3">
                <a:solidFill>
                  <a:srgbClr val="00BDFF"/>
                </a:solidFill>
                <a:prstDash val="solid"/>
                <a:round/>
                <a:headEnd/>
                <a:tailEnd/>
              </a:ln>
            </p:spPr>
            <p:txBody>
              <a:bodyPr/>
              <a:lstStyle/>
              <a:p>
                <a:endParaRPr lang="nb-NO" dirty="0"/>
              </a:p>
            </p:txBody>
          </p:sp>
          <p:sp>
            <p:nvSpPr>
              <p:cNvPr id="3012" name="Freeform 2168"/>
              <p:cNvSpPr>
                <a:spLocks/>
              </p:cNvSpPr>
              <p:nvPr/>
            </p:nvSpPr>
            <p:spPr bwMode="auto">
              <a:xfrm>
                <a:off x="1987" y="2587"/>
                <a:ext cx="17" cy="18"/>
              </a:xfrm>
              <a:custGeom>
                <a:avLst/>
                <a:gdLst>
                  <a:gd name="T0" fmla="*/ 4 w 17"/>
                  <a:gd name="T1" fmla="*/ 18 h 18"/>
                  <a:gd name="T2" fmla="*/ 15 w 17"/>
                  <a:gd name="T3" fmla="*/ 12 h 18"/>
                  <a:gd name="T4" fmla="*/ 17 w 17"/>
                  <a:gd name="T5" fmla="*/ 0 h 18"/>
                  <a:gd name="T6" fmla="*/ 11 w 17"/>
                  <a:gd name="T7" fmla="*/ 1 h 18"/>
                  <a:gd name="T8" fmla="*/ 0 w 17"/>
                  <a:gd name="T9" fmla="*/ 2 h 18"/>
                  <a:gd name="T10" fmla="*/ 0 w 17"/>
                  <a:gd name="T11" fmla="*/ 13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4" y="18"/>
                    </a:moveTo>
                    <a:lnTo>
                      <a:pt x="15" y="12"/>
                    </a:lnTo>
                    <a:lnTo>
                      <a:pt x="17" y="0"/>
                    </a:lnTo>
                    <a:lnTo>
                      <a:pt x="11" y="1"/>
                    </a:lnTo>
                    <a:lnTo>
                      <a:pt x="0" y="2"/>
                    </a:lnTo>
                    <a:lnTo>
                      <a:pt x="0" y="13"/>
                    </a:lnTo>
                  </a:path>
                </a:pathLst>
              </a:custGeom>
              <a:noFill/>
              <a:ln w="3">
                <a:solidFill>
                  <a:srgbClr val="00BDFF"/>
                </a:solidFill>
                <a:prstDash val="solid"/>
                <a:round/>
                <a:headEnd/>
                <a:tailEnd/>
              </a:ln>
            </p:spPr>
            <p:txBody>
              <a:bodyPr/>
              <a:lstStyle/>
              <a:p>
                <a:endParaRPr lang="nb-NO" dirty="0"/>
              </a:p>
            </p:txBody>
          </p:sp>
          <p:sp>
            <p:nvSpPr>
              <p:cNvPr id="3013" name="Freeform 2169"/>
              <p:cNvSpPr>
                <a:spLocks/>
              </p:cNvSpPr>
              <p:nvPr/>
            </p:nvSpPr>
            <p:spPr bwMode="auto">
              <a:xfrm>
                <a:off x="1986" y="2600"/>
                <a:ext cx="5" cy="6"/>
              </a:xfrm>
              <a:custGeom>
                <a:avLst/>
                <a:gdLst>
                  <a:gd name="T0" fmla="*/ 1 w 5"/>
                  <a:gd name="T1" fmla="*/ 0 h 6"/>
                  <a:gd name="T2" fmla="*/ 0 w 5"/>
                  <a:gd name="T3" fmla="*/ 6 h 6"/>
                  <a:gd name="T4" fmla="*/ 1 w 5"/>
                  <a:gd name="T5" fmla="*/ 6 h 6"/>
                  <a:gd name="T6" fmla="*/ 4 w 5"/>
                  <a:gd name="T7" fmla="*/ 6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0"/>
                    </a:moveTo>
                    <a:lnTo>
                      <a:pt x="0" y="6"/>
                    </a:lnTo>
                    <a:lnTo>
                      <a:pt x="1" y="6"/>
                    </a:lnTo>
                    <a:lnTo>
                      <a:pt x="4" y="6"/>
                    </a:lnTo>
                    <a:lnTo>
                      <a:pt x="5" y="5"/>
                    </a:lnTo>
                  </a:path>
                </a:pathLst>
              </a:custGeom>
              <a:noFill/>
              <a:ln w="3">
                <a:solidFill>
                  <a:srgbClr val="00BDFF"/>
                </a:solidFill>
                <a:prstDash val="solid"/>
                <a:round/>
                <a:headEnd/>
                <a:tailEnd/>
              </a:ln>
            </p:spPr>
            <p:txBody>
              <a:bodyPr/>
              <a:lstStyle/>
              <a:p>
                <a:endParaRPr lang="nb-NO" dirty="0"/>
              </a:p>
            </p:txBody>
          </p:sp>
          <p:sp>
            <p:nvSpPr>
              <p:cNvPr id="3014" name="Freeform 2170"/>
              <p:cNvSpPr>
                <a:spLocks/>
              </p:cNvSpPr>
              <p:nvPr/>
            </p:nvSpPr>
            <p:spPr bwMode="auto">
              <a:xfrm>
                <a:off x="2044" y="2599"/>
                <a:ext cx="1" cy="9"/>
              </a:xfrm>
              <a:custGeom>
                <a:avLst/>
                <a:gdLst>
                  <a:gd name="T0" fmla="*/ 1 w 1"/>
                  <a:gd name="T1" fmla="*/ 9 h 9"/>
                  <a:gd name="T2" fmla="*/ 0 w 1"/>
                  <a:gd name="T3" fmla="*/ 7 h 9"/>
                  <a:gd name="T4" fmla="*/ 0 w 1"/>
                  <a:gd name="T5" fmla="*/ 2 h 9"/>
                  <a:gd name="T6" fmla="*/ 1 w 1"/>
                  <a:gd name="T7" fmla="*/ 0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0" y="7"/>
                    </a:lnTo>
                    <a:lnTo>
                      <a:pt x="0" y="2"/>
                    </a:lnTo>
                    <a:lnTo>
                      <a:pt x="1" y="0"/>
                    </a:lnTo>
                    <a:lnTo>
                      <a:pt x="0" y="0"/>
                    </a:lnTo>
                  </a:path>
                </a:pathLst>
              </a:custGeom>
              <a:noFill/>
              <a:ln w="3">
                <a:solidFill>
                  <a:srgbClr val="00BDFF"/>
                </a:solidFill>
                <a:prstDash val="solid"/>
                <a:round/>
                <a:headEnd/>
                <a:tailEnd/>
              </a:ln>
            </p:spPr>
            <p:txBody>
              <a:bodyPr/>
              <a:lstStyle/>
              <a:p>
                <a:endParaRPr lang="nb-NO" dirty="0"/>
              </a:p>
            </p:txBody>
          </p:sp>
          <p:sp>
            <p:nvSpPr>
              <p:cNvPr id="3015" name="Line 2171"/>
              <p:cNvSpPr>
                <a:spLocks noChangeShapeType="1"/>
              </p:cNvSpPr>
              <p:nvPr/>
            </p:nvSpPr>
            <p:spPr bwMode="auto">
              <a:xfrm flipH="1" flipV="1">
                <a:off x="2045" y="2608"/>
                <a:ext cx="3" cy="2"/>
              </a:xfrm>
              <a:prstGeom prst="line">
                <a:avLst/>
              </a:prstGeom>
              <a:noFill/>
              <a:ln w="3">
                <a:solidFill>
                  <a:srgbClr val="00BDFF"/>
                </a:solidFill>
                <a:round/>
                <a:headEnd/>
                <a:tailEnd/>
              </a:ln>
            </p:spPr>
            <p:txBody>
              <a:bodyPr/>
              <a:lstStyle/>
              <a:p>
                <a:endParaRPr lang="nb-NO" dirty="0"/>
              </a:p>
            </p:txBody>
          </p:sp>
          <p:sp>
            <p:nvSpPr>
              <p:cNvPr id="3016" name="Freeform 2172"/>
              <p:cNvSpPr>
                <a:spLocks/>
              </p:cNvSpPr>
              <p:nvPr/>
            </p:nvSpPr>
            <p:spPr bwMode="auto">
              <a:xfrm>
                <a:off x="2048" y="2610"/>
                <a:ext cx="13" cy="6"/>
              </a:xfrm>
              <a:custGeom>
                <a:avLst/>
                <a:gdLst>
                  <a:gd name="T0" fmla="*/ 13 w 13"/>
                  <a:gd name="T1" fmla="*/ 4 h 6"/>
                  <a:gd name="T2" fmla="*/ 5 w 13"/>
                  <a:gd name="T3" fmla="*/ 6 h 6"/>
                  <a:gd name="T4" fmla="*/ 2 w 13"/>
                  <a:gd name="T5" fmla="*/ 3 h 6"/>
                  <a:gd name="T6" fmla="*/ 0 w 13"/>
                  <a:gd name="T7" fmla="*/ 0 h 6"/>
                  <a:gd name="T8" fmla="*/ 0 60000 65536"/>
                  <a:gd name="T9" fmla="*/ 0 60000 65536"/>
                  <a:gd name="T10" fmla="*/ 0 60000 65536"/>
                  <a:gd name="T11" fmla="*/ 0 60000 65536"/>
                  <a:gd name="T12" fmla="*/ 0 w 13"/>
                  <a:gd name="T13" fmla="*/ 0 h 6"/>
                  <a:gd name="T14" fmla="*/ 13 w 13"/>
                  <a:gd name="T15" fmla="*/ 6 h 6"/>
                </a:gdLst>
                <a:ahLst/>
                <a:cxnLst>
                  <a:cxn ang="T8">
                    <a:pos x="T0" y="T1"/>
                  </a:cxn>
                  <a:cxn ang="T9">
                    <a:pos x="T2" y="T3"/>
                  </a:cxn>
                  <a:cxn ang="T10">
                    <a:pos x="T4" y="T5"/>
                  </a:cxn>
                  <a:cxn ang="T11">
                    <a:pos x="T6" y="T7"/>
                  </a:cxn>
                </a:cxnLst>
                <a:rect l="T12" t="T13" r="T14" b="T15"/>
                <a:pathLst>
                  <a:path w="13" h="6">
                    <a:moveTo>
                      <a:pt x="13" y="4"/>
                    </a:moveTo>
                    <a:lnTo>
                      <a:pt x="5" y="6"/>
                    </a:lnTo>
                    <a:lnTo>
                      <a:pt x="2" y="3"/>
                    </a:lnTo>
                    <a:lnTo>
                      <a:pt x="0" y="0"/>
                    </a:lnTo>
                  </a:path>
                </a:pathLst>
              </a:custGeom>
              <a:noFill/>
              <a:ln w="3">
                <a:solidFill>
                  <a:srgbClr val="00BDFF"/>
                </a:solidFill>
                <a:prstDash val="solid"/>
                <a:round/>
                <a:headEnd/>
                <a:tailEnd/>
              </a:ln>
            </p:spPr>
            <p:txBody>
              <a:bodyPr/>
              <a:lstStyle/>
              <a:p>
                <a:endParaRPr lang="nb-NO" dirty="0"/>
              </a:p>
            </p:txBody>
          </p:sp>
          <p:sp>
            <p:nvSpPr>
              <p:cNvPr id="3017" name="Freeform 2173"/>
              <p:cNvSpPr>
                <a:spLocks/>
              </p:cNvSpPr>
              <p:nvPr/>
            </p:nvSpPr>
            <p:spPr bwMode="auto">
              <a:xfrm>
                <a:off x="2075" y="2614"/>
                <a:ext cx="12" cy="3"/>
              </a:xfrm>
              <a:custGeom>
                <a:avLst/>
                <a:gdLst>
                  <a:gd name="T0" fmla="*/ 12 w 12"/>
                  <a:gd name="T1" fmla="*/ 3 h 3"/>
                  <a:gd name="T2" fmla="*/ 9 w 12"/>
                  <a:gd name="T3" fmla="*/ 3 h 3"/>
                  <a:gd name="T4" fmla="*/ 7 w 12"/>
                  <a:gd name="T5" fmla="*/ 0 h 3"/>
                  <a:gd name="T6" fmla="*/ 1 w 12"/>
                  <a:gd name="T7" fmla="*/ 2 h 3"/>
                  <a:gd name="T8" fmla="*/ 0 w 12"/>
                  <a:gd name="T9" fmla="*/ 3 h 3"/>
                  <a:gd name="T10" fmla="*/ 0 60000 65536"/>
                  <a:gd name="T11" fmla="*/ 0 60000 65536"/>
                  <a:gd name="T12" fmla="*/ 0 60000 65536"/>
                  <a:gd name="T13" fmla="*/ 0 60000 65536"/>
                  <a:gd name="T14" fmla="*/ 0 60000 65536"/>
                  <a:gd name="T15" fmla="*/ 0 w 12"/>
                  <a:gd name="T16" fmla="*/ 0 h 3"/>
                  <a:gd name="T17" fmla="*/ 12 w 12"/>
                  <a:gd name="T18" fmla="*/ 3 h 3"/>
                </a:gdLst>
                <a:ahLst/>
                <a:cxnLst>
                  <a:cxn ang="T10">
                    <a:pos x="T0" y="T1"/>
                  </a:cxn>
                  <a:cxn ang="T11">
                    <a:pos x="T2" y="T3"/>
                  </a:cxn>
                  <a:cxn ang="T12">
                    <a:pos x="T4" y="T5"/>
                  </a:cxn>
                  <a:cxn ang="T13">
                    <a:pos x="T6" y="T7"/>
                  </a:cxn>
                  <a:cxn ang="T14">
                    <a:pos x="T8" y="T9"/>
                  </a:cxn>
                </a:cxnLst>
                <a:rect l="T15" t="T16" r="T17" b="T18"/>
                <a:pathLst>
                  <a:path w="12" h="3">
                    <a:moveTo>
                      <a:pt x="12" y="3"/>
                    </a:moveTo>
                    <a:lnTo>
                      <a:pt x="9" y="3"/>
                    </a:lnTo>
                    <a:lnTo>
                      <a:pt x="7" y="0"/>
                    </a:lnTo>
                    <a:lnTo>
                      <a:pt x="1" y="2"/>
                    </a:lnTo>
                    <a:lnTo>
                      <a:pt x="0" y="3"/>
                    </a:lnTo>
                  </a:path>
                </a:pathLst>
              </a:custGeom>
              <a:noFill/>
              <a:ln w="3">
                <a:solidFill>
                  <a:srgbClr val="00BDFF"/>
                </a:solidFill>
                <a:prstDash val="solid"/>
                <a:round/>
                <a:headEnd/>
                <a:tailEnd/>
              </a:ln>
            </p:spPr>
            <p:txBody>
              <a:bodyPr/>
              <a:lstStyle/>
              <a:p>
                <a:endParaRPr lang="nb-NO" dirty="0"/>
              </a:p>
            </p:txBody>
          </p:sp>
          <p:sp>
            <p:nvSpPr>
              <p:cNvPr id="3018" name="Line 2174"/>
              <p:cNvSpPr>
                <a:spLocks noChangeShapeType="1"/>
              </p:cNvSpPr>
              <p:nvPr/>
            </p:nvSpPr>
            <p:spPr bwMode="auto">
              <a:xfrm>
                <a:off x="1941" y="2609"/>
                <a:ext cx="12" cy="9"/>
              </a:xfrm>
              <a:prstGeom prst="line">
                <a:avLst/>
              </a:prstGeom>
              <a:noFill/>
              <a:ln w="3">
                <a:solidFill>
                  <a:srgbClr val="00BDFF"/>
                </a:solidFill>
                <a:round/>
                <a:headEnd/>
                <a:tailEnd/>
              </a:ln>
            </p:spPr>
            <p:txBody>
              <a:bodyPr/>
              <a:lstStyle/>
              <a:p>
                <a:endParaRPr lang="nb-NO" dirty="0"/>
              </a:p>
            </p:txBody>
          </p:sp>
          <p:sp>
            <p:nvSpPr>
              <p:cNvPr id="3019" name="Freeform 2175"/>
              <p:cNvSpPr>
                <a:spLocks/>
              </p:cNvSpPr>
              <p:nvPr/>
            </p:nvSpPr>
            <p:spPr bwMode="auto">
              <a:xfrm>
                <a:off x="1965" y="2591"/>
                <a:ext cx="14" cy="29"/>
              </a:xfrm>
              <a:custGeom>
                <a:avLst/>
                <a:gdLst>
                  <a:gd name="T0" fmla="*/ 0 w 14"/>
                  <a:gd name="T1" fmla="*/ 29 h 29"/>
                  <a:gd name="T2" fmla="*/ 14 w 14"/>
                  <a:gd name="T3" fmla="*/ 21 h 29"/>
                  <a:gd name="T4" fmla="*/ 13 w 14"/>
                  <a:gd name="T5" fmla="*/ 0 h 29"/>
                  <a:gd name="T6" fmla="*/ 0 60000 65536"/>
                  <a:gd name="T7" fmla="*/ 0 60000 65536"/>
                  <a:gd name="T8" fmla="*/ 0 60000 65536"/>
                  <a:gd name="T9" fmla="*/ 0 w 14"/>
                  <a:gd name="T10" fmla="*/ 0 h 29"/>
                  <a:gd name="T11" fmla="*/ 14 w 14"/>
                  <a:gd name="T12" fmla="*/ 29 h 29"/>
                </a:gdLst>
                <a:ahLst/>
                <a:cxnLst>
                  <a:cxn ang="T6">
                    <a:pos x="T0" y="T1"/>
                  </a:cxn>
                  <a:cxn ang="T7">
                    <a:pos x="T2" y="T3"/>
                  </a:cxn>
                  <a:cxn ang="T8">
                    <a:pos x="T4" y="T5"/>
                  </a:cxn>
                </a:cxnLst>
                <a:rect l="T9" t="T10" r="T11" b="T12"/>
                <a:pathLst>
                  <a:path w="14" h="29">
                    <a:moveTo>
                      <a:pt x="0" y="29"/>
                    </a:moveTo>
                    <a:lnTo>
                      <a:pt x="14" y="21"/>
                    </a:lnTo>
                    <a:lnTo>
                      <a:pt x="13" y="0"/>
                    </a:lnTo>
                  </a:path>
                </a:pathLst>
              </a:custGeom>
              <a:noFill/>
              <a:ln w="3">
                <a:solidFill>
                  <a:srgbClr val="00BDFF"/>
                </a:solidFill>
                <a:prstDash val="solid"/>
                <a:round/>
                <a:headEnd/>
                <a:tailEnd/>
              </a:ln>
            </p:spPr>
            <p:txBody>
              <a:bodyPr/>
              <a:lstStyle/>
              <a:p>
                <a:endParaRPr lang="nb-NO" dirty="0"/>
              </a:p>
            </p:txBody>
          </p:sp>
          <p:sp>
            <p:nvSpPr>
              <p:cNvPr id="3020" name="Freeform 2176"/>
              <p:cNvSpPr>
                <a:spLocks/>
              </p:cNvSpPr>
              <p:nvPr/>
            </p:nvSpPr>
            <p:spPr bwMode="auto">
              <a:xfrm>
                <a:off x="1990" y="2613"/>
                <a:ext cx="10" cy="9"/>
              </a:xfrm>
              <a:custGeom>
                <a:avLst/>
                <a:gdLst>
                  <a:gd name="T0" fmla="*/ 3 w 10"/>
                  <a:gd name="T1" fmla="*/ 9 h 9"/>
                  <a:gd name="T2" fmla="*/ 0 w 10"/>
                  <a:gd name="T3" fmla="*/ 7 h 9"/>
                  <a:gd name="T4" fmla="*/ 0 w 10"/>
                  <a:gd name="T5" fmla="*/ 7 h 9"/>
                  <a:gd name="T6" fmla="*/ 1 w 10"/>
                  <a:gd name="T7" fmla="*/ 3 h 9"/>
                  <a:gd name="T8" fmla="*/ 3 w 10"/>
                  <a:gd name="T9" fmla="*/ 1 h 9"/>
                  <a:gd name="T10" fmla="*/ 4 w 10"/>
                  <a:gd name="T11" fmla="*/ 1 h 9"/>
                  <a:gd name="T12" fmla="*/ 8 w 10"/>
                  <a:gd name="T13" fmla="*/ 0 h 9"/>
                  <a:gd name="T14" fmla="*/ 10 w 10"/>
                  <a:gd name="T15" fmla="*/ 4 h 9"/>
                  <a:gd name="T16" fmla="*/ 10 w 10"/>
                  <a:gd name="T17" fmla="*/ 5 h 9"/>
                  <a:gd name="T18" fmla="*/ 8 w 10"/>
                  <a:gd name="T19" fmla="*/ 8 h 9"/>
                  <a:gd name="T20" fmla="*/ 3 w 10"/>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9"/>
                  <a:gd name="T35" fmla="*/ 10 w 1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9">
                    <a:moveTo>
                      <a:pt x="3" y="9"/>
                    </a:moveTo>
                    <a:lnTo>
                      <a:pt x="0" y="7"/>
                    </a:lnTo>
                    <a:lnTo>
                      <a:pt x="1" y="3"/>
                    </a:lnTo>
                    <a:lnTo>
                      <a:pt x="3" y="1"/>
                    </a:lnTo>
                    <a:lnTo>
                      <a:pt x="4" y="1"/>
                    </a:lnTo>
                    <a:lnTo>
                      <a:pt x="8" y="0"/>
                    </a:lnTo>
                    <a:lnTo>
                      <a:pt x="10" y="4"/>
                    </a:lnTo>
                    <a:lnTo>
                      <a:pt x="10" y="5"/>
                    </a:lnTo>
                    <a:lnTo>
                      <a:pt x="8" y="8"/>
                    </a:lnTo>
                    <a:lnTo>
                      <a:pt x="3" y="9"/>
                    </a:lnTo>
                  </a:path>
                </a:pathLst>
              </a:custGeom>
              <a:noFill/>
              <a:ln w="3">
                <a:solidFill>
                  <a:srgbClr val="00BDFF"/>
                </a:solidFill>
                <a:prstDash val="solid"/>
                <a:round/>
                <a:headEnd/>
                <a:tailEnd/>
              </a:ln>
            </p:spPr>
            <p:txBody>
              <a:bodyPr/>
              <a:lstStyle/>
              <a:p>
                <a:endParaRPr lang="nb-NO" dirty="0"/>
              </a:p>
            </p:txBody>
          </p:sp>
        </p:grpSp>
        <p:grpSp>
          <p:nvGrpSpPr>
            <p:cNvPr id="14" name="Group 2378"/>
            <p:cNvGrpSpPr>
              <a:grpSpLocks/>
            </p:cNvGrpSpPr>
            <p:nvPr/>
          </p:nvGrpSpPr>
          <p:grpSpPr bwMode="auto">
            <a:xfrm>
              <a:off x="2501900" y="4108450"/>
              <a:ext cx="823913" cy="781050"/>
              <a:chOff x="1576" y="2588"/>
              <a:chExt cx="519" cy="492"/>
            </a:xfrm>
          </p:grpSpPr>
          <p:sp>
            <p:nvSpPr>
              <p:cNvPr id="2621" name="Freeform 2178"/>
              <p:cNvSpPr>
                <a:spLocks/>
              </p:cNvSpPr>
              <p:nvPr/>
            </p:nvSpPr>
            <p:spPr bwMode="auto">
              <a:xfrm>
                <a:off x="1953" y="2618"/>
                <a:ext cx="12" cy="4"/>
              </a:xfrm>
              <a:custGeom>
                <a:avLst/>
                <a:gdLst>
                  <a:gd name="T0" fmla="*/ 0 w 12"/>
                  <a:gd name="T1" fmla="*/ 0 h 4"/>
                  <a:gd name="T2" fmla="*/ 4 w 12"/>
                  <a:gd name="T3" fmla="*/ 4 h 4"/>
                  <a:gd name="T4" fmla="*/ 12 w 12"/>
                  <a:gd name="T5" fmla="*/ 2 h 4"/>
                  <a:gd name="T6" fmla="*/ 0 60000 65536"/>
                  <a:gd name="T7" fmla="*/ 0 60000 65536"/>
                  <a:gd name="T8" fmla="*/ 0 60000 65536"/>
                  <a:gd name="T9" fmla="*/ 0 w 12"/>
                  <a:gd name="T10" fmla="*/ 0 h 4"/>
                  <a:gd name="T11" fmla="*/ 12 w 12"/>
                  <a:gd name="T12" fmla="*/ 4 h 4"/>
                </a:gdLst>
                <a:ahLst/>
                <a:cxnLst>
                  <a:cxn ang="T6">
                    <a:pos x="T0" y="T1"/>
                  </a:cxn>
                  <a:cxn ang="T7">
                    <a:pos x="T2" y="T3"/>
                  </a:cxn>
                  <a:cxn ang="T8">
                    <a:pos x="T4" y="T5"/>
                  </a:cxn>
                </a:cxnLst>
                <a:rect l="T9" t="T10" r="T11" b="T12"/>
                <a:pathLst>
                  <a:path w="12" h="4">
                    <a:moveTo>
                      <a:pt x="0" y="0"/>
                    </a:moveTo>
                    <a:lnTo>
                      <a:pt x="4" y="4"/>
                    </a:lnTo>
                    <a:lnTo>
                      <a:pt x="12" y="2"/>
                    </a:lnTo>
                  </a:path>
                </a:pathLst>
              </a:custGeom>
              <a:noFill/>
              <a:ln w="3">
                <a:solidFill>
                  <a:srgbClr val="00BDFF"/>
                </a:solidFill>
                <a:prstDash val="solid"/>
                <a:round/>
                <a:headEnd/>
                <a:tailEnd/>
              </a:ln>
            </p:spPr>
            <p:txBody>
              <a:bodyPr/>
              <a:lstStyle/>
              <a:p>
                <a:endParaRPr lang="nb-NO" dirty="0"/>
              </a:p>
            </p:txBody>
          </p:sp>
          <p:sp>
            <p:nvSpPr>
              <p:cNvPr id="2622" name="Freeform 2179"/>
              <p:cNvSpPr>
                <a:spLocks/>
              </p:cNvSpPr>
              <p:nvPr/>
            </p:nvSpPr>
            <p:spPr bwMode="auto">
              <a:xfrm>
                <a:off x="2057" y="2614"/>
                <a:ext cx="18" cy="11"/>
              </a:xfrm>
              <a:custGeom>
                <a:avLst/>
                <a:gdLst>
                  <a:gd name="T0" fmla="*/ 18 w 18"/>
                  <a:gd name="T1" fmla="*/ 3 h 11"/>
                  <a:gd name="T2" fmla="*/ 17 w 18"/>
                  <a:gd name="T3" fmla="*/ 3 h 11"/>
                  <a:gd name="T4" fmla="*/ 5 w 18"/>
                  <a:gd name="T5" fmla="*/ 11 h 11"/>
                  <a:gd name="T6" fmla="*/ 0 w 18"/>
                  <a:gd name="T7" fmla="*/ 8 h 11"/>
                  <a:gd name="T8" fmla="*/ 4 w 18"/>
                  <a:gd name="T9" fmla="*/ 4 h 11"/>
                  <a:gd name="T10" fmla="*/ 4 w 18"/>
                  <a:gd name="T11" fmla="*/ 0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18" y="3"/>
                    </a:moveTo>
                    <a:lnTo>
                      <a:pt x="17" y="3"/>
                    </a:lnTo>
                    <a:lnTo>
                      <a:pt x="5" y="11"/>
                    </a:lnTo>
                    <a:lnTo>
                      <a:pt x="0" y="8"/>
                    </a:lnTo>
                    <a:lnTo>
                      <a:pt x="4" y="4"/>
                    </a:lnTo>
                    <a:lnTo>
                      <a:pt x="4" y="0"/>
                    </a:lnTo>
                  </a:path>
                </a:pathLst>
              </a:custGeom>
              <a:noFill/>
              <a:ln w="3">
                <a:solidFill>
                  <a:srgbClr val="00BDFF"/>
                </a:solidFill>
                <a:prstDash val="solid"/>
                <a:round/>
                <a:headEnd/>
                <a:tailEnd/>
              </a:ln>
            </p:spPr>
            <p:txBody>
              <a:bodyPr/>
              <a:lstStyle/>
              <a:p>
                <a:endParaRPr lang="nb-NO" dirty="0"/>
              </a:p>
            </p:txBody>
          </p:sp>
          <p:sp>
            <p:nvSpPr>
              <p:cNvPr id="2623" name="Freeform 2180"/>
              <p:cNvSpPr>
                <a:spLocks/>
              </p:cNvSpPr>
              <p:nvPr/>
            </p:nvSpPr>
            <p:spPr bwMode="auto">
              <a:xfrm>
                <a:off x="2027" y="2622"/>
                <a:ext cx="2" cy="4"/>
              </a:xfrm>
              <a:custGeom>
                <a:avLst/>
                <a:gdLst>
                  <a:gd name="T0" fmla="*/ 2 w 2"/>
                  <a:gd name="T1" fmla="*/ 4 h 4"/>
                  <a:gd name="T2" fmla="*/ 2 w 2"/>
                  <a:gd name="T3" fmla="*/ 3 h 4"/>
                  <a:gd name="T4" fmla="*/ 0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4"/>
                    </a:moveTo>
                    <a:lnTo>
                      <a:pt x="2" y="3"/>
                    </a:lnTo>
                    <a:lnTo>
                      <a:pt x="0" y="0"/>
                    </a:lnTo>
                  </a:path>
                </a:pathLst>
              </a:custGeom>
              <a:noFill/>
              <a:ln w="3">
                <a:solidFill>
                  <a:srgbClr val="00BDFF"/>
                </a:solidFill>
                <a:prstDash val="solid"/>
                <a:round/>
                <a:headEnd/>
                <a:tailEnd/>
              </a:ln>
            </p:spPr>
            <p:txBody>
              <a:bodyPr/>
              <a:lstStyle/>
              <a:p>
                <a:endParaRPr lang="nb-NO" dirty="0"/>
              </a:p>
            </p:txBody>
          </p:sp>
          <p:sp>
            <p:nvSpPr>
              <p:cNvPr id="2624" name="Freeform 2181"/>
              <p:cNvSpPr>
                <a:spLocks/>
              </p:cNvSpPr>
              <p:nvPr/>
            </p:nvSpPr>
            <p:spPr bwMode="auto">
              <a:xfrm>
                <a:off x="1881" y="2604"/>
                <a:ext cx="54" cy="23"/>
              </a:xfrm>
              <a:custGeom>
                <a:avLst/>
                <a:gdLst>
                  <a:gd name="T0" fmla="*/ 4 w 54"/>
                  <a:gd name="T1" fmla="*/ 23 h 23"/>
                  <a:gd name="T2" fmla="*/ 0 w 54"/>
                  <a:gd name="T3" fmla="*/ 19 h 23"/>
                  <a:gd name="T4" fmla="*/ 24 w 54"/>
                  <a:gd name="T5" fmla="*/ 5 h 23"/>
                  <a:gd name="T6" fmla="*/ 34 w 54"/>
                  <a:gd name="T7" fmla="*/ 0 h 23"/>
                  <a:gd name="T8" fmla="*/ 45 w 54"/>
                  <a:gd name="T9" fmla="*/ 0 h 23"/>
                  <a:gd name="T10" fmla="*/ 49 w 54"/>
                  <a:gd name="T11" fmla="*/ 0 h 23"/>
                  <a:gd name="T12" fmla="*/ 49 w 54"/>
                  <a:gd name="T13" fmla="*/ 1 h 23"/>
                  <a:gd name="T14" fmla="*/ 53 w 54"/>
                  <a:gd name="T15" fmla="*/ 6 h 23"/>
                  <a:gd name="T16" fmla="*/ 54 w 54"/>
                  <a:gd name="T17" fmla="*/ 9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23"/>
                  <a:gd name="T29" fmla="*/ 54 w 5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23">
                    <a:moveTo>
                      <a:pt x="4" y="23"/>
                    </a:moveTo>
                    <a:lnTo>
                      <a:pt x="0" y="19"/>
                    </a:lnTo>
                    <a:lnTo>
                      <a:pt x="24" y="5"/>
                    </a:lnTo>
                    <a:lnTo>
                      <a:pt x="34" y="0"/>
                    </a:lnTo>
                    <a:lnTo>
                      <a:pt x="45" y="0"/>
                    </a:lnTo>
                    <a:lnTo>
                      <a:pt x="49" y="0"/>
                    </a:lnTo>
                    <a:lnTo>
                      <a:pt x="49" y="1"/>
                    </a:lnTo>
                    <a:lnTo>
                      <a:pt x="53" y="6"/>
                    </a:lnTo>
                    <a:lnTo>
                      <a:pt x="54" y="9"/>
                    </a:lnTo>
                  </a:path>
                </a:pathLst>
              </a:custGeom>
              <a:noFill/>
              <a:ln w="3">
                <a:solidFill>
                  <a:srgbClr val="00BDFF"/>
                </a:solidFill>
                <a:prstDash val="solid"/>
                <a:round/>
                <a:headEnd/>
                <a:tailEnd/>
              </a:ln>
            </p:spPr>
            <p:txBody>
              <a:bodyPr/>
              <a:lstStyle/>
              <a:p>
                <a:endParaRPr lang="nb-NO" dirty="0"/>
              </a:p>
            </p:txBody>
          </p:sp>
          <p:sp>
            <p:nvSpPr>
              <p:cNvPr id="2625" name="Freeform 2182"/>
              <p:cNvSpPr>
                <a:spLocks/>
              </p:cNvSpPr>
              <p:nvPr/>
            </p:nvSpPr>
            <p:spPr bwMode="auto">
              <a:xfrm>
                <a:off x="1935" y="2613"/>
                <a:ext cx="9" cy="14"/>
              </a:xfrm>
              <a:custGeom>
                <a:avLst/>
                <a:gdLst>
                  <a:gd name="T0" fmla="*/ 0 w 9"/>
                  <a:gd name="T1" fmla="*/ 0 h 14"/>
                  <a:gd name="T2" fmla="*/ 5 w 9"/>
                  <a:gd name="T3" fmla="*/ 8 h 14"/>
                  <a:gd name="T4" fmla="*/ 6 w 9"/>
                  <a:gd name="T5" fmla="*/ 9 h 14"/>
                  <a:gd name="T6" fmla="*/ 9 w 9"/>
                  <a:gd name="T7" fmla="*/ 14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0" y="0"/>
                    </a:moveTo>
                    <a:lnTo>
                      <a:pt x="5" y="8"/>
                    </a:lnTo>
                    <a:lnTo>
                      <a:pt x="6" y="9"/>
                    </a:lnTo>
                    <a:lnTo>
                      <a:pt x="9" y="14"/>
                    </a:lnTo>
                  </a:path>
                </a:pathLst>
              </a:custGeom>
              <a:noFill/>
              <a:ln w="3">
                <a:solidFill>
                  <a:srgbClr val="00BDFF"/>
                </a:solidFill>
                <a:prstDash val="solid"/>
                <a:round/>
                <a:headEnd/>
                <a:tailEnd/>
              </a:ln>
            </p:spPr>
            <p:txBody>
              <a:bodyPr/>
              <a:lstStyle/>
              <a:p>
                <a:endParaRPr lang="nb-NO" dirty="0"/>
              </a:p>
            </p:txBody>
          </p:sp>
          <p:sp>
            <p:nvSpPr>
              <p:cNvPr id="2626" name="Line 2183"/>
              <p:cNvSpPr>
                <a:spLocks noChangeShapeType="1"/>
              </p:cNvSpPr>
              <p:nvPr/>
            </p:nvSpPr>
            <p:spPr bwMode="auto">
              <a:xfrm flipV="1">
                <a:off x="1966" y="2620"/>
                <a:ext cx="12" cy="7"/>
              </a:xfrm>
              <a:prstGeom prst="line">
                <a:avLst/>
              </a:prstGeom>
              <a:noFill/>
              <a:ln w="3">
                <a:solidFill>
                  <a:srgbClr val="00BDFF"/>
                </a:solidFill>
                <a:round/>
                <a:headEnd/>
                <a:tailEnd/>
              </a:ln>
            </p:spPr>
            <p:txBody>
              <a:bodyPr/>
              <a:lstStyle/>
              <a:p>
                <a:endParaRPr lang="nb-NO" dirty="0"/>
              </a:p>
            </p:txBody>
          </p:sp>
          <p:sp>
            <p:nvSpPr>
              <p:cNvPr id="2627" name="Freeform 2184"/>
              <p:cNvSpPr>
                <a:spLocks/>
              </p:cNvSpPr>
              <p:nvPr/>
            </p:nvSpPr>
            <p:spPr bwMode="auto">
              <a:xfrm>
                <a:off x="1978" y="2620"/>
                <a:ext cx="12" cy="7"/>
              </a:xfrm>
              <a:custGeom>
                <a:avLst/>
                <a:gdLst>
                  <a:gd name="T0" fmla="*/ 0 w 12"/>
                  <a:gd name="T1" fmla="*/ 0 h 7"/>
                  <a:gd name="T2" fmla="*/ 4 w 12"/>
                  <a:gd name="T3" fmla="*/ 0 h 7"/>
                  <a:gd name="T4" fmla="*/ 9 w 12"/>
                  <a:gd name="T5" fmla="*/ 2 h 7"/>
                  <a:gd name="T6" fmla="*/ 12 w 12"/>
                  <a:gd name="T7" fmla="*/ 3 h 7"/>
                  <a:gd name="T8" fmla="*/ 7 w 12"/>
                  <a:gd name="T9" fmla="*/ 7 h 7"/>
                  <a:gd name="T10" fmla="*/ 0 60000 65536"/>
                  <a:gd name="T11" fmla="*/ 0 60000 65536"/>
                  <a:gd name="T12" fmla="*/ 0 60000 65536"/>
                  <a:gd name="T13" fmla="*/ 0 60000 65536"/>
                  <a:gd name="T14" fmla="*/ 0 60000 65536"/>
                  <a:gd name="T15" fmla="*/ 0 w 12"/>
                  <a:gd name="T16" fmla="*/ 0 h 7"/>
                  <a:gd name="T17" fmla="*/ 12 w 12"/>
                  <a:gd name="T18" fmla="*/ 7 h 7"/>
                </a:gdLst>
                <a:ahLst/>
                <a:cxnLst>
                  <a:cxn ang="T10">
                    <a:pos x="T0" y="T1"/>
                  </a:cxn>
                  <a:cxn ang="T11">
                    <a:pos x="T2" y="T3"/>
                  </a:cxn>
                  <a:cxn ang="T12">
                    <a:pos x="T4" y="T5"/>
                  </a:cxn>
                  <a:cxn ang="T13">
                    <a:pos x="T6" y="T7"/>
                  </a:cxn>
                  <a:cxn ang="T14">
                    <a:pos x="T8" y="T9"/>
                  </a:cxn>
                </a:cxnLst>
                <a:rect l="T15" t="T16" r="T17" b="T18"/>
                <a:pathLst>
                  <a:path w="12" h="7">
                    <a:moveTo>
                      <a:pt x="0" y="0"/>
                    </a:moveTo>
                    <a:lnTo>
                      <a:pt x="4" y="0"/>
                    </a:lnTo>
                    <a:lnTo>
                      <a:pt x="9" y="2"/>
                    </a:lnTo>
                    <a:lnTo>
                      <a:pt x="12" y="3"/>
                    </a:lnTo>
                    <a:lnTo>
                      <a:pt x="7" y="7"/>
                    </a:lnTo>
                  </a:path>
                </a:pathLst>
              </a:custGeom>
              <a:noFill/>
              <a:ln w="3">
                <a:solidFill>
                  <a:srgbClr val="00BDFF"/>
                </a:solidFill>
                <a:prstDash val="solid"/>
                <a:round/>
                <a:headEnd/>
                <a:tailEnd/>
              </a:ln>
            </p:spPr>
            <p:txBody>
              <a:bodyPr/>
              <a:lstStyle/>
              <a:p>
                <a:endParaRPr lang="nb-NO" dirty="0"/>
              </a:p>
            </p:txBody>
          </p:sp>
          <p:sp>
            <p:nvSpPr>
              <p:cNvPr id="2628" name="Freeform 2185"/>
              <p:cNvSpPr>
                <a:spLocks/>
              </p:cNvSpPr>
              <p:nvPr/>
            </p:nvSpPr>
            <p:spPr bwMode="auto">
              <a:xfrm>
                <a:off x="1995" y="2623"/>
                <a:ext cx="15" cy="4"/>
              </a:xfrm>
              <a:custGeom>
                <a:avLst/>
                <a:gdLst>
                  <a:gd name="T0" fmla="*/ 0 w 15"/>
                  <a:gd name="T1" fmla="*/ 4 h 4"/>
                  <a:gd name="T2" fmla="*/ 1 w 15"/>
                  <a:gd name="T3" fmla="*/ 3 h 4"/>
                  <a:gd name="T4" fmla="*/ 15 w 15"/>
                  <a:gd name="T5" fmla="*/ 0 h 4"/>
                  <a:gd name="T6" fmla="*/ 0 60000 65536"/>
                  <a:gd name="T7" fmla="*/ 0 60000 65536"/>
                  <a:gd name="T8" fmla="*/ 0 60000 65536"/>
                  <a:gd name="T9" fmla="*/ 0 w 15"/>
                  <a:gd name="T10" fmla="*/ 0 h 4"/>
                  <a:gd name="T11" fmla="*/ 15 w 15"/>
                  <a:gd name="T12" fmla="*/ 4 h 4"/>
                </a:gdLst>
                <a:ahLst/>
                <a:cxnLst>
                  <a:cxn ang="T6">
                    <a:pos x="T0" y="T1"/>
                  </a:cxn>
                  <a:cxn ang="T7">
                    <a:pos x="T2" y="T3"/>
                  </a:cxn>
                  <a:cxn ang="T8">
                    <a:pos x="T4" y="T5"/>
                  </a:cxn>
                </a:cxnLst>
                <a:rect l="T9" t="T10" r="T11" b="T12"/>
                <a:pathLst>
                  <a:path w="15" h="4">
                    <a:moveTo>
                      <a:pt x="0" y="4"/>
                    </a:moveTo>
                    <a:lnTo>
                      <a:pt x="1" y="3"/>
                    </a:lnTo>
                    <a:lnTo>
                      <a:pt x="15" y="0"/>
                    </a:lnTo>
                  </a:path>
                </a:pathLst>
              </a:custGeom>
              <a:noFill/>
              <a:ln w="3">
                <a:solidFill>
                  <a:srgbClr val="00BDFF"/>
                </a:solidFill>
                <a:prstDash val="solid"/>
                <a:round/>
                <a:headEnd/>
                <a:tailEnd/>
              </a:ln>
            </p:spPr>
            <p:txBody>
              <a:bodyPr/>
              <a:lstStyle/>
              <a:p>
                <a:endParaRPr lang="nb-NO" dirty="0"/>
              </a:p>
            </p:txBody>
          </p:sp>
          <p:sp>
            <p:nvSpPr>
              <p:cNvPr id="2629" name="Freeform 2186"/>
              <p:cNvSpPr>
                <a:spLocks/>
              </p:cNvSpPr>
              <p:nvPr/>
            </p:nvSpPr>
            <p:spPr bwMode="auto">
              <a:xfrm>
                <a:off x="2010" y="2623"/>
                <a:ext cx="11" cy="4"/>
              </a:xfrm>
              <a:custGeom>
                <a:avLst/>
                <a:gdLst>
                  <a:gd name="T0" fmla="*/ 0 w 11"/>
                  <a:gd name="T1" fmla="*/ 0 h 4"/>
                  <a:gd name="T2" fmla="*/ 3 w 11"/>
                  <a:gd name="T3" fmla="*/ 0 h 4"/>
                  <a:gd name="T4" fmla="*/ 10 w 11"/>
                  <a:gd name="T5" fmla="*/ 2 h 4"/>
                  <a:gd name="T6" fmla="*/ 11 w 11"/>
                  <a:gd name="T7" fmla="*/ 4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0"/>
                    </a:moveTo>
                    <a:lnTo>
                      <a:pt x="3" y="0"/>
                    </a:lnTo>
                    <a:lnTo>
                      <a:pt x="10" y="2"/>
                    </a:lnTo>
                    <a:lnTo>
                      <a:pt x="11" y="4"/>
                    </a:lnTo>
                  </a:path>
                </a:pathLst>
              </a:custGeom>
              <a:noFill/>
              <a:ln w="3">
                <a:solidFill>
                  <a:srgbClr val="00BDFF"/>
                </a:solidFill>
                <a:prstDash val="solid"/>
                <a:round/>
                <a:headEnd/>
                <a:tailEnd/>
              </a:ln>
            </p:spPr>
            <p:txBody>
              <a:bodyPr/>
              <a:lstStyle/>
              <a:p>
                <a:endParaRPr lang="nb-NO" dirty="0"/>
              </a:p>
            </p:txBody>
          </p:sp>
          <p:sp>
            <p:nvSpPr>
              <p:cNvPr id="2630" name="Line 2187"/>
              <p:cNvSpPr>
                <a:spLocks noChangeShapeType="1"/>
              </p:cNvSpPr>
              <p:nvPr/>
            </p:nvSpPr>
            <p:spPr bwMode="auto">
              <a:xfrm flipH="1" flipV="1">
                <a:off x="2029" y="2626"/>
                <a:ext cx="1" cy="1"/>
              </a:xfrm>
              <a:prstGeom prst="line">
                <a:avLst/>
              </a:prstGeom>
              <a:noFill/>
              <a:ln w="3">
                <a:solidFill>
                  <a:srgbClr val="00BDFF"/>
                </a:solidFill>
                <a:round/>
                <a:headEnd/>
                <a:tailEnd/>
              </a:ln>
            </p:spPr>
            <p:txBody>
              <a:bodyPr/>
              <a:lstStyle/>
              <a:p>
                <a:endParaRPr lang="nb-NO" dirty="0"/>
              </a:p>
            </p:txBody>
          </p:sp>
          <p:sp>
            <p:nvSpPr>
              <p:cNvPr id="2631" name="Freeform 2188"/>
              <p:cNvSpPr>
                <a:spLocks/>
              </p:cNvSpPr>
              <p:nvPr/>
            </p:nvSpPr>
            <p:spPr bwMode="auto">
              <a:xfrm>
                <a:off x="2003" y="2588"/>
                <a:ext cx="50" cy="39"/>
              </a:xfrm>
              <a:custGeom>
                <a:avLst/>
                <a:gdLst>
                  <a:gd name="T0" fmla="*/ 24 w 50"/>
                  <a:gd name="T1" fmla="*/ 34 h 39"/>
                  <a:gd name="T2" fmla="*/ 20 w 50"/>
                  <a:gd name="T3" fmla="*/ 30 h 39"/>
                  <a:gd name="T4" fmla="*/ 13 w 50"/>
                  <a:gd name="T5" fmla="*/ 21 h 39"/>
                  <a:gd name="T6" fmla="*/ 7 w 50"/>
                  <a:gd name="T7" fmla="*/ 28 h 39"/>
                  <a:gd name="T8" fmla="*/ 0 w 50"/>
                  <a:gd name="T9" fmla="*/ 28 h 39"/>
                  <a:gd name="T10" fmla="*/ 0 w 50"/>
                  <a:gd name="T11" fmla="*/ 26 h 39"/>
                  <a:gd name="T12" fmla="*/ 3 w 50"/>
                  <a:gd name="T13" fmla="*/ 17 h 39"/>
                  <a:gd name="T14" fmla="*/ 5 w 50"/>
                  <a:gd name="T15" fmla="*/ 17 h 39"/>
                  <a:gd name="T16" fmla="*/ 12 w 50"/>
                  <a:gd name="T17" fmla="*/ 14 h 39"/>
                  <a:gd name="T18" fmla="*/ 14 w 50"/>
                  <a:gd name="T19" fmla="*/ 4 h 39"/>
                  <a:gd name="T20" fmla="*/ 27 w 50"/>
                  <a:gd name="T21" fmla="*/ 0 h 39"/>
                  <a:gd name="T22" fmla="*/ 30 w 50"/>
                  <a:gd name="T23" fmla="*/ 11 h 39"/>
                  <a:gd name="T24" fmla="*/ 30 w 50"/>
                  <a:gd name="T25" fmla="*/ 16 h 39"/>
                  <a:gd name="T26" fmla="*/ 30 w 50"/>
                  <a:gd name="T27" fmla="*/ 20 h 39"/>
                  <a:gd name="T28" fmla="*/ 38 w 50"/>
                  <a:gd name="T29" fmla="*/ 28 h 39"/>
                  <a:gd name="T30" fmla="*/ 43 w 50"/>
                  <a:gd name="T31" fmla="*/ 32 h 39"/>
                  <a:gd name="T32" fmla="*/ 42 w 50"/>
                  <a:gd name="T33" fmla="*/ 37 h 39"/>
                  <a:gd name="T34" fmla="*/ 47 w 50"/>
                  <a:gd name="T35" fmla="*/ 35 h 39"/>
                  <a:gd name="T36" fmla="*/ 50 w 50"/>
                  <a:gd name="T37" fmla="*/ 39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9"/>
                  <a:gd name="T59" fmla="*/ 50 w 50"/>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9">
                    <a:moveTo>
                      <a:pt x="24" y="34"/>
                    </a:moveTo>
                    <a:lnTo>
                      <a:pt x="20" y="30"/>
                    </a:lnTo>
                    <a:lnTo>
                      <a:pt x="13" y="21"/>
                    </a:lnTo>
                    <a:lnTo>
                      <a:pt x="7" y="28"/>
                    </a:lnTo>
                    <a:lnTo>
                      <a:pt x="0" y="28"/>
                    </a:lnTo>
                    <a:lnTo>
                      <a:pt x="0" y="26"/>
                    </a:lnTo>
                    <a:lnTo>
                      <a:pt x="3" y="17"/>
                    </a:lnTo>
                    <a:lnTo>
                      <a:pt x="5" y="17"/>
                    </a:lnTo>
                    <a:lnTo>
                      <a:pt x="12" y="14"/>
                    </a:lnTo>
                    <a:lnTo>
                      <a:pt x="14" y="4"/>
                    </a:lnTo>
                    <a:lnTo>
                      <a:pt x="27" y="0"/>
                    </a:lnTo>
                    <a:lnTo>
                      <a:pt x="30" y="11"/>
                    </a:lnTo>
                    <a:lnTo>
                      <a:pt x="30" y="16"/>
                    </a:lnTo>
                    <a:lnTo>
                      <a:pt x="30" y="20"/>
                    </a:lnTo>
                    <a:lnTo>
                      <a:pt x="38" y="28"/>
                    </a:lnTo>
                    <a:lnTo>
                      <a:pt x="43" y="32"/>
                    </a:lnTo>
                    <a:lnTo>
                      <a:pt x="42" y="37"/>
                    </a:lnTo>
                    <a:lnTo>
                      <a:pt x="47" y="35"/>
                    </a:lnTo>
                    <a:lnTo>
                      <a:pt x="50" y="39"/>
                    </a:lnTo>
                  </a:path>
                </a:pathLst>
              </a:custGeom>
              <a:noFill/>
              <a:ln w="3">
                <a:solidFill>
                  <a:srgbClr val="00BDFF"/>
                </a:solidFill>
                <a:prstDash val="solid"/>
                <a:round/>
                <a:headEnd/>
                <a:tailEnd/>
              </a:ln>
            </p:spPr>
            <p:txBody>
              <a:bodyPr/>
              <a:lstStyle/>
              <a:p>
                <a:endParaRPr lang="nb-NO" dirty="0"/>
              </a:p>
            </p:txBody>
          </p:sp>
          <p:sp>
            <p:nvSpPr>
              <p:cNvPr id="2632" name="Freeform 2189"/>
              <p:cNvSpPr>
                <a:spLocks/>
              </p:cNvSpPr>
              <p:nvPr/>
            </p:nvSpPr>
            <p:spPr bwMode="auto">
              <a:xfrm>
                <a:off x="2074" y="2617"/>
                <a:ext cx="14" cy="10"/>
              </a:xfrm>
              <a:custGeom>
                <a:avLst/>
                <a:gdLst>
                  <a:gd name="T0" fmla="*/ 0 w 14"/>
                  <a:gd name="T1" fmla="*/ 10 h 10"/>
                  <a:gd name="T2" fmla="*/ 0 w 14"/>
                  <a:gd name="T3" fmla="*/ 10 h 10"/>
                  <a:gd name="T4" fmla="*/ 0 w 14"/>
                  <a:gd name="T5" fmla="*/ 6 h 10"/>
                  <a:gd name="T6" fmla="*/ 14 w 14"/>
                  <a:gd name="T7" fmla="*/ 1 h 10"/>
                  <a:gd name="T8" fmla="*/ 13 w 14"/>
                  <a:gd name="T9" fmla="*/ 0 h 10"/>
                  <a:gd name="T10" fmla="*/ 0 60000 65536"/>
                  <a:gd name="T11" fmla="*/ 0 60000 65536"/>
                  <a:gd name="T12" fmla="*/ 0 60000 65536"/>
                  <a:gd name="T13" fmla="*/ 0 60000 65536"/>
                  <a:gd name="T14" fmla="*/ 0 60000 65536"/>
                  <a:gd name="T15" fmla="*/ 0 w 14"/>
                  <a:gd name="T16" fmla="*/ 0 h 10"/>
                  <a:gd name="T17" fmla="*/ 14 w 14"/>
                  <a:gd name="T18" fmla="*/ 10 h 10"/>
                </a:gdLst>
                <a:ahLst/>
                <a:cxnLst>
                  <a:cxn ang="T10">
                    <a:pos x="T0" y="T1"/>
                  </a:cxn>
                  <a:cxn ang="T11">
                    <a:pos x="T2" y="T3"/>
                  </a:cxn>
                  <a:cxn ang="T12">
                    <a:pos x="T4" y="T5"/>
                  </a:cxn>
                  <a:cxn ang="T13">
                    <a:pos x="T6" y="T7"/>
                  </a:cxn>
                  <a:cxn ang="T14">
                    <a:pos x="T8" y="T9"/>
                  </a:cxn>
                </a:cxnLst>
                <a:rect l="T15" t="T16" r="T17" b="T18"/>
                <a:pathLst>
                  <a:path w="14" h="10">
                    <a:moveTo>
                      <a:pt x="0" y="10"/>
                    </a:moveTo>
                    <a:lnTo>
                      <a:pt x="0" y="10"/>
                    </a:lnTo>
                    <a:lnTo>
                      <a:pt x="0" y="6"/>
                    </a:lnTo>
                    <a:lnTo>
                      <a:pt x="14" y="1"/>
                    </a:lnTo>
                    <a:lnTo>
                      <a:pt x="13" y="0"/>
                    </a:lnTo>
                  </a:path>
                </a:pathLst>
              </a:custGeom>
              <a:noFill/>
              <a:ln w="3">
                <a:solidFill>
                  <a:srgbClr val="00BDFF"/>
                </a:solidFill>
                <a:prstDash val="solid"/>
                <a:round/>
                <a:headEnd/>
                <a:tailEnd/>
              </a:ln>
            </p:spPr>
            <p:txBody>
              <a:bodyPr/>
              <a:lstStyle/>
              <a:p>
                <a:endParaRPr lang="nb-NO" dirty="0"/>
              </a:p>
            </p:txBody>
          </p:sp>
          <p:sp>
            <p:nvSpPr>
              <p:cNvPr id="2633" name="Freeform 2190"/>
              <p:cNvSpPr>
                <a:spLocks/>
              </p:cNvSpPr>
              <p:nvPr/>
            </p:nvSpPr>
            <p:spPr bwMode="auto">
              <a:xfrm>
                <a:off x="2079" y="2625"/>
                <a:ext cx="12" cy="2"/>
              </a:xfrm>
              <a:custGeom>
                <a:avLst/>
                <a:gdLst>
                  <a:gd name="T0" fmla="*/ 12 w 12"/>
                  <a:gd name="T1" fmla="*/ 1 h 2"/>
                  <a:gd name="T2" fmla="*/ 6 w 12"/>
                  <a:gd name="T3" fmla="*/ 0 h 2"/>
                  <a:gd name="T4" fmla="*/ 1 w 12"/>
                  <a:gd name="T5" fmla="*/ 2 h 2"/>
                  <a:gd name="T6" fmla="*/ 0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12" y="1"/>
                    </a:moveTo>
                    <a:lnTo>
                      <a:pt x="6" y="0"/>
                    </a:lnTo>
                    <a:lnTo>
                      <a:pt x="1" y="2"/>
                    </a:lnTo>
                    <a:lnTo>
                      <a:pt x="0" y="2"/>
                    </a:lnTo>
                  </a:path>
                </a:pathLst>
              </a:custGeom>
              <a:noFill/>
              <a:ln w="3">
                <a:solidFill>
                  <a:srgbClr val="00BDFF"/>
                </a:solidFill>
                <a:prstDash val="solid"/>
                <a:round/>
                <a:headEnd/>
                <a:tailEnd/>
              </a:ln>
            </p:spPr>
            <p:txBody>
              <a:bodyPr/>
              <a:lstStyle/>
              <a:p>
                <a:endParaRPr lang="nb-NO" dirty="0"/>
              </a:p>
            </p:txBody>
          </p:sp>
          <p:sp>
            <p:nvSpPr>
              <p:cNvPr id="2634" name="Freeform 2191"/>
              <p:cNvSpPr>
                <a:spLocks/>
              </p:cNvSpPr>
              <p:nvPr/>
            </p:nvSpPr>
            <p:spPr bwMode="auto">
              <a:xfrm>
                <a:off x="2091" y="2626"/>
                <a:ext cx="2" cy="1"/>
              </a:xfrm>
              <a:custGeom>
                <a:avLst/>
                <a:gdLst>
                  <a:gd name="T0" fmla="*/ 2 w 2"/>
                  <a:gd name="T1" fmla="*/ 1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lnTo>
                      <a:pt x="2" y="0"/>
                    </a:lnTo>
                    <a:lnTo>
                      <a:pt x="0" y="0"/>
                    </a:lnTo>
                  </a:path>
                </a:pathLst>
              </a:custGeom>
              <a:noFill/>
              <a:ln w="3">
                <a:solidFill>
                  <a:srgbClr val="00BDFF"/>
                </a:solidFill>
                <a:prstDash val="solid"/>
                <a:round/>
                <a:headEnd/>
                <a:tailEnd/>
              </a:ln>
            </p:spPr>
            <p:txBody>
              <a:bodyPr/>
              <a:lstStyle/>
              <a:p>
                <a:endParaRPr lang="nb-NO" dirty="0"/>
              </a:p>
            </p:txBody>
          </p:sp>
          <p:sp>
            <p:nvSpPr>
              <p:cNvPr id="2635" name="Freeform 2192"/>
              <p:cNvSpPr>
                <a:spLocks/>
              </p:cNvSpPr>
              <p:nvPr/>
            </p:nvSpPr>
            <p:spPr bwMode="auto">
              <a:xfrm>
                <a:off x="2074" y="2627"/>
                <a:ext cx="5" cy="1"/>
              </a:xfrm>
              <a:custGeom>
                <a:avLst/>
                <a:gdLst>
                  <a:gd name="T0" fmla="*/ 5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 name="T12" fmla="*/ 0 w 5"/>
                  <a:gd name="T13" fmla="*/ 0 h 1"/>
                  <a:gd name="T14" fmla="*/ 5 w 5"/>
                  <a:gd name="T15" fmla="*/ 1 h 1"/>
                </a:gdLst>
                <a:ahLst/>
                <a:cxnLst>
                  <a:cxn ang="T8">
                    <a:pos x="T0" y="T1"/>
                  </a:cxn>
                  <a:cxn ang="T9">
                    <a:pos x="T2" y="T3"/>
                  </a:cxn>
                  <a:cxn ang="T10">
                    <a:pos x="T4" y="T5"/>
                  </a:cxn>
                  <a:cxn ang="T11">
                    <a:pos x="T6" y="T7"/>
                  </a:cxn>
                </a:cxnLst>
                <a:rect l="T12" t="T13" r="T14" b="T15"/>
                <a:pathLst>
                  <a:path w="5" h="1">
                    <a:moveTo>
                      <a:pt x="5" y="0"/>
                    </a:moveTo>
                    <a:lnTo>
                      <a:pt x="5" y="0"/>
                    </a:lnTo>
                    <a:lnTo>
                      <a:pt x="0" y="0"/>
                    </a:lnTo>
                  </a:path>
                </a:pathLst>
              </a:custGeom>
              <a:noFill/>
              <a:ln w="3">
                <a:solidFill>
                  <a:srgbClr val="00BDFF"/>
                </a:solidFill>
                <a:prstDash val="solid"/>
                <a:round/>
                <a:headEnd/>
                <a:tailEnd/>
              </a:ln>
            </p:spPr>
            <p:txBody>
              <a:bodyPr/>
              <a:lstStyle/>
              <a:p>
                <a:endParaRPr lang="nb-NO" dirty="0"/>
              </a:p>
            </p:txBody>
          </p:sp>
          <p:sp>
            <p:nvSpPr>
              <p:cNvPr id="2636" name="Freeform 2193"/>
              <p:cNvSpPr>
                <a:spLocks/>
              </p:cNvSpPr>
              <p:nvPr/>
            </p:nvSpPr>
            <p:spPr bwMode="auto">
              <a:xfrm>
                <a:off x="2089" y="2627"/>
                <a:ext cx="4" cy="4"/>
              </a:xfrm>
              <a:custGeom>
                <a:avLst/>
                <a:gdLst>
                  <a:gd name="T0" fmla="*/ 0 w 4"/>
                  <a:gd name="T1" fmla="*/ 4 h 4"/>
                  <a:gd name="T2" fmla="*/ 3 w 4"/>
                  <a:gd name="T3" fmla="*/ 3 h 4"/>
                  <a:gd name="T4" fmla="*/ 4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3" y="3"/>
                    </a:lnTo>
                    <a:lnTo>
                      <a:pt x="4" y="0"/>
                    </a:lnTo>
                  </a:path>
                </a:pathLst>
              </a:custGeom>
              <a:noFill/>
              <a:ln w="3">
                <a:solidFill>
                  <a:srgbClr val="00BDFF"/>
                </a:solidFill>
                <a:prstDash val="solid"/>
                <a:round/>
                <a:headEnd/>
                <a:tailEnd/>
              </a:ln>
            </p:spPr>
            <p:txBody>
              <a:bodyPr/>
              <a:lstStyle/>
              <a:p>
                <a:endParaRPr lang="nb-NO" dirty="0"/>
              </a:p>
            </p:txBody>
          </p:sp>
          <p:sp>
            <p:nvSpPr>
              <p:cNvPr id="2637" name="Line 2194"/>
              <p:cNvSpPr>
                <a:spLocks noChangeShapeType="1"/>
              </p:cNvSpPr>
              <p:nvPr/>
            </p:nvSpPr>
            <p:spPr bwMode="auto">
              <a:xfrm flipV="1">
                <a:off x="2088" y="2631"/>
                <a:ext cx="1" cy="2"/>
              </a:xfrm>
              <a:prstGeom prst="line">
                <a:avLst/>
              </a:prstGeom>
              <a:noFill/>
              <a:ln w="3">
                <a:solidFill>
                  <a:srgbClr val="00BDFF"/>
                </a:solidFill>
                <a:round/>
                <a:headEnd/>
                <a:tailEnd/>
              </a:ln>
            </p:spPr>
            <p:txBody>
              <a:bodyPr/>
              <a:lstStyle/>
              <a:p>
                <a:endParaRPr lang="nb-NO" dirty="0"/>
              </a:p>
            </p:txBody>
          </p:sp>
          <p:sp>
            <p:nvSpPr>
              <p:cNvPr id="2638" name="Freeform 2195"/>
              <p:cNvSpPr>
                <a:spLocks/>
              </p:cNvSpPr>
              <p:nvPr/>
            </p:nvSpPr>
            <p:spPr bwMode="auto">
              <a:xfrm>
                <a:off x="1944" y="2627"/>
                <a:ext cx="22" cy="7"/>
              </a:xfrm>
              <a:custGeom>
                <a:avLst/>
                <a:gdLst>
                  <a:gd name="T0" fmla="*/ 0 w 22"/>
                  <a:gd name="T1" fmla="*/ 0 h 7"/>
                  <a:gd name="T2" fmla="*/ 1 w 22"/>
                  <a:gd name="T3" fmla="*/ 3 h 7"/>
                  <a:gd name="T4" fmla="*/ 3 w 22"/>
                  <a:gd name="T5" fmla="*/ 6 h 7"/>
                  <a:gd name="T6" fmla="*/ 13 w 22"/>
                  <a:gd name="T7" fmla="*/ 7 h 7"/>
                  <a:gd name="T8" fmla="*/ 20 w 22"/>
                  <a:gd name="T9" fmla="*/ 2 h 7"/>
                  <a:gd name="T10" fmla="*/ 22 w 22"/>
                  <a:gd name="T11" fmla="*/ 0 h 7"/>
                  <a:gd name="T12" fmla="*/ 22 w 22"/>
                  <a:gd name="T13" fmla="*/ 0 h 7"/>
                  <a:gd name="T14" fmla="*/ 0 60000 65536"/>
                  <a:gd name="T15" fmla="*/ 0 60000 65536"/>
                  <a:gd name="T16" fmla="*/ 0 60000 65536"/>
                  <a:gd name="T17" fmla="*/ 0 60000 65536"/>
                  <a:gd name="T18" fmla="*/ 0 60000 65536"/>
                  <a:gd name="T19" fmla="*/ 0 60000 65536"/>
                  <a:gd name="T20" fmla="*/ 0 60000 65536"/>
                  <a:gd name="T21" fmla="*/ 0 w 22"/>
                  <a:gd name="T22" fmla="*/ 0 h 7"/>
                  <a:gd name="T23" fmla="*/ 22 w 2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7">
                    <a:moveTo>
                      <a:pt x="0" y="0"/>
                    </a:moveTo>
                    <a:lnTo>
                      <a:pt x="1" y="3"/>
                    </a:lnTo>
                    <a:lnTo>
                      <a:pt x="3" y="6"/>
                    </a:lnTo>
                    <a:lnTo>
                      <a:pt x="13" y="7"/>
                    </a:lnTo>
                    <a:lnTo>
                      <a:pt x="20" y="2"/>
                    </a:lnTo>
                    <a:lnTo>
                      <a:pt x="22" y="0"/>
                    </a:lnTo>
                  </a:path>
                </a:pathLst>
              </a:custGeom>
              <a:noFill/>
              <a:ln w="3">
                <a:solidFill>
                  <a:srgbClr val="00BDFF"/>
                </a:solidFill>
                <a:prstDash val="solid"/>
                <a:round/>
                <a:headEnd/>
                <a:tailEnd/>
              </a:ln>
            </p:spPr>
            <p:txBody>
              <a:bodyPr/>
              <a:lstStyle/>
              <a:p>
                <a:endParaRPr lang="nb-NO" dirty="0"/>
              </a:p>
            </p:txBody>
          </p:sp>
          <p:sp>
            <p:nvSpPr>
              <p:cNvPr id="2639" name="Freeform 2196"/>
              <p:cNvSpPr>
                <a:spLocks/>
              </p:cNvSpPr>
              <p:nvPr/>
            </p:nvSpPr>
            <p:spPr bwMode="auto">
              <a:xfrm>
                <a:off x="2051" y="2627"/>
                <a:ext cx="2" cy="7"/>
              </a:xfrm>
              <a:custGeom>
                <a:avLst/>
                <a:gdLst>
                  <a:gd name="T0" fmla="*/ 2 w 2"/>
                  <a:gd name="T1" fmla="*/ 0 h 7"/>
                  <a:gd name="T2" fmla="*/ 2 w 2"/>
                  <a:gd name="T3" fmla="*/ 2 h 7"/>
                  <a:gd name="T4" fmla="*/ 0 w 2"/>
                  <a:gd name="T5" fmla="*/ 7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lnTo>
                      <a:pt x="2" y="2"/>
                    </a:lnTo>
                    <a:lnTo>
                      <a:pt x="0" y="7"/>
                    </a:lnTo>
                  </a:path>
                </a:pathLst>
              </a:custGeom>
              <a:noFill/>
              <a:ln w="3">
                <a:solidFill>
                  <a:srgbClr val="00BDFF"/>
                </a:solidFill>
                <a:prstDash val="solid"/>
                <a:round/>
                <a:headEnd/>
                <a:tailEnd/>
              </a:ln>
            </p:spPr>
            <p:txBody>
              <a:bodyPr/>
              <a:lstStyle/>
              <a:p>
                <a:endParaRPr lang="nb-NO" dirty="0"/>
              </a:p>
            </p:txBody>
          </p:sp>
          <p:sp>
            <p:nvSpPr>
              <p:cNvPr id="2640" name="Freeform 2197"/>
              <p:cNvSpPr>
                <a:spLocks/>
              </p:cNvSpPr>
              <p:nvPr/>
            </p:nvSpPr>
            <p:spPr bwMode="auto">
              <a:xfrm>
                <a:off x="1977" y="2627"/>
                <a:ext cx="8" cy="8"/>
              </a:xfrm>
              <a:custGeom>
                <a:avLst/>
                <a:gdLst>
                  <a:gd name="T0" fmla="*/ 8 w 8"/>
                  <a:gd name="T1" fmla="*/ 0 h 8"/>
                  <a:gd name="T2" fmla="*/ 2 w 8"/>
                  <a:gd name="T3" fmla="*/ 4 h 8"/>
                  <a:gd name="T4" fmla="*/ 0 w 8"/>
                  <a:gd name="T5" fmla="*/ 8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8" y="0"/>
                    </a:moveTo>
                    <a:lnTo>
                      <a:pt x="2" y="4"/>
                    </a:lnTo>
                    <a:lnTo>
                      <a:pt x="0" y="8"/>
                    </a:lnTo>
                  </a:path>
                </a:pathLst>
              </a:custGeom>
              <a:noFill/>
              <a:ln w="3">
                <a:solidFill>
                  <a:srgbClr val="00BDFF"/>
                </a:solidFill>
                <a:prstDash val="solid"/>
                <a:round/>
                <a:headEnd/>
                <a:tailEnd/>
              </a:ln>
            </p:spPr>
            <p:txBody>
              <a:bodyPr/>
              <a:lstStyle/>
              <a:p>
                <a:endParaRPr lang="nb-NO" dirty="0"/>
              </a:p>
            </p:txBody>
          </p:sp>
          <p:sp>
            <p:nvSpPr>
              <p:cNvPr id="2641" name="Freeform 2198"/>
              <p:cNvSpPr>
                <a:spLocks/>
              </p:cNvSpPr>
              <p:nvPr/>
            </p:nvSpPr>
            <p:spPr bwMode="auto">
              <a:xfrm>
                <a:off x="2074" y="2633"/>
                <a:ext cx="14" cy="2"/>
              </a:xfrm>
              <a:custGeom>
                <a:avLst/>
                <a:gdLst>
                  <a:gd name="T0" fmla="*/ 0 w 14"/>
                  <a:gd name="T1" fmla="*/ 2 h 2"/>
                  <a:gd name="T2" fmla="*/ 4 w 14"/>
                  <a:gd name="T3" fmla="*/ 2 h 2"/>
                  <a:gd name="T4" fmla="*/ 11 w 14"/>
                  <a:gd name="T5" fmla="*/ 1 h 2"/>
                  <a:gd name="T6" fmla="*/ 14 w 14"/>
                  <a:gd name="T7" fmla="*/ 0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0" y="2"/>
                    </a:moveTo>
                    <a:lnTo>
                      <a:pt x="4" y="2"/>
                    </a:lnTo>
                    <a:lnTo>
                      <a:pt x="11" y="1"/>
                    </a:lnTo>
                    <a:lnTo>
                      <a:pt x="14" y="0"/>
                    </a:lnTo>
                  </a:path>
                </a:pathLst>
              </a:custGeom>
              <a:noFill/>
              <a:ln w="3">
                <a:solidFill>
                  <a:srgbClr val="00BDFF"/>
                </a:solidFill>
                <a:prstDash val="solid"/>
                <a:round/>
                <a:headEnd/>
                <a:tailEnd/>
              </a:ln>
            </p:spPr>
            <p:txBody>
              <a:bodyPr/>
              <a:lstStyle/>
              <a:p>
                <a:endParaRPr lang="nb-NO" dirty="0"/>
              </a:p>
            </p:txBody>
          </p:sp>
          <p:sp>
            <p:nvSpPr>
              <p:cNvPr id="2642" name="Freeform 2199"/>
              <p:cNvSpPr>
                <a:spLocks/>
              </p:cNvSpPr>
              <p:nvPr/>
            </p:nvSpPr>
            <p:spPr bwMode="auto">
              <a:xfrm>
                <a:off x="1976" y="2627"/>
                <a:ext cx="19" cy="11"/>
              </a:xfrm>
              <a:custGeom>
                <a:avLst/>
                <a:gdLst>
                  <a:gd name="T0" fmla="*/ 1 w 19"/>
                  <a:gd name="T1" fmla="*/ 8 h 11"/>
                  <a:gd name="T2" fmla="*/ 0 w 19"/>
                  <a:gd name="T3" fmla="*/ 11 h 11"/>
                  <a:gd name="T4" fmla="*/ 2 w 19"/>
                  <a:gd name="T5" fmla="*/ 11 h 11"/>
                  <a:gd name="T6" fmla="*/ 19 w 19"/>
                  <a:gd name="T7" fmla="*/ 0 h 11"/>
                  <a:gd name="T8" fmla="*/ 0 60000 65536"/>
                  <a:gd name="T9" fmla="*/ 0 60000 65536"/>
                  <a:gd name="T10" fmla="*/ 0 60000 65536"/>
                  <a:gd name="T11" fmla="*/ 0 60000 65536"/>
                  <a:gd name="T12" fmla="*/ 0 w 19"/>
                  <a:gd name="T13" fmla="*/ 0 h 11"/>
                  <a:gd name="T14" fmla="*/ 19 w 19"/>
                  <a:gd name="T15" fmla="*/ 11 h 11"/>
                </a:gdLst>
                <a:ahLst/>
                <a:cxnLst>
                  <a:cxn ang="T8">
                    <a:pos x="T0" y="T1"/>
                  </a:cxn>
                  <a:cxn ang="T9">
                    <a:pos x="T2" y="T3"/>
                  </a:cxn>
                  <a:cxn ang="T10">
                    <a:pos x="T4" y="T5"/>
                  </a:cxn>
                  <a:cxn ang="T11">
                    <a:pos x="T6" y="T7"/>
                  </a:cxn>
                </a:cxnLst>
                <a:rect l="T12" t="T13" r="T14" b="T15"/>
                <a:pathLst>
                  <a:path w="19" h="11">
                    <a:moveTo>
                      <a:pt x="1" y="8"/>
                    </a:moveTo>
                    <a:lnTo>
                      <a:pt x="0" y="11"/>
                    </a:lnTo>
                    <a:lnTo>
                      <a:pt x="2" y="11"/>
                    </a:lnTo>
                    <a:lnTo>
                      <a:pt x="19" y="0"/>
                    </a:lnTo>
                  </a:path>
                </a:pathLst>
              </a:custGeom>
              <a:noFill/>
              <a:ln w="3">
                <a:solidFill>
                  <a:srgbClr val="00BDFF"/>
                </a:solidFill>
                <a:prstDash val="solid"/>
                <a:round/>
                <a:headEnd/>
                <a:tailEnd/>
              </a:ln>
            </p:spPr>
            <p:txBody>
              <a:bodyPr/>
              <a:lstStyle/>
              <a:p>
                <a:endParaRPr lang="nb-NO" dirty="0"/>
              </a:p>
            </p:txBody>
          </p:sp>
          <p:sp>
            <p:nvSpPr>
              <p:cNvPr id="2643" name="Freeform 2200"/>
              <p:cNvSpPr>
                <a:spLocks/>
              </p:cNvSpPr>
              <p:nvPr/>
            </p:nvSpPr>
            <p:spPr bwMode="auto">
              <a:xfrm>
                <a:off x="2050" y="2634"/>
                <a:ext cx="1" cy="5"/>
              </a:xfrm>
              <a:custGeom>
                <a:avLst/>
                <a:gdLst>
                  <a:gd name="T0" fmla="*/ 1 w 1"/>
                  <a:gd name="T1" fmla="*/ 0 h 5"/>
                  <a:gd name="T2" fmla="*/ 0 w 1"/>
                  <a:gd name="T3" fmla="*/ 1 h 5"/>
                  <a:gd name="T4" fmla="*/ 1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1" y="0"/>
                    </a:moveTo>
                    <a:lnTo>
                      <a:pt x="0" y="1"/>
                    </a:lnTo>
                    <a:lnTo>
                      <a:pt x="1" y="5"/>
                    </a:lnTo>
                  </a:path>
                </a:pathLst>
              </a:custGeom>
              <a:noFill/>
              <a:ln w="3">
                <a:solidFill>
                  <a:srgbClr val="00BDFF"/>
                </a:solidFill>
                <a:prstDash val="solid"/>
                <a:round/>
                <a:headEnd/>
                <a:tailEnd/>
              </a:ln>
            </p:spPr>
            <p:txBody>
              <a:bodyPr/>
              <a:lstStyle/>
              <a:p>
                <a:endParaRPr lang="nb-NO" dirty="0"/>
              </a:p>
            </p:txBody>
          </p:sp>
          <p:sp>
            <p:nvSpPr>
              <p:cNvPr id="2644" name="Freeform 2201"/>
              <p:cNvSpPr>
                <a:spLocks/>
              </p:cNvSpPr>
              <p:nvPr/>
            </p:nvSpPr>
            <p:spPr bwMode="auto">
              <a:xfrm>
                <a:off x="2021" y="2627"/>
                <a:ext cx="7" cy="23"/>
              </a:xfrm>
              <a:custGeom>
                <a:avLst/>
                <a:gdLst>
                  <a:gd name="T0" fmla="*/ 0 w 7"/>
                  <a:gd name="T1" fmla="*/ 0 h 23"/>
                  <a:gd name="T2" fmla="*/ 7 w 7"/>
                  <a:gd name="T3" fmla="*/ 10 h 23"/>
                  <a:gd name="T4" fmla="*/ 4 w 7"/>
                  <a:gd name="T5" fmla="*/ 19 h 23"/>
                  <a:gd name="T6" fmla="*/ 4 w 7"/>
                  <a:gd name="T7" fmla="*/ 23 h 23"/>
                  <a:gd name="T8" fmla="*/ 0 60000 65536"/>
                  <a:gd name="T9" fmla="*/ 0 60000 65536"/>
                  <a:gd name="T10" fmla="*/ 0 60000 65536"/>
                  <a:gd name="T11" fmla="*/ 0 60000 65536"/>
                  <a:gd name="T12" fmla="*/ 0 w 7"/>
                  <a:gd name="T13" fmla="*/ 0 h 23"/>
                  <a:gd name="T14" fmla="*/ 7 w 7"/>
                  <a:gd name="T15" fmla="*/ 23 h 23"/>
                </a:gdLst>
                <a:ahLst/>
                <a:cxnLst>
                  <a:cxn ang="T8">
                    <a:pos x="T0" y="T1"/>
                  </a:cxn>
                  <a:cxn ang="T9">
                    <a:pos x="T2" y="T3"/>
                  </a:cxn>
                  <a:cxn ang="T10">
                    <a:pos x="T4" y="T5"/>
                  </a:cxn>
                  <a:cxn ang="T11">
                    <a:pos x="T6" y="T7"/>
                  </a:cxn>
                </a:cxnLst>
                <a:rect l="T12" t="T13" r="T14" b="T15"/>
                <a:pathLst>
                  <a:path w="7" h="23">
                    <a:moveTo>
                      <a:pt x="0" y="0"/>
                    </a:moveTo>
                    <a:lnTo>
                      <a:pt x="7" y="10"/>
                    </a:lnTo>
                    <a:lnTo>
                      <a:pt x="4" y="19"/>
                    </a:lnTo>
                    <a:lnTo>
                      <a:pt x="4" y="23"/>
                    </a:lnTo>
                  </a:path>
                </a:pathLst>
              </a:custGeom>
              <a:noFill/>
              <a:ln w="3">
                <a:solidFill>
                  <a:srgbClr val="00BDFF"/>
                </a:solidFill>
                <a:prstDash val="solid"/>
                <a:round/>
                <a:headEnd/>
                <a:tailEnd/>
              </a:ln>
            </p:spPr>
            <p:txBody>
              <a:bodyPr/>
              <a:lstStyle/>
              <a:p>
                <a:endParaRPr lang="nb-NO" dirty="0"/>
              </a:p>
            </p:txBody>
          </p:sp>
          <p:sp>
            <p:nvSpPr>
              <p:cNvPr id="2645" name="Freeform 2202"/>
              <p:cNvSpPr>
                <a:spLocks/>
              </p:cNvSpPr>
              <p:nvPr/>
            </p:nvSpPr>
            <p:spPr bwMode="auto">
              <a:xfrm>
                <a:off x="1901" y="2651"/>
                <a:ext cx="6" cy="1"/>
              </a:xfrm>
              <a:custGeom>
                <a:avLst/>
                <a:gdLst>
                  <a:gd name="T0" fmla="*/ 0 w 6"/>
                  <a:gd name="T1" fmla="*/ 0 h 1"/>
                  <a:gd name="T2" fmla="*/ 4 w 6"/>
                  <a:gd name="T3" fmla="*/ 0 h 1"/>
                  <a:gd name="T4" fmla="*/ 6 w 6"/>
                  <a:gd name="T5" fmla="*/ 1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4" y="0"/>
                    </a:lnTo>
                    <a:lnTo>
                      <a:pt x="6" y="1"/>
                    </a:lnTo>
                  </a:path>
                </a:pathLst>
              </a:custGeom>
              <a:noFill/>
              <a:ln w="3">
                <a:solidFill>
                  <a:srgbClr val="00BDFF"/>
                </a:solidFill>
                <a:prstDash val="solid"/>
                <a:round/>
                <a:headEnd/>
                <a:tailEnd/>
              </a:ln>
            </p:spPr>
            <p:txBody>
              <a:bodyPr/>
              <a:lstStyle/>
              <a:p>
                <a:endParaRPr lang="nb-NO" dirty="0"/>
              </a:p>
            </p:txBody>
          </p:sp>
          <p:sp>
            <p:nvSpPr>
              <p:cNvPr id="2646" name="Line 2203"/>
              <p:cNvSpPr>
                <a:spLocks noChangeShapeType="1"/>
              </p:cNvSpPr>
              <p:nvPr/>
            </p:nvSpPr>
            <p:spPr bwMode="auto">
              <a:xfrm>
                <a:off x="1907" y="2652"/>
                <a:ext cx="6" cy="1"/>
              </a:xfrm>
              <a:prstGeom prst="line">
                <a:avLst/>
              </a:prstGeom>
              <a:noFill/>
              <a:ln w="3">
                <a:solidFill>
                  <a:srgbClr val="00BDFF"/>
                </a:solidFill>
                <a:round/>
                <a:headEnd/>
                <a:tailEnd/>
              </a:ln>
            </p:spPr>
            <p:txBody>
              <a:bodyPr/>
              <a:lstStyle/>
              <a:p>
                <a:endParaRPr lang="nb-NO" dirty="0"/>
              </a:p>
            </p:txBody>
          </p:sp>
          <p:sp>
            <p:nvSpPr>
              <p:cNvPr id="2647" name="Freeform 2204"/>
              <p:cNvSpPr>
                <a:spLocks/>
              </p:cNvSpPr>
              <p:nvPr/>
            </p:nvSpPr>
            <p:spPr bwMode="auto">
              <a:xfrm>
                <a:off x="1885" y="2627"/>
                <a:ext cx="29" cy="25"/>
              </a:xfrm>
              <a:custGeom>
                <a:avLst/>
                <a:gdLst>
                  <a:gd name="T0" fmla="*/ 28 w 29"/>
                  <a:gd name="T1" fmla="*/ 25 h 25"/>
                  <a:gd name="T2" fmla="*/ 28 w 29"/>
                  <a:gd name="T3" fmla="*/ 25 h 25"/>
                  <a:gd name="T4" fmla="*/ 29 w 29"/>
                  <a:gd name="T5" fmla="*/ 21 h 25"/>
                  <a:gd name="T6" fmla="*/ 29 w 29"/>
                  <a:gd name="T7" fmla="*/ 16 h 25"/>
                  <a:gd name="T8" fmla="*/ 21 w 29"/>
                  <a:gd name="T9" fmla="*/ 15 h 25"/>
                  <a:gd name="T10" fmla="*/ 13 w 29"/>
                  <a:gd name="T11" fmla="*/ 17 h 25"/>
                  <a:gd name="T12" fmla="*/ 7 w 29"/>
                  <a:gd name="T13" fmla="*/ 17 h 25"/>
                  <a:gd name="T14" fmla="*/ 8 w 29"/>
                  <a:gd name="T15" fmla="*/ 7 h 25"/>
                  <a:gd name="T16" fmla="*/ 3 w 29"/>
                  <a:gd name="T17" fmla="*/ 2 h 25"/>
                  <a:gd name="T18" fmla="*/ 0 w 29"/>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5"/>
                  <a:gd name="T32" fmla="*/ 29 w 2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5">
                    <a:moveTo>
                      <a:pt x="28" y="25"/>
                    </a:moveTo>
                    <a:lnTo>
                      <a:pt x="28" y="25"/>
                    </a:lnTo>
                    <a:lnTo>
                      <a:pt x="29" y="21"/>
                    </a:lnTo>
                    <a:lnTo>
                      <a:pt x="29" y="16"/>
                    </a:lnTo>
                    <a:lnTo>
                      <a:pt x="21" y="15"/>
                    </a:lnTo>
                    <a:lnTo>
                      <a:pt x="13" y="17"/>
                    </a:lnTo>
                    <a:lnTo>
                      <a:pt x="7" y="17"/>
                    </a:lnTo>
                    <a:lnTo>
                      <a:pt x="8" y="7"/>
                    </a:lnTo>
                    <a:lnTo>
                      <a:pt x="3" y="2"/>
                    </a:lnTo>
                    <a:lnTo>
                      <a:pt x="0" y="0"/>
                    </a:lnTo>
                  </a:path>
                </a:pathLst>
              </a:custGeom>
              <a:noFill/>
              <a:ln w="3">
                <a:solidFill>
                  <a:srgbClr val="00BDFF"/>
                </a:solidFill>
                <a:prstDash val="solid"/>
                <a:round/>
                <a:headEnd/>
                <a:tailEnd/>
              </a:ln>
            </p:spPr>
            <p:txBody>
              <a:bodyPr/>
              <a:lstStyle/>
              <a:p>
                <a:endParaRPr lang="nb-NO" dirty="0"/>
              </a:p>
            </p:txBody>
          </p:sp>
          <p:sp>
            <p:nvSpPr>
              <p:cNvPr id="2648" name="Freeform 2205"/>
              <p:cNvSpPr>
                <a:spLocks/>
              </p:cNvSpPr>
              <p:nvPr/>
            </p:nvSpPr>
            <p:spPr bwMode="auto">
              <a:xfrm>
                <a:off x="1862" y="2637"/>
                <a:ext cx="22" cy="24"/>
              </a:xfrm>
              <a:custGeom>
                <a:avLst/>
                <a:gdLst>
                  <a:gd name="T0" fmla="*/ 15 w 22"/>
                  <a:gd name="T1" fmla="*/ 24 h 24"/>
                  <a:gd name="T2" fmla="*/ 19 w 22"/>
                  <a:gd name="T3" fmla="*/ 18 h 24"/>
                  <a:gd name="T4" fmla="*/ 22 w 22"/>
                  <a:gd name="T5" fmla="*/ 5 h 24"/>
                  <a:gd name="T6" fmla="*/ 5 w 22"/>
                  <a:gd name="T7" fmla="*/ 0 h 24"/>
                  <a:gd name="T8" fmla="*/ 0 w 22"/>
                  <a:gd name="T9" fmla="*/ 9 h 24"/>
                  <a:gd name="T10" fmla="*/ 1 w 22"/>
                  <a:gd name="T11" fmla="*/ 10 h 24"/>
                  <a:gd name="T12" fmla="*/ 15 w 22"/>
                  <a:gd name="T13" fmla="*/ 24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15" y="24"/>
                    </a:moveTo>
                    <a:lnTo>
                      <a:pt x="19" y="18"/>
                    </a:lnTo>
                    <a:lnTo>
                      <a:pt x="22" y="5"/>
                    </a:lnTo>
                    <a:lnTo>
                      <a:pt x="5" y="0"/>
                    </a:lnTo>
                    <a:lnTo>
                      <a:pt x="0" y="9"/>
                    </a:lnTo>
                    <a:lnTo>
                      <a:pt x="1" y="10"/>
                    </a:lnTo>
                    <a:lnTo>
                      <a:pt x="15" y="24"/>
                    </a:lnTo>
                  </a:path>
                </a:pathLst>
              </a:custGeom>
              <a:noFill/>
              <a:ln w="3">
                <a:solidFill>
                  <a:srgbClr val="00BDFF"/>
                </a:solidFill>
                <a:prstDash val="solid"/>
                <a:round/>
                <a:headEnd/>
                <a:tailEnd/>
              </a:ln>
            </p:spPr>
            <p:txBody>
              <a:bodyPr/>
              <a:lstStyle/>
              <a:p>
                <a:endParaRPr lang="nb-NO" dirty="0"/>
              </a:p>
            </p:txBody>
          </p:sp>
          <p:sp>
            <p:nvSpPr>
              <p:cNvPr id="2649" name="Freeform 2206"/>
              <p:cNvSpPr>
                <a:spLocks/>
              </p:cNvSpPr>
              <p:nvPr/>
            </p:nvSpPr>
            <p:spPr bwMode="auto">
              <a:xfrm>
                <a:off x="1816" y="2647"/>
                <a:ext cx="12" cy="17"/>
              </a:xfrm>
              <a:custGeom>
                <a:avLst/>
                <a:gdLst>
                  <a:gd name="T0" fmla="*/ 5 w 12"/>
                  <a:gd name="T1" fmla="*/ 17 h 17"/>
                  <a:gd name="T2" fmla="*/ 8 w 12"/>
                  <a:gd name="T3" fmla="*/ 16 h 17"/>
                  <a:gd name="T4" fmla="*/ 10 w 12"/>
                  <a:gd name="T5" fmla="*/ 12 h 17"/>
                  <a:gd name="T6" fmla="*/ 12 w 12"/>
                  <a:gd name="T7" fmla="*/ 0 h 17"/>
                  <a:gd name="T8" fmla="*/ 2 w 12"/>
                  <a:gd name="T9" fmla="*/ 7 h 17"/>
                  <a:gd name="T10" fmla="*/ 0 w 12"/>
                  <a:gd name="T11" fmla="*/ 12 h 17"/>
                  <a:gd name="T12" fmla="*/ 5 w 12"/>
                  <a:gd name="T13" fmla="*/ 17 h 17"/>
                  <a:gd name="T14" fmla="*/ 0 60000 65536"/>
                  <a:gd name="T15" fmla="*/ 0 60000 65536"/>
                  <a:gd name="T16" fmla="*/ 0 60000 65536"/>
                  <a:gd name="T17" fmla="*/ 0 60000 65536"/>
                  <a:gd name="T18" fmla="*/ 0 60000 65536"/>
                  <a:gd name="T19" fmla="*/ 0 60000 65536"/>
                  <a:gd name="T20" fmla="*/ 0 60000 65536"/>
                  <a:gd name="T21" fmla="*/ 0 w 12"/>
                  <a:gd name="T22" fmla="*/ 0 h 17"/>
                  <a:gd name="T23" fmla="*/ 12 w 1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7">
                    <a:moveTo>
                      <a:pt x="5" y="17"/>
                    </a:moveTo>
                    <a:lnTo>
                      <a:pt x="8" y="16"/>
                    </a:lnTo>
                    <a:lnTo>
                      <a:pt x="10" y="12"/>
                    </a:lnTo>
                    <a:lnTo>
                      <a:pt x="12" y="0"/>
                    </a:lnTo>
                    <a:lnTo>
                      <a:pt x="2" y="7"/>
                    </a:lnTo>
                    <a:lnTo>
                      <a:pt x="0" y="12"/>
                    </a:lnTo>
                    <a:lnTo>
                      <a:pt x="5" y="17"/>
                    </a:lnTo>
                  </a:path>
                </a:pathLst>
              </a:custGeom>
              <a:noFill/>
              <a:ln w="3">
                <a:solidFill>
                  <a:srgbClr val="00BDFF"/>
                </a:solidFill>
                <a:prstDash val="solid"/>
                <a:round/>
                <a:headEnd/>
                <a:tailEnd/>
              </a:ln>
            </p:spPr>
            <p:txBody>
              <a:bodyPr/>
              <a:lstStyle/>
              <a:p>
                <a:endParaRPr lang="nb-NO" dirty="0"/>
              </a:p>
            </p:txBody>
          </p:sp>
          <p:sp>
            <p:nvSpPr>
              <p:cNvPr id="2650" name="Freeform 2207"/>
              <p:cNvSpPr>
                <a:spLocks/>
              </p:cNvSpPr>
              <p:nvPr/>
            </p:nvSpPr>
            <p:spPr bwMode="auto">
              <a:xfrm>
                <a:off x="2048" y="2639"/>
                <a:ext cx="41" cy="32"/>
              </a:xfrm>
              <a:custGeom>
                <a:avLst/>
                <a:gdLst>
                  <a:gd name="T0" fmla="*/ 3 w 41"/>
                  <a:gd name="T1" fmla="*/ 0 h 32"/>
                  <a:gd name="T2" fmla="*/ 5 w 41"/>
                  <a:gd name="T3" fmla="*/ 5 h 32"/>
                  <a:gd name="T4" fmla="*/ 0 w 41"/>
                  <a:gd name="T5" fmla="*/ 13 h 32"/>
                  <a:gd name="T6" fmla="*/ 7 w 41"/>
                  <a:gd name="T7" fmla="*/ 16 h 32"/>
                  <a:gd name="T8" fmla="*/ 13 w 41"/>
                  <a:gd name="T9" fmla="*/ 17 h 32"/>
                  <a:gd name="T10" fmla="*/ 13 w 41"/>
                  <a:gd name="T11" fmla="*/ 17 h 32"/>
                  <a:gd name="T12" fmla="*/ 22 w 41"/>
                  <a:gd name="T13" fmla="*/ 25 h 32"/>
                  <a:gd name="T14" fmla="*/ 24 w 41"/>
                  <a:gd name="T15" fmla="*/ 25 h 32"/>
                  <a:gd name="T16" fmla="*/ 18 w 41"/>
                  <a:gd name="T17" fmla="*/ 13 h 32"/>
                  <a:gd name="T18" fmla="*/ 20 w 41"/>
                  <a:gd name="T19" fmla="*/ 11 h 32"/>
                  <a:gd name="T20" fmla="*/ 27 w 41"/>
                  <a:gd name="T21" fmla="*/ 17 h 32"/>
                  <a:gd name="T22" fmla="*/ 34 w 41"/>
                  <a:gd name="T23" fmla="*/ 21 h 32"/>
                  <a:gd name="T24" fmla="*/ 37 w 41"/>
                  <a:gd name="T25" fmla="*/ 28 h 32"/>
                  <a:gd name="T26" fmla="*/ 37 w 41"/>
                  <a:gd name="T27" fmla="*/ 28 h 32"/>
                  <a:gd name="T28" fmla="*/ 41 w 41"/>
                  <a:gd name="T29" fmla="*/ 32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32"/>
                  <a:gd name="T47" fmla="*/ 41 w 4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32">
                    <a:moveTo>
                      <a:pt x="3" y="0"/>
                    </a:moveTo>
                    <a:lnTo>
                      <a:pt x="5" y="5"/>
                    </a:lnTo>
                    <a:lnTo>
                      <a:pt x="0" y="13"/>
                    </a:lnTo>
                    <a:lnTo>
                      <a:pt x="7" y="16"/>
                    </a:lnTo>
                    <a:lnTo>
                      <a:pt x="13" y="17"/>
                    </a:lnTo>
                    <a:lnTo>
                      <a:pt x="22" y="25"/>
                    </a:lnTo>
                    <a:lnTo>
                      <a:pt x="24" y="25"/>
                    </a:lnTo>
                    <a:lnTo>
                      <a:pt x="18" y="13"/>
                    </a:lnTo>
                    <a:lnTo>
                      <a:pt x="20" y="11"/>
                    </a:lnTo>
                    <a:lnTo>
                      <a:pt x="27" y="17"/>
                    </a:lnTo>
                    <a:lnTo>
                      <a:pt x="34" y="21"/>
                    </a:lnTo>
                    <a:lnTo>
                      <a:pt x="37" y="28"/>
                    </a:lnTo>
                    <a:lnTo>
                      <a:pt x="41" y="32"/>
                    </a:lnTo>
                  </a:path>
                </a:pathLst>
              </a:custGeom>
              <a:noFill/>
              <a:ln w="3">
                <a:solidFill>
                  <a:srgbClr val="00BDFF"/>
                </a:solidFill>
                <a:prstDash val="solid"/>
                <a:round/>
                <a:headEnd/>
                <a:tailEnd/>
              </a:ln>
            </p:spPr>
            <p:txBody>
              <a:bodyPr/>
              <a:lstStyle/>
              <a:p>
                <a:endParaRPr lang="nb-NO" dirty="0"/>
              </a:p>
            </p:txBody>
          </p:sp>
          <p:sp>
            <p:nvSpPr>
              <p:cNvPr id="2651" name="Line 2208"/>
              <p:cNvSpPr>
                <a:spLocks noChangeShapeType="1"/>
              </p:cNvSpPr>
              <p:nvPr/>
            </p:nvSpPr>
            <p:spPr bwMode="auto">
              <a:xfrm>
                <a:off x="2089" y="2671"/>
                <a:ext cx="1" cy="1"/>
              </a:xfrm>
              <a:prstGeom prst="line">
                <a:avLst/>
              </a:prstGeom>
              <a:noFill/>
              <a:ln w="3">
                <a:solidFill>
                  <a:srgbClr val="00BDFF"/>
                </a:solidFill>
                <a:round/>
                <a:headEnd/>
                <a:tailEnd/>
              </a:ln>
            </p:spPr>
            <p:txBody>
              <a:bodyPr/>
              <a:lstStyle/>
              <a:p>
                <a:endParaRPr lang="nb-NO" dirty="0"/>
              </a:p>
            </p:txBody>
          </p:sp>
          <p:sp>
            <p:nvSpPr>
              <p:cNvPr id="2652" name="Freeform 2209"/>
              <p:cNvSpPr>
                <a:spLocks/>
              </p:cNvSpPr>
              <p:nvPr/>
            </p:nvSpPr>
            <p:spPr bwMode="auto">
              <a:xfrm>
                <a:off x="2068" y="2635"/>
                <a:ext cx="27" cy="36"/>
              </a:xfrm>
              <a:custGeom>
                <a:avLst/>
                <a:gdLst>
                  <a:gd name="T0" fmla="*/ 21 w 27"/>
                  <a:gd name="T1" fmla="*/ 36 h 36"/>
                  <a:gd name="T2" fmla="*/ 23 w 27"/>
                  <a:gd name="T3" fmla="*/ 36 h 36"/>
                  <a:gd name="T4" fmla="*/ 27 w 27"/>
                  <a:gd name="T5" fmla="*/ 29 h 36"/>
                  <a:gd name="T6" fmla="*/ 21 w 27"/>
                  <a:gd name="T7" fmla="*/ 26 h 36"/>
                  <a:gd name="T8" fmla="*/ 21 w 27"/>
                  <a:gd name="T9" fmla="*/ 21 h 36"/>
                  <a:gd name="T10" fmla="*/ 19 w 27"/>
                  <a:gd name="T11" fmla="*/ 16 h 36"/>
                  <a:gd name="T12" fmla="*/ 12 w 27"/>
                  <a:gd name="T13" fmla="*/ 17 h 36"/>
                  <a:gd name="T14" fmla="*/ 7 w 27"/>
                  <a:gd name="T15" fmla="*/ 11 h 36"/>
                  <a:gd name="T16" fmla="*/ 2 w 27"/>
                  <a:gd name="T17" fmla="*/ 5 h 36"/>
                  <a:gd name="T18" fmla="*/ 0 w 27"/>
                  <a:gd name="T19" fmla="*/ 0 h 36"/>
                  <a:gd name="T20" fmla="*/ 6 w 27"/>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36"/>
                  <a:gd name="T35" fmla="*/ 27 w 2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36">
                    <a:moveTo>
                      <a:pt x="21" y="36"/>
                    </a:moveTo>
                    <a:lnTo>
                      <a:pt x="23" y="36"/>
                    </a:lnTo>
                    <a:lnTo>
                      <a:pt x="27" y="29"/>
                    </a:lnTo>
                    <a:lnTo>
                      <a:pt x="21" y="26"/>
                    </a:lnTo>
                    <a:lnTo>
                      <a:pt x="21" y="21"/>
                    </a:lnTo>
                    <a:lnTo>
                      <a:pt x="19" y="16"/>
                    </a:lnTo>
                    <a:lnTo>
                      <a:pt x="12" y="17"/>
                    </a:lnTo>
                    <a:lnTo>
                      <a:pt x="7" y="11"/>
                    </a:lnTo>
                    <a:lnTo>
                      <a:pt x="2" y="5"/>
                    </a:lnTo>
                    <a:lnTo>
                      <a:pt x="0" y="0"/>
                    </a:lnTo>
                    <a:lnTo>
                      <a:pt x="6" y="0"/>
                    </a:lnTo>
                  </a:path>
                </a:pathLst>
              </a:custGeom>
              <a:noFill/>
              <a:ln w="3">
                <a:solidFill>
                  <a:srgbClr val="00BDFF"/>
                </a:solidFill>
                <a:prstDash val="solid"/>
                <a:round/>
                <a:headEnd/>
                <a:tailEnd/>
              </a:ln>
            </p:spPr>
            <p:txBody>
              <a:bodyPr/>
              <a:lstStyle/>
              <a:p>
                <a:endParaRPr lang="nb-NO" dirty="0"/>
              </a:p>
            </p:txBody>
          </p:sp>
          <p:sp>
            <p:nvSpPr>
              <p:cNvPr id="2653" name="Freeform 2210"/>
              <p:cNvSpPr>
                <a:spLocks/>
              </p:cNvSpPr>
              <p:nvPr/>
            </p:nvSpPr>
            <p:spPr bwMode="auto">
              <a:xfrm>
                <a:off x="2030" y="2627"/>
                <a:ext cx="21" cy="45"/>
              </a:xfrm>
              <a:custGeom>
                <a:avLst/>
                <a:gdLst>
                  <a:gd name="T0" fmla="*/ 21 w 21"/>
                  <a:gd name="T1" fmla="*/ 45 h 45"/>
                  <a:gd name="T2" fmla="*/ 20 w 21"/>
                  <a:gd name="T3" fmla="*/ 42 h 45"/>
                  <a:gd name="T4" fmla="*/ 12 w 21"/>
                  <a:gd name="T5" fmla="*/ 40 h 45"/>
                  <a:gd name="T6" fmla="*/ 4 w 21"/>
                  <a:gd name="T7" fmla="*/ 32 h 45"/>
                  <a:gd name="T8" fmla="*/ 2 w 21"/>
                  <a:gd name="T9" fmla="*/ 23 h 45"/>
                  <a:gd name="T10" fmla="*/ 7 w 21"/>
                  <a:gd name="T11" fmla="*/ 13 h 45"/>
                  <a:gd name="T12" fmla="*/ 2 w 21"/>
                  <a:gd name="T13" fmla="*/ 7 h 45"/>
                  <a:gd name="T14" fmla="*/ 0 w 21"/>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45"/>
                  <a:gd name="T26" fmla="*/ 21 w 2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45">
                    <a:moveTo>
                      <a:pt x="21" y="45"/>
                    </a:moveTo>
                    <a:lnTo>
                      <a:pt x="20" y="42"/>
                    </a:lnTo>
                    <a:lnTo>
                      <a:pt x="12" y="40"/>
                    </a:lnTo>
                    <a:lnTo>
                      <a:pt x="4" y="32"/>
                    </a:lnTo>
                    <a:lnTo>
                      <a:pt x="2" y="23"/>
                    </a:lnTo>
                    <a:lnTo>
                      <a:pt x="7" y="13"/>
                    </a:lnTo>
                    <a:lnTo>
                      <a:pt x="2" y="7"/>
                    </a:lnTo>
                    <a:lnTo>
                      <a:pt x="0" y="0"/>
                    </a:lnTo>
                  </a:path>
                </a:pathLst>
              </a:custGeom>
              <a:noFill/>
              <a:ln w="3">
                <a:solidFill>
                  <a:srgbClr val="00BDFF"/>
                </a:solidFill>
                <a:prstDash val="solid"/>
                <a:round/>
                <a:headEnd/>
                <a:tailEnd/>
              </a:ln>
            </p:spPr>
            <p:txBody>
              <a:bodyPr/>
              <a:lstStyle/>
              <a:p>
                <a:endParaRPr lang="nb-NO" dirty="0"/>
              </a:p>
            </p:txBody>
          </p:sp>
          <p:sp>
            <p:nvSpPr>
              <p:cNvPr id="2654" name="Freeform 2211"/>
              <p:cNvSpPr>
                <a:spLocks/>
              </p:cNvSpPr>
              <p:nvPr/>
            </p:nvSpPr>
            <p:spPr bwMode="auto">
              <a:xfrm>
                <a:off x="2016" y="2677"/>
                <a:ext cx="1" cy="1"/>
              </a:xfrm>
              <a:custGeom>
                <a:avLst/>
                <a:gdLst>
                  <a:gd name="T0" fmla="*/ 0 w 1"/>
                  <a:gd name="T1" fmla="*/ 1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path>
                </a:pathLst>
              </a:custGeom>
              <a:noFill/>
              <a:ln w="3">
                <a:solidFill>
                  <a:srgbClr val="00BDFF"/>
                </a:solidFill>
                <a:prstDash val="solid"/>
                <a:round/>
                <a:headEnd/>
                <a:tailEnd/>
              </a:ln>
            </p:spPr>
            <p:txBody>
              <a:bodyPr/>
              <a:lstStyle/>
              <a:p>
                <a:endParaRPr lang="nb-NO" dirty="0"/>
              </a:p>
            </p:txBody>
          </p:sp>
          <p:sp>
            <p:nvSpPr>
              <p:cNvPr id="2655" name="Freeform 2212"/>
              <p:cNvSpPr>
                <a:spLocks/>
              </p:cNvSpPr>
              <p:nvPr/>
            </p:nvSpPr>
            <p:spPr bwMode="auto">
              <a:xfrm>
                <a:off x="1794" y="2669"/>
                <a:ext cx="15" cy="15"/>
              </a:xfrm>
              <a:custGeom>
                <a:avLst/>
                <a:gdLst>
                  <a:gd name="T0" fmla="*/ 10 w 15"/>
                  <a:gd name="T1" fmla="*/ 15 h 15"/>
                  <a:gd name="T2" fmla="*/ 15 w 15"/>
                  <a:gd name="T3" fmla="*/ 4 h 15"/>
                  <a:gd name="T4" fmla="*/ 3 w 15"/>
                  <a:gd name="T5" fmla="*/ 0 h 15"/>
                  <a:gd name="T6" fmla="*/ 0 w 15"/>
                  <a:gd name="T7" fmla="*/ 0 h 15"/>
                  <a:gd name="T8" fmla="*/ 0 w 15"/>
                  <a:gd name="T9" fmla="*/ 3 h 15"/>
                  <a:gd name="T10" fmla="*/ 2 w 15"/>
                  <a:gd name="T11" fmla="*/ 8 h 15"/>
                  <a:gd name="T12" fmla="*/ 10 w 15"/>
                  <a:gd name="T13" fmla="*/ 15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10" y="15"/>
                    </a:moveTo>
                    <a:lnTo>
                      <a:pt x="15" y="4"/>
                    </a:lnTo>
                    <a:lnTo>
                      <a:pt x="3" y="0"/>
                    </a:lnTo>
                    <a:lnTo>
                      <a:pt x="0" y="0"/>
                    </a:lnTo>
                    <a:lnTo>
                      <a:pt x="0" y="3"/>
                    </a:lnTo>
                    <a:lnTo>
                      <a:pt x="2" y="8"/>
                    </a:lnTo>
                    <a:lnTo>
                      <a:pt x="10" y="15"/>
                    </a:lnTo>
                  </a:path>
                </a:pathLst>
              </a:custGeom>
              <a:noFill/>
              <a:ln w="3">
                <a:solidFill>
                  <a:srgbClr val="00BDFF"/>
                </a:solidFill>
                <a:prstDash val="solid"/>
                <a:round/>
                <a:headEnd/>
                <a:tailEnd/>
              </a:ln>
            </p:spPr>
            <p:txBody>
              <a:bodyPr/>
              <a:lstStyle/>
              <a:p>
                <a:endParaRPr lang="nb-NO" dirty="0"/>
              </a:p>
            </p:txBody>
          </p:sp>
          <p:sp>
            <p:nvSpPr>
              <p:cNvPr id="2656" name="Freeform 2213"/>
              <p:cNvSpPr>
                <a:spLocks/>
              </p:cNvSpPr>
              <p:nvPr/>
            </p:nvSpPr>
            <p:spPr bwMode="auto">
              <a:xfrm>
                <a:off x="1847" y="2668"/>
                <a:ext cx="32" cy="18"/>
              </a:xfrm>
              <a:custGeom>
                <a:avLst/>
                <a:gdLst>
                  <a:gd name="T0" fmla="*/ 0 w 32"/>
                  <a:gd name="T1" fmla="*/ 18 h 18"/>
                  <a:gd name="T2" fmla="*/ 4 w 32"/>
                  <a:gd name="T3" fmla="*/ 16 h 18"/>
                  <a:gd name="T4" fmla="*/ 16 w 32"/>
                  <a:gd name="T5" fmla="*/ 14 h 18"/>
                  <a:gd name="T6" fmla="*/ 32 w 32"/>
                  <a:gd name="T7" fmla="*/ 12 h 18"/>
                  <a:gd name="T8" fmla="*/ 30 w 32"/>
                  <a:gd name="T9" fmla="*/ 0 h 18"/>
                  <a:gd name="T10" fmla="*/ 15 w 32"/>
                  <a:gd name="T11" fmla="*/ 1 h 18"/>
                  <a:gd name="T12" fmla="*/ 0 60000 65536"/>
                  <a:gd name="T13" fmla="*/ 0 60000 65536"/>
                  <a:gd name="T14" fmla="*/ 0 60000 65536"/>
                  <a:gd name="T15" fmla="*/ 0 60000 65536"/>
                  <a:gd name="T16" fmla="*/ 0 60000 65536"/>
                  <a:gd name="T17" fmla="*/ 0 60000 65536"/>
                  <a:gd name="T18" fmla="*/ 0 w 32"/>
                  <a:gd name="T19" fmla="*/ 0 h 18"/>
                  <a:gd name="T20" fmla="*/ 32 w 3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2" h="18">
                    <a:moveTo>
                      <a:pt x="0" y="18"/>
                    </a:moveTo>
                    <a:lnTo>
                      <a:pt x="4" y="16"/>
                    </a:lnTo>
                    <a:lnTo>
                      <a:pt x="16" y="14"/>
                    </a:lnTo>
                    <a:lnTo>
                      <a:pt x="32" y="12"/>
                    </a:lnTo>
                    <a:lnTo>
                      <a:pt x="30" y="0"/>
                    </a:lnTo>
                    <a:lnTo>
                      <a:pt x="15" y="1"/>
                    </a:lnTo>
                  </a:path>
                </a:pathLst>
              </a:custGeom>
              <a:noFill/>
              <a:ln w="3">
                <a:solidFill>
                  <a:srgbClr val="00BDFF"/>
                </a:solidFill>
                <a:prstDash val="solid"/>
                <a:round/>
                <a:headEnd/>
                <a:tailEnd/>
              </a:ln>
            </p:spPr>
            <p:txBody>
              <a:bodyPr/>
              <a:lstStyle/>
              <a:p>
                <a:endParaRPr lang="nb-NO" dirty="0"/>
              </a:p>
            </p:txBody>
          </p:sp>
          <p:sp>
            <p:nvSpPr>
              <p:cNvPr id="2657" name="Freeform 2214"/>
              <p:cNvSpPr>
                <a:spLocks/>
              </p:cNvSpPr>
              <p:nvPr/>
            </p:nvSpPr>
            <p:spPr bwMode="auto">
              <a:xfrm>
                <a:off x="1843" y="2665"/>
                <a:ext cx="19" cy="21"/>
              </a:xfrm>
              <a:custGeom>
                <a:avLst/>
                <a:gdLst>
                  <a:gd name="T0" fmla="*/ 19 w 19"/>
                  <a:gd name="T1" fmla="*/ 4 h 21"/>
                  <a:gd name="T2" fmla="*/ 17 w 19"/>
                  <a:gd name="T3" fmla="*/ 4 h 21"/>
                  <a:gd name="T4" fmla="*/ 7 w 19"/>
                  <a:gd name="T5" fmla="*/ 0 h 21"/>
                  <a:gd name="T6" fmla="*/ 6 w 19"/>
                  <a:gd name="T7" fmla="*/ 9 h 21"/>
                  <a:gd name="T8" fmla="*/ 2 w 19"/>
                  <a:gd name="T9" fmla="*/ 15 h 21"/>
                  <a:gd name="T10" fmla="*/ 0 w 19"/>
                  <a:gd name="T11" fmla="*/ 19 h 21"/>
                  <a:gd name="T12" fmla="*/ 4 w 19"/>
                  <a:gd name="T13" fmla="*/ 21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9" y="4"/>
                    </a:moveTo>
                    <a:lnTo>
                      <a:pt x="17" y="4"/>
                    </a:lnTo>
                    <a:lnTo>
                      <a:pt x="7" y="0"/>
                    </a:lnTo>
                    <a:lnTo>
                      <a:pt x="6" y="9"/>
                    </a:lnTo>
                    <a:lnTo>
                      <a:pt x="2" y="15"/>
                    </a:lnTo>
                    <a:lnTo>
                      <a:pt x="0" y="19"/>
                    </a:lnTo>
                    <a:lnTo>
                      <a:pt x="4" y="21"/>
                    </a:lnTo>
                  </a:path>
                </a:pathLst>
              </a:custGeom>
              <a:noFill/>
              <a:ln w="3">
                <a:solidFill>
                  <a:srgbClr val="00BDFF"/>
                </a:solidFill>
                <a:prstDash val="solid"/>
                <a:round/>
                <a:headEnd/>
                <a:tailEnd/>
              </a:ln>
            </p:spPr>
            <p:txBody>
              <a:bodyPr/>
              <a:lstStyle/>
              <a:p>
                <a:endParaRPr lang="nb-NO" dirty="0"/>
              </a:p>
            </p:txBody>
          </p:sp>
          <p:sp>
            <p:nvSpPr>
              <p:cNvPr id="2658" name="Freeform 2215"/>
              <p:cNvSpPr>
                <a:spLocks/>
              </p:cNvSpPr>
              <p:nvPr/>
            </p:nvSpPr>
            <p:spPr bwMode="auto">
              <a:xfrm>
                <a:off x="2051" y="2672"/>
                <a:ext cx="15" cy="14"/>
              </a:xfrm>
              <a:custGeom>
                <a:avLst/>
                <a:gdLst>
                  <a:gd name="T0" fmla="*/ 15 w 15"/>
                  <a:gd name="T1" fmla="*/ 14 h 14"/>
                  <a:gd name="T2" fmla="*/ 11 w 15"/>
                  <a:gd name="T3" fmla="*/ 10 h 14"/>
                  <a:gd name="T4" fmla="*/ 2 w 15"/>
                  <a:gd name="T5" fmla="*/ 2 h 14"/>
                  <a:gd name="T6" fmla="*/ 2 w 15"/>
                  <a:gd name="T7" fmla="*/ 2 h 14"/>
                  <a:gd name="T8" fmla="*/ 0 w 15"/>
                  <a:gd name="T9" fmla="*/ 0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5" y="14"/>
                    </a:moveTo>
                    <a:lnTo>
                      <a:pt x="11" y="10"/>
                    </a:lnTo>
                    <a:lnTo>
                      <a:pt x="2" y="2"/>
                    </a:lnTo>
                    <a:lnTo>
                      <a:pt x="0" y="0"/>
                    </a:lnTo>
                  </a:path>
                </a:pathLst>
              </a:custGeom>
              <a:noFill/>
              <a:ln w="3">
                <a:solidFill>
                  <a:srgbClr val="00BDFF"/>
                </a:solidFill>
                <a:prstDash val="solid"/>
                <a:round/>
                <a:headEnd/>
                <a:tailEnd/>
              </a:ln>
            </p:spPr>
            <p:txBody>
              <a:bodyPr/>
              <a:lstStyle/>
              <a:p>
                <a:endParaRPr lang="nb-NO" dirty="0"/>
              </a:p>
            </p:txBody>
          </p:sp>
          <p:sp>
            <p:nvSpPr>
              <p:cNvPr id="2659" name="Freeform 2216"/>
              <p:cNvSpPr>
                <a:spLocks/>
              </p:cNvSpPr>
              <p:nvPr/>
            </p:nvSpPr>
            <p:spPr bwMode="auto">
              <a:xfrm>
                <a:off x="2011" y="2678"/>
                <a:ext cx="9" cy="10"/>
              </a:xfrm>
              <a:custGeom>
                <a:avLst/>
                <a:gdLst>
                  <a:gd name="T0" fmla="*/ 9 w 9"/>
                  <a:gd name="T1" fmla="*/ 10 h 10"/>
                  <a:gd name="T2" fmla="*/ 9 w 9"/>
                  <a:gd name="T3" fmla="*/ 8 h 10"/>
                  <a:gd name="T4" fmla="*/ 9 w 9"/>
                  <a:gd name="T5" fmla="*/ 8 h 10"/>
                  <a:gd name="T6" fmla="*/ 4 w 9"/>
                  <a:gd name="T7" fmla="*/ 7 h 10"/>
                  <a:gd name="T8" fmla="*/ 0 w 9"/>
                  <a:gd name="T9" fmla="*/ 2 h 10"/>
                  <a:gd name="T10" fmla="*/ 5 w 9"/>
                  <a:gd name="T11" fmla="*/ 0 h 10"/>
                  <a:gd name="T12" fmla="*/ 0 60000 65536"/>
                  <a:gd name="T13" fmla="*/ 0 60000 65536"/>
                  <a:gd name="T14" fmla="*/ 0 60000 65536"/>
                  <a:gd name="T15" fmla="*/ 0 60000 65536"/>
                  <a:gd name="T16" fmla="*/ 0 60000 65536"/>
                  <a:gd name="T17" fmla="*/ 0 60000 65536"/>
                  <a:gd name="T18" fmla="*/ 0 w 9"/>
                  <a:gd name="T19" fmla="*/ 0 h 10"/>
                  <a:gd name="T20" fmla="*/ 9 w 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9" h="10">
                    <a:moveTo>
                      <a:pt x="9" y="10"/>
                    </a:moveTo>
                    <a:lnTo>
                      <a:pt x="9" y="8"/>
                    </a:lnTo>
                    <a:lnTo>
                      <a:pt x="4" y="7"/>
                    </a:lnTo>
                    <a:lnTo>
                      <a:pt x="0" y="2"/>
                    </a:lnTo>
                    <a:lnTo>
                      <a:pt x="5" y="0"/>
                    </a:lnTo>
                  </a:path>
                </a:pathLst>
              </a:custGeom>
              <a:noFill/>
              <a:ln w="3">
                <a:solidFill>
                  <a:srgbClr val="00BDFF"/>
                </a:solidFill>
                <a:prstDash val="solid"/>
                <a:round/>
                <a:headEnd/>
                <a:tailEnd/>
              </a:ln>
            </p:spPr>
            <p:txBody>
              <a:bodyPr/>
              <a:lstStyle/>
              <a:p>
                <a:endParaRPr lang="nb-NO" dirty="0"/>
              </a:p>
            </p:txBody>
          </p:sp>
          <p:sp>
            <p:nvSpPr>
              <p:cNvPr id="2660" name="Freeform 2217"/>
              <p:cNvSpPr>
                <a:spLocks/>
              </p:cNvSpPr>
              <p:nvPr/>
            </p:nvSpPr>
            <p:spPr bwMode="auto">
              <a:xfrm>
                <a:off x="1930" y="2680"/>
                <a:ext cx="9" cy="8"/>
              </a:xfrm>
              <a:custGeom>
                <a:avLst/>
                <a:gdLst>
                  <a:gd name="T0" fmla="*/ 5 w 9"/>
                  <a:gd name="T1" fmla="*/ 8 h 8"/>
                  <a:gd name="T2" fmla="*/ 0 w 9"/>
                  <a:gd name="T3" fmla="*/ 6 h 8"/>
                  <a:gd name="T4" fmla="*/ 9 w 9"/>
                  <a:gd name="T5" fmla="*/ 2 h 8"/>
                  <a:gd name="T6" fmla="*/ 8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5" y="8"/>
                    </a:moveTo>
                    <a:lnTo>
                      <a:pt x="0" y="6"/>
                    </a:lnTo>
                    <a:lnTo>
                      <a:pt x="9" y="2"/>
                    </a:lnTo>
                    <a:lnTo>
                      <a:pt x="8" y="0"/>
                    </a:lnTo>
                  </a:path>
                </a:pathLst>
              </a:custGeom>
              <a:noFill/>
              <a:ln w="3">
                <a:solidFill>
                  <a:srgbClr val="00BDFF"/>
                </a:solidFill>
                <a:prstDash val="solid"/>
                <a:round/>
                <a:headEnd/>
                <a:tailEnd/>
              </a:ln>
            </p:spPr>
            <p:txBody>
              <a:bodyPr/>
              <a:lstStyle/>
              <a:p>
                <a:endParaRPr lang="nb-NO" dirty="0"/>
              </a:p>
            </p:txBody>
          </p:sp>
          <p:sp>
            <p:nvSpPr>
              <p:cNvPr id="2661" name="Freeform 2218"/>
              <p:cNvSpPr>
                <a:spLocks/>
              </p:cNvSpPr>
              <p:nvPr/>
            </p:nvSpPr>
            <p:spPr bwMode="auto">
              <a:xfrm>
                <a:off x="1935" y="2674"/>
                <a:ext cx="81" cy="15"/>
              </a:xfrm>
              <a:custGeom>
                <a:avLst/>
                <a:gdLst>
                  <a:gd name="T0" fmla="*/ 81 w 81"/>
                  <a:gd name="T1" fmla="*/ 3 h 15"/>
                  <a:gd name="T2" fmla="*/ 81 w 81"/>
                  <a:gd name="T3" fmla="*/ 0 h 15"/>
                  <a:gd name="T4" fmla="*/ 73 w 81"/>
                  <a:gd name="T5" fmla="*/ 0 h 15"/>
                  <a:gd name="T6" fmla="*/ 63 w 81"/>
                  <a:gd name="T7" fmla="*/ 2 h 15"/>
                  <a:gd name="T8" fmla="*/ 52 w 81"/>
                  <a:gd name="T9" fmla="*/ 3 h 15"/>
                  <a:gd name="T10" fmla="*/ 39 w 81"/>
                  <a:gd name="T11" fmla="*/ 8 h 15"/>
                  <a:gd name="T12" fmla="*/ 34 w 81"/>
                  <a:gd name="T13" fmla="*/ 8 h 15"/>
                  <a:gd name="T14" fmla="*/ 25 w 81"/>
                  <a:gd name="T15" fmla="*/ 11 h 15"/>
                  <a:gd name="T16" fmla="*/ 14 w 81"/>
                  <a:gd name="T17" fmla="*/ 14 h 15"/>
                  <a:gd name="T18" fmla="*/ 8 w 81"/>
                  <a:gd name="T19" fmla="*/ 15 h 15"/>
                  <a:gd name="T20" fmla="*/ 6 w 81"/>
                  <a:gd name="T21" fmla="*/ 15 h 15"/>
                  <a:gd name="T22" fmla="*/ 6 w 81"/>
                  <a:gd name="T23" fmla="*/ 15 h 15"/>
                  <a:gd name="T24" fmla="*/ 3 w 81"/>
                  <a:gd name="T25" fmla="*/ 14 h 15"/>
                  <a:gd name="T26" fmla="*/ 0 w 81"/>
                  <a:gd name="T27" fmla="*/ 1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15"/>
                  <a:gd name="T44" fmla="*/ 81 w 8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15">
                    <a:moveTo>
                      <a:pt x="81" y="3"/>
                    </a:moveTo>
                    <a:lnTo>
                      <a:pt x="81" y="0"/>
                    </a:lnTo>
                    <a:lnTo>
                      <a:pt x="73" y="0"/>
                    </a:lnTo>
                    <a:lnTo>
                      <a:pt x="63" y="2"/>
                    </a:lnTo>
                    <a:lnTo>
                      <a:pt x="52" y="3"/>
                    </a:lnTo>
                    <a:lnTo>
                      <a:pt x="39" y="8"/>
                    </a:lnTo>
                    <a:lnTo>
                      <a:pt x="34" y="8"/>
                    </a:lnTo>
                    <a:lnTo>
                      <a:pt x="25" y="11"/>
                    </a:lnTo>
                    <a:lnTo>
                      <a:pt x="14" y="14"/>
                    </a:lnTo>
                    <a:lnTo>
                      <a:pt x="8" y="15"/>
                    </a:lnTo>
                    <a:lnTo>
                      <a:pt x="6" y="15"/>
                    </a:lnTo>
                    <a:lnTo>
                      <a:pt x="3" y="14"/>
                    </a:lnTo>
                    <a:lnTo>
                      <a:pt x="0" y="14"/>
                    </a:lnTo>
                  </a:path>
                </a:pathLst>
              </a:custGeom>
              <a:noFill/>
              <a:ln w="3">
                <a:solidFill>
                  <a:srgbClr val="00BDFF"/>
                </a:solidFill>
                <a:prstDash val="solid"/>
                <a:round/>
                <a:headEnd/>
                <a:tailEnd/>
              </a:ln>
            </p:spPr>
            <p:txBody>
              <a:bodyPr/>
              <a:lstStyle/>
              <a:p>
                <a:endParaRPr lang="nb-NO" dirty="0"/>
              </a:p>
            </p:txBody>
          </p:sp>
          <p:sp>
            <p:nvSpPr>
              <p:cNvPr id="2662" name="Freeform 2219"/>
              <p:cNvSpPr>
                <a:spLocks/>
              </p:cNvSpPr>
              <p:nvPr/>
            </p:nvSpPr>
            <p:spPr bwMode="auto">
              <a:xfrm>
                <a:off x="1779" y="2671"/>
                <a:ext cx="18" cy="19"/>
              </a:xfrm>
              <a:custGeom>
                <a:avLst/>
                <a:gdLst>
                  <a:gd name="T0" fmla="*/ 16 w 18"/>
                  <a:gd name="T1" fmla="*/ 19 h 19"/>
                  <a:gd name="T2" fmla="*/ 18 w 18"/>
                  <a:gd name="T3" fmla="*/ 17 h 19"/>
                  <a:gd name="T4" fmla="*/ 13 w 18"/>
                  <a:gd name="T5" fmla="*/ 6 h 19"/>
                  <a:gd name="T6" fmla="*/ 11 w 18"/>
                  <a:gd name="T7" fmla="*/ 7 h 19"/>
                  <a:gd name="T8" fmla="*/ 7 w 18"/>
                  <a:gd name="T9" fmla="*/ 0 h 19"/>
                  <a:gd name="T10" fmla="*/ 1 w 18"/>
                  <a:gd name="T11" fmla="*/ 6 h 19"/>
                  <a:gd name="T12" fmla="*/ 0 w 18"/>
                  <a:gd name="T13" fmla="*/ 7 h 19"/>
                  <a:gd name="T14" fmla="*/ 16 w 18"/>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9"/>
                  <a:gd name="T26" fmla="*/ 18 w 1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9">
                    <a:moveTo>
                      <a:pt x="16" y="19"/>
                    </a:moveTo>
                    <a:lnTo>
                      <a:pt x="18" y="17"/>
                    </a:lnTo>
                    <a:lnTo>
                      <a:pt x="13" y="6"/>
                    </a:lnTo>
                    <a:lnTo>
                      <a:pt x="11" y="7"/>
                    </a:lnTo>
                    <a:lnTo>
                      <a:pt x="7" y="0"/>
                    </a:lnTo>
                    <a:lnTo>
                      <a:pt x="1" y="6"/>
                    </a:lnTo>
                    <a:lnTo>
                      <a:pt x="0" y="7"/>
                    </a:lnTo>
                    <a:lnTo>
                      <a:pt x="16" y="19"/>
                    </a:lnTo>
                  </a:path>
                </a:pathLst>
              </a:custGeom>
              <a:noFill/>
              <a:ln w="3">
                <a:solidFill>
                  <a:srgbClr val="00BDFF"/>
                </a:solidFill>
                <a:prstDash val="solid"/>
                <a:round/>
                <a:headEnd/>
                <a:tailEnd/>
              </a:ln>
            </p:spPr>
            <p:txBody>
              <a:bodyPr/>
              <a:lstStyle/>
              <a:p>
                <a:endParaRPr lang="nb-NO" dirty="0"/>
              </a:p>
            </p:txBody>
          </p:sp>
          <p:sp>
            <p:nvSpPr>
              <p:cNvPr id="2663" name="Freeform 2220"/>
              <p:cNvSpPr>
                <a:spLocks/>
              </p:cNvSpPr>
              <p:nvPr/>
            </p:nvSpPr>
            <p:spPr bwMode="auto">
              <a:xfrm>
                <a:off x="2066" y="2686"/>
                <a:ext cx="8" cy="8"/>
              </a:xfrm>
              <a:custGeom>
                <a:avLst/>
                <a:gdLst>
                  <a:gd name="T0" fmla="*/ 8 w 8"/>
                  <a:gd name="T1" fmla="*/ 8 h 8"/>
                  <a:gd name="T2" fmla="*/ 2 w 8"/>
                  <a:gd name="T3" fmla="*/ 2 h 8"/>
                  <a:gd name="T4" fmla="*/ 0 w 8"/>
                  <a:gd name="T5" fmla="*/ 0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8" y="8"/>
                    </a:moveTo>
                    <a:lnTo>
                      <a:pt x="2" y="2"/>
                    </a:lnTo>
                    <a:lnTo>
                      <a:pt x="0" y="0"/>
                    </a:lnTo>
                  </a:path>
                </a:pathLst>
              </a:custGeom>
              <a:noFill/>
              <a:ln w="3">
                <a:solidFill>
                  <a:srgbClr val="00BDFF"/>
                </a:solidFill>
                <a:prstDash val="solid"/>
                <a:round/>
                <a:headEnd/>
                <a:tailEnd/>
              </a:ln>
            </p:spPr>
            <p:txBody>
              <a:bodyPr/>
              <a:lstStyle/>
              <a:p>
                <a:endParaRPr lang="nb-NO" dirty="0"/>
              </a:p>
            </p:txBody>
          </p:sp>
          <p:sp>
            <p:nvSpPr>
              <p:cNvPr id="2664" name="Freeform 2221"/>
              <p:cNvSpPr>
                <a:spLocks/>
              </p:cNvSpPr>
              <p:nvPr/>
            </p:nvSpPr>
            <p:spPr bwMode="auto">
              <a:xfrm>
                <a:off x="1821" y="2694"/>
                <a:ext cx="9" cy="1"/>
              </a:xfrm>
              <a:custGeom>
                <a:avLst/>
                <a:gdLst>
                  <a:gd name="T0" fmla="*/ 0 w 9"/>
                  <a:gd name="T1" fmla="*/ 1 h 1"/>
                  <a:gd name="T2" fmla="*/ 0 w 9"/>
                  <a:gd name="T3" fmla="*/ 1 h 1"/>
                  <a:gd name="T4" fmla="*/ 9 w 9"/>
                  <a:gd name="T5" fmla="*/ 0 h 1"/>
                  <a:gd name="T6" fmla="*/ 9 w 9"/>
                  <a:gd name="T7" fmla="*/ 1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0" y="1"/>
                    </a:moveTo>
                    <a:lnTo>
                      <a:pt x="0" y="1"/>
                    </a:lnTo>
                    <a:lnTo>
                      <a:pt x="9" y="0"/>
                    </a:lnTo>
                    <a:lnTo>
                      <a:pt x="9" y="1"/>
                    </a:lnTo>
                  </a:path>
                </a:pathLst>
              </a:custGeom>
              <a:noFill/>
              <a:ln w="3">
                <a:solidFill>
                  <a:srgbClr val="00BDFF"/>
                </a:solidFill>
                <a:prstDash val="solid"/>
                <a:round/>
                <a:headEnd/>
                <a:tailEnd/>
              </a:ln>
            </p:spPr>
            <p:txBody>
              <a:bodyPr/>
              <a:lstStyle/>
              <a:p>
                <a:endParaRPr lang="nb-NO" dirty="0"/>
              </a:p>
            </p:txBody>
          </p:sp>
          <p:sp>
            <p:nvSpPr>
              <p:cNvPr id="2665" name="Freeform 2222"/>
              <p:cNvSpPr>
                <a:spLocks/>
              </p:cNvSpPr>
              <p:nvPr/>
            </p:nvSpPr>
            <p:spPr bwMode="auto">
              <a:xfrm>
                <a:off x="2020" y="2688"/>
                <a:ext cx="3" cy="7"/>
              </a:xfrm>
              <a:custGeom>
                <a:avLst/>
                <a:gdLst>
                  <a:gd name="T0" fmla="*/ 3 w 3"/>
                  <a:gd name="T1" fmla="*/ 7 h 7"/>
                  <a:gd name="T2" fmla="*/ 3 w 3"/>
                  <a:gd name="T3" fmla="*/ 5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lnTo>
                      <a:pt x="3" y="5"/>
                    </a:lnTo>
                    <a:lnTo>
                      <a:pt x="0" y="0"/>
                    </a:lnTo>
                  </a:path>
                </a:pathLst>
              </a:custGeom>
              <a:noFill/>
              <a:ln w="3">
                <a:solidFill>
                  <a:srgbClr val="00BDFF"/>
                </a:solidFill>
                <a:prstDash val="solid"/>
                <a:round/>
                <a:headEnd/>
                <a:tailEnd/>
              </a:ln>
            </p:spPr>
            <p:txBody>
              <a:bodyPr/>
              <a:lstStyle/>
              <a:p>
                <a:endParaRPr lang="nb-NO" dirty="0"/>
              </a:p>
            </p:txBody>
          </p:sp>
          <p:sp>
            <p:nvSpPr>
              <p:cNvPr id="2666" name="Freeform 2223"/>
              <p:cNvSpPr>
                <a:spLocks/>
              </p:cNvSpPr>
              <p:nvPr/>
            </p:nvSpPr>
            <p:spPr bwMode="auto">
              <a:xfrm>
                <a:off x="1839" y="2692"/>
                <a:ext cx="11" cy="3"/>
              </a:xfrm>
              <a:custGeom>
                <a:avLst/>
                <a:gdLst>
                  <a:gd name="T0" fmla="*/ 0 w 11"/>
                  <a:gd name="T1" fmla="*/ 3 h 3"/>
                  <a:gd name="T2" fmla="*/ 0 w 11"/>
                  <a:gd name="T3" fmla="*/ 1 h 3"/>
                  <a:gd name="T4" fmla="*/ 8 w 11"/>
                  <a:gd name="T5" fmla="*/ 0 h 3"/>
                  <a:gd name="T6" fmla="*/ 8 w 11"/>
                  <a:gd name="T7" fmla="*/ 0 h 3"/>
                  <a:gd name="T8" fmla="*/ 11 w 11"/>
                  <a:gd name="T9" fmla="*/ 0 h 3"/>
                  <a:gd name="T10" fmla="*/ 0 60000 65536"/>
                  <a:gd name="T11" fmla="*/ 0 60000 65536"/>
                  <a:gd name="T12" fmla="*/ 0 60000 65536"/>
                  <a:gd name="T13" fmla="*/ 0 60000 65536"/>
                  <a:gd name="T14" fmla="*/ 0 60000 65536"/>
                  <a:gd name="T15" fmla="*/ 0 w 11"/>
                  <a:gd name="T16" fmla="*/ 0 h 3"/>
                  <a:gd name="T17" fmla="*/ 11 w 11"/>
                  <a:gd name="T18" fmla="*/ 3 h 3"/>
                </a:gdLst>
                <a:ahLst/>
                <a:cxnLst>
                  <a:cxn ang="T10">
                    <a:pos x="T0" y="T1"/>
                  </a:cxn>
                  <a:cxn ang="T11">
                    <a:pos x="T2" y="T3"/>
                  </a:cxn>
                  <a:cxn ang="T12">
                    <a:pos x="T4" y="T5"/>
                  </a:cxn>
                  <a:cxn ang="T13">
                    <a:pos x="T6" y="T7"/>
                  </a:cxn>
                  <a:cxn ang="T14">
                    <a:pos x="T8" y="T9"/>
                  </a:cxn>
                </a:cxnLst>
                <a:rect l="T15" t="T16" r="T17" b="T18"/>
                <a:pathLst>
                  <a:path w="11" h="3">
                    <a:moveTo>
                      <a:pt x="0" y="3"/>
                    </a:moveTo>
                    <a:lnTo>
                      <a:pt x="0" y="1"/>
                    </a:lnTo>
                    <a:lnTo>
                      <a:pt x="8" y="0"/>
                    </a:lnTo>
                    <a:lnTo>
                      <a:pt x="11" y="0"/>
                    </a:lnTo>
                  </a:path>
                </a:pathLst>
              </a:custGeom>
              <a:noFill/>
              <a:ln w="3">
                <a:solidFill>
                  <a:srgbClr val="00BDFF"/>
                </a:solidFill>
                <a:prstDash val="solid"/>
                <a:round/>
                <a:headEnd/>
                <a:tailEnd/>
              </a:ln>
            </p:spPr>
            <p:txBody>
              <a:bodyPr/>
              <a:lstStyle/>
              <a:p>
                <a:endParaRPr lang="nb-NO" dirty="0"/>
              </a:p>
            </p:txBody>
          </p:sp>
          <p:sp>
            <p:nvSpPr>
              <p:cNvPr id="2667" name="Freeform 2224"/>
              <p:cNvSpPr>
                <a:spLocks/>
              </p:cNvSpPr>
              <p:nvPr/>
            </p:nvSpPr>
            <p:spPr bwMode="auto">
              <a:xfrm>
                <a:off x="2006" y="2684"/>
                <a:ext cx="13" cy="14"/>
              </a:xfrm>
              <a:custGeom>
                <a:avLst/>
                <a:gdLst>
                  <a:gd name="T0" fmla="*/ 0 w 13"/>
                  <a:gd name="T1" fmla="*/ 0 h 14"/>
                  <a:gd name="T2" fmla="*/ 4 w 13"/>
                  <a:gd name="T3" fmla="*/ 6 h 14"/>
                  <a:gd name="T4" fmla="*/ 10 w 13"/>
                  <a:gd name="T5" fmla="*/ 13 h 14"/>
                  <a:gd name="T6" fmla="*/ 13 w 13"/>
                  <a:gd name="T7" fmla="*/ 14 h 14"/>
                  <a:gd name="T8" fmla="*/ 0 60000 65536"/>
                  <a:gd name="T9" fmla="*/ 0 60000 65536"/>
                  <a:gd name="T10" fmla="*/ 0 60000 65536"/>
                  <a:gd name="T11" fmla="*/ 0 60000 65536"/>
                  <a:gd name="T12" fmla="*/ 0 w 13"/>
                  <a:gd name="T13" fmla="*/ 0 h 14"/>
                  <a:gd name="T14" fmla="*/ 13 w 13"/>
                  <a:gd name="T15" fmla="*/ 14 h 14"/>
                </a:gdLst>
                <a:ahLst/>
                <a:cxnLst>
                  <a:cxn ang="T8">
                    <a:pos x="T0" y="T1"/>
                  </a:cxn>
                  <a:cxn ang="T9">
                    <a:pos x="T2" y="T3"/>
                  </a:cxn>
                  <a:cxn ang="T10">
                    <a:pos x="T4" y="T5"/>
                  </a:cxn>
                  <a:cxn ang="T11">
                    <a:pos x="T6" y="T7"/>
                  </a:cxn>
                </a:cxnLst>
                <a:rect l="T12" t="T13" r="T14" b="T15"/>
                <a:pathLst>
                  <a:path w="13" h="14">
                    <a:moveTo>
                      <a:pt x="0" y="0"/>
                    </a:moveTo>
                    <a:lnTo>
                      <a:pt x="4" y="6"/>
                    </a:lnTo>
                    <a:lnTo>
                      <a:pt x="10" y="13"/>
                    </a:lnTo>
                    <a:lnTo>
                      <a:pt x="13" y="14"/>
                    </a:lnTo>
                  </a:path>
                </a:pathLst>
              </a:custGeom>
              <a:noFill/>
              <a:ln w="3">
                <a:solidFill>
                  <a:srgbClr val="00BDFF"/>
                </a:solidFill>
                <a:prstDash val="solid"/>
                <a:round/>
                <a:headEnd/>
                <a:tailEnd/>
              </a:ln>
            </p:spPr>
            <p:txBody>
              <a:bodyPr/>
              <a:lstStyle/>
              <a:p>
                <a:endParaRPr lang="nb-NO" dirty="0"/>
              </a:p>
            </p:txBody>
          </p:sp>
          <p:sp>
            <p:nvSpPr>
              <p:cNvPr id="2668" name="Freeform 2225"/>
              <p:cNvSpPr>
                <a:spLocks/>
              </p:cNvSpPr>
              <p:nvPr/>
            </p:nvSpPr>
            <p:spPr bwMode="auto">
              <a:xfrm>
                <a:off x="2019" y="2695"/>
                <a:ext cx="4" cy="4"/>
              </a:xfrm>
              <a:custGeom>
                <a:avLst/>
                <a:gdLst>
                  <a:gd name="T0" fmla="*/ 0 w 4"/>
                  <a:gd name="T1" fmla="*/ 3 h 4"/>
                  <a:gd name="T2" fmla="*/ 4 w 4"/>
                  <a:gd name="T3" fmla="*/ 4 h 4"/>
                  <a:gd name="T4" fmla="*/ 4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3"/>
                    </a:moveTo>
                    <a:lnTo>
                      <a:pt x="4" y="4"/>
                    </a:lnTo>
                    <a:lnTo>
                      <a:pt x="4" y="0"/>
                    </a:lnTo>
                  </a:path>
                </a:pathLst>
              </a:custGeom>
              <a:noFill/>
              <a:ln w="3">
                <a:solidFill>
                  <a:srgbClr val="00BDFF"/>
                </a:solidFill>
                <a:prstDash val="solid"/>
                <a:round/>
                <a:headEnd/>
                <a:tailEnd/>
              </a:ln>
            </p:spPr>
            <p:txBody>
              <a:bodyPr/>
              <a:lstStyle/>
              <a:p>
                <a:endParaRPr lang="nb-NO" dirty="0"/>
              </a:p>
            </p:txBody>
          </p:sp>
          <p:sp>
            <p:nvSpPr>
              <p:cNvPr id="2669" name="Freeform 2226"/>
              <p:cNvSpPr>
                <a:spLocks/>
              </p:cNvSpPr>
              <p:nvPr/>
            </p:nvSpPr>
            <p:spPr bwMode="auto">
              <a:xfrm>
                <a:off x="1816" y="2695"/>
                <a:ext cx="5" cy="4"/>
              </a:xfrm>
              <a:custGeom>
                <a:avLst/>
                <a:gdLst>
                  <a:gd name="T0" fmla="*/ 0 w 5"/>
                  <a:gd name="T1" fmla="*/ 3 h 4"/>
                  <a:gd name="T2" fmla="*/ 1 w 5"/>
                  <a:gd name="T3" fmla="*/ 4 h 4"/>
                  <a:gd name="T4" fmla="*/ 5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3"/>
                    </a:moveTo>
                    <a:lnTo>
                      <a:pt x="1" y="4"/>
                    </a:lnTo>
                    <a:lnTo>
                      <a:pt x="5" y="0"/>
                    </a:lnTo>
                  </a:path>
                </a:pathLst>
              </a:custGeom>
              <a:noFill/>
              <a:ln w="3">
                <a:solidFill>
                  <a:srgbClr val="00BDFF"/>
                </a:solidFill>
                <a:prstDash val="solid"/>
                <a:round/>
                <a:headEnd/>
                <a:tailEnd/>
              </a:ln>
            </p:spPr>
            <p:txBody>
              <a:bodyPr/>
              <a:lstStyle/>
              <a:p>
                <a:endParaRPr lang="nb-NO" dirty="0"/>
              </a:p>
            </p:txBody>
          </p:sp>
          <p:sp>
            <p:nvSpPr>
              <p:cNvPr id="2670" name="Freeform 2227"/>
              <p:cNvSpPr>
                <a:spLocks/>
              </p:cNvSpPr>
              <p:nvPr/>
            </p:nvSpPr>
            <p:spPr bwMode="auto">
              <a:xfrm>
                <a:off x="2074" y="2694"/>
                <a:ext cx="1" cy="11"/>
              </a:xfrm>
              <a:custGeom>
                <a:avLst/>
                <a:gdLst>
                  <a:gd name="T0" fmla="*/ 1 w 1"/>
                  <a:gd name="T1" fmla="*/ 11 h 11"/>
                  <a:gd name="T2" fmla="*/ 1 w 1"/>
                  <a:gd name="T3" fmla="*/ 11 h 11"/>
                  <a:gd name="T4" fmla="*/ 1 w 1"/>
                  <a:gd name="T5" fmla="*/ 1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1" y="11"/>
                    </a:moveTo>
                    <a:lnTo>
                      <a:pt x="1" y="11"/>
                    </a:lnTo>
                    <a:lnTo>
                      <a:pt x="1" y="1"/>
                    </a:lnTo>
                    <a:lnTo>
                      <a:pt x="0" y="0"/>
                    </a:lnTo>
                  </a:path>
                </a:pathLst>
              </a:custGeom>
              <a:noFill/>
              <a:ln w="3">
                <a:solidFill>
                  <a:srgbClr val="00BDFF"/>
                </a:solidFill>
                <a:prstDash val="solid"/>
                <a:round/>
                <a:headEnd/>
                <a:tailEnd/>
              </a:ln>
            </p:spPr>
            <p:txBody>
              <a:bodyPr/>
              <a:lstStyle/>
              <a:p>
                <a:endParaRPr lang="nb-NO" dirty="0"/>
              </a:p>
            </p:txBody>
          </p:sp>
          <p:sp>
            <p:nvSpPr>
              <p:cNvPr id="2671" name="Freeform 2228"/>
              <p:cNvSpPr>
                <a:spLocks/>
              </p:cNvSpPr>
              <p:nvPr/>
            </p:nvSpPr>
            <p:spPr bwMode="auto">
              <a:xfrm>
                <a:off x="1830" y="2695"/>
                <a:ext cx="9" cy="12"/>
              </a:xfrm>
              <a:custGeom>
                <a:avLst/>
                <a:gdLst>
                  <a:gd name="T0" fmla="*/ 0 w 9"/>
                  <a:gd name="T1" fmla="*/ 0 h 12"/>
                  <a:gd name="T2" fmla="*/ 2 w 9"/>
                  <a:gd name="T3" fmla="*/ 2 h 12"/>
                  <a:gd name="T4" fmla="*/ 2 w 9"/>
                  <a:gd name="T5" fmla="*/ 4 h 12"/>
                  <a:gd name="T6" fmla="*/ 3 w 9"/>
                  <a:gd name="T7" fmla="*/ 6 h 12"/>
                  <a:gd name="T8" fmla="*/ 4 w 9"/>
                  <a:gd name="T9" fmla="*/ 8 h 12"/>
                  <a:gd name="T10" fmla="*/ 7 w 9"/>
                  <a:gd name="T11" fmla="*/ 12 h 12"/>
                  <a:gd name="T12" fmla="*/ 8 w 9"/>
                  <a:gd name="T13" fmla="*/ 6 h 12"/>
                  <a:gd name="T14" fmla="*/ 9 w 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2"/>
                  <a:gd name="T26" fmla="*/ 9 w 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2">
                    <a:moveTo>
                      <a:pt x="0" y="0"/>
                    </a:moveTo>
                    <a:lnTo>
                      <a:pt x="2" y="2"/>
                    </a:lnTo>
                    <a:lnTo>
                      <a:pt x="2" y="4"/>
                    </a:lnTo>
                    <a:lnTo>
                      <a:pt x="3" y="6"/>
                    </a:lnTo>
                    <a:lnTo>
                      <a:pt x="4" y="8"/>
                    </a:lnTo>
                    <a:lnTo>
                      <a:pt x="7" y="12"/>
                    </a:lnTo>
                    <a:lnTo>
                      <a:pt x="8" y="6"/>
                    </a:lnTo>
                    <a:lnTo>
                      <a:pt x="9" y="0"/>
                    </a:lnTo>
                  </a:path>
                </a:pathLst>
              </a:custGeom>
              <a:noFill/>
              <a:ln w="3">
                <a:solidFill>
                  <a:srgbClr val="00BDFF"/>
                </a:solidFill>
                <a:prstDash val="solid"/>
                <a:round/>
                <a:headEnd/>
                <a:tailEnd/>
              </a:ln>
            </p:spPr>
            <p:txBody>
              <a:bodyPr/>
              <a:lstStyle/>
              <a:p>
                <a:endParaRPr lang="nb-NO" dirty="0"/>
              </a:p>
            </p:txBody>
          </p:sp>
          <p:sp>
            <p:nvSpPr>
              <p:cNvPr id="2672" name="Freeform 2229"/>
              <p:cNvSpPr>
                <a:spLocks/>
              </p:cNvSpPr>
              <p:nvPr/>
            </p:nvSpPr>
            <p:spPr bwMode="auto">
              <a:xfrm>
                <a:off x="1850" y="2690"/>
                <a:ext cx="47" cy="20"/>
              </a:xfrm>
              <a:custGeom>
                <a:avLst/>
                <a:gdLst>
                  <a:gd name="T0" fmla="*/ 0 w 47"/>
                  <a:gd name="T1" fmla="*/ 2 h 20"/>
                  <a:gd name="T2" fmla="*/ 10 w 47"/>
                  <a:gd name="T3" fmla="*/ 0 h 20"/>
                  <a:gd name="T4" fmla="*/ 16 w 47"/>
                  <a:gd name="T5" fmla="*/ 7 h 20"/>
                  <a:gd name="T6" fmla="*/ 17 w 47"/>
                  <a:gd name="T7" fmla="*/ 11 h 20"/>
                  <a:gd name="T8" fmla="*/ 17 w 47"/>
                  <a:gd name="T9" fmla="*/ 12 h 20"/>
                  <a:gd name="T10" fmla="*/ 18 w 47"/>
                  <a:gd name="T11" fmla="*/ 13 h 20"/>
                  <a:gd name="T12" fmla="*/ 21 w 47"/>
                  <a:gd name="T13" fmla="*/ 20 h 20"/>
                  <a:gd name="T14" fmla="*/ 25 w 47"/>
                  <a:gd name="T15" fmla="*/ 15 h 20"/>
                  <a:gd name="T16" fmla="*/ 27 w 47"/>
                  <a:gd name="T17" fmla="*/ 7 h 20"/>
                  <a:gd name="T18" fmla="*/ 26 w 47"/>
                  <a:gd name="T19" fmla="*/ 5 h 20"/>
                  <a:gd name="T20" fmla="*/ 26 w 47"/>
                  <a:gd name="T21" fmla="*/ 3 h 20"/>
                  <a:gd name="T22" fmla="*/ 27 w 47"/>
                  <a:gd name="T23" fmla="*/ 3 h 20"/>
                  <a:gd name="T24" fmla="*/ 43 w 47"/>
                  <a:gd name="T25" fmla="*/ 3 h 20"/>
                  <a:gd name="T26" fmla="*/ 46 w 47"/>
                  <a:gd name="T27" fmla="*/ 4 h 20"/>
                  <a:gd name="T28" fmla="*/ 47 w 47"/>
                  <a:gd name="T29" fmla="*/ 4 h 20"/>
                  <a:gd name="T30" fmla="*/ 47 w 47"/>
                  <a:gd name="T31" fmla="*/ 11 h 20"/>
                  <a:gd name="T32" fmla="*/ 47 w 47"/>
                  <a:gd name="T33" fmla="*/ 13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
                  <a:gd name="T53" fmla="*/ 47 w 47"/>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
                    <a:moveTo>
                      <a:pt x="0" y="2"/>
                    </a:moveTo>
                    <a:lnTo>
                      <a:pt x="10" y="0"/>
                    </a:lnTo>
                    <a:lnTo>
                      <a:pt x="16" y="7"/>
                    </a:lnTo>
                    <a:lnTo>
                      <a:pt x="17" y="11"/>
                    </a:lnTo>
                    <a:lnTo>
                      <a:pt x="17" y="12"/>
                    </a:lnTo>
                    <a:lnTo>
                      <a:pt x="18" y="13"/>
                    </a:lnTo>
                    <a:lnTo>
                      <a:pt x="21" y="20"/>
                    </a:lnTo>
                    <a:lnTo>
                      <a:pt x="25" y="15"/>
                    </a:lnTo>
                    <a:lnTo>
                      <a:pt x="27" y="7"/>
                    </a:lnTo>
                    <a:lnTo>
                      <a:pt x="26" y="5"/>
                    </a:lnTo>
                    <a:lnTo>
                      <a:pt x="26" y="3"/>
                    </a:lnTo>
                    <a:lnTo>
                      <a:pt x="27" y="3"/>
                    </a:lnTo>
                    <a:lnTo>
                      <a:pt x="43" y="3"/>
                    </a:lnTo>
                    <a:lnTo>
                      <a:pt x="46" y="4"/>
                    </a:lnTo>
                    <a:lnTo>
                      <a:pt x="47" y="4"/>
                    </a:lnTo>
                    <a:lnTo>
                      <a:pt x="47" y="11"/>
                    </a:lnTo>
                    <a:lnTo>
                      <a:pt x="47" y="13"/>
                    </a:lnTo>
                  </a:path>
                </a:pathLst>
              </a:custGeom>
              <a:noFill/>
              <a:ln w="3">
                <a:solidFill>
                  <a:srgbClr val="00BDFF"/>
                </a:solidFill>
                <a:prstDash val="solid"/>
                <a:round/>
                <a:headEnd/>
                <a:tailEnd/>
              </a:ln>
            </p:spPr>
            <p:txBody>
              <a:bodyPr/>
              <a:lstStyle/>
              <a:p>
                <a:endParaRPr lang="nb-NO" dirty="0"/>
              </a:p>
            </p:txBody>
          </p:sp>
          <p:sp>
            <p:nvSpPr>
              <p:cNvPr id="2673" name="Freeform 2230"/>
              <p:cNvSpPr>
                <a:spLocks/>
              </p:cNvSpPr>
              <p:nvPr/>
            </p:nvSpPr>
            <p:spPr bwMode="auto">
              <a:xfrm>
                <a:off x="2025" y="2650"/>
                <a:ext cx="50" cy="60"/>
              </a:xfrm>
              <a:custGeom>
                <a:avLst/>
                <a:gdLst>
                  <a:gd name="T0" fmla="*/ 0 w 50"/>
                  <a:gd name="T1" fmla="*/ 0 h 60"/>
                  <a:gd name="T2" fmla="*/ 2 w 50"/>
                  <a:gd name="T3" fmla="*/ 7 h 60"/>
                  <a:gd name="T4" fmla="*/ 2 w 50"/>
                  <a:gd name="T5" fmla="*/ 11 h 60"/>
                  <a:gd name="T6" fmla="*/ 8 w 50"/>
                  <a:gd name="T7" fmla="*/ 19 h 60"/>
                  <a:gd name="T8" fmla="*/ 12 w 50"/>
                  <a:gd name="T9" fmla="*/ 22 h 60"/>
                  <a:gd name="T10" fmla="*/ 21 w 50"/>
                  <a:gd name="T11" fmla="*/ 28 h 60"/>
                  <a:gd name="T12" fmla="*/ 23 w 50"/>
                  <a:gd name="T13" fmla="*/ 30 h 60"/>
                  <a:gd name="T14" fmla="*/ 29 w 50"/>
                  <a:gd name="T15" fmla="*/ 38 h 60"/>
                  <a:gd name="T16" fmla="*/ 41 w 50"/>
                  <a:gd name="T17" fmla="*/ 48 h 60"/>
                  <a:gd name="T18" fmla="*/ 45 w 50"/>
                  <a:gd name="T19" fmla="*/ 56 h 60"/>
                  <a:gd name="T20" fmla="*/ 49 w 50"/>
                  <a:gd name="T21" fmla="*/ 60 h 60"/>
                  <a:gd name="T22" fmla="*/ 50 w 50"/>
                  <a:gd name="T23" fmla="*/ 55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0"/>
                  <a:gd name="T38" fmla="*/ 50 w 50"/>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0">
                    <a:moveTo>
                      <a:pt x="0" y="0"/>
                    </a:moveTo>
                    <a:lnTo>
                      <a:pt x="2" y="7"/>
                    </a:lnTo>
                    <a:lnTo>
                      <a:pt x="2" y="11"/>
                    </a:lnTo>
                    <a:lnTo>
                      <a:pt x="8" y="19"/>
                    </a:lnTo>
                    <a:lnTo>
                      <a:pt x="12" y="22"/>
                    </a:lnTo>
                    <a:lnTo>
                      <a:pt x="21" y="28"/>
                    </a:lnTo>
                    <a:lnTo>
                      <a:pt x="23" y="30"/>
                    </a:lnTo>
                    <a:lnTo>
                      <a:pt x="29" y="38"/>
                    </a:lnTo>
                    <a:lnTo>
                      <a:pt x="41" y="48"/>
                    </a:lnTo>
                    <a:lnTo>
                      <a:pt x="45" y="56"/>
                    </a:lnTo>
                    <a:lnTo>
                      <a:pt x="49" y="60"/>
                    </a:lnTo>
                    <a:lnTo>
                      <a:pt x="50" y="55"/>
                    </a:lnTo>
                  </a:path>
                </a:pathLst>
              </a:custGeom>
              <a:noFill/>
              <a:ln w="3">
                <a:solidFill>
                  <a:srgbClr val="00BDFF"/>
                </a:solidFill>
                <a:prstDash val="solid"/>
                <a:round/>
                <a:headEnd/>
                <a:tailEnd/>
              </a:ln>
            </p:spPr>
            <p:txBody>
              <a:bodyPr/>
              <a:lstStyle/>
              <a:p>
                <a:endParaRPr lang="nb-NO" dirty="0"/>
              </a:p>
            </p:txBody>
          </p:sp>
          <p:sp>
            <p:nvSpPr>
              <p:cNvPr id="2674" name="Freeform 2231"/>
              <p:cNvSpPr>
                <a:spLocks/>
              </p:cNvSpPr>
              <p:nvPr/>
            </p:nvSpPr>
            <p:spPr bwMode="auto">
              <a:xfrm>
                <a:off x="1948" y="2682"/>
                <a:ext cx="58" cy="28"/>
              </a:xfrm>
              <a:custGeom>
                <a:avLst/>
                <a:gdLst>
                  <a:gd name="T0" fmla="*/ 4 w 58"/>
                  <a:gd name="T1" fmla="*/ 28 h 28"/>
                  <a:gd name="T2" fmla="*/ 4 w 58"/>
                  <a:gd name="T3" fmla="*/ 28 h 28"/>
                  <a:gd name="T4" fmla="*/ 4 w 58"/>
                  <a:gd name="T5" fmla="*/ 27 h 28"/>
                  <a:gd name="T6" fmla="*/ 3 w 58"/>
                  <a:gd name="T7" fmla="*/ 24 h 28"/>
                  <a:gd name="T8" fmla="*/ 1 w 58"/>
                  <a:gd name="T9" fmla="*/ 24 h 28"/>
                  <a:gd name="T10" fmla="*/ 0 w 58"/>
                  <a:gd name="T11" fmla="*/ 20 h 28"/>
                  <a:gd name="T12" fmla="*/ 0 w 58"/>
                  <a:gd name="T13" fmla="*/ 19 h 28"/>
                  <a:gd name="T14" fmla="*/ 0 w 58"/>
                  <a:gd name="T15" fmla="*/ 16 h 28"/>
                  <a:gd name="T16" fmla="*/ 0 w 58"/>
                  <a:gd name="T17" fmla="*/ 16 h 28"/>
                  <a:gd name="T18" fmla="*/ 7 w 58"/>
                  <a:gd name="T19" fmla="*/ 12 h 28"/>
                  <a:gd name="T20" fmla="*/ 28 w 58"/>
                  <a:gd name="T21" fmla="*/ 6 h 28"/>
                  <a:gd name="T22" fmla="*/ 29 w 58"/>
                  <a:gd name="T23" fmla="*/ 6 h 28"/>
                  <a:gd name="T24" fmla="*/ 45 w 58"/>
                  <a:gd name="T25" fmla="*/ 3 h 28"/>
                  <a:gd name="T26" fmla="*/ 52 w 58"/>
                  <a:gd name="T27" fmla="*/ 6 h 28"/>
                  <a:gd name="T28" fmla="*/ 58 w 58"/>
                  <a:gd name="T29" fmla="*/ 0 h 28"/>
                  <a:gd name="T30" fmla="*/ 58 w 58"/>
                  <a:gd name="T31" fmla="*/ 2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28"/>
                  <a:gd name="T50" fmla="*/ 58 w 58"/>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28">
                    <a:moveTo>
                      <a:pt x="4" y="28"/>
                    </a:moveTo>
                    <a:lnTo>
                      <a:pt x="4" y="28"/>
                    </a:lnTo>
                    <a:lnTo>
                      <a:pt x="4" y="27"/>
                    </a:lnTo>
                    <a:lnTo>
                      <a:pt x="3" y="24"/>
                    </a:lnTo>
                    <a:lnTo>
                      <a:pt x="1" y="24"/>
                    </a:lnTo>
                    <a:lnTo>
                      <a:pt x="0" y="20"/>
                    </a:lnTo>
                    <a:lnTo>
                      <a:pt x="0" y="19"/>
                    </a:lnTo>
                    <a:lnTo>
                      <a:pt x="0" y="16"/>
                    </a:lnTo>
                    <a:lnTo>
                      <a:pt x="7" y="12"/>
                    </a:lnTo>
                    <a:lnTo>
                      <a:pt x="28" y="6"/>
                    </a:lnTo>
                    <a:lnTo>
                      <a:pt x="29" y="6"/>
                    </a:lnTo>
                    <a:lnTo>
                      <a:pt x="45" y="3"/>
                    </a:lnTo>
                    <a:lnTo>
                      <a:pt x="52" y="6"/>
                    </a:lnTo>
                    <a:lnTo>
                      <a:pt x="58" y="0"/>
                    </a:lnTo>
                    <a:lnTo>
                      <a:pt x="58" y="2"/>
                    </a:lnTo>
                  </a:path>
                </a:pathLst>
              </a:custGeom>
              <a:noFill/>
              <a:ln w="3">
                <a:solidFill>
                  <a:srgbClr val="00BDFF"/>
                </a:solidFill>
                <a:prstDash val="solid"/>
                <a:round/>
                <a:headEnd/>
                <a:tailEnd/>
              </a:ln>
            </p:spPr>
            <p:txBody>
              <a:bodyPr/>
              <a:lstStyle/>
              <a:p>
                <a:endParaRPr lang="nb-NO" dirty="0"/>
              </a:p>
            </p:txBody>
          </p:sp>
          <p:sp>
            <p:nvSpPr>
              <p:cNvPr id="2675" name="Freeform 2232"/>
              <p:cNvSpPr>
                <a:spLocks/>
              </p:cNvSpPr>
              <p:nvPr/>
            </p:nvSpPr>
            <p:spPr bwMode="auto">
              <a:xfrm>
                <a:off x="1894" y="2703"/>
                <a:ext cx="3" cy="9"/>
              </a:xfrm>
              <a:custGeom>
                <a:avLst/>
                <a:gdLst>
                  <a:gd name="T0" fmla="*/ 3 w 3"/>
                  <a:gd name="T1" fmla="*/ 0 h 9"/>
                  <a:gd name="T2" fmla="*/ 3 w 3"/>
                  <a:gd name="T3" fmla="*/ 3 h 9"/>
                  <a:gd name="T4" fmla="*/ 0 w 3"/>
                  <a:gd name="T5" fmla="*/ 9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lnTo>
                      <a:pt x="3" y="3"/>
                    </a:lnTo>
                    <a:lnTo>
                      <a:pt x="0" y="9"/>
                    </a:lnTo>
                  </a:path>
                </a:pathLst>
              </a:custGeom>
              <a:noFill/>
              <a:ln w="3">
                <a:solidFill>
                  <a:srgbClr val="00BDFF"/>
                </a:solidFill>
                <a:prstDash val="solid"/>
                <a:round/>
                <a:headEnd/>
                <a:tailEnd/>
              </a:ln>
            </p:spPr>
            <p:txBody>
              <a:bodyPr/>
              <a:lstStyle/>
              <a:p>
                <a:endParaRPr lang="nb-NO" dirty="0"/>
              </a:p>
            </p:txBody>
          </p:sp>
          <p:sp>
            <p:nvSpPr>
              <p:cNvPr id="2676" name="Freeform 2233"/>
              <p:cNvSpPr>
                <a:spLocks/>
              </p:cNvSpPr>
              <p:nvPr/>
            </p:nvSpPr>
            <p:spPr bwMode="auto">
              <a:xfrm>
                <a:off x="1943" y="2706"/>
                <a:ext cx="9" cy="9"/>
              </a:xfrm>
              <a:custGeom>
                <a:avLst/>
                <a:gdLst>
                  <a:gd name="T0" fmla="*/ 0 w 9"/>
                  <a:gd name="T1" fmla="*/ 0 h 9"/>
                  <a:gd name="T2" fmla="*/ 8 w 9"/>
                  <a:gd name="T3" fmla="*/ 9 h 9"/>
                  <a:gd name="T4" fmla="*/ 9 w 9"/>
                  <a:gd name="T5" fmla="*/ 4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0" y="0"/>
                    </a:moveTo>
                    <a:lnTo>
                      <a:pt x="8" y="9"/>
                    </a:lnTo>
                    <a:lnTo>
                      <a:pt x="9" y="4"/>
                    </a:lnTo>
                  </a:path>
                </a:pathLst>
              </a:custGeom>
              <a:noFill/>
              <a:ln w="3">
                <a:solidFill>
                  <a:srgbClr val="00BDFF"/>
                </a:solidFill>
                <a:prstDash val="solid"/>
                <a:round/>
                <a:headEnd/>
                <a:tailEnd/>
              </a:ln>
            </p:spPr>
            <p:txBody>
              <a:bodyPr/>
              <a:lstStyle/>
              <a:p>
                <a:endParaRPr lang="nb-NO" dirty="0"/>
              </a:p>
            </p:txBody>
          </p:sp>
          <p:sp>
            <p:nvSpPr>
              <p:cNvPr id="2677" name="Freeform 2234"/>
              <p:cNvSpPr>
                <a:spLocks/>
              </p:cNvSpPr>
              <p:nvPr/>
            </p:nvSpPr>
            <p:spPr bwMode="auto">
              <a:xfrm>
                <a:off x="1790" y="2693"/>
                <a:ext cx="26" cy="22"/>
              </a:xfrm>
              <a:custGeom>
                <a:avLst/>
                <a:gdLst>
                  <a:gd name="T0" fmla="*/ 22 w 26"/>
                  <a:gd name="T1" fmla="*/ 22 h 22"/>
                  <a:gd name="T2" fmla="*/ 0 w 26"/>
                  <a:gd name="T3" fmla="*/ 21 h 22"/>
                  <a:gd name="T4" fmla="*/ 2 w 26"/>
                  <a:gd name="T5" fmla="*/ 13 h 22"/>
                  <a:gd name="T6" fmla="*/ 2 w 26"/>
                  <a:gd name="T7" fmla="*/ 8 h 22"/>
                  <a:gd name="T8" fmla="*/ 7 w 26"/>
                  <a:gd name="T9" fmla="*/ 4 h 22"/>
                  <a:gd name="T10" fmla="*/ 15 w 26"/>
                  <a:gd name="T11" fmla="*/ 0 h 22"/>
                  <a:gd name="T12" fmla="*/ 24 w 26"/>
                  <a:gd name="T13" fmla="*/ 2 h 22"/>
                  <a:gd name="T14" fmla="*/ 26 w 26"/>
                  <a:gd name="T15" fmla="*/ 5 h 2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2"/>
                  <a:gd name="T26" fmla="*/ 26 w 2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2">
                    <a:moveTo>
                      <a:pt x="22" y="22"/>
                    </a:moveTo>
                    <a:lnTo>
                      <a:pt x="0" y="21"/>
                    </a:lnTo>
                    <a:lnTo>
                      <a:pt x="2" y="13"/>
                    </a:lnTo>
                    <a:lnTo>
                      <a:pt x="2" y="8"/>
                    </a:lnTo>
                    <a:lnTo>
                      <a:pt x="7" y="4"/>
                    </a:lnTo>
                    <a:lnTo>
                      <a:pt x="15" y="0"/>
                    </a:lnTo>
                    <a:lnTo>
                      <a:pt x="24" y="2"/>
                    </a:lnTo>
                    <a:lnTo>
                      <a:pt x="26" y="5"/>
                    </a:lnTo>
                  </a:path>
                </a:pathLst>
              </a:custGeom>
              <a:noFill/>
              <a:ln w="3">
                <a:solidFill>
                  <a:srgbClr val="00BDFF"/>
                </a:solidFill>
                <a:prstDash val="solid"/>
                <a:round/>
                <a:headEnd/>
                <a:tailEnd/>
              </a:ln>
            </p:spPr>
            <p:txBody>
              <a:bodyPr/>
              <a:lstStyle/>
              <a:p>
                <a:endParaRPr lang="nb-NO" dirty="0"/>
              </a:p>
            </p:txBody>
          </p:sp>
          <p:sp>
            <p:nvSpPr>
              <p:cNvPr id="2678" name="Line 2235"/>
              <p:cNvSpPr>
                <a:spLocks noChangeShapeType="1"/>
              </p:cNvSpPr>
              <p:nvPr/>
            </p:nvSpPr>
            <p:spPr bwMode="auto">
              <a:xfrm>
                <a:off x="1894" y="2712"/>
                <a:ext cx="1" cy="6"/>
              </a:xfrm>
              <a:prstGeom prst="line">
                <a:avLst/>
              </a:prstGeom>
              <a:noFill/>
              <a:ln w="3">
                <a:solidFill>
                  <a:srgbClr val="00BDFF"/>
                </a:solidFill>
                <a:round/>
                <a:headEnd/>
                <a:tailEnd/>
              </a:ln>
            </p:spPr>
            <p:txBody>
              <a:bodyPr/>
              <a:lstStyle/>
              <a:p>
                <a:endParaRPr lang="nb-NO" dirty="0"/>
              </a:p>
            </p:txBody>
          </p:sp>
          <p:sp>
            <p:nvSpPr>
              <p:cNvPr id="2679" name="Freeform 2236"/>
              <p:cNvSpPr>
                <a:spLocks/>
              </p:cNvSpPr>
              <p:nvPr/>
            </p:nvSpPr>
            <p:spPr bwMode="auto">
              <a:xfrm>
                <a:off x="1931" y="2719"/>
                <a:ext cx="3" cy="5"/>
              </a:xfrm>
              <a:custGeom>
                <a:avLst/>
                <a:gdLst>
                  <a:gd name="T0" fmla="*/ 0 w 3"/>
                  <a:gd name="T1" fmla="*/ 0 h 5"/>
                  <a:gd name="T2" fmla="*/ 1 w 3"/>
                  <a:gd name="T3" fmla="*/ 4 h 5"/>
                  <a:gd name="T4" fmla="*/ 3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0"/>
                    </a:moveTo>
                    <a:lnTo>
                      <a:pt x="1" y="4"/>
                    </a:lnTo>
                    <a:lnTo>
                      <a:pt x="3" y="5"/>
                    </a:lnTo>
                  </a:path>
                </a:pathLst>
              </a:custGeom>
              <a:noFill/>
              <a:ln w="3">
                <a:solidFill>
                  <a:srgbClr val="00BDFF"/>
                </a:solidFill>
                <a:prstDash val="solid"/>
                <a:round/>
                <a:headEnd/>
                <a:tailEnd/>
              </a:ln>
            </p:spPr>
            <p:txBody>
              <a:bodyPr/>
              <a:lstStyle/>
              <a:p>
                <a:endParaRPr lang="nb-NO" dirty="0"/>
              </a:p>
            </p:txBody>
          </p:sp>
          <p:sp>
            <p:nvSpPr>
              <p:cNvPr id="2680" name="Freeform 2237"/>
              <p:cNvSpPr>
                <a:spLocks/>
              </p:cNvSpPr>
              <p:nvPr/>
            </p:nvSpPr>
            <p:spPr bwMode="auto">
              <a:xfrm>
                <a:off x="1934" y="2705"/>
                <a:ext cx="42" cy="19"/>
              </a:xfrm>
              <a:custGeom>
                <a:avLst/>
                <a:gdLst>
                  <a:gd name="T0" fmla="*/ 42 w 42"/>
                  <a:gd name="T1" fmla="*/ 18 h 19"/>
                  <a:gd name="T2" fmla="*/ 39 w 42"/>
                  <a:gd name="T3" fmla="*/ 15 h 19"/>
                  <a:gd name="T4" fmla="*/ 30 w 42"/>
                  <a:gd name="T5" fmla="*/ 15 h 19"/>
                  <a:gd name="T6" fmla="*/ 28 w 42"/>
                  <a:gd name="T7" fmla="*/ 15 h 19"/>
                  <a:gd name="T8" fmla="*/ 24 w 42"/>
                  <a:gd name="T9" fmla="*/ 18 h 19"/>
                  <a:gd name="T10" fmla="*/ 22 w 42"/>
                  <a:gd name="T11" fmla="*/ 18 h 19"/>
                  <a:gd name="T12" fmla="*/ 19 w 42"/>
                  <a:gd name="T13" fmla="*/ 19 h 19"/>
                  <a:gd name="T14" fmla="*/ 18 w 42"/>
                  <a:gd name="T15" fmla="*/ 19 h 19"/>
                  <a:gd name="T16" fmla="*/ 13 w 42"/>
                  <a:gd name="T17" fmla="*/ 19 h 19"/>
                  <a:gd name="T18" fmla="*/ 6 w 42"/>
                  <a:gd name="T19" fmla="*/ 14 h 19"/>
                  <a:gd name="T20" fmla="*/ 4 w 42"/>
                  <a:gd name="T21" fmla="*/ 7 h 19"/>
                  <a:gd name="T22" fmla="*/ 2 w 42"/>
                  <a:gd name="T23" fmla="*/ 7 h 19"/>
                  <a:gd name="T24" fmla="*/ 0 w 42"/>
                  <a:gd name="T25" fmla="*/ 1 h 19"/>
                  <a:gd name="T26" fmla="*/ 0 w 42"/>
                  <a:gd name="T27" fmla="*/ 1 h 19"/>
                  <a:gd name="T28" fmla="*/ 7 w 42"/>
                  <a:gd name="T29" fmla="*/ 0 h 19"/>
                  <a:gd name="T30" fmla="*/ 9 w 42"/>
                  <a:gd name="T31" fmla="*/ 1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19"/>
                  <a:gd name="T50" fmla="*/ 42 w 42"/>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19">
                    <a:moveTo>
                      <a:pt x="42" y="18"/>
                    </a:moveTo>
                    <a:lnTo>
                      <a:pt x="39" y="15"/>
                    </a:lnTo>
                    <a:lnTo>
                      <a:pt x="30" y="15"/>
                    </a:lnTo>
                    <a:lnTo>
                      <a:pt x="28" y="15"/>
                    </a:lnTo>
                    <a:lnTo>
                      <a:pt x="24" y="18"/>
                    </a:lnTo>
                    <a:lnTo>
                      <a:pt x="22" y="18"/>
                    </a:lnTo>
                    <a:lnTo>
                      <a:pt x="19" y="19"/>
                    </a:lnTo>
                    <a:lnTo>
                      <a:pt x="18" y="19"/>
                    </a:lnTo>
                    <a:lnTo>
                      <a:pt x="13" y="19"/>
                    </a:lnTo>
                    <a:lnTo>
                      <a:pt x="6" y="14"/>
                    </a:lnTo>
                    <a:lnTo>
                      <a:pt x="4" y="7"/>
                    </a:lnTo>
                    <a:lnTo>
                      <a:pt x="2" y="7"/>
                    </a:lnTo>
                    <a:lnTo>
                      <a:pt x="0" y="1"/>
                    </a:lnTo>
                    <a:lnTo>
                      <a:pt x="7" y="0"/>
                    </a:lnTo>
                    <a:lnTo>
                      <a:pt x="9" y="1"/>
                    </a:lnTo>
                  </a:path>
                </a:pathLst>
              </a:custGeom>
              <a:noFill/>
              <a:ln w="3">
                <a:solidFill>
                  <a:srgbClr val="00BDFF"/>
                </a:solidFill>
                <a:prstDash val="solid"/>
                <a:round/>
                <a:headEnd/>
                <a:tailEnd/>
              </a:ln>
            </p:spPr>
            <p:txBody>
              <a:bodyPr/>
              <a:lstStyle/>
              <a:p>
                <a:endParaRPr lang="nb-NO" dirty="0"/>
              </a:p>
            </p:txBody>
          </p:sp>
          <p:sp>
            <p:nvSpPr>
              <p:cNvPr id="2681" name="Freeform 2238"/>
              <p:cNvSpPr>
                <a:spLocks/>
              </p:cNvSpPr>
              <p:nvPr/>
            </p:nvSpPr>
            <p:spPr bwMode="auto">
              <a:xfrm>
                <a:off x="1896" y="2701"/>
                <a:ext cx="35" cy="26"/>
              </a:xfrm>
              <a:custGeom>
                <a:avLst/>
                <a:gdLst>
                  <a:gd name="T0" fmla="*/ 0 w 35"/>
                  <a:gd name="T1" fmla="*/ 26 h 26"/>
                  <a:gd name="T2" fmla="*/ 4 w 35"/>
                  <a:gd name="T3" fmla="*/ 26 h 26"/>
                  <a:gd name="T4" fmla="*/ 5 w 35"/>
                  <a:gd name="T5" fmla="*/ 15 h 26"/>
                  <a:gd name="T6" fmla="*/ 5 w 35"/>
                  <a:gd name="T7" fmla="*/ 5 h 26"/>
                  <a:gd name="T8" fmla="*/ 8 w 35"/>
                  <a:gd name="T9" fmla="*/ 0 h 26"/>
                  <a:gd name="T10" fmla="*/ 14 w 35"/>
                  <a:gd name="T11" fmla="*/ 4 h 26"/>
                  <a:gd name="T12" fmla="*/ 14 w 35"/>
                  <a:gd name="T13" fmla="*/ 4 h 26"/>
                  <a:gd name="T14" fmla="*/ 22 w 35"/>
                  <a:gd name="T15" fmla="*/ 8 h 26"/>
                  <a:gd name="T16" fmla="*/ 27 w 35"/>
                  <a:gd name="T17" fmla="*/ 9 h 26"/>
                  <a:gd name="T18" fmla="*/ 32 w 35"/>
                  <a:gd name="T19" fmla="*/ 13 h 26"/>
                  <a:gd name="T20" fmla="*/ 35 w 35"/>
                  <a:gd name="T21" fmla="*/ 18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26"/>
                  <a:gd name="T35" fmla="*/ 35 w 35"/>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26">
                    <a:moveTo>
                      <a:pt x="0" y="26"/>
                    </a:moveTo>
                    <a:lnTo>
                      <a:pt x="4" y="26"/>
                    </a:lnTo>
                    <a:lnTo>
                      <a:pt x="5" y="15"/>
                    </a:lnTo>
                    <a:lnTo>
                      <a:pt x="5" y="5"/>
                    </a:lnTo>
                    <a:lnTo>
                      <a:pt x="8" y="0"/>
                    </a:lnTo>
                    <a:lnTo>
                      <a:pt x="14" y="4"/>
                    </a:lnTo>
                    <a:lnTo>
                      <a:pt x="22" y="8"/>
                    </a:lnTo>
                    <a:lnTo>
                      <a:pt x="27" y="9"/>
                    </a:lnTo>
                    <a:lnTo>
                      <a:pt x="32" y="13"/>
                    </a:lnTo>
                    <a:lnTo>
                      <a:pt x="35" y="18"/>
                    </a:lnTo>
                  </a:path>
                </a:pathLst>
              </a:custGeom>
              <a:noFill/>
              <a:ln w="3">
                <a:solidFill>
                  <a:srgbClr val="00BDFF"/>
                </a:solidFill>
                <a:prstDash val="solid"/>
                <a:round/>
                <a:headEnd/>
                <a:tailEnd/>
              </a:ln>
            </p:spPr>
            <p:txBody>
              <a:bodyPr/>
              <a:lstStyle/>
              <a:p>
                <a:endParaRPr lang="nb-NO" dirty="0"/>
              </a:p>
            </p:txBody>
          </p:sp>
          <p:sp>
            <p:nvSpPr>
              <p:cNvPr id="2682" name="Line 2239"/>
              <p:cNvSpPr>
                <a:spLocks noChangeShapeType="1"/>
              </p:cNvSpPr>
              <p:nvPr/>
            </p:nvSpPr>
            <p:spPr bwMode="auto">
              <a:xfrm>
                <a:off x="1894" y="2718"/>
                <a:ext cx="2" cy="9"/>
              </a:xfrm>
              <a:prstGeom prst="line">
                <a:avLst/>
              </a:prstGeom>
              <a:noFill/>
              <a:ln w="3">
                <a:solidFill>
                  <a:srgbClr val="00BDFF"/>
                </a:solidFill>
                <a:round/>
                <a:headEnd/>
                <a:tailEnd/>
              </a:ln>
            </p:spPr>
            <p:txBody>
              <a:bodyPr/>
              <a:lstStyle/>
              <a:p>
                <a:endParaRPr lang="nb-NO" dirty="0"/>
              </a:p>
            </p:txBody>
          </p:sp>
          <p:sp>
            <p:nvSpPr>
              <p:cNvPr id="2683" name="Freeform 2240"/>
              <p:cNvSpPr>
                <a:spLocks/>
              </p:cNvSpPr>
              <p:nvPr/>
            </p:nvSpPr>
            <p:spPr bwMode="auto">
              <a:xfrm>
                <a:off x="1934" y="2724"/>
                <a:ext cx="4" cy="4"/>
              </a:xfrm>
              <a:custGeom>
                <a:avLst/>
                <a:gdLst>
                  <a:gd name="T0" fmla="*/ 0 w 4"/>
                  <a:gd name="T1" fmla="*/ 0 h 4"/>
                  <a:gd name="T2" fmla="*/ 2 w 4"/>
                  <a:gd name="T3" fmla="*/ 3 h 4"/>
                  <a:gd name="T4" fmla="*/ 4 w 4"/>
                  <a:gd name="T5" fmla="*/ 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0"/>
                    </a:moveTo>
                    <a:lnTo>
                      <a:pt x="2" y="3"/>
                    </a:lnTo>
                    <a:lnTo>
                      <a:pt x="4" y="4"/>
                    </a:lnTo>
                  </a:path>
                </a:pathLst>
              </a:custGeom>
              <a:noFill/>
              <a:ln w="3">
                <a:solidFill>
                  <a:srgbClr val="00BDFF"/>
                </a:solidFill>
                <a:prstDash val="solid"/>
                <a:round/>
                <a:headEnd/>
                <a:tailEnd/>
              </a:ln>
            </p:spPr>
            <p:txBody>
              <a:bodyPr/>
              <a:lstStyle/>
              <a:p>
                <a:endParaRPr lang="nb-NO" dirty="0"/>
              </a:p>
            </p:txBody>
          </p:sp>
          <p:sp>
            <p:nvSpPr>
              <p:cNvPr id="2684" name="Freeform 2241"/>
              <p:cNvSpPr>
                <a:spLocks/>
              </p:cNvSpPr>
              <p:nvPr/>
            </p:nvSpPr>
            <p:spPr bwMode="auto">
              <a:xfrm>
                <a:off x="1966" y="2723"/>
                <a:ext cx="13" cy="5"/>
              </a:xfrm>
              <a:custGeom>
                <a:avLst/>
                <a:gdLst>
                  <a:gd name="T0" fmla="*/ 0 w 13"/>
                  <a:gd name="T1" fmla="*/ 5 h 5"/>
                  <a:gd name="T2" fmla="*/ 0 w 13"/>
                  <a:gd name="T3" fmla="*/ 3 h 5"/>
                  <a:gd name="T4" fmla="*/ 13 w 13"/>
                  <a:gd name="T5" fmla="*/ 4 h 5"/>
                  <a:gd name="T6" fmla="*/ 10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0" y="5"/>
                    </a:moveTo>
                    <a:lnTo>
                      <a:pt x="0" y="3"/>
                    </a:lnTo>
                    <a:lnTo>
                      <a:pt x="13" y="4"/>
                    </a:lnTo>
                    <a:lnTo>
                      <a:pt x="10" y="0"/>
                    </a:lnTo>
                  </a:path>
                </a:pathLst>
              </a:custGeom>
              <a:noFill/>
              <a:ln w="3">
                <a:solidFill>
                  <a:srgbClr val="00BDFF"/>
                </a:solidFill>
                <a:prstDash val="solid"/>
                <a:round/>
                <a:headEnd/>
                <a:tailEnd/>
              </a:ln>
            </p:spPr>
            <p:txBody>
              <a:bodyPr/>
              <a:lstStyle/>
              <a:p>
                <a:endParaRPr lang="nb-NO" dirty="0"/>
              </a:p>
            </p:txBody>
          </p:sp>
          <p:sp>
            <p:nvSpPr>
              <p:cNvPr id="2685" name="Freeform 2242"/>
              <p:cNvSpPr>
                <a:spLocks/>
              </p:cNvSpPr>
              <p:nvPr/>
            </p:nvSpPr>
            <p:spPr bwMode="auto">
              <a:xfrm>
                <a:off x="1962" y="2728"/>
                <a:ext cx="4" cy="3"/>
              </a:xfrm>
              <a:custGeom>
                <a:avLst/>
                <a:gdLst>
                  <a:gd name="T0" fmla="*/ 0 w 4"/>
                  <a:gd name="T1" fmla="*/ 3 h 3"/>
                  <a:gd name="T2" fmla="*/ 4 w 4"/>
                  <a:gd name="T3" fmla="*/ 3 h 3"/>
                  <a:gd name="T4" fmla="*/ 4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3"/>
                    </a:lnTo>
                    <a:lnTo>
                      <a:pt x="4" y="0"/>
                    </a:lnTo>
                  </a:path>
                </a:pathLst>
              </a:custGeom>
              <a:noFill/>
              <a:ln w="3">
                <a:solidFill>
                  <a:srgbClr val="00BDFF"/>
                </a:solidFill>
                <a:prstDash val="solid"/>
                <a:round/>
                <a:headEnd/>
                <a:tailEnd/>
              </a:ln>
            </p:spPr>
            <p:txBody>
              <a:bodyPr/>
              <a:lstStyle/>
              <a:p>
                <a:endParaRPr lang="nb-NO" dirty="0"/>
              </a:p>
            </p:txBody>
          </p:sp>
          <p:sp>
            <p:nvSpPr>
              <p:cNvPr id="2686" name="Freeform 2243"/>
              <p:cNvSpPr>
                <a:spLocks/>
              </p:cNvSpPr>
              <p:nvPr/>
            </p:nvSpPr>
            <p:spPr bwMode="auto">
              <a:xfrm>
                <a:off x="1801" y="2712"/>
                <a:ext cx="44" cy="19"/>
              </a:xfrm>
              <a:custGeom>
                <a:avLst/>
                <a:gdLst>
                  <a:gd name="T0" fmla="*/ 0 w 44"/>
                  <a:gd name="T1" fmla="*/ 16 h 19"/>
                  <a:gd name="T2" fmla="*/ 10 w 44"/>
                  <a:gd name="T3" fmla="*/ 14 h 19"/>
                  <a:gd name="T4" fmla="*/ 11 w 44"/>
                  <a:gd name="T5" fmla="*/ 14 h 19"/>
                  <a:gd name="T6" fmla="*/ 16 w 44"/>
                  <a:gd name="T7" fmla="*/ 14 h 19"/>
                  <a:gd name="T8" fmla="*/ 28 w 44"/>
                  <a:gd name="T9" fmla="*/ 16 h 19"/>
                  <a:gd name="T10" fmla="*/ 33 w 44"/>
                  <a:gd name="T11" fmla="*/ 19 h 19"/>
                  <a:gd name="T12" fmla="*/ 44 w 44"/>
                  <a:gd name="T13" fmla="*/ 17 h 19"/>
                  <a:gd name="T14" fmla="*/ 36 w 44"/>
                  <a:gd name="T15" fmla="*/ 12 h 19"/>
                  <a:gd name="T16" fmla="*/ 28 w 44"/>
                  <a:gd name="T17" fmla="*/ 10 h 19"/>
                  <a:gd name="T18" fmla="*/ 20 w 44"/>
                  <a:gd name="T19" fmla="*/ 7 h 19"/>
                  <a:gd name="T20" fmla="*/ 19 w 44"/>
                  <a:gd name="T21" fmla="*/ 7 h 19"/>
                  <a:gd name="T22" fmla="*/ 21 w 44"/>
                  <a:gd name="T23" fmla="*/ 7 h 19"/>
                  <a:gd name="T24" fmla="*/ 31 w 44"/>
                  <a:gd name="T25" fmla="*/ 4 h 19"/>
                  <a:gd name="T26" fmla="*/ 29 w 44"/>
                  <a:gd name="T27" fmla="*/ 3 h 19"/>
                  <a:gd name="T28" fmla="*/ 28 w 44"/>
                  <a:gd name="T29" fmla="*/ 2 h 19"/>
                  <a:gd name="T30" fmla="*/ 17 w 44"/>
                  <a:gd name="T31" fmla="*/ 0 h 19"/>
                  <a:gd name="T32" fmla="*/ 11 w 44"/>
                  <a:gd name="T33" fmla="*/ 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0" y="16"/>
                    </a:moveTo>
                    <a:lnTo>
                      <a:pt x="10" y="14"/>
                    </a:lnTo>
                    <a:lnTo>
                      <a:pt x="11" y="14"/>
                    </a:lnTo>
                    <a:lnTo>
                      <a:pt x="16" y="14"/>
                    </a:lnTo>
                    <a:lnTo>
                      <a:pt x="28" y="16"/>
                    </a:lnTo>
                    <a:lnTo>
                      <a:pt x="33" y="19"/>
                    </a:lnTo>
                    <a:lnTo>
                      <a:pt x="44" y="17"/>
                    </a:lnTo>
                    <a:lnTo>
                      <a:pt x="36" y="12"/>
                    </a:lnTo>
                    <a:lnTo>
                      <a:pt x="28" y="10"/>
                    </a:lnTo>
                    <a:lnTo>
                      <a:pt x="20" y="7"/>
                    </a:lnTo>
                    <a:lnTo>
                      <a:pt x="19" y="7"/>
                    </a:lnTo>
                    <a:lnTo>
                      <a:pt x="21" y="7"/>
                    </a:lnTo>
                    <a:lnTo>
                      <a:pt x="31" y="4"/>
                    </a:lnTo>
                    <a:lnTo>
                      <a:pt x="29" y="3"/>
                    </a:lnTo>
                    <a:lnTo>
                      <a:pt x="28" y="2"/>
                    </a:lnTo>
                    <a:lnTo>
                      <a:pt x="17" y="0"/>
                    </a:lnTo>
                    <a:lnTo>
                      <a:pt x="11" y="3"/>
                    </a:lnTo>
                  </a:path>
                </a:pathLst>
              </a:custGeom>
              <a:noFill/>
              <a:ln w="3">
                <a:solidFill>
                  <a:srgbClr val="00BDFF"/>
                </a:solidFill>
                <a:prstDash val="solid"/>
                <a:round/>
                <a:headEnd/>
                <a:tailEnd/>
              </a:ln>
            </p:spPr>
            <p:txBody>
              <a:bodyPr/>
              <a:lstStyle/>
              <a:p>
                <a:endParaRPr lang="nb-NO" dirty="0"/>
              </a:p>
            </p:txBody>
          </p:sp>
          <p:sp>
            <p:nvSpPr>
              <p:cNvPr id="2687" name="Freeform 2244"/>
              <p:cNvSpPr>
                <a:spLocks/>
              </p:cNvSpPr>
              <p:nvPr/>
            </p:nvSpPr>
            <p:spPr bwMode="auto">
              <a:xfrm>
                <a:off x="1951" y="2731"/>
                <a:ext cx="11" cy="4"/>
              </a:xfrm>
              <a:custGeom>
                <a:avLst/>
                <a:gdLst>
                  <a:gd name="T0" fmla="*/ 0 w 11"/>
                  <a:gd name="T1" fmla="*/ 4 h 4"/>
                  <a:gd name="T2" fmla="*/ 0 w 11"/>
                  <a:gd name="T3" fmla="*/ 4 h 4"/>
                  <a:gd name="T4" fmla="*/ 10 w 11"/>
                  <a:gd name="T5" fmla="*/ 0 h 4"/>
                  <a:gd name="T6" fmla="*/ 11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0" y="4"/>
                    </a:lnTo>
                    <a:lnTo>
                      <a:pt x="10" y="0"/>
                    </a:lnTo>
                    <a:lnTo>
                      <a:pt x="11" y="0"/>
                    </a:lnTo>
                  </a:path>
                </a:pathLst>
              </a:custGeom>
              <a:noFill/>
              <a:ln w="3">
                <a:solidFill>
                  <a:srgbClr val="00BDFF"/>
                </a:solidFill>
                <a:prstDash val="solid"/>
                <a:round/>
                <a:headEnd/>
                <a:tailEnd/>
              </a:ln>
            </p:spPr>
            <p:txBody>
              <a:bodyPr/>
              <a:lstStyle/>
              <a:p>
                <a:endParaRPr lang="nb-NO" dirty="0"/>
              </a:p>
            </p:txBody>
          </p:sp>
          <p:sp>
            <p:nvSpPr>
              <p:cNvPr id="2688" name="Freeform 2245"/>
              <p:cNvSpPr>
                <a:spLocks/>
              </p:cNvSpPr>
              <p:nvPr/>
            </p:nvSpPr>
            <p:spPr bwMode="auto">
              <a:xfrm>
                <a:off x="1938" y="2728"/>
                <a:ext cx="6" cy="9"/>
              </a:xfrm>
              <a:custGeom>
                <a:avLst/>
                <a:gdLst>
                  <a:gd name="T0" fmla="*/ 0 w 6"/>
                  <a:gd name="T1" fmla="*/ 0 h 9"/>
                  <a:gd name="T2" fmla="*/ 5 w 6"/>
                  <a:gd name="T3" fmla="*/ 4 h 9"/>
                  <a:gd name="T4" fmla="*/ 6 w 6"/>
                  <a:gd name="T5" fmla="*/ 9 h 9"/>
                  <a:gd name="T6" fmla="*/ 0 60000 65536"/>
                  <a:gd name="T7" fmla="*/ 0 60000 65536"/>
                  <a:gd name="T8" fmla="*/ 0 60000 65536"/>
                  <a:gd name="T9" fmla="*/ 0 w 6"/>
                  <a:gd name="T10" fmla="*/ 0 h 9"/>
                  <a:gd name="T11" fmla="*/ 6 w 6"/>
                  <a:gd name="T12" fmla="*/ 9 h 9"/>
                </a:gdLst>
                <a:ahLst/>
                <a:cxnLst>
                  <a:cxn ang="T6">
                    <a:pos x="T0" y="T1"/>
                  </a:cxn>
                  <a:cxn ang="T7">
                    <a:pos x="T2" y="T3"/>
                  </a:cxn>
                  <a:cxn ang="T8">
                    <a:pos x="T4" y="T5"/>
                  </a:cxn>
                </a:cxnLst>
                <a:rect l="T9" t="T10" r="T11" b="T12"/>
                <a:pathLst>
                  <a:path w="6" h="9">
                    <a:moveTo>
                      <a:pt x="0" y="0"/>
                    </a:moveTo>
                    <a:lnTo>
                      <a:pt x="5" y="4"/>
                    </a:lnTo>
                    <a:lnTo>
                      <a:pt x="6" y="9"/>
                    </a:lnTo>
                  </a:path>
                </a:pathLst>
              </a:custGeom>
              <a:noFill/>
              <a:ln w="3">
                <a:solidFill>
                  <a:srgbClr val="00BDFF"/>
                </a:solidFill>
                <a:prstDash val="solid"/>
                <a:round/>
                <a:headEnd/>
                <a:tailEnd/>
              </a:ln>
            </p:spPr>
            <p:txBody>
              <a:bodyPr/>
              <a:lstStyle/>
              <a:p>
                <a:endParaRPr lang="nb-NO" dirty="0"/>
              </a:p>
            </p:txBody>
          </p:sp>
          <p:sp>
            <p:nvSpPr>
              <p:cNvPr id="2689" name="Freeform 2246"/>
              <p:cNvSpPr>
                <a:spLocks/>
              </p:cNvSpPr>
              <p:nvPr/>
            </p:nvSpPr>
            <p:spPr bwMode="auto">
              <a:xfrm>
                <a:off x="1763" y="2736"/>
                <a:ext cx="19" cy="3"/>
              </a:xfrm>
              <a:custGeom>
                <a:avLst/>
                <a:gdLst>
                  <a:gd name="T0" fmla="*/ 19 w 19"/>
                  <a:gd name="T1" fmla="*/ 0 h 3"/>
                  <a:gd name="T2" fmla="*/ 0 w 19"/>
                  <a:gd name="T3" fmla="*/ 0 h 3"/>
                  <a:gd name="T4" fmla="*/ 3 w 19"/>
                  <a:gd name="T5" fmla="*/ 3 h 3"/>
                  <a:gd name="T6" fmla="*/ 0 60000 65536"/>
                  <a:gd name="T7" fmla="*/ 0 60000 65536"/>
                  <a:gd name="T8" fmla="*/ 0 60000 65536"/>
                  <a:gd name="T9" fmla="*/ 0 w 19"/>
                  <a:gd name="T10" fmla="*/ 0 h 3"/>
                  <a:gd name="T11" fmla="*/ 19 w 19"/>
                  <a:gd name="T12" fmla="*/ 3 h 3"/>
                </a:gdLst>
                <a:ahLst/>
                <a:cxnLst>
                  <a:cxn ang="T6">
                    <a:pos x="T0" y="T1"/>
                  </a:cxn>
                  <a:cxn ang="T7">
                    <a:pos x="T2" y="T3"/>
                  </a:cxn>
                  <a:cxn ang="T8">
                    <a:pos x="T4" y="T5"/>
                  </a:cxn>
                </a:cxnLst>
                <a:rect l="T9" t="T10" r="T11" b="T12"/>
                <a:pathLst>
                  <a:path w="19" h="3">
                    <a:moveTo>
                      <a:pt x="19" y="0"/>
                    </a:moveTo>
                    <a:lnTo>
                      <a:pt x="0" y="0"/>
                    </a:lnTo>
                    <a:lnTo>
                      <a:pt x="3" y="3"/>
                    </a:lnTo>
                  </a:path>
                </a:pathLst>
              </a:custGeom>
              <a:noFill/>
              <a:ln w="3">
                <a:solidFill>
                  <a:srgbClr val="00BDFF"/>
                </a:solidFill>
                <a:prstDash val="solid"/>
                <a:round/>
                <a:headEnd/>
                <a:tailEnd/>
              </a:ln>
            </p:spPr>
            <p:txBody>
              <a:bodyPr/>
              <a:lstStyle/>
              <a:p>
                <a:endParaRPr lang="nb-NO" dirty="0"/>
              </a:p>
            </p:txBody>
          </p:sp>
          <p:sp>
            <p:nvSpPr>
              <p:cNvPr id="2690" name="Freeform 2247"/>
              <p:cNvSpPr>
                <a:spLocks/>
              </p:cNvSpPr>
              <p:nvPr/>
            </p:nvSpPr>
            <p:spPr bwMode="auto">
              <a:xfrm>
                <a:off x="1944" y="2735"/>
                <a:ext cx="7" cy="4"/>
              </a:xfrm>
              <a:custGeom>
                <a:avLst/>
                <a:gdLst>
                  <a:gd name="T0" fmla="*/ 0 w 7"/>
                  <a:gd name="T1" fmla="*/ 2 h 4"/>
                  <a:gd name="T2" fmla="*/ 1 w 7"/>
                  <a:gd name="T3" fmla="*/ 4 h 4"/>
                  <a:gd name="T4" fmla="*/ 7 w 7"/>
                  <a:gd name="T5" fmla="*/ 0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0" y="2"/>
                    </a:moveTo>
                    <a:lnTo>
                      <a:pt x="1" y="4"/>
                    </a:lnTo>
                    <a:lnTo>
                      <a:pt x="7" y="0"/>
                    </a:lnTo>
                  </a:path>
                </a:pathLst>
              </a:custGeom>
              <a:noFill/>
              <a:ln w="3">
                <a:solidFill>
                  <a:srgbClr val="00BDFF"/>
                </a:solidFill>
                <a:prstDash val="solid"/>
                <a:round/>
                <a:headEnd/>
                <a:tailEnd/>
              </a:ln>
            </p:spPr>
            <p:txBody>
              <a:bodyPr/>
              <a:lstStyle/>
              <a:p>
                <a:endParaRPr lang="nb-NO" dirty="0"/>
              </a:p>
            </p:txBody>
          </p:sp>
          <p:sp>
            <p:nvSpPr>
              <p:cNvPr id="2691" name="Freeform 2248"/>
              <p:cNvSpPr>
                <a:spLocks/>
              </p:cNvSpPr>
              <p:nvPr/>
            </p:nvSpPr>
            <p:spPr bwMode="auto">
              <a:xfrm>
                <a:off x="1766" y="2736"/>
                <a:ext cx="30" cy="12"/>
              </a:xfrm>
              <a:custGeom>
                <a:avLst/>
                <a:gdLst>
                  <a:gd name="T0" fmla="*/ 0 w 30"/>
                  <a:gd name="T1" fmla="*/ 3 h 12"/>
                  <a:gd name="T2" fmla="*/ 4 w 30"/>
                  <a:gd name="T3" fmla="*/ 8 h 12"/>
                  <a:gd name="T4" fmla="*/ 5 w 30"/>
                  <a:gd name="T5" fmla="*/ 9 h 12"/>
                  <a:gd name="T6" fmla="*/ 7 w 30"/>
                  <a:gd name="T7" fmla="*/ 12 h 12"/>
                  <a:gd name="T8" fmla="*/ 28 w 30"/>
                  <a:gd name="T9" fmla="*/ 12 h 12"/>
                  <a:gd name="T10" fmla="*/ 30 w 30"/>
                  <a:gd name="T11" fmla="*/ 12 h 12"/>
                  <a:gd name="T12" fmla="*/ 25 w 30"/>
                  <a:gd name="T13" fmla="*/ 7 h 12"/>
                  <a:gd name="T14" fmla="*/ 17 w 30"/>
                  <a:gd name="T15" fmla="*/ 1 h 12"/>
                  <a:gd name="T16" fmla="*/ 17 w 30"/>
                  <a:gd name="T17" fmla="*/ 0 h 12"/>
                  <a:gd name="T18" fmla="*/ 16 w 30"/>
                  <a:gd name="T19" fmla="*/ 0 h 12"/>
                  <a:gd name="T20" fmla="*/ 16 w 30"/>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2"/>
                  <a:gd name="T35" fmla="*/ 30 w 3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2">
                    <a:moveTo>
                      <a:pt x="0" y="3"/>
                    </a:moveTo>
                    <a:lnTo>
                      <a:pt x="4" y="8"/>
                    </a:lnTo>
                    <a:lnTo>
                      <a:pt x="5" y="9"/>
                    </a:lnTo>
                    <a:lnTo>
                      <a:pt x="7" y="12"/>
                    </a:lnTo>
                    <a:lnTo>
                      <a:pt x="28" y="12"/>
                    </a:lnTo>
                    <a:lnTo>
                      <a:pt x="30" y="12"/>
                    </a:lnTo>
                    <a:lnTo>
                      <a:pt x="25" y="7"/>
                    </a:lnTo>
                    <a:lnTo>
                      <a:pt x="17" y="1"/>
                    </a:lnTo>
                    <a:lnTo>
                      <a:pt x="17" y="0"/>
                    </a:lnTo>
                    <a:lnTo>
                      <a:pt x="16" y="0"/>
                    </a:lnTo>
                  </a:path>
                </a:pathLst>
              </a:custGeom>
              <a:noFill/>
              <a:ln w="3">
                <a:solidFill>
                  <a:srgbClr val="00BDFF"/>
                </a:solidFill>
                <a:prstDash val="solid"/>
                <a:round/>
                <a:headEnd/>
                <a:tailEnd/>
              </a:ln>
            </p:spPr>
            <p:txBody>
              <a:bodyPr/>
              <a:lstStyle/>
              <a:p>
                <a:endParaRPr lang="nb-NO" dirty="0"/>
              </a:p>
            </p:txBody>
          </p:sp>
          <p:sp>
            <p:nvSpPr>
              <p:cNvPr id="2692" name="Freeform 2249"/>
              <p:cNvSpPr>
                <a:spLocks/>
              </p:cNvSpPr>
              <p:nvPr/>
            </p:nvSpPr>
            <p:spPr bwMode="auto">
              <a:xfrm>
                <a:off x="1803" y="2733"/>
                <a:ext cx="70" cy="19"/>
              </a:xfrm>
              <a:custGeom>
                <a:avLst/>
                <a:gdLst>
                  <a:gd name="T0" fmla="*/ 70 w 70"/>
                  <a:gd name="T1" fmla="*/ 19 h 19"/>
                  <a:gd name="T2" fmla="*/ 68 w 70"/>
                  <a:gd name="T3" fmla="*/ 16 h 19"/>
                  <a:gd name="T4" fmla="*/ 63 w 70"/>
                  <a:gd name="T5" fmla="*/ 12 h 19"/>
                  <a:gd name="T6" fmla="*/ 59 w 70"/>
                  <a:gd name="T7" fmla="*/ 7 h 19"/>
                  <a:gd name="T8" fmla="*/ 51 w 70"/>
                  <a:gd name="T9" fmla="*/ 6 h 19"/>
                  <a:gd name="T10" fmla="*/ 49 w 70"/>
                  <a:gd name="T11" fmla="*/ 3 h 19"/>
                  <a:gd name="T12" fmla="*/ 42 w 70"/>
                  <a:gd name="T13" fmla="*/ 0 h 19"/>
                  <a:gd name="T14" fmla="*/ 39 w 70"/>
                  <a:gd name="T15" fmla="*/ 0 h 19"/>
                  <a:gd name="T16" fmla="*/ 22 w 70"/>
                  <a:gd name="T17" fmla="*/ 8 h 19"/>
                  <a:gd name="T18" fmla="*/ 19 w 70"/>
                  <a:gd name="T19" fmla="*/ 10 h 19"/>
                  <a:gd name="T20" fmla="*/ 14 w 70"/>
                  <a:gd name="T21" fmla="*/ 10 h 19"/>
                  <a:gd name="T22" fmla="*/ 13 w 70"/>
                  <a:gd name="T23" fmla="*/ 10 h 19"/>
                  <a:gd name="T24" fmla="*/ 0 w 70"/>
                  <a:gd name="T25" fmla="*/ 11 h 19"/>
                  <a:gd name="T26" fmla="*/ 0 w 70"/>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19"/>
                  <a:gd name="T44" fmla="*/ 70 w 7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19">
                    <a:moveTo>
                      <a:pt x="70" y="19"/>
                    </a:moveTo>
                    <a:lnTo>
                      <a:pt x="68" y="16"/>
                    </a:lnTo>
                    <a:lnTo>
                      <a:pt x="63" y="12"/>
                    </a:lnTo>
                    <a:lnTo>
                      <a:pt x="59" y="7"/>
                    </a:lnTo>
                    <a:lnTo>
                      <a:pt x="51" y="6"/>
                    </a:lnTo>
                    <a:lnTo>
                      <a:pt x="49" y="3"/>
                    </a:lnTo>
                    <a:lnTo>
                      <a:pt x="42" y="0"/>
                    </a:lnTo>
                    <a:lnTo>
                      <a:pt x="39" y="0"/>
                    </a:lnTo>
                    <a:lnTo>
                      <a:pt x="22" y="8"/>
                    </a:lnTo>
                    <a:lnTo>
                      <a:pt x="19" y="10"/>
                    </a:lnTo>
                    <a:lnTo>
                      <a:pt x="14" y="10"/>
                    </a:lnTo>
                    <a:lnTo>
                      <a:pt x="13" y="10"/>
                    </a:lnTo>
                    <a:lnTo>
                      <a:pt x="0" y="11"/>
                    </a:lnTo>
                    <a:lnTo>
                      <a:pt x="0" y="10"/>
                    </a:lnTo>
                  </a:path>
                </a:pathLst>
              </a:custGeom>
              <a:noFill/>
              <a:ln w="3">
                <a:solidFill>
                  <a:srgbClr val="00BDFF"/>
                </a:solidFill>
                <a:prstDash val="solid"/>
                <a:round/>
                <a:headEnd/>
                <a:tailEnd/>
              </a:ln>
            </p:spPr>
            <p:txBody>
              <a:bodyPr/>
              <a:lstStyle/>
              <a:p>
                <a:endParaRPr lang="nb-NO" dirty="0"/>
              </a:p>
            </p:txBody>
          </p:sp>
          <p:sp>
            <p:nvSpPr>
              <p:cNvPr id="2693" name="Freeform 2250"/>
              <p:cNvSpPr>
                <a:spLocks/>
              </p:cNvSpPr>
              <p:nvPr/>
            </p:nvSpPr>
            <p:spPr bwMode="auto">
              <a:xfrm>
                <a:off x="1792" y="2757"/>
                <a:ext cx="4" cy="1"/>
              </a:xfrm>
              <a:custGeom>
                <a:avLst/>
                <a:gdLst>
                  <a:gd name="T0" fmla="*/ 0 w 4"/>
                  <a:gd name="T1" fmla="*/ 0 h 1"/>
                  <a:gd name="T2" fmla="*/ 3 w 4"/>
                  <a:gd name="T3" fmla="*/ 0 h 1"/>
                  <a:gd name="T4" fmla="*/ 4 w 4"/>
                  <a:gd name="T5" fmla="*/ 0 h 1"/>
                  <a:gd name="T6" fmla="*/ 4 w 4"/>
                  <a:gd name="T7" fmla="*/ 1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0"/>
                    </a:moveTo>
                    <a:lnTo>
                      <a:pt x="3" y="0"/>
                    </a:lnTo>
                    <a:lnTo>
                      <a:pt x="4" y="0"/>
                    </a:lnTo>
                    <a:lnTo>
                      <a:pt x="4" y="1"/>
                    </a:lnTo>
                  </a:path>
                </a:pathLst>
              </a:custGeom>
              <a:noFill/>
              <a:ln w="3">
                <a:solidFill>
                  <a:srgbClr val="00BDFF"/>
                </a:solidFill>
                <a:prstDash val="solid"/>
                <a:round/>
                <a:headEnd/>
                <a:tailEnd/>
              </a:ln>
            </p:spPr>
            <p:txBody>
              <a:bodyPr/>
              <a:lstStyle/>
              <a:p>
                <a:endParaRPr lang="nb-NO" dirty="0"/>
              </a:p>
            </p:txBody>
          </p:sp>
          <p:sp>
            <p:nvSpPr>
              <p:cNvPr id="2694" name="Freeform 2251"/>
              <p:cNvSpPr>
                <a:spLocks/>
              </p:cNvSpPr>
              <p:nvPr/>
            </p:nvSpPr>
            <p:spPr bwMode="auto">
              <a:xfrm>
                <a:off x="1693" y="2741"/>
                <a:ext cx="31" cy="19"/>
              </a:xfrm>
              <a:custGeom>
                <a:avLst/>
                <a:gdLst>
                  <a:gd name="T0" fmla="*/ 29 w 31"/>
                  <a:gd name="T1" fmla="*/ 19 h 19"/>
                  <a:gd name="T2" fmla="*/ 29 w 31"/>
                  <a:gd name="T3" fmla="*/ 13 h 19"/>
                  <a:gd name="T4" fmla="*/ 29 w 31"/>
                  <a:gd name="T5" fmla="*/ 12 h 19"/>
                  <a:gd name="T6" fmla="*/ 30 w 31"/>
                  <a:gd name="T7" fmla="*/ 5 h 19"/>
                  <a:gd name="T8" fmla="*/ 31 w 31"/>
                  <a:gd name="T9" fmla="*/ 2 h 19"/>
                  <a:gd name="T10" fmla="*/ 29 w 31"/>
                  <a:gd name="T11" fmla="*/ 2 h 19"/>
                  <a:gd name="T12" fmla="*/ 17 w 31"/>
                  <a:gd name="T13" fmla="*/ 2 h 19"/>
                  <a:gd name="T14" fmla="*/ 1 w 31"/>
                  <a:gd name="T15" fmla="*/ 0 h 19"/>
                  <a:gd name="T16" fmla="*/ 0 w 31"/>
                  <a:gd name="T17" fmla="*/ 12 h 19"/>
                  <a:gd name="T18" fmla="*/ 9 w 31"/>
                  <a:gd name="T19" fmla="*/ 13 h 19"/>
                  <a:gd name="T20" fmla="*/ 17 w 31"/>
                  <a:gd name="T21" fmla="*/ 17 h 19"/>
                  <a:gd name="T22" fmla="*/ 29 w 31"/>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9"/>
                  <a:gd name="T38" fmla="*/ 31 w 3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9">
                    <a:moveTo>
                      <a:pt x="29" y="19"/>
                    </a:moveTo>
                    <a:lnTo>
                      <a:pt x="29" y="13"/>
                    </a:lnTo>
                    <a:lnTo>
                      <a:pt x="29" y="12"/>
                    </a:lnTo>
                    <a:lnTo>
                      <a:pt x="30" y="5"/>
                    </a:lnTo>
                    <a:lnTo>
                      <a:pt x="31" y="2"/>
                    </a:lnTo>
                    <a:lnTo>
                      <a:pt x="29" y="2"/>
                    </a:lnTo>
                    <a:lnTo>
                      <a:pt x="17" y="2"/>
                    </a:lnTo>
                    <a:lnTo>
                      <a:pt x="1" y="0"/>
                    </a:lnTo>
                    <a:lnTo>
                      <a:pt x="0" y="12"/>
                    </a:lnTo>
                    <a:lnTo>
                      <a:pt x="9" y="13"/>
                    </a:lnTo>
                    <a:lnTo>
                      <a:pt x="17" y="17"/>
                    </a:lnTo>
                    <a:lnTo>
                      <a:pt x="29" y="19"/>
                    </a:lnTo>
                  </a:path>
                </a:pathLst>
              </a:custGeom>
              <a:noFill/>
              <a:ln w="3">
                <a:solidFill>
                  <a:srgbClr val="00BDFF"/>
                </a:solidFill>
                <a:prstDash val="solid"/>
                <a:round/>
                <a:headEnd/>
                <a:tailEnd/>
              </a:ln>
            </p:spPr>
            <p:txBody>
              <a:bodyPr/>
              <a:lstStyle/>
              <a:p>
                <a:endParaRPr lang="nb-NO" dirty="0"/>
              </a:p>
            </p:txBody>
          </p:sp>
          <p:sp>
            <p:nvSpPr>
              <p:cNvPr id="2695" name="Freeform 2252"/>
              <p:cNvSpPr>
                <a:spLocks/>
              </p:cNvSpPr>
              <p:nvPr/>
            </p:nvSpPr>
            <p:spPr bwMode="auto">
              <a:xfrm>
                <a:off x="1872" y="2752"/>
                <a:ext cx="1" cy="8"/>
              </a:xfrm>
              <a:custGeom>
                <a:avLst/>
                <a:gdLst>
                  <a:gd name="T0" fmla="*/ 0 w 1"/>
                  <a:gd name="T1" fmla="*/ 8 h 8"/>
                  <a:gd name="T2" fmla="*/ 1 w 1"/>
                  <a:gd name="T3" fmla="*/ 0 h 8"/>
                  <a:gd name="T4" fmla="*/ 1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8"/>
                    </a:moveTo>
                    <a:lnTo>
                      <a:pt x="1" y="0"/>
                    </a:lnTo>
                  </a:path>
                </a:pathLst>
              </a:custGeom>
              <a:noFill/>
              <a:ln w="3">
                <a:solidFill>
                  <a:srgbClr val="00BDFF"/>
                </a:solidFill>
                <a:prstDash val="solid"/>
                <a:round/>
                <a:headEnd/>
                <a:tailEnd/>
              </a:ln>
            </p:spPr>
            <p:txBody>
              <a:bodyPr/>
              <a:lstStyle/>
              <a:p>
                <a:endParaRPr lang="nb-NO" dirty="0"/>
              </a:p>
            </p:txBody>
          </p:sp>
          <p:sp>
            <p:nvSpPr>
              <p:cNvPr id="2696" name="Freeform 2253"/>
              <p:cNvSpPr>
                <a:spLocks/>
              </p:cNvSpPr>
              <p:nvPr/>
            </p:nvSpPr>
            <p:spPr bwMode="auto">
              <a:xfrm>
                <a:off x="1825" y="2744"/>
                <a:ext cx="30" cy="18"/>
              </a:xfrm>
              <a:custGeom>
                <a:avLst/>
                <a:gdLst>
                  <a:gd name="T0" fmla="*/ 1 w 30"/>
                  <a:gd name="T1" fmla="*/ 18 h 18"/>
                  <a:gd name="T2" fmla="*/ 1 w 30"/>
                  <a:gd name="T3" fmla="*/ 13 h 18"/>
                  <a:gd name="T4" fmla="*/ 1 w 30"/>
                  <a:gd name="T5" fmla="*/ 9 h 18"/>
                  <a:gd name="T6" fmla="*/ 0 w 30"/>
                  <a:gd name="T7" fmla="*/ 4 h 18"/>
                  <a:gd name="T8" fmla="*/ 0 w 30"/>
                  <a:gd name="T9" fmla="*/ 4 h 18"/>
                  <a:gd name="T10" fmla="*/ 14 w 30"/>
                  <a:gd name="T11" fmla="*/ 0 h 18"/>
                  <a:gd name="T12" fmla="*/ 20 w 30"/>
                  <a:gd name="T13" fmla="*/ 0 h 18"/>
                  <a:gd name="T14" fmla="*/ 22 w 30"/>
                  <a:gd name="T15" fmla="*/ 5 h 18"/>
                  <a:gd name="T16" fmla="*/ 30 w 30"/>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1" y="18"/>
                    </a:moveTo>
                    <a:lnTo>
                      <a:pt x="1" y="13"/>
                    </a:lnTo>
                    <a:lnTo>
                      <a:pt x="1" y="9"/>
                    </a:lnTo>
                    <a:lnTo>
                      <a:pt x="0" y="4"/>
                    </a:lnTo>
                    <a:lnTo>
                      <a:pt x="14" y="0"/>
                    </a:lnTo>
                    <a:lnTo>
                      <a:pt x="20" y="0"/>
                    </a:lnTo>
                    <a:lnTo>
                      <a:pt x="22" y="5"/>
                    </a:lnTo>
                    <a:lnTo>
                      <a:pt x="30" y="6"/>
                    </a:lnTo>
                  </a:path>
                </a:pathLst>
              </a:custGeom>
              <a:noFill/>
              <a:ln w="3">
                <a:solidFill>
                  <a:srgbClr val="00BDFF"/>
                </a:solidFill>
                <a:prstDash val="solid"/>
                <a:round/>
                <a:headEnd/>
                <a:tailEnd/>
              </a:ln>
            </p:spPr>
            <p:txBody>
              <a:bodyPr/>
              <a:lstStyle/>
              <a:p>
                <a:endParaRPr lang="nb-NO" dirty="0"/>
              </a:p>
            </p:txBody>
          </p:sp>
          <p:sp>
            <p:nvSpPr>
              <p:cNvPr id="2697" name="Freeform 2254"/>
              <p:cNvSpPr>
                <a:spLocks/>
              </p:cNvSpPr>
              <p:nvPr/>
            </p:nvSpPr>
            <p:spPr bwMode="auto">
              <a:xfrm>
                <a:off x="1824" y="2762"/>
                <a:ext cx="2" cy="2"/>
              </a:xfrm>
              <a:custGeom>
                <a:avLst/>
                <a:gdLst>
                  <a:gd name="T0" fmla="*/ 0 w 2"/>
                  <a:gd name="T1" fmla="*/ 2 h 2"/>
                  <a:gd name="T2" fmla="*/ 1 w 2"/>
                  <a:gd name="T3" fmla="*/ 2 h 2"/>
                  <a:gd name="T4" fmla="*/ 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1" y="2"/>
                    </a:lnTo>
                    <a:lnTo>
                      <a:pt x="2" y="0"/>
                    </a:lnTo>
                  </a:path>
                </a:pathLst>
              </a:custGeom>
              <a:noFill/>
              <a:ln w="3">
                <a:solidFill>
                  <a:srgbClr val="00BDFF"/>
                </a:solidFill>
                <a:prstDash val="solid"/>
                <a:round/>
                <a:headEnd/>
                <a:tailEnd/>
              </a:ln>
            </p:spPr>
            <p:txBody>
              <a:bodyPr/>
              <a:lstStyle/>
              <a:p>
                <a:endParaRPr lang="nb-NO" dirty="0"/>
              </a:p>
            </p:txBody>
          </p:sp>
          <p:sp>
            <p:nvSpPr>
              <p:cNvPr id="2698" name="Freeform 2255"/>
              <p:cNvSpPr>
                <a:spLocks/>
              </p:cNvSpPr>
              <p:nvPr/>
            </p:nvSpPr>
            <p:spPr bwMode="auto">
              <a:xfrm>
                <a:off x="1822" y="2760"/>
                <a:ext cx="2" cy="4"/>
              </a:xfrm>
              <a:custGeom>
                <a:avLst/>
                <a:gdLst>
                  <a:gd name="T0" fmla="*/ 0 w 2"/>
                  <a:gd name="T1" fmla="*/ 0 h 4"/>
                  <a:gd name="T2" fmla="*/ 0 w 2"/>
                  <a:gd name="T3" fmla="*/ 4 h 4"/>
                  <a:gd name="T4" fmla="*/ 2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0" y="4"/>
                    </a:lnTo>
                    <a:lnTo>
                      <a:pt x="2" y="4"/>
                    </a:lnTo>
                  </a:path>
                </a:pathLst>
              </a:custGeom>
              <a:noFill/>
              <a:ln w="3">
                <a:solidFill>
                  <a:srgbClr val="00BDFF"/>
                </a:solidFill>
                <a:prstDash val="solid"/>
                <a:round/>
                <a:headEnd/>
                <a:tailEnd/>
              </a:ln>
            </p:spPr>
            <p:txBody>
              <a:bodyPr/>
              <a:lstStyle/>
              <a:p>
                <a:endParaRPr lang="nb-NO" dirty="0"/>
              </a:p>
            </p:txBody>
          </p:sp>
          <p:sp>
            <p:nvSpPr>
              <p:cNvPr id="2699" name="Freeform 2256"/>
              <p:cNvSpPr>
                <a:spLocks/>
              </p:cNvSpPr>
              <p:nvPr/>
            </p:nvSpPr>
            <p:spPr bwMode="auto">
              <a:xfrm>
                <a:off x="1855" y="2750"/>
                <a:ext cx="7" cy="14"/>
              </a:xfrm>
              <a:custGeom>
                <a:avLst/>
                <a:gdLst>
                  <a:gd name="T0" fmla="*/ 0 w 7"/>
                  <a:gd name="T1" fmla="*/ 0 h 14"/>
                  <a:gd name="T2" fmla="*/ 5 w 7"/>
                  <a:gd name="T3" fmla="*/ 0 h 14"/>
                  <a:gd name="T4" fmla="*/ 5 w 7"/>
                  <a:gd name="T5" fmla="*/ 3 h 14"/>
                  <a:gd name="T6" fmla="*/ 7 w 7"/>
                  <a:gd name="T7" fmla="*/ 14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0" y="0"/>
                    </a:moveTo>
                    <a:lnTo>
                      <a:pt x="5" y="0"/>
                    </a:lnTo>
                    <a:lnTo>
                      <a:pt x="5" y="3"/>
                    </a:lnTo>
                    <a:lnTo>
                      <a:pt x="7" y="14"/>
                    </a:lnTo>
                  </a:path>
                </a:pathLst>
              </a:custGeom>
              <a:noFill/>
              <a:ln w="3">
                <a:solidFill>
                  <a:srgbClr val="00BDFF"/>
                </a:solidFill>
                <a:prstDash val="solid"/>
                <a:round/>
                <a:headEnd/>
                <a:tailEnd/>
              </a:ln>
            </p:spPr>
            <p:txBody>
              <a:bodyPr/>
              <a:lstStyle/>
              <a:p>
                <a:endParaRPr lang="nb-NO" dirty="0"/>
              </a:p>
            </p:txBody>
          </p:sp>
          <p:sp>
            <p:nvSpPr>
              <p:cNvPr id="2700" name="Freeform 2257"/>
              <p:cNvSpPr>
                <a:spLocks/>
              </p:cNvSpPr>
              <p:nvPr/>
            </p:nvSpPr>
            <p:spPr bwMode="auto">
              <a:xfrm>
                <a:off x="1872" y="2760"/>
                <a:ext cx="4" cy="6"/>
              </a:xfrm>
              <a:custGeom>
                <a:avLst/>
                <a:gdLst>
                  <a:gd name="T0" fmla="*/ 4 w 4"/>
                  <a:gd name="T1" fmla="*/ 6 h 6"/>
                  <a:gd name="T2" fmla="*/ 4 w 4"/>
                  <a:gd name="T3" fmla="*/ 6 h 6"/>
                  <a:gd name="T4" fmla="*/ 0 w 4"/>
                  <a:gd name="T5" fmla="*/ 2 h 6"/>
                  <a:gd name="T6" fmla="*/ 0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6"/>
                    </a:moveTo>
                    <a:lnTo>
                      <a:pt x="4" y="6"/>
                    </a:lnTo>
                    <a:lnTo>
                      <a:pt x="0" y="2"/>
                    </a:lnTo>
                    <a:lnTo>
                      <a:pt x="0" y="0"/>
                    </a:lnTo>
                  </a:path>
                </a:pathLst>
              </a:custGeom>
              <a:noFill/>
              <a:ln w="3">
                <a:solidFill>
                  <a:srgbClr val="00BDFF"/>
                </a:solidFill>
                <a:prstDash val="solid"/>
                <a:round/>
                <a:headEnd/>
                <a:tailEnd/>
              </a:ln>
            </p:spPr>
            <p:txBody>
              <a:bodyPr/>
              <a:lstStyle/>
              <a:p>
                <a:endParaRPr lang="nb-NO" dirty="0"/>
              </a:p>
            </p:txBody>
          </p:sp>
          <p:sp>
            <p:nvSpPr>
              <p:cNvPr id="2701" name="Freeform 2258"/>
              <p:cNvSpPr>
                <a:spLocks/>
              </p:cNvSpPr>
              <p:nvPr/>
            </p:nvSpPr>
            <p:spPr bwMode="auto">
              <a:xfrm>
                <a:off x="1742" y="2758"/>
                <a:ext cx="21" cy="17"/>
              </a:xfrm>
              <a:custGeom>
                <a:avLst/>
                <a:gdLst>
                  <a:gd name="T0" fmla="*/ 0 w 21"/>
                  <a:gd name="T1" fmla="*/ 17 h 17"/>
                  <a:gd name="T2" fmla="*/ 2 w 21"/>
                  <a:gd name="T3" fmla="*/ 16 h 17"/>
                  <a:gd name="T4" fmla="*/ 21 w 21"/>
                  <a:gd name="T5" fmla="*/ 2 h 17"/>
                  <a:gd name="T6" fmla="*/ 21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17"/>
                    </a:moveTo>
                    <a:lnTo>
                      <a:pt x="2" y="16"/>
                    </a:lnTo>
                    <a:lnTo>
                      <a:pt x="21" y="2"/>
                    </a:lnTo>
                    <a:lnTo>
                      <a:pt x="21" y="0"/>
                    </a:lnTo>
                  </a:path>
                </a:pathLst>
              </a:custGeom>
              <a:noFill/>
              <a:ln w="3">
                <a:solidFill>
                  <a:srgbClr val="00BDFF"/>
                </a:solidFill>
                <a:prstDash val="solid"/>
                <a:round/>
                <a:headEnd/>
                <a:tailEnd/>
              </a:ln>
            </p:spPr>
            <p:txBody>
              <a:bodyPr/>
              <a:lstStyle/>
              <a:p>
                <a:endParaRPr lang="nb-NO" dirty="0"/>
              </a:p>
            </p:txBody>
          </p:sp>
          <p:sp>
            <p:nvSpPr>
              <p:cNvPr id="2702" name="Freeform 2259"/>
              <p:cNvSpPr>
                <a:spLocks/>
              </p:cNvSpPr>
              <p:nvPr/>
            </p:nvSpPr>
            <p:spPr bwMode="auto">
              <a:xfrm>
                <a:off x="1677" y="2765"/>
                <a:ext cx="9" cy="13"/>
              </a:xfrm>
              <a:custGeom>
                <a:avLst/>
                <a:gdLst>
                  <a:gd name="T0" fmla="*/ 0 w 9"/>
                  <a:gd name="T1" fmla="*/ 13 h 13"/>
                  <a:gd name="T2" fmla="*/ 8 w 9"/>
                  <a:gd name="T3" fmla="*/ 12 h 13"/>
                  <a:gd name="T4" fmla="*/ 9 w 9"/>
                  <a:gd name="T5" fmla="*/ 4 h 13"/>
                  <a:gd name="T6" fmla="*/ 5 w 9"/>
                  <a:gd name="T7" fmla="*/ 0 h 13"/>
                  <a:gd name="T8" fmla="*/ 3 w 9"/>
                  <a:gd name="T9" fmla="*/ 0 h 13"/>
                  <a:gd name="T10" fmla="*/ 0 w 9"/>
                  <a:gd name="T11" fmla="*/ 1 h 13"/>
                  <a:gd name="T12" fmla="*/ 0 w 9"/>
                  <a:gd name="T13" fmla="*/ 12 h 13"/>
                  <a:gd name="T14" fmla="*/ 0 w 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3"/>
                  <a:gd name="T26" fmla="*/ 9 w 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3">
                    <a:moveTo>
                      <a:pt x="0" y="13"/>
                    </a:moveTo>
                    <a:lnTo>
                      <a:pt x="8" y="12"/>
                    </a:lnTo>
                    <a:lnTo>
                      <a:pt x="9" y="4"/>
                    </a:lnTo>
                    <a:lnTo>
                      <a:pt x="5" y="0"/>
                    </a:lnTo>
                    <a:lnTo>
                      <a:pt x="3" y="0"/>
                    </a:lnTo>
                    <a:lnTo>
                      <a:pt x="0" y="1"/>
                    </a:lnTo>
                    <a:lnTo>
                      <a:pt x="0" y="12"/>
                    </a:lnTo>
                    <a:lnTo>
                      <a:pt x="0" y="13"/>
                    </a:lnTo>
                  </a:path>
                </a:pathLst>
              </a:custGeom>
              <a:noFill/>
              <a:ln w="3">
                <a:solidFill>
                  <a:srgbClr val="00BDFF"/>
                </a:solidFill>
                <a:prstDash val="solid"/>
                <a:round/>
                <a:headEnd/>
                <a:tailEnd/>
              </a:ln>
            </p:spPr>
            <p:txBody>
              <a:bodyPr/>
              <a:lstStyle/>
              <a:p>
                <a:endParaRPr lang="nb-NO" dirty="0"/>
              </a:p>
            </p:txBody>
          </p:sp>
          <p:sp>
            <p:nvSpPr>
              <p:cNvPr id="2703" name="Freeform 2260"/>
              <p:cNvSpPr>
                <a:spLocks/>
              </p:cNvSpPr>
              <p:nvPr/>
            </p:nvSpPr>
            <p:spPr bwMode="auto">
              <a:xfrm>
                <a:off x="1872" y="2766"/>
                <a:ext cx="4" cy="13"/>
              </a:xfrm>
              <a:custGeom>
                <a:avLst/>
                <a:gdLst>
                  <a:gd name="T0" fmla="*/ 3 w 4"/>
                  <a:gd name="T1" fmla="*/ 13 h 13"/>
                  <a:gd name="T2" fmla="*/ 1 w 4"/>
                  <a:gd name="T3" fmla="*/ 8 h 13"/>
                  <a:gd name="T4" fmla="*/ 0 w 4"/>
                  <a:gd name="T5" fmla="*/ 3 h 13"/>
                  <a:gd name="T6" fmla="*/ 4 w 4"/>
                  <a:gd name="T7" fmla="*/ 0 h 13"/>
                  <a:gd name="T8" fmla="*/ 0 60000 65536"/>
                  <a:gd name="T9" fmla="*/ 0 60000 65536"/>
                  <a:gd name="T10" fmla="*/ 0 60000 65536"/>
                  <a:gd name="T11" fmla="*/ 0 60000 65536"/>
                  <a:gd name="T12" fmla="*/ 0 w 4"/>
                  <a:gd name="T13" fmla="*/ 0 h 13"/>
                  <a:gd name="T14" fmla="*/ 4 w 4"/>
                  <a:gd name="T15" fmla="*/ 13 h 13"/>
                </a:gdLst>
                <a:ahLst/>
                <a:cxnLst>
                  <a:cxn ang="T8">
                    <a:pos x="T0" y="T1"/>
                  </a:cxn>
                  <a:cxn ang="T9">
                    <a:pos x="T2" y="T3"/>
                  </a:cxn>
                  <a:cxn ang="T10">
                    <a:pos x="T4" y="T5"/>
                  </a:cxn>
                  <a:cxn ang="T11">
                    <a:pos x="T6" y="T7"/>
                  </a:cxn>
                </a:cxnLst>
                <a:rect l="T12" t="T13" r="T14" b="T15"/>
                <a:pathLst>
                  <a:path w="4" h="13">
                    <a:moveTo>
                      <a:pt x="3" y="13"/>
                    </a:moveTo>
                    <a:lnTo>
                      <a:pt x="1" y="8"/>
                    </a:lnTo>
                    <a:lnTo>
                      <a:pt x="0" y="3"/>
                    </a:lnTo>
                    <a:lnTo>
                      <a:pt x="4" y="0"/>
                    </a:lnTo>
                  </a:path>
                </a:pathLst>
              </a:custGeom>
              <a:noFill/>
              <a:ln w="3">
                <a:solidFill>
                  <a:srgbClr val="00BDFF"/>
                </a:solidFill>
                <a:prstDash val="solid"/>
                <a:round/>
                <a:headEnd/>
                <a:tailEnd/>
              </a:ln>
            </p:spPr>
            <p:txBody>
              <a:bodyPr/>
              <a:lstStyle/>
              <a:p>
                <a:endParaRPr lang="nb-NO" dirty="0"/>
              </a:p>
            </p:txBody>
          </p:sp>
          <p:sp>
            <p:nvSpPr>
              <p:cNvPr id="2704" name="Freeform 2261"/>
              <p:cNvSpPr>
                <a:spLocks/>
              </p:cNvSpPr>
              <p:nvPr/>
            </p:nvSpPr>
            <p:spPr bwMode="auto">
              <a:xfrm>
                <a:off x="1862" y="2764"/>
                <a:ext cx="6" cy="22"/>
              </a:xfrm>
              <a:custGeom>
                <a:avLst/>
                <a:gdLst>
                  <a:gd name="T0" fmla="*/ 0 w 6"/>
                  <a:gd name="T1" fmla="*/ 0 h 22"/>
                  <a:gd name="T2" fmla="*/ 1 w 6"/>
                  <a:gd name="T3" fmla="*/ 2 h 22"/>
                  <a:gd name="T4" fmla="*/ 4 w 6"/>
                  <a:gd name="T5" fmla="*/ 9 h 22"/>
                  <a:gd name="T6" fmla="*/ 5 w 6"/>
                  <a:gd name="T7" fmla="*/ 15 h 22"/>
                  <a:gd name="T8" fmla="*/ 6 w 6"/>
                  <a:gd name="T9" fmla="*/ 22 h 22"/>
                  <a:gd name="T10" fmla="*/ 0 60000 65536"/>
                  <a:gd name="T11" fmla="*/ 0 60000 65536"/>
                  <a:gd name="T12" fmla="*/ 0 60000 65536"/>
                  <a:gd name="T13" fmla="*/ 0 60000 65536"/>
                  <a:gd name="T14" fmla="*/ 0 60000 65536"/>
                  <a:gd name="T15" fmla="*/ 0 w 6"/>
                  <a:gd name="T16" fmla="*/ 0 h 22"/>
                  <a:gd name="T17" fmla="*/ 6 w 6"/>
                  <a:gd name="T18" fmla="*/ 22 h 22"/>
                </a:gdLst>
                <a:ahLst/>
                <a:cxnLst>
                  <a:cxn ang="T10">
                    <a:pos x="T0" y="T1"/>
                  </a:cxn>
                  <a:cxn ang="T11">
                    <a:pos x="T2" y="T3"/>
                  </a:cxn>
                  <a:cxn ang="T12">
                    <a:pos x="T4" y="T5"/>
                  </a:cxn>
                  <a:cxn ang="T13">
                    <a:pos x="T6" y="T7"/>
                  </a:cxn>
                  <a:cxn ang="T14">
                    <a:pos x="T8" y="T9"/>
                  </a:cxn>
                </a:cxnLst>
                <a:rect l="T15" t="T16" r="T17" b="T18"/>
                <a:pathLst>
                  <a:path w="6" h="22">
                    <a:moveTo>
                      <a:pt x="0" y="0"/>
                    </a:moveTo>
                    <a:lnTo>
                      <a:pt x="1" y="2"/>
                    </a:lnTo>
                    <a:lnTo>
                      <a:pt x="4" y="9"/>
                    </a:lnTo>
                    <a:lnTo>
                      <a:pt x="5" y="15"/>
                    </a:lnTo>
                    <a:lnTo>
                      <a:pt x="6" y="22"/>
                    </a:lnTo>
                  </a:path>
                </a:pathLst>
              </a:custGeom>
              <a:noFill/>
              <a:ln w="3">
                <a:solidFill>
                  <a:srgbClr val="00BDFF"/>
                </a:solidFill>
                <a:prstDash val="solid"/>
                <a:round/>
                <a:headEnd/>
                <a:tailEnd/>
              </a:ln>
            </p:spPr>
            <p:txBody>
              <a:bodyPr/>
              <a:lstStyle/>
              <a:p>
                <a:endParaRPr lang="nb-NO" dirty="0"/>
              </a:p>
            </p:txBody>
          </p:sp>
          <p:sp>
            <p:nvSpPr>
              <p:cNvPr id="2705" name="Freeform 2262"/>
              <p:cNvSpPr>
                <a:spLocks/>
              </p:cNvSpPr>
              <p:nvPr/>
            </p:nvSpPr>
            <p:spPr bwMode="auto">
              <a:xfrm>
                <a:off x="1803" y="2750"/>
                <a:ext cx="19" cy="40"/>
              </a:xfrm>
              <a:custGeom>
                <a:avLst/>
                <a:gdLst>
                  <a:gd name="T0" fmla="*/ 10 w 19"/>
                  <a:gd name="T1" fmla="*/ 40 h 40"/>
                  <a:gd name="T2" fmla="*/ 8 w 19"/>
                  <a:gd name="T3" fmla="*/ 29 h 40"/>
                  <a:gd name="T4" fmla="*/ 5 w 19"/>
                  <a:gd name="T5" fmla="*/ 19 h 40"/>
                  <a:gd name="T6" fmla="*/ 5 w 19"/>
                  <a:gd name="T7" fmla="*/ 16 h 40"/>
                  <a:gd name="T8" fmla="*/ 0 w 19"/>
                  <a:gd name="T9" fmla="*/ 10 h 40"/>
                  <a:gd name="T10" fmla="*/ 1 w 19"/>
                  <a:gd name="T11" fmla="*/ 3 h 40"/>
                  <a:gd name="T12" fmla="*/ 10 w 19"/>
                  <a:gd name="T13" fmla="*/ 0 h 40"/>
                  <a:gd name="T14" fmla="*/ 19 w 19"/>
                  <a:gd name="T15" fmla="*/ 4 h 40"/>
                  <a:gd name="T16" fmla="*/ 19 w 19"/>
                  <a:gd name="T17" fmla="*/ 1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40"/>
                  <a:gd name="T29" fmla="*/ 19 w 19"/>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40">
                    <a:moveTo>
                      <a:pt x="10" y="40"/>
                    </a:moveTo>
                    <a:lnTo>
                      <a:pt x="8" y="29"/>
                    </a:lnTo>
                    <a:lnTo>
                      <a:pt x="5" y="19"/>
                    </a:lnTo>
                    <a:lnTo>
                      <a:pt x="5" y="16"/>
                    </a:lnTo>
                    <a:lnTo>
                      <a:pt x="0" y="10"/>
                    </a:lnTo>
                    <a:lnTo>
                      <a:pt x="1" y="3"/>
                    </a:lnTo>
                    <a:lnTo>
                      <a:pt x="10" y="0"/>
                    </a:lnTo>
                    <a:lnTo>
                      <a:pt x="19" y="4"/>
                    </a:lnTo>
                    <a:lnTo>
                      <a:pt x="19" y="10"/>
                    </a:lnTo>
                  </a:path>
                </a:pathLst>
              </a:custGeom>
              <a:noFill/>
              <a:ln w="3">
                <a:solidFill>
                  <a:srgbClr val="00BDFF"/>
                </a:solidFill>
                <a:prstDash val="solid"/>
                <a:round/>
                <a:headEnd/>
                <a:tailEnd/>
              </a:ln>
            </p:spPr>
            <p:txBody>
              <a:bodyPr/>
              <a:lstStyle/>
              <a:p>
                <a:endParaRPr lang="nb-NO" dirty="0"/>
              </a:p>
            </p:txBody>
          </p:sp>
          <p:sp>
            <p:nvSpPr>
              <p:cNvPr id="2706" name="Freeform 2263"/>
              <p:cNvSpPr>
                <a:spLocks/>
              </p:cNvSpPr>
              <p:nvPr/>
            </p:nvSpPr>
            <p:spPr bwMode="auto">
              <a:xfrm>
                <a:off x="1796" y="2758"/>
                <a:ext cx="8" cy="33"/>
              </a:xfrm>
              <a:custGeom>
                <a:avLst/>
                <a:gdLst>
                  <a:gd name="T0" fmla="*/ 0 w 8"/>
                  <a:gd name="T1" fmla="*/ 0 h 33"/>
                  <a:gd name="T2" fmla="*/ 5 w 8"/>
                  <a:gd name="T3" fmla="*/ 16 h 33"/>
                  <a:gd name="T4" fmla="*/ 5 w 8"/>
                  <a:gd name="T5" fmla="*/ 26 h 33"/>
                  <a:gd name="T6" fmla="*/ 8 w 8"/>
                  <a:gd name="T7" fmla="*/ 33 h 33"/>
                  <a:gd name="T8" fmla="*/ 0 60000 65536"/>
                  <a:gd name="T9" fmla="*/ 0 60000 65536"/>
                  <a:gd name="T10" fmla="*/ 0 60000 65536"/>
                  <a:gd name="T11" fmla="*/ 0 60000 65536"/>
                  <a:gd name="T12" fmla="*/ 0 w 8"/>
                  <a:gd name="T13" fmla="*/ 0 h 33"/>
                  <a:gd name="T14" fmla="*/ 8 w 8"/>
                  <a:gd name="T15" fmla="*/ 33 h 33"/>
                </a:gdLst>
                <a:ahLst/>
                <a:cxnLst>
                  <a:cxn ang="T8">
                    <a:pos x="T0" y="T1"/>
                  </a:cxn>
                  <a:cxn ang="T9">
                    <a:pos x="T2" y="T3"/>
                  </a:cxn>
                  <a:cxn ang="T10">
                    <a:pos x="T4" y="T5"/>
                  </a:cxn>
                  <a:cxn ang="T11">
                    <a:pos x="T6" y="T7"/>
                  </a:cxn>
                </a:cxnLst>
                <a:rect l="T12" t="T13" r="T14" b="T15"/>
                <a:pathLst>
                  <a:path w="8" h="33">
                    <a:moveTo>
                      <a:pt x="0" y="0"/>
                    </a:moveTo>
                    <a:lnTo>
                      <a:pt x="5" y="16"/>
                    </a:lnTo>
                    <a:lnTo>
                      <a:pt x="5" y="26"/>
                    </a:lnTo>
                    <a:lnTo>
                      <a:pt x="8" y="33"/>
                    </a:lnTo>
                  </a:path>
                </a:pathLst>
              </a:custGeom>
              <a:noFill/>
              <a:ln w="3">
                <a:solidFill>
                  <a:srgbClr val="00BDFF"/>
                </a:solidFill>
                <a:prstDash val="solid"/>
                <a:round/>
                <a:headEnd/>
                <a:tailEnd/>
              </a:ln>
            </p:spPr>
            <p:txBody>
              <a:bodyPr/>
              <a:lstStyle/>
              <a:p>
                <a:endParaRPr lang="nb-NO" dirty="0"/>
              </a:p>
            </p:txBody>
          </p:sp>
          <p:sp>
            <p:nvSpPr>
              <p:cNvPr id="2707" name="Freeform 2264"/>
              <p:cNvSpPr>
                <a:spLocks/>
              </p:cNvSpPr>
              <p:nvPr/>
            </p:nvSpPr>
            <p:spPr bwMode="auto">
              <a:xfrm>
                <a:off x="1691" y="2764"/>
                <a:ext cx="37" cy="27"/>
              </a:xfrm>
              <a:custGeom>
                <a:avLst/>
                <a:gdLst>
                  <a:gd name="T0" fmla="*/ 27 w 37"/>
                  <a:gd name="T1" fmla="*/ 27 h 27"/>
                  <a:gd name="T2" fmla="*/ 27 w 37"/>
                  <a:gd name="T3" fmla="*/ 26 h 27"/>
                  <a:gd name="T4" fmla="*/ 37 w 37"/>
                  <a:gd name="T5" fmla="*/ 7 h 27"/>
                  <a:gd name="T6" fmla="*/ 37 w 37"/>
                  <a:gd name="T7" fmla="*/ 7 h 27"/>
                  <a:gd name="T8" fmla="*/ 28 w 37"/>
                  <a:gd name="T9" fmla="*/ 2 h 27"/>
                  <a:gd name="T10" fmla="*/ 14 w 37"/>
                  <a:gd name="T11" fmla="*/ 0 h 27"/>
                  <a:gd name="T12" fmla="*/ 8 w 37"/>
                  <a:gd name="T13" fmla="*/ 1 h 27"/>
                  <a:gd name="T14" fmla="*/ 7 w 37"/>
                  <a:gd name="T15" fmla="*/ 2 h 27"/>
                  <a:gd name="T16" fmla="*/ 3 w 37"/>
                  <a:gd name="T17" fmla="*/ 14 h 27"/>
                  <a:gd name="T18" fmla="*/ 14 w 37"/>
                  <a:gd name="T19" fmla="*/ 19 h 27"/>
                  <a:gd name="T20" fmla="*/ 0 w 37"/>
                  <a:gd name="T21" fmla="*/ 22 h 27"/>
                  <a:gd name="T22" fmla="*/ 2 w 37"/>
                  <a:gd name="T23" fmla="*/ 27 h 27"/>
                  <a:gd name="T24" fmla="*/ 2 w 37"/>
                  <a:gd name="T25" fmla="*/ 27 h 27"/>
                  <a:gd name="T26" fmla="*/ 2 w 37"/>
                  <a:gd name="T27" fmla="*/ 27 h 27"/>
                  <a:gd name="T28" fmla="*/ 10 w 37"/>
                  <a:gd name="T29" fmla="*/ 27 h 27"/>
                  <a:gd name="T30" fmla="*/ 27 w 37"/>
                  <a:gd name="T31" fmla="*/ 27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7"/>
                  <a:gd name="T50" fmla="*/ 37 w 37"/>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7">
                    <a:moveTo>
                      <a:pt x="27" y="27"/>
                    </a:moveTo>
                    <a:lnTo>
                      <a:pt x="27" y="26"/>
                    </a:lnTo>
                    <a:lnTo>
                      <a:pt x="37" y="7"/>
                    </a:lnTo>
                    <a:lnTo>
                      <a:pt x="28" y="2"/>
                    </a:lnTo>
                    <a:lnTo>
                      <a:pt x="14" y="0"/>
                    </a:lnTo>
                    <a:lnTo>
                      <a:pt x="8" y="1"/>
                    </a:lnTo>
                    <a:lnTo>
                      <a:pt x="7" y="2"/>
                    </a:lnTo>
                    <a:lnTo>
                      <a:pt x="3" y="14"/>
                    </a:lnTo>
                    <a:lnTo>
                      <a:pt x="14" y="19"/>
                    </a:lnTo>
                    <a:lnTo>
                      <a:pt x="0" y="22"/>
                    </a:lnTo>
                    <a:lnTo>
                      <a:pt x="2" y="27"/>
                    </a:lnTo>
                    <a:lnTo>
                      <a:pt x="10" y="27"/>
                    </a:lnTo>
                    <a:lnTo>
                      <a:pt x="27" y="27"/>
                    </a:lnTo>
                  </a:path>
                </a:pathLst>
              </a:custGeom>
              <a:noFill/>
              <a:ln w="3">
                <a:solidFill>
                  <a:srgbClr val="00BDFF"/>
                </a:solidFill>
                <a:prstDash val="solid"/>
                <a:round/>
                <a:headEnd/>
                <a:tailEnd/>
              </a:ln>
            </p:spPr>
            <p:txBody>
              <a:bodyPr/>
              <a:lstStyle/>
              <a:p>
                <a:endParaRPr lang="nb-NO" dirty="0"/>
              </a:p>
            </p:txBody>
          </p:sp>
          <p:sp>
            <p:nvSpPr>
              <p:cNvPr id="2708" name="Freeform 2265"/>
              <p:cNvSpPr>
                <a:spLocks/>
              </p:cNvSpPr>
              <p:nvPr/>
            </p:nvSpPr>
            <p:spPr bwMode="auto">
              <a:xfrm>
                <a:off x="1875" y="2779"/>
                <a:ext cx="39" cy="12"/>
              </a:xfrm>
              <a:custGeom>
                <a:avLst/>
                <a:gdLst>
                  <a:gd name="T0" fmla="*/ 39 w 39"/>
                  <a:gd name="T1" fmla="*/ 11 h 12"/>
                  <a:gd name="T2" fmla="*/ 27 w 39"/>
                  <a:gd name="T3" fmla="*/ 12 h 12"/>
                  <a:gd name="T4" fmla="*/ 26 w 39"/>
                  <a:gd name="T5" fmla="*/ 12 h 12"/>
                  <a:gd name="T6" fmla="*/ 21 w 39"/>
                  <a:gd name="T7" fmla="*/ 12 h 12"/>
                  <a:gd name="T8" fmla="*/ 17 w 39"/>
                  <a:gd name="T9" fmla="*/ 11 h 12"/>
                  <a:gd name="T10" fmla="*/ 11 w 39"/>
                  <a:gd name="T11" fmla="*/ 8 h 12"/>
                  <a:gd name="T12" fmla="*/ 0 w 39"/>
                  <a:gd name="T13" fmla="*/ 3 h 12"/>
                  <a:gd name="T14" fmla="*/ 0 w 3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2"/>
                  <a:gd name="T26" fmla="*/ 39 w 3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2">
                    <a:moveTo>
                      <a:pt x="39" y="11"/>
                    </a:moveTo>
                    <a:lnTo>
                      <a:pt x="27" y="12"/>
                    </a:lnTo>
                    <a:lnTo>
                      <a:pt x="26" y="12"/>
                    </a:lnTo>
                    <a:lnTo>
                      <a:pt x="21" y="12"/>
                    </a:lnTo>
                    <a:lnTo>
                      <a:pt x="17" y="11"/>
                    </a:lnTo>
                    <a:lnTo>
                      <a:pt x="11" y="8"/>
                    </a:lnTo>
                    <a:lnTo>
                      <a:pt x="0" y="3"/>
                    </a:lnTo>
                    <a:lnTo>
                      <a:pt x="0" y="0"/>
                    </a:lnTo>
                  </a:path>
                </a:pathLst>
              </a:custGeom>
              <a:noFill/>
              <a:ln w="3">
                <a:solidFill>
                  <a:srgbClr val="00BDFF"/>
                </a:solidFill>
                <a:prstDash val="solid"/>
                <a:round/>
                <a:headEnd/>
                <a:tailEnd/>
              </a:ln>
            </p:spPr>
            <p:txBody>
              <a:bodyPr/>
              <a:lstStyle/>
              <a:p>
                <a:endParaRPr lang="nb-NO" dirty="0"/>
              </a:p>
            </p:txBody>
          </p:sp>
          <p:sp>
            <p:nvSpPr>
              <p:cNvPr id="2709" name="Freeform 2266"/>
              <p:cNvSpPr>
                <a:spLocks/>
              </p:cNvSpPr>
              <p:nvPr/>
            </p:nvSpPr>
            <p:spPr bwMode="auto">
              <a:xfrm>
                <a:off x="1914" y="2790"/>
                <a:ext cx="3" cy="1"/>
              </a:xfrm>
              <a:custGeom>
                <a:avLst/>
                <a:gdLst>
                  <a:gd name="T0" fmla="*/ 3 w 3"/>
                  <a:gd name="T1" fmla="*/ 1 h 1"/>
                  <a:gd name="T2" fmla="*/ 1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1"/>
                    </a:moveTo>
                    <a:lnTo>
                      <a:pt x="1" y="0"/>
                    </a:lnTo>
                    <a:lnTo>
                      <a:pt x="0" y="0"/>
                    </a:lnTo>
                  </a:path>
                </a:pathLst>
              </a:custGeom>
              <a:noFill/>
              <a:ln w="3">
                <a:solidFill>
                  <a:srgbClr val="00BDFF"/>
                </a:solidFill>
                <a:prstDash val="solid"/>
                <a:round/>
                <a:headEnd/>
                <a:tailEnd/>
              </a:ln>
            </p:spPr>
            <p:txBody>
              <a:bodyPr/>
              <a:lstStyle/>
              <a:p>
                <a:endParaRPr lang="nb-NO" dirty="0"/>
              </a:p>
            </p:txBody>
          </p:sp>
          <p:sp>
            <p:nvSpPr>
              <p:cNvPr id="2710" name="Line 2267"/>
              <p:cNvSpPr>
                <a:spLocks noChangeShapeType="1"/>
              </p:cNvSpPr>
              <p:nvPr/>
            </p:nvSpPr>
            <p:spPr bwMode="auto">
              <a:xfrm>
                <a:off x="1804" y="2791"/>
                <a:ext cx="3" cy="5"/>
              </a:xfrm>
              <a:prstGeom prst="line">
                <a:avLst/>
              </a:prstGeom>
              <a:noFill/>
              <a:ln w="3">
                <a:solidFill>
                  <a:srgbClr val="00BDFF"/>
                </a:solidFill>
                <a:round/>
                <a:headEnd/>
                <a:tailEnd/>
              </a:ln>
            </p:spPr>
            <p:txBody>
              <a:bodyPr/>
              <a:lstStyle/>
              <a:p>
                <a:endParaRPr lang="nb-NO" dirty="0"/>
              </a:p>
            </p:txBody>
          </p:sp>
          <p:sp>
            <p:nvSpPr>
              <p:cNvPr id="2711" name="Freeform 2268"/>
              <p:cNvSpPr>
                <a:spLocks/>
              </p:cNvSpPr>
              <p:nvPr/>
            </p:nvSpPr>
            <p:spPr bwMode="auto">
              <a:xfrm>
                <a:off x="1745" y="2757"/>
                <a:ext cx="47" cy="39"/>
              </a:xfrm>
              <a:custGeom>
                <a:avLst/>
                <a:gdLst>
                  <a:gd name="T0" fmla="*/ 17 w 47"/>
                  <a:gd name="T1" fmla="*/ 39 h 39"/>
                  <a:gd name="T2" fmla="*/ 15 w 47"/>
                  <a:gd name="T3" fmla="*/ 38 h 39"/>
                  <a:gd name="T4" fmla="*/ 8 w 47"/>
                  <a:gd name="T5" fmla="*/ 35 h 39"/>
                  <a:gd name="T6" fmla="*/ 4 w 47"/>
                  <a:gd name="T7" fmla="*/ 27 h 39"/>
                  <a:gd name="T8" fmla="*/ 0 w 47"/>
                  <a:gd name="T9" fmla="*/ 25 h 39"/>
                  <a:gd name="T10" fmla="*/ 11 w 47"/>
                  <a:gd name="T11" fmla="*/ 17 h 39"/>
                  <a:gd name="T12" fmla="*/ 34 w 47"/>
                  <a:gd name="T13" fmla="*/ 3 h 39"/>
                  <a:gd name="T14" fmla="*/ 47 w 47"/>
                  <a:gd name="T15" fmla="*/ 0 h 3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9"/>
                  <a:gd name="T26" fmla="*/ 47 w 47"/>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9">
                    <a:moveTo>
                      <a:pt x="17" y="39"/>
                    </a:moveTo>
                    <a:lnTo>
                      <a:pt x="15" y="38"/>
                    </a:lnTo>
                    <a:lnTo>
                      <a:pt x="8" y="35"/>
                    </a:lnTo>
                    <a:lnTo>
                      <a:pt x="4" y="27"/>
                    </a:lnTo>
                    <a:lnTo>
                      <a:pt x="0" y="25"/>
                    </a:lnTo>
                    <a:lnTo>
                      <a:pt x="11" y="17"/>
                    </a:lnTo>
                    <a:lnTo>
                      <a:pt x="34" y="3"/>
                    </a:lnTo>
                    <a:lnTo>
                      <a:pt x="47" y="0"/>
                    </a:lnTo>
                  </a:path>
                </a:pathLst>
              </a:custGeom>
              <a:noFill/>
              <a:ln w="3">
                <a:solidFill>
                  <a:srgbClr val="00BDFF"/>
                </a:solidFill>
                <a:prstDash val="solid"/>
                <a:round/>
                <a:headEnd/>
                <a:tailEnd/>
              </a:ln>
            </p:spPr>
            <p:txBody>
              <a:bodyPr/>
              <a:lstStyle/>
              <a:p>
                <a:endParaRPr lang="nb-NO" dirty="0"/>
              </a:p>
            </p:txBody>
          </p:sp>
          <p:sp>
            <p:nvSpPr>
              <p:cNvPr id="2712" name="Freeform 2269"/>
              <p:cNvSpPr>
                <a:spLocks/>
              </p:cNvSpPr>
              <p:nvPr/>
            </p:nvSpPr>
            <p:spPr bwMode="auto">
              <a:xfrm>
                <a:off x="1757" y="2796"/>
                <a:ext cx="6" cy="4"/>
              </a:xfrm>
              <a:custGeom>
                <a:avLst/>
                <a:gdLst>
                  <a:gd name="T0" fmla="*/ 0 w 6"/>
                  <a:gd name="T1" fmla="*/ 3 h 4"/>
                  <a:gd name="T2" fmla="*/ 5 w 6"/>
                  <a:gd name="T3" fmla="*/ 4 h 4"/>
                  <a:gd name="T4" fmla="*/ 6 w 6"/>
                  <a:gd name="T5" fmla="*/ 2 h 4"/>
                  <a:gd name="T6" fmla="*/ 5 w 6"/>
                  <a:gd name="T7" fmla="*/ 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3"/>
                    </a:moveTo>
                    <a:lnTo>
                      <a:pt x="5" y="4"/>
                    </a:lnTo>
                    <a:lnTo>
                      <a:pt x="6" y="2"/>
                    </a:lnTo>
                    <a:lnTo>
                      <a:pt x="5" y="0"/>
                    </a:lnTo>
                  </a:path>
                </a:pathLst>
              </a:custGeom>
              <a:noFill/>
              <a:ln w="3">
                <a:solidFill>
                  <a:srgbClr val="00BDFF"/>
                </a:solidFill>
                <a:prstDash val="solid"/>
                <a:round/>
                <a:headEnd/>
                <a:tailEnd/>
              </a:ln>
            </p:spPr>
            <p:txBody>
              <a:bodyPr/>
              <a:lstStyle/>
              <a:p>
                <a:endParaRPr lang="nb-NO" dirty="0"/>
              </a:p>
            </p:txBody>
          </p:sp>
          <p:sp>
            <p:nvSpPr>
              <p:cNvPr id="2713" name="Freeform 2270"/>
              <p:cNvSpPr>
                <a:spLocks/>
              </p:cNvSpPr>
              <p:nvPr/>
            </p:nvSpPr>
            <p:spPr bwMode="auto">
              <a:xfrm>
                <a:off x="1892" y="2796"/>
                <a:ext cx="15" cy="5"/>
              </a:xfrm>
              <a:custGeom>
                <a:avLst/>
                <a:gdLst>
                  <a:gd name="T0" fmla="*/ 0 w 15"/>
                  <a:gd name="T1" fmla="*/ 2 h 5"/>
                  <a:gd name="T2" fmla="*/ 1 w 15"/>
                  <a:gd name="T3" fmla="*/ 3 h 5"/>
                  <a:gd name="T4" fmla="*/ 1 w 15"/>
                  <a:gd name="T5" fmla="*/ 3 h 5"/>
                  <a:gd name="T6" fmla="*/ 9 w 15"/>
                  <a:gd name="T7" fmla="*/ 5 h 5"/>
                  <a:gd name="T8" fmla="*/ 15 w 15"/>
                  <a:gd name="T9" fmla="*/ 0 h 5"/>
                  <a:gd name="T10" fmla="*/ 15 w 15"/>
                  <a:gd name="T11" fmla="*/ 0 h 5"/>
                  <a:gd name="T12" fmla="*/ 0 60000 65536"/>
                  <a:gd name="T13" fmla="*/ 0 60000 65536"/>
                  <a:gd name="T14" fmla="*/ 0 60000 65536"/>
                  <a:gd name="T15" fmla="*/ 0 60000 65536"/>
                  <a:gd name="T16" fmla="*/ 0 60000 65536"/>
                  <a:gd name="T17" fmla="*/ 0 60000 65536"/>
                  <a:gd name="T18" fmla="*/ 0 w 15"/>
                  <a:gd name="T19" fmla="*/ 0 h 5"/>
                  <a:gd name="T20" fmla="*/ 15 w 15"/>
                  <a:gd name="T21" fmla="*/ 5 h 5"/>
                </a:gdLst>
                <a:ahLst/>
                <a:cxnLst>
                  <a:cxn ang="T12">
                    <a:pos x="T0" y="T1"/>
                  </a:cxn>
                  <a:cxn ang="T13">
                    <a:pos x="T2" y="T3"/>
                  </a:cxn>
                  <a:cxn ang="T14">
                    <a:pos x="T4" y="T5"/>
                  </a:cxn>
                  <a:cxn ang="T15">
                    <a:pos x="T6" y="T7"/>
                  </a:cxn>
                  <a:cxn ang="T16">
                    <a:pos x="T8" y="T9"/>
                  </a:cxn>
                  <a:cxn ang="T17">
                    <a:pos x="T10" y="T11"/>
                  </a:cxn>
                </a:cxnLst>
                <a:rect l="T18" t="T19" r="T20" b="T21"/>
                <a:pathLst>
                  <a:path w="15" h="5">
                    <a:moveTo>
                      <a:pt x="0" y="2"/>
                    </a:moveTo>
                    <a:lnTo>
                      <a:pt x="1" y="3"/>
                    </a:lnTo>
                    <a:lnTo>
                      <a:pt x="9" y="5"/>
                    </a:lnTo>
                    <a:lnTo>
                      <a:pt x="15" y="0"/>
                    </a:lnTo>
                  </a:path>
                </a:pathLst>
              </a:custGeom>
              <a:noFill/>
              <a:ln w="3">
                <a:solidFill>
                  <a:srgbClr val="00BDFF"/>
                </a:solidFill>
                <a:prstDash val="solid"/>
                <a:round/>
                <a:headEnd/>
                <a:tailEnd/>
              </a:ln>
            </p:spPr>
            <p:txBody>
              <a:bodyPr/>
              <a:lstStyle/>
              <a:p>
                <a:endParaRPr lang="nb-NO" dirty="0"/>
              </a:p>
            </p:txBody>
          </p:sp>
          <p:sp>
            <p:nvSpPr>
              <p:cNvPr id="2714" name="Freeform 2271"/>
              <p:cNvSpPr>
                <a:spLocks/>
              </p:cNvSpPr>
              <p:nvPr/>
            </p:nvSpPr>
            <p:spPr bwMode="auto">
              <a:xfrm>
                <a:off x="1917" y="2791"/>
                <a:ext cx="9" cy="13"/>
              </a:xfrm>
              <a:custGeom>
                <a:avLst/>
                <a:gdLst>
                  <a:gd name="T0" fmla="*/ 9 w 9"/>
                  <a:gd name="T1" fmla="*/ 13 h 13"/>
                  <a:gd name="T2" fmla="*/ 5 w 9"/>
                  <a:gd name="T3" fmla="*/ 8 h 13"/>
                  <a:gd name="T4" fmla="*/ 0 w 9"/>
                  <a:gd name="T5" fmla="*/ 0 h 13"/>
                  <a:gd name="T6" fmla="*/ 0 60000 65536"/>
                  <a:gd name="T7" fmla="*/ 0 60000 65536"/>
                  <a:gd name="T8" fmla="*/ 0 60000 65536"/>
                  <a:gd name="T9" fmla="*/ 0 w 9"/>
                  <a:gd name="T10" fmla="*/ 0 h 13"/>
                  <a:gd name="T11" fmla="*/ 9 w 9"/>
                  <a:gd name="T12" fmla="*/ 13 h 13"/>
                </a:gdLst>
                <a:ahLst/>
                <a:cxnLst>
                  <a:cxn ang="T6">
                    <a:pos x="T0" y="T1"/>
                  </a:cxn>
                  <a:cxn ang="T7">
                    <a:pos x="T2" y="T3"/>
                  </a:cxn>
                  <a:cxn ang="T8">
                    <a:pos x="T4" y="T5"/>
                  </a:cxn>
                </a:cxnLst>
                <a:rect l="T9" t="T10" r="T11" b="T12"/>
                <a:pathLst>
                  <a:path w="9" h="13">
                    <a:moveTo>
                      <a:pt x="9" y="13"/>
                    </a:moveTo>
                    <a:lnTo>
                      <a:pt x="5" y="8"/>
                    </a:lnTo>
                    <a:lnTo>
                      <a:pt x="0" y="0"/>
                    </a:lnTo>
                  </a:path>
                </a:pathLst>
              </a:custGeom>
              <a:noFill/>
              <a:ln w="3">
                <a:solidFill>
                  <a:srgbClr val="00BDFF"/>
                </a:solidFill>
                <a:prstDash val="solid"/>
                <a:round/>
                <a:headEnd/>
                <a:tailEnd/>
              </a:ln>
            </p:spPr>
            <p:txBody>
              <a:bodyPr/>
              <a:lstStyle/>
              <a:p>
                <a:endParaRPr lang="nb-NO" dirty="0"/>
              </a:p>
            </p:txBody>
          </p:sp>
          <p:sp>
            <p:nvSpPr>
              <p:cNvPr id="2715" name="Freeform 2272"/>
              <p:cNvSpPr>
                <a:spLocks/>
              </p:cNvSpPr>
              <p:nvPr/>
            </p:nvSpPr>
            <p:spPr bwMode="auto">
              <a:xfrm>
                <a:off x="1813" y="2790"/>
                <a:ext cx="12" cy="15"/>
              </a:xfrm>
              <a:custGeom>
                <a:avLst/>
                <a:gdLst>
                  <a:gd name="T0" fmla="*/ 12 w 12"/>
                  <a:gd name="T1" fmla="*/ 15 h 15"/>
                  <a:gd name="T2" fmla="*/ 9 w 12"/>
                  <a:gd name="T3" fmla="*/ 13 h 15"/>
                  <a:gd name="T4" fmla="*/ 1 w 12"/>
                  <a:gd name="T5" fmla="*/ 11 h 15"/>
                  <a:gd name="T6" fmla="*/ 0 w 12"/>
                  <a:gd name="T7" fmla="*/ 0 h 15"/>
                  <a:gd name="T8" fmla="*/ 0 60000 65536"/>
                  <a:gd name="T9" fmla="*/ 0 60000 65536"/>
                  <a:gd name="T10" fmla="*/ 0 60000 65536"/>
                  <a:gd name="T11" fmla="*/ 0 60000 65536"/>
                  <a:gd name="T12" fmla="*/ 0 w 12"/>
                  <a:gd name="T13" fmla="*/ 0 h 15"/>
                  <a:gd name="T14" fmla="*/ 12 w 12"/>
                  <a:gd name="T15" fmla="*/ 15 h 15"/>
                </a:gdLst>
                <a:ahLst/>
                <a:cxnLst>
                  <a:cxn ang="T8">
                    <a:pos x="T0" y="T1"/>
                  </a:cxn>
                  <a:cxn ang="T9">
                    <a:pos x="T2" y="T3"/>
                  </a:cxn>
                  <a:cxn ang="T10">
                    <a:pos x="T4" y="T5"/>
                  </a:cxn>
                  <a:cxn ang="T11">
                    <a:pos x="T6" y="T7"/>
                  </a:cxn>
                </a:cxnLst>
                <a:rect l="T12" t="T13" r="T14" b="T15"/>
                <a:pathLst>
                  <a:path w="12" h="15">
                    <a:moveTo>
                      <a:pt x="12" y="15"/>
                    </a:moveTo>
                    <a:lnTo>
                      <a:pt x="9" y="13"/>
                    </a:lnTo>
                    <a:lnTo>
                      <a:pt x="1" y="11"/>
                    </a:lnTo>
                    <a:lnTo>
                      <a:pt x="0" y="0"/>
                    </a:lnTo>
                  </a:path>
                </a:pathLst>
              </a:custGeom>
              <a:noFill/>
              <a:ln w="3">
                <a:solidFill>
                  <a:srgbClr val="00BDFF"/>
                </a:solidFill>
                <a:prstDash val="solid"/>
                <a:round/>
                <a:headEnd/>
                <a:tailEnd/>
              </a:ln>
            </p:spPr>
            <p:txBody>
              <a:bodyPr/>
              <a:lstStyle/>
              <a:p>
                <a:endParaRPr lang="nb-NO" dirty="0"/>
              </a:p>
            </p:txBody>
          </p:sp>
          <p:sp>
            <p:nvSpPr>
              <p:cNvPr id="2716" name="Freeform 2273"/>
              <p:cNvSpPr>
                <a:spLocks/>
              </p:cNvSpPr>
              <p:nvPr/>
            </p:nvSpPr>
            <p:spPr bwMode="auto">
              <a:xfrm>
                <a:off x="1807" y="2796"/>
                <a:ext cx="2" cy="9"/>
              </a:xfrm>
              <a:custGeom>
                <a:avLst/>
                <a:gdLst>
                  <a:gd name="T0" fmla="*/ 0 w 2"/>
                  <a:gd name="T1" fmla="*/ 0 h 9"/>
                  <a:gd name="T2" fmla="*/ 1 w 2"/>
                  <a:gd name="T3" fmla="*/ 3 h 9"/>
                  <a:gd name="T4" fmla="*/ 2 w 2"/>
                  <a:gd name="T5" fmla="*/ 9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0"/>
                    </a:moveTo>
                    <a:lnTo>
                      <a:pt x="1" y="3"/>
                    </a:lnTo>
                    <a:lnTo>
                      <a:pt x="2" y="9"/>
                    </a:lnTo>
                  </a:path>
                </a:pathLst>
              </a:custGeom>
              <a:noFill/>
              <a:ln w="3">
                <a:solidFill>
                  <a:srgbClr val="00BDFF"/>
                </a:solidFill>
                <a:prstDash val="solid"/>
                <a:round/>
                <a:headEnd/>
                <a:tailEnd/>
              </a:ln>
            </p:spPr>
            <p:txBody>
              <a:bodyPr/>
              <a:lstStyle/>
              <a:p>
                <a:endParaRPr lang="nb-NO" dirty="0"/>
              </a:p>
            </p:txBody>
          </p:sp>
          <p:sp>
            <p:nvSpPr>
              <p:cNvPr id="2717" name="Line 2274"/>
              <p:cNvSpPr>
                <a:spLocks noChangeShapeType="1"/>
              </p:cNvSpPr>
              <p:nvPr/>
            </p:nvSpPr>
            <p:spPr bwMode="auto">
              <a:xfrm flipV="1">
                <a:off x="1818" y="2805"/>
                <a:ext cx="7" cy="2"/>
              </a:xfrm>
              <a:prstGeom prst="line">
                <a:avLst/>
              </a:prstGeom>
              <a:noFill/>
              <a:ln w="3">
                <a:solidFill>
                  <a:srgbClr val="00BDFF"/>
                </a:solidFill>
                <a:round/>
                <a:headEnd/>
                <a:tailEnd/>
              </a:ln>
            </p:spPr>
            <p:txBody>
              <a:bodyPr/>
              <a:lstStyle/>
              <a:p>
                <a:endParaRPr lang="nb-NO" dirty="0"/>
              </a:p>
            </p:txBody>
          </p:sp>
          <p:sp>
            <p:nvSpPr>
              <p:cNvPr id="2718" name="Freeform 2275"/>
              <p:cNvSpPr>
                <a:spLocks/>
              </p:cNvSpPr>
              <p:nvPr/>
            </p:nvSpPr>
            <p:spPr bwMode="auto">
              <a:xfrm>
                <a:off x="1926" y="2804"/>
                <a:ext cx="1" cy="3"/>
              </a:xfrm>
              <a:custGeom>
                <a:avLst/>
                <a:gdLst>
                  <a:gd name="T0" fmla="*/ 0 w 1"/>
                  <a:gd name="T1" fmla="*/ 3 h 3"/>
                  <a:gd name="T2" fmla="*/ 0 w 1"/>
                  <a:gd name="T3" fmla="*/ 1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1"/>
                    </a:lnTo>
                    <a:lnTo>
                      <a:pt x="0" y="0"/>
                    </a:lnTo>
                  </a:path>
                </a:pathLst>
              </a:custGeom>
              <a:noFill/>
              <a:ln w="3">
                <a:solidFill>
                  <a:srgbClr val="00BDFF"/>
                </a:solidFill>
                <a:prstDash val="solid"/>
                <a:round/>
                <a:headEnd/>
                <a:tailEnd/>
              </a:ln>
            </p:spPr>
            <p:txBody>
              <a:bodyPr/>
              <a:lstStyle/>
              <a:p>
                <a:endParaRPr lang="nb-NO" dirty="0"/>
              </a:p>
            </p:txBody>
          </p:sp>
          <p:sp>
            <p:nvSpPr>
              <p:cNvPr id="2719" name="Line 2276"/>
              <p:cNvSpPr>
                <a:spLocks noChangeShapeType="1"/>
              </p:cNvSpPr>
              <p:nvPr/>
            </p:nvSpPr>
            <p:spPr bwMode="auto">
              <a:xfrm flipV="1">
                <a:off x="1923" y="2807"/>
                <a:ext cx="3" cy="5"/>
              </a:xfrm>
              <a:prstGeom prst="line">
                <a:avLst/>
              </a:prstGeom>
              <a:noFill/>
              <a:ln w="3">
                <a:solidFill>
                  <a:srgbClr val="00BDFF"/>
                </a:solidFill>
                <a:round/>
                <a:headEnd/>
                <a:tailEnd/>
              </a:ln>
            </p:spPr>
            <p:txBody>
              <a:bodyPr/>
              <a:lstStyle/>
              <a:p>
                <a:endParaRPr lang="nb-NO" dirty="0"/>
              </a:p>
            </p:txBody>
          </p:sp>
          <p:sp>
            <p:nvSpPr>
              <p:cNvPr id="2720" name="Freeform 2277"/>
              <p:cNvSpPr>
                <a:spLocks/>
              </p:cNvSpPr>
              <p:nvPr/>
            </p:nvSpPr>
            <p:spPr bwMode="auto">
              <a:xfrm>
                <a:off x="1907" y="2796"/>
                <a:ext cx="16" cy="16"/>
              </a:xfrm>
              <a:custGeom>
                <a:avLst/>
                <a:gdLst>
                  <a:gd name="T0" fmla="*/ 0 w 16"/>
                  <a:gd name="T1" fmla="*/ 0 h 16"/>
                  <a:gd name="T2" fmla="*/ 6 w 16"/>
                  <a:gd name="T3" fmla="*/ 3 h 16"/>
                  <a:gd name="T4" fmla="*/ 11 w 16"/>
                  <a:gd name="T5" fmla="*/ 8 h 16"/>
                  <a:gd name="T6" fmla="*/ 16 w 16"/>
                  <a:gd name="T7" fmla="*/ 16 h 16"/>
                  <a:gd name="T8" fmla="*/ 16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6" y="3"/>
                    </a:lnTo>
                    <a:lnTo>
                      <a:pt x="11" y="8"/>
                    </a:lnTo>
                    <a:lnTo>
                      <a:pt x="16" y="16"/>
                    </a:lnTo>
                  </a:path>
                </a:pathLst>
              </a:custGeom>
              <a:noFill/>
              <a:ln w="3">
                <a:solidFill>
                  <a:srgbClr val="00BDFF"/>
                </a:solidFill>
                <a:prstDash val="solid"/>
                <a:round/>
                <a:headEnd/>
                <a:tailEnd/>
              </a:ln>
            </p:spPr>
            <p:txBody>
              <a:bodyPr/>
              <a:lstStyle/>
              <a:p>
                <a:endParaRPr lang="nb-NO" dirty="0"/>
              </a:p>
            </p:txBody>
          </p:sp>
          <p:sp>
            <p:nvSpPr>
              <p:cNvPr id="2721" name="Freeform 2278"/>
              <p:cNvSpPr>
                <a:spLocks/>
              </p:cNvSpPr>
              <p:nvPr/>
            </p:nvSpPr>
            <p:spPr bwMode="auto">
              <a:xfrm>
                <a:off x="1708" y="2811"/>
                <a:ext cx="4" cy="10"/>
              </a:xfrm>
              <a:custGeom>
                <a:avLst/>
                <a:gdLst>
                  <a:gd name="T0" fmla="*/ 0 w 4"/>
                  <a:gd name="T1" fmla="*/ 10 h 10"/>
                  <a:gd name="T2" fmla="*/ 4 w 4"/>
                  <a:gd name="T3" fmla="*/ 9 h 10"/>
                  <a:gd name="T4" fmla="*/ 3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0" y="10"/>
                    </a:moveTo>
                    <a:lnTo>
                      <a:pt x="4" y="9"/>
                    </a:lnTo>
                    <a:lnTo>
                      <a:pt x="3" y="0"/>
                    </a:lnTo>
                  </a:path>
                </a:pathLst>
              </a:custGeom>
              <a:noFill/>
              <a:ln w="3">
                <a:solidFill>
                  <a:srgbClr val="00BDFF"/>
                </a:solidFill>
                <a:prstDash val="solid"/>
                <a:round/>
                <a:headEnd/>
                <a:tailEnd/>
              </a:ln>
            </p:spPr>
            <p:txBody>
              <a:bodyPr/>
              <a:lstStyle/>
              <a:p>
                <a:endParaRPr lang="nb-NO" dirty="0"/>
              </a:p>
            </p:txBody>
          </p:sp>
          <p:sp>
            <p:nvSpPr>
              <p:cNvPr id="2722" name="Freeform 2279"/>
              <p:cNvSpPr>
                <a:spLocks/>
              </p:cNvSpPr>
              <p:nvPr/>
            </p:nvSpPr>
            <p:spPr bwMode="auto">
              <a:xfrm>
                <a:off x="1808" y="2805"/>
                <a:ext cx="8" cy="23"/>
              </a:xfrm>
              <a:custGeom>
                <a:avLst/>
                <a:gdLst>
                  <a:gd name="T0" fmla="*/ 1 w 8"/>
                  <a:gd name="T1" fmla="*/ 0 h 23"/>
                  <a:gd name="T2" fmla="*/ 3 w 8"/>
                  <a:gd name="T3" fmla="*/ 4 h 23"/>
                  <a:gd name="T4" fmla="*/ 8 w 8"/>
                  <a:gd name="T5" fmla="*/ 13 h 23"/>
                  <a:gd name="T6" fmla="*/ 4 w 8"/>
                  <a:gd name="T7" fmla="*/ 19 h 23"/>
                  <a:gd name="T8" fmla="*/ 0 w 8"/>
                  <a:gd name="T9" fmla="*/ 23 h 23"/>
                  <a:gd name="T10" fmla="*/ 0 60000 65536"/>
                  <a:gd name="T11" fmla="*/ 0 60000 65536"/>
                  <a:gd name="T12" fmla="*/ 0 60000 65536"/>
                  <a:gd name="T13" fmla="*/ 0 60000 65536"/>
                  <a:gd name="T14" fmla="*/ 0 60000 65536"/>
                  <a:gd name="T15" fmla="*/ 0 w 8"/>
                  <a:gd name="T16" fmla="*/ 0 h 23"/>
                  <a:gd name="T17" fmla="*/ 8 w 8"/>
                  <a:gd name="T18" fmla="*/ 23 h 23"/>
                </a:gdLst>
                <a:ahLst/>
                <a:cxnLst>
                  <a:cxn ang="T10">
                    <a:pos x="T0" y="T1"/>
                  </a:cxn>
                  <a:cxn ang="T11">
                    <a:pos x="T2" y="T3"/>
                  </a:cxn>
                  <a:cxn ang="T12">
                    <a:pos x="T4" y="T5"/>
                  </a:cxn>
                  <a:cxn ang="T13">
                    <a:pos x="T6" y="T7"/>
                  </a:cxn>
                  <a:cxn ang="T14">
                    <a:pos x="T8" y="T9"/>
                  </a:cxn>
                </a:cxnLst>
                <a:rect l="T15" t="T16" r="T17" b="T18"/>
                <a:pathLst>
                  <a:path w="8" h="23">
                    <a:moveTo>
                      <a:pt x="1" y="0"/>
                    </a:moveTo>
                    <a:lnTo>
                      <a:pt x="3" y="4"/>
                    </a:lnTo>
                    <a:lnTo>
                      <a:pt x="8" y="13"/>
                    </a:lnTo>
                    <a:lnTo>
                      <a:pt x="4" y="19"/>
                    </a:lnTo>
                    <a:lnTo>
                      <a:pt x="0" y="23"/>
                    </a:lnTo>
                  </a:path>
                </a:pathLst>
              </a:custGeom>
              <a:noFill/>
              <a:ln w="3">
                <a:solidFill>
                  <a:srgbClr val="00BDFF"/>
                </a:solidFill>
                <a:prstDash val="solid"/>
                <a:round/>
                <a:headEnd/>
                <a:tailEnd/>
              </a:ln>
            </p:spPr>
            <p:txBody>
              <a:bodyPr/>
              <a:lstStyle/>
              <a:p>
                <a:endParaRPr lang="nb-NO" dirty="0"/>
              </a:p>
            </p:txBody>
          </p:sp>
          <p:sp>
            <p:nvSpPr>
              <p:cNvPr id="2723" name="Freeform 2280"/>
              <p:cNvSpPr>
                <a:spLocks/>
              </p:cNvSpPr>
              <p:nvPr/>
            </p:nvSpPr>
            <p:spPr bwMode="auto">
              <a:xfrm>
                <a:off x="1808" y="2807"/>
                <a:ext cx="13" cy="21"/>
              </a:xfrm>
              <a:custGeom>
                <a:avLst/>
                <a:gdLst>
                  <a:gd name="T0" fmla="*/ 0 w 13"/>
                  <a:gd name="T1" fmla="*/ 21 h 21"/>
                  <a:gd name="T2" fmla="*/ 6 w 13"/>
                  <a:gd name="T3" fmla="*/ 21 h 21"/>
                  <a:gd name="T4" fmla="*/ 9 w 13"/>
                  <a:gd name="T5" fmla="*/ 18 h 21"/>
                  <a:gd name="T6" fmla="*/ 13 w 13"/>
                  <a:gd name="T7" fmla="*/ 18 h 21"/>
                  <a:gd name="T8" fmla="*/ 13 w 13"/>
                  <a:gd name="T9" fmla="*/ 11 h 21"/>
                  <a:gd name="T10" fmla="*/ 8 w 13"/>
                  <a:gd name="T11" fmla="*/ 0 h 21"/>
                  <a:gd name="T12" fmla="*/ 10 w 13"/>
                  <a:gd name="T13" fmla="*/ 0 h 21"/>
                  <a:gd name="T14" fmla="*/ 0 60000 65536"/>
                  <a:gd name="T15" fmla="*/ 0 60000 65536"/>
                  <a:gd name="T16" fmla="*/ 0 60000 65536"/>
                  <a:gd name="T17" fmla="*/ 0 60000 65536"/>
                  <a:gd name="T18" fmla="*/ 0 60000 65536"/>
                  <a:gd name="T19" fmla="*/ 0 60000 65536"/>
                  <a:gd name="T20" fmla="*/ 0 60000 65536"/>
                  <a:gd name="T21" fmla="*/ 0 w 13"/>
                  <a:gd name="T22" fmla="*/ 0 h 21"/>
                  <a:gd name="T23" fmla="*/ 13 w 13"/>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1">
                    <a:moveTo>
                      <a:pt x="0" y="21"/>
                    </a:moveTo>
                    <a:lnTo>
                      <a:pt x="6" y="21"/>
                    </a:lnTo>
                    <a:lnTo>
                      <a:pt x="9" y="18"/>
                    </a:lnTo>
                    <a:lnTo>
                      <a:pt x="13" y="18"/>
                    </a:lnTo>
                    <a:lnTo>
                      <a:pt x="13" y="11"/>
                    </a:lnTo>
                    <a:lnTo>
                      <a:pt x="8" y="0"/>
                    </a:lnTo>
                    <a:lnTo>
                      <a:pt x="10" y="0"/>
                    </a:lnTo>
                  </a:path>
                </a:pathLst>
              </a:custGeom>
              <a:noFill/>
              <a:ln w="3">
                <a:solidFill>
                  <a:srgbClr val="00BDFF"/>
                </a:solidFill>
                <a:prstDash val="solid"/>
                <a:round/>
                <a:headEnd/>
                <a:tailEnd/>
              </a:ln>
            </p:spPr>
            <p:txBody>
              <a:bodyPr/>
              <a:lstStyle/>
              <a:p>
                <a:endParaRPr lang="nb-NO" dirty="0"/>
              </a:p>
            </p:txBody>
          </p:sp>
          <p:sp>
            <p:nvSpPr>
              <p:cNvPr id="2724" name="Freeform 2281"/>
              <p:cNvSpPr>
                <a:spLocks/>
              </p:cNvSpPr>
              <p:nvPr/>
            </p:nvSpPr>
            <p:spPr bwMode="auto">
              <a:xfrm>
                <a:off x="1673" y="2790"/>
                <a:ext cx="35" cy="39"/>
              </a:xfrm>
              <a:custGeom>
                <a:avLst/>
                <a:gdLst>
                  <a:gd name="T0" fmla="*/ 9 w 35"/>
                  <a:gd name="T1" fmla="*/ 39 h 39"/>
                  <a:gd name="T2" fmla="*/ 11 w 35"/>
                  <a:gd name="T3" fmla="*/ 39 h 39"/>
                  <a:gd name="T4" fmla="*/ 11 w 35"/>
                  <a:gd name="T5" fmla="*/ 31 h 39"/>
                  <a:gd name="T6" fmla="*/ 15 w 35"/>
                  <a:gd name="T7" fmla="*/ 32 h 39"/>
                  <a:gd name="T8" fmla="*/ 20 w 35"/>
                  <a:gd name="T9" fmla="*/ 34 h 39"/>
                  <a:gd name="T10" fmla="*/ 20 w 35"/>
                  <a:gd name="T11" fmla="*/ 30 h 39"/>
                  <a:gd name="T12" fmla="*/ 17 w 35"/>
                  <a:gd name="T13" fmla="*/ 27 h 39"/>
                  <a:gd name="T14" fmla="*/ 16 w 35"/>
                  <a:gd name="T15" fmla="*/ 25 h 39"/>
                  <a:gd name="T16" fmla="*/ 5 w 35"/>
                  <a:gd name="T17" fmla="*/ 19 h 39"/>
                  <a:gd name="T18" fmla="*/ 0 w 35"/>
                  <a:gd name="T19" fmla="*/ 14 h 39"/>
                  <a:gd name="T20" fmla="*/ 9 w 35"/>
                  <a:gd name="T21" fmla="*/ 0 h 39"/>
                  <a:gd name="T22" fmla="*/ 16 w 35"/>
                  <a:gd name="T23" fmla="*/ 1 h 39"/>
                  <a:gd name="T24" fmla="*/ 21 w 35"/>
                  <a:gd name="T25" fmla="*/ 9 h 39"/>
                  <a:gd name="T26" fmla="*/ 29 w 35"/>
                  <a:gd name="T27" fmla="*/ 9 h 39"/>
                  <a:gd name="T28" fmla="*/ 30 w 35"/>
                  <a:gd name="T29" fmla="*/ 9 h 39"/>
                  <a:gd name="T30" fmla="*/ 30 w 35"/>
                  <a:gd name="T31" fmla="*/ 17 h 39"/>
                  <a:gd name="T32" fmla="*/ 32 w 35"/>
                  <a:gd name="T33" fmla="*/ 25 h 39"/>
                  <a:gd name="T34" fmla="*/ 35 w 35"/>
                  <a:gd name="T35" fmla="*/ 31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9"/>
                  <a:gd name="T56" fmla="*/ 35 w 35"/>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9">
                    <a:moveTo>
                      <a:pt x="9" y="39"/>
                    </a:moveTo>
                    <a:lnTo>
                      <a:pt x="11" y="39"/>
                    </a:lnTo>
                    <a:lnTo>
                      <a:pt x="11" y="31"/>
                    </a:lnTo>
                    <a:lnTo>
                      <a:pt x="15" y="32"/>
                    </a:lnTo>
                    <a:lnTo>
                      <a:pt x="20" y="34"/>
                    </a:lnTo>
                    <a:lnTo>
                      <a:pt x="20" y="30"/>
                    </a:lnTo>
                    <a:lnTo>
                      <a:pt x="17" y="27"/>
                    </a:lnTo>
                    <a:lnTo>
                      <a:pt x="16" y="25"/>
                    </a:lnTo>
                    <a:lnTo>
                      <a:pt x="5" y="19"/>
                    </a:lnTo>
                    <a:lnTo>
                      <a:pt x="0" y="14"/>
                    </a:lnTo>
                    <a:lnTo>
                      <a:pt x="9" y="0"/>
                    </a:lnTo>
                    <a:lnTo>
                      <a:pt x="16" y="1"/>
                    </a:lnTo>
                    <a:lnTo>
                      <a:pt x="21" y="9"/>
                    </a:lnTo>
                    <a:lnTo>
                      <a:pt x="29" y="9"/>
                    </a:lnTo>
                    <a:lnTo>
                      <a:pt x="30" y="9"/>
                    </a:lnTo>
                    <a:lnTo>
                      <a:pt x="30" y="17"/>
                    </a:lnTo>
                    <a:lnTo>
                      <a:pt x="32" y="25"/>
                    </a:lnTo>
                    <a:lnTo>
                      <a:pt x="35" y="31"/>
                    </a:lnTo>
                  </a:path>
                </a:pathLst>
              </a:custGeom>
              <a:noFill/>
              <a:ln w="3">
                <a:solidFill>
                  <a:srgbClr val="00BDFF"/>
                </a:solidFill>
                <a:prstDash val="solid"/>
                <a:round/>
                <a:headEnd/>
                <a:tailEnd/>
              </a:ln>
            </p:spPr>
            <p:txBody>
              <a:bodyPr/>
              <a:lstStyle/>
              <a:p>
                <a:endParaRPr lang="nb-NO" dirty="0"/>
              </a:p>
            </p:txBody>
          </p:sp>
          <p:sp>
            <p:nvSpPr>
              <p:cNvPr id="2725" name="Freeform 2282"/>
              <p:cNvSpPr>
                <a:spLocks/>
              </p:cNvSpPr>
              <p:nvPr/>
            </p:nvSpPr>
            <p:spPr bwMode="auto">
              <a:xfrm>
                <a:off x="1669" y="2813"/>
                <a:ext cx="8" cy="20"/>
              </a:xfrm>
              <a:custGeom>
                <a:avLst/>
                <a:gdLst>
                  <a:gd name="T0" fmla="*/ 0 w 8"/>
                  <a:gd name="T1" fmla="*/ 0 h 20"/>
                  <a:gd name="T2" fmla="*/ 7 w 8"/>
                  <a:gd name="T3" fmla="*/ 9 h 20"/>
                  <a:gd name="T4" fmla="*/ 8 w 8"/>
                  <a:gd name="T5" fmla="*/ 20 h 20"/>
                  <a:gd name="T6" fmla="*/ 0 60000 65536"/>
                  <a:gd name="T7" fmla="*/ 0 60000 65536"/>
                  <a:gd name="T8" fmla="*/ 0 60000 65536"/>
                  <a:gd name="T9" fmla="*/ 0 w 8"/>
                  <a:gd name="T10" fmla="*/ 0 h 20"/>
                  <a:gd name="T11" fmla="*/ 8 w 8"/>
                  <a:gd name="T12" fmla="*/ 20 h 20"/>
                </a:gdLst>
                <a:ahLst/>
                <a:cxnLst>
                  <a:cxn ang="T6">
                    <a:pos x="T0" y="T1"/>
                  </a:cxn>
                  <a:cxn ang="T7">
                    <a:pos x="T2" y="T3"/>
                  </a:cxn>
                  <a:cxn ang="T8">
                    <a:pos x="T4" y="T5"/>
                  </a:cxn>
                </a:cxnLst>
                <a:rect l="T9" t="T10" r="T11" b="T12"/>
                <a:pathLst>
                  <a:path w="8" h="20">
                    <a:moveTo>
                      <a:pt x="0" y="0"/>
                    </a:moveTo>
                    <a:lnTo>
                      <a:pt x="7" y="9"/>
                    </a:lnTo>
                    <a:lnTo>
                      <a:pt x="8" y="20"/>
                    </a:lnTo>
                  </a:path>
                </a:pathLst>
              </a:custGeom>
              <a:noFill/>
              <a:ln w="3">
                <a:solidFill>
                  <a:srgbClr val="00BDFF"/>
                </a:solidFill>
                <a:prstDash val="solid"/>
                <a:round/>
                <a:headEnd/>
                <a:tailEnd/>
              </a:ln>
            </p:spPr>
            <p:txBody>
              <a:bodyPr/>
              <a:lstStyle/>
              <a:p>
                <a:endParaRPr lang="nb-NO" dirty="0"/>
              </a:p>
            </p:txBody>
          </p:sp>
          <p:sp>
            <p:nvSpPr>
              <p:cNvPr id="2726" name="Freeform 2283"/>
              <p:cNvSpPr>
                <a:spLocks/>
              </p:cNvSpPr>
              <p:nvPr/>
            </p:nvSpPr>
            <p:spPr bwMode="auto">
              <a:xfrm>
                <a:off x="1636" y="2781"/>
                <a:ext cx="33" cy="52"/>
              </a:xfrm>
              <a:custGeom>
                <a:avLst/>
                <a:gdLst>
                  <a:gd name="T0" fmla="*/ 33 w 33"/>
                  <a:gd name="T1" fmla="*/ 52 h 52"/>
                  <a:gd name="T2" fmla="*/ 25 w 33"/>
                  <a:gd name="T3" fmla="*/ 45 h 52"/>
                  <a:gd name="T4" fmla="*/ 20 w 33"/>
                  <a:gd name="T5" fmla="*/ 32 h 52"/>
                  <a:gd name="T6" fmla="*/ 16 w 33"/>
                  <a:gd name="T7" fmla="*/ 26 h 52"/>
                  <a:gd name="T8" fmla="*/ 2 w 33"/>
                  <a:gd name="T9" fmla="*/ 23 h 52"/>
                  <a:gd name="T10" fmla="*/ 2 w 33"/>
                  <a:gd name="T11" fmla="*/ 18 h 52"/>
                  <a:gd name="T12" fmla="*/ 8 w 33"/>
                  <a:gd name="T13" fmla="*/ 17 h 52"/>
                  <a:gd name="T14" fmla="*/ 0 w 33"/>
                  <a:gd name="T15" fmla="*/ 10 h 52"/>
                  <a:gd name="T16" fmla="*/ 3 w 33"/>
                  <a:gd name="T17" fmla="*/ 1 h 52"/>
                  <a:gd name="T18" fmla="*/ 16 w 33"/>
                  <a:gd name="T19" fmla="*/ 0 h 52"/>
                  <a:gd name="T20" fmla="*/ 20 w 33"/>
                  <a:gd name="T21" fmla="*/ 9 h 52"/>
                  <a:gd name="T22" fmla="*/ 29 w 33"/>
                  <a:gd name="T23" fmla="*/ 14 h 52"/>
                  <a:gd name="T24" fmla="*/ 25 w 33"/>
                  <a:gd name="T25" fmla="*/ 20 h 52"/>
                  <a:gd name="T26" fmla="*/ 33 w 33"/>
                  <a:gd name="T27" fmla="*/ 32 h 52"/>
                  <a:gd name="T28" fmla="*/ 33 w 33"/>
                  <a:gd name="T29" fmla="*/ 3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52"/>
                  <a:gd name="T47" fmla="*/ 33 w 33"/>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52">
                    <a:moveTo>
                      <a:pt x="33" y="52"/>
                    </a:moveTo>
                    <a:lnTo>
                      <a:pt x="25" y="45"/>
                    </a:lnTo>
                    <a:lnTo>
                      <a:pt x="20" y="32"/>
                    </a:lnTo>
                    <a:lnTo>
                      <a:pt x="16" y="26"/>
                    </a:lnTo>
                    <a:lnTo>
                      <a:pt x="2" y="23"/>
                    </a:lnTo>
                    <a:lnTo>
                      <a:pt x="2" y="18"/>
                    </a:lnTo>
                    <a:lnTo>
                      <a:pt x="8" y="17"/>
                    </a:lnTo>
                    <a:lnTo>
                      <a:pt x="0" y="10"/>
                    </a:lnTo>
                    <a:lnTo>
                      <a:pt x="3" y="1"/>
                    </a:lnTo>
                    <a:lnTo>
                      <a:pt x="16" y="0"/>
                    </a:lnTo>
                    <a:lnTo>
                      <a:pt x="20" y="9"/>
                    </a:lnTo>
                    <a:lnTo>
                      <a:pt x="29" y="14"/>
                    </a:lnTo>
                    <a:lnTo>
                      <a:pt x="25" y="20"/>
                    </a:lnTo>
                    <a:lnTo>
                      <a:pt x="33" y="32"/>
                    </a:lnTo>
                  </a:path>
                </a:pathLst>
              </a:custGeom>
              <a:noFill/>
              <a:ln w="3">
                <a:solidFill>
                  <a:srgbClr val="00BDFF"/>
                </a:solidFill>
                <a:prstDash val="solid"/>
                <a:round/>
                <a:headEnd/>
                <a:tailEnd/>
              </a:ln>
            </p:spPr>
            <p:txBody>
              <a:bodyPr/>
              <a:lstStyle/>
              <a:p>
                <a:endParaRPr lang="nb-NO" dirty="0"/>
              </a:p>
            </p:txBody>
          </p:sp>
          <p:sp>
            <p:nvSpPr>
              <p:cNvPr id="2727" name="Freeform 2284"/>
              <p:cNvSpPr>
                <a:spLocks/>
              </p:cNvSpPr>
              <p:nvPr/>
            </p:nvSpPr>
            <p:spPr bwMode="auto">
              <a:xfrm>
                <a:off x="1669" y="2833"/>
                <a:ext cx="1" cy="1"/>
              </a:xfrm>
              <a:custGeom>
                <a:avLst/>
                <a:gdLst>
                  <a:gd name="T0" fmla="*/ 0 w 1"/>
                  <a:gd name="T1" fmla="*/ 1 h 1"/>
                  <a:gd name="T2" fmla="*/ 1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1" y="1"/>
                    </a:lnTo>
                    <a:lnTo>
                      <a:pt x="0" y="0"/>
                    </a:lnTo>
                  </a:path>
                </a:pathLst>
              </a:custGeom>
              <a:noFill/>
              <a:ln w="3">
                <a:solidFill>
                  <a:srgbClr val="00BDFF"/>
                </a:solidFill>
                <a:prstDash val="solid"/>
                <a:round/>
                <a:headEnd/>
                <a:tailEnd/>
              </a:ln>
            </p:spPr>
            <p:txBody>
              <a:bodyPr/>
              <a:lstStyle/>
              <a:p>
                <a:endParaRPr lang="nb-NO" dirty="0"/>
              </a:p>
            </p:txBody>
          </p:sp>
          <p:sp>
            <p:nvSpPr>
              <p:cNvPr id="2728" name="Freeform 2285"/>
              <p:cNvSpPr>
                <a:spLocks/>
              </p:cNvSpPr>
              <p:nvPr/>
            </p:nvSpPr>
            <p:spPr bwMode="auto">
              <a:xfrm>
                <a:off x="1677" y="2829"/>
                <a:ext cx="5" cy="5"/>
              </a:xfrm>
              <a:custGeom>
                <a:avLst/>
                <a:gdLst>
                  <a:gd name="T0" fmla="*/ 0 w 5"/>
                  <a:gd name="T1" fmla="*/ 4 h 5"/>
                  <a:gd name="T2" fmla="*/ 0 w 5"/>
                  <a:gd name="T3" fmla="*/ 5 h 5"/>
                  <a:gd name="T4" fmla="*/ 3 w 5"/>
                  <a:gd name="T5" fmla="*/ 3 h 5"/>
                  <a:gd name="T6" fmla="*/ 5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lnTo>
                      <a:pt x="0" y="5"/>
                    </a:lnTo>
                    <a:lnTo>
                      <a:pt x="3" y="3"/>
                    </a:lnTo>
                    <a:lnTo>
                      <a:pt x="5" y="0"/>
                    </a:lnTo>
                  </a:path>
                </a:pathLst>
              </a:custGeom>
              <a:noFill/>
              <a:ln w="3">
                <a:solidFill>
                  <a:srgbClr val="00BDFF"/>
                </a:solidFill>
                <a:prstDash val="solid"/>
                <a:round/>
                <a:headEnd/>
                <a:tailEnd/>
              </a:ln>
            </p:spPr>
            <p:txBody>
              <a:bodyPr/>
              <a:lstStyle/>
              <a:p>
                <a:endParaRPr lang="nb-NO" dirty="0"/>
              </a:p>
            </p:txBody>
          </p:sp>
          <p:sp>
            <p:nvSpPr>
              <p:cNvPr id="2729" name="Freeform 2286"/>
              <p:cNvSpPr>
                <a:spLocks/>
              </p:cNvSpPr>
              <p:nvPr/>
            </p:nvSpPr>
            <p:spPr bwMode="auto">
              <a:xfrm>
                <a:off x="1749" y="2832"/>
                <a:ext cx="11" cy="2"/>
              </a:xfrm>
              <a:custGeom>
                <a:avLst/>
                <a:gdLst>
                  <a:gd name="T0" fmla="*/ 0 w 11"/>
                  <a:gd name="T1" fmla="*/ 2 h 2"/>
                  <a:gd name="T2" fmla="*/ 0 w 11"/>
                  <a:gd name="T3" fmla="*/ 2 h 2"/>
                  <a:gd name="T4" fmla="*/ 7 w 11"/>
                  <a:gd name="T5" fmla="*/ 1 h 2"/>
                  <a:gd name="T6" fmla="*/ 11 w 11"/>
                  <a:gd name="T7" fmla="*/ 0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0" y="2"/>
                    </a:moveTo>
                    <a:lnTo>
                      <a:pt x="0" y="2"/>
                    </a:lnTo>
                    <a:lnTo>
                      <a:pt x="7" y="1"/>
                    </a:lnTo>
                    <a:lnTo>
                      <a:pt x="11" y="0"/>
                    </a:lnTo>
                  </a:path>
                </a:pathLst>
              </a:custGeom>
              <a:noFill/>
              <a:ln w="3">
                <a:solidFill>
                  <a:srgbClr val="00BDFF"/>
                </a:solidFill>
                <a:prstDash val="solid"/>
                <a:round/>
                <a:headEnd/>
                <a:tailEnd/>
              </a:ln>
            </p:spPr>
            <p:txBody>
              <a:bodyPr/>
              <a:lstStyle/>
              <a:p>
                <a:endParaRPr lang="nb-NO" dirty="0"/>
              </a:p>
            </p:txBody>
          </p:sp>
          <p:sp>
            <p:nvSpPr>
              <p:cNvPr id="2730" name="Freeform 2287"/>
              <p:cNvSpPr>
                <a:spLocks/>
              </p:cNvSpPr>
              <p:nvPr/>
            </p:nvSpPr>
            <p:spPr bwMode="auto">
              <a:xfrm>
                <a:off x="1760" y="2830"/>
                <a:ext cx="19" cy="7"/>
              </a:xfrm>
              <a:custGeom>
                <a:avLst/>
                <a:gdLst>
                  <a:gd name="T0" fmla="*/ 0 w 19"/>
                  <a:gd name="T1" fmla="*/ 2 h 7"/>
                  <a:gd name="T2" fmla="*/ 1 w 19"/>
                  <a:gd name="T3" fmla="*/ 0 h 7"/>
                  <a:gd name="T4" fmla="*/ 9 w 19"/>
                  <a:gd name="T5" fmla="*/ 3 h 7"/>
                  <a:gd name="T6" fmla="*/ 14 w 19"/>
                  <a:gd name="T7" fmla="*/ 6 h 7"/>
                  <a:gd name="T8" fmla="*/ 19 w 19"/>
                  <a:gd name="T9" fmla="*/ 7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0" y="2"/>
                    </a:moveTo>
                    <a:lnTo>
                      <a:pt x="1" y="0"/>
                    </a:lnTo>
                    <a:lnTo>
                      <a:pt x="9" y="3"/>
                    </a:lnTo>
                    <a:lnTo>
                      <a:pt x="14" y="6"/>
                    </a:lnTo>
                    <a:lnTo>
                      <a:pt x="19" y="7"/>
                    </a:lnTo>
                  </a:path>
                </a:pathLst>
              </a:custGeom>
              <a:noFill/>
              <a:ln w="3">
                <a:solidFill>
                  <a:srgbClr val="00BDFF"/>
                </a:solidFill>
                <a:prstDash val="solid"/>
                <a:round/>
                <a:headEnd/>
                <a:tailEnd/>
              </a:ln>
            </p:spPr>
            <p:txBody>
              <a:bodyPr/>
              <a:lstStyle/>
              <a:p>
                <a:endParaRPr lang="nb-NO" dirty="0"/>
              </a:p>
            </p:txBody>
          </p:sp>
          <p:sp>
            <p:nvSpPr>
              <p:cNvPr id="2731" name="Freeform 2288"/>
              <p:cNvSpPr>
                <a:spLocks/>
              </p:cNvSpPr>
              <p:nvPr/>
            </p:nvSpPr>
            <p:spPr bwMode="auto">
              <a:xfrm>
                <a:off x="1864" y="2792"/>
                <a:ext cx="28" cy="46"/>
              </a:xfrm>
              <a:custGeom>
                <a:avLst/>
                <a:gdLst>
                  <a:gd name="T0" fmla="*/ 24 w 28"/>
                  <a:gd name="T1" fmla="*/ 41 h 46"/>
                  <a:gd name="T2" fmla="*/ 17 w 28"/>
                  <a:gd name="T3" fmla="*/ 41 h 46"/>
                  <a:gd name="T4" fmla="*/ 12 w 28"/>
                  <a:gd name="T5" fmla="*/ 46 h 46"/>
                  <a:gd name="T6" fmla="*/ 7 w 28"/>
                  <a:gd name="T7" fmla="*/ 45 h 46"/>
                  <a:gd name="T8" fmla="*/ 0 w 28"/>
                  <a:gd name="T9" fmla="*/ 41 h 46"/>
                  <a:gd name="T10" fmla="*/ 5 w 28"/>
                  <a:gd name="T11" fmla="*/ 36 h 46"/>
                  <a:gd name="T12" fmla="*/ 12 w 28"/>
                  <a:gd name="T13" fmla="*/ 30 h 46"/>
                  <a:gd name="T14" fmla="*/ 13 w 28"/>
                  <a:gd name="T15" fmla="*/ 25 h 46"/>
                  <a:gd name="T16" fmla="*/ 13 w 28"/>
                  <a:gd name="T17" fmla="*/ 24 h 46"/>
                  <a:gd name="T18" fmla="*/ 13 w 28"/>
                  <a:gd name="T19" fmla="*/ 15 h 46"/>
                  <a:gd name="T20" fmla="*/ 16 w 28"/>
                  <a:gd name="T21" fmla="*/ 3 h 46"/>
                  <a:gd name="T22" fmla="*/ 16 w 28"/>
                  <a:gd name="T23" fmla="*/ 0 h 46"/>
                  <a:gd name="T24" fmla="*/ 24 w 28"/>
                  <a:gd name="T25" fmla="*/ 2 h 46"/>
                  <a:gd name="T26" fmla="*/ 28 w 28"/>
                  <a:gd name="T27" fmla="*/ 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46"/>
                  <a:gd name="T44" fmla="*/ 28 w 28"/>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46">
                    <a:moveTo>
                      <a:pt x="24" y="41"/>
                    </a:moveTo>
                    <a:lnTo>
                      <a:pt x="17" y="41"/>
                    </a:lnTo>
                    <a:lnTo>
                      <a:pt x="12" y="46"/>
                    </a:lnTo>
                    <a:lnTo>
                      <a:pt x="7" y="45"/>
                    </a:lnTo>
                    <a:lnTo>
                      <a:pt x="0" y="41"/>
                    </a:lnTo>
                    <a:lnTo>
                      <a:pt x="5" y="36"/>
                    </a:lnTo>
                    <a:lnTo>
                      <a:pt x="12" y="30"/>
                    </a:lnTo>
                    <a:lnTo>
                      <a:pt x="13" y="25"/>
                    </a:lnTo>
                    <a:lnTo>
                      <a:pt x="13" y="24"/>
                    </a:lnTo>
                    <a:lnTo>
                      <a:pt x="13" y="15"/>
                    </a:lnTo>
                    <a:lnTo>
                      <a:pt x="16" y="3"/>
                    </a:lnTo>
                    <a:lnTo>
                      <a:pt x="16" y="0"/>
                    </a:lnTo>
                    <a:lnTo>
                      <a:pt x="24" y="2"/>
                    </a:lnTo>
                    <a:lnTo>
                      <a:pt x="28" y="6"/>
                    </a:lnTo>
                  </a:path>
                </a:pathLst>
              </a:custGeom>
              <a:noFill/>
              <a:ln w="3">
                <a:solidFill>
                  <a:srgbClr val="00BDFF"/>
                </a:solidFill>
                <a:prstDash val="solid"/>
                <a:round/>
                <a:headEnd/>
                <a:tailEnd/>
              </a:ln>
            </p:spPr>
            <p:txBody>
              <a:bodyPr/>
              <a:lstStyle/>
              <a:p>
                <a:endParaRPr lang="nb-NO" dirty="0"/>
              </a:p>
            </p:txBody>
          </p:sp>
          <p:sp>
            <p:nvSpPr>
              <p:cNvPr id="2732" name="Freeform 2289"/>
              <p:cNvSpPr>
                <a:spLocks/>
              </p:cNvSpPr>
              <p:nvPr/>
            </p:nvSpPr>
            <p:spPr bwMode="auto">
              <a:xfrm>
                <a:off x="1850" y="2786"/>
                <a:ext cx="25" cy="52"/>
              </a:xfrm>
              <a:custGeom>
                <a:avLst/>
                <a:gdLst>
                  <a:gd name="T0" fmla="*/ 18 w 25"/>
                  <a:gd name="T1" fmla="*/ 0 h 52"/>
                  <a:gd name="T2" fmla="*/ 25 w 25"/>
                  <a:gd name="T3" fmla="*/ 4 h 52"/>
                  <a:gd name="T4" fmla="*/ 21 w 25"/>
                  <a:gd name="T5" fmla="*/ 19 h 52"/>
                  <a:gd name="T6" fmla="*/ 19 w 25"/>
                  <a:gd name="T7" fmla="*/ 32 h 52"/>
                  <a:gd name="T8" fmla="*/ 12 w 25"/>
                  <a:gd name="T9" fmla="*/ 42 h 52"/>
                  <a:gd name="T10" fmla="*/ 6 w 25"/>
                  <a:gd name="T11" fmla="*/ 47 h 52"/>
                  <a:gd name="T12" fmla="*/ 0 w 25"/>
                  <a:gd name="T13" fmla="*/ 52 h 52"/>
                  <a:gd name="T14" fmla="*/ 0 60000 65536"/>
                  <a:gd name="T15" fmla="*/ 0 60000 65536"/>
                  <a:gd name="T16" fmla="*/ 0 60000 65536"/>
                  <a:gd name="T17" fmla="*/ 0 60000 65536"/>
                  <a:gd name="T18" fmla="*/ 0 60000 65536"/>
                  <a:gd name="T19" fmla="*/ 0 60000 65536"/>
                  <a:gd name="T20" fmla="*/ 0 60000 65536"/>
                  <a:gd name="T21" fmla="*/ 0 w 25"/>
                  <a:gd name="T22" fmla="*/ 0 h 52"/>
                  <a:gd name="T23" fmla="*/ 25 w 2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52">
                    <a:moveTo>
                      <a:pt x="18" y="0"/>
                    </a:moveTo>
                    <a:lnTo>
                      <a:pt x="25" y="4"/>
                    </a:lnTo>
                    <a:lnTo>
                      <a:pt x="21" y="19"/>
                    </a:lnTo>
                    <a:lnTo>
                      <a:pt x="19" y="32"/>
                    </a:lnTo>
                    <a:lnTo>
                      <a:pt x="12" y="42"/>
                    </a:lnTo>
                    <a:lnTo>
                      <a:pt x="6" y="47"/>
                    </a:lnTo>
                    <a:lnTo>
                      <a:pt x="0" y="52"/>
                    </a:lnTo>
                  </a:path>
                </a:pathLst>
              </a:custGeom>
              <a:noFill/>
              <a:ln w="3">
                <a:solidFill>
                  <a:srgbClr val="00BDFF"/>
                </a:solidFill>
                <a:prstDash val="solid"/>
                <a:round/>
                <a:headEnd/>
                <a:tailEnd/>
              </a:ln>
            </p:spPr>
            <p:txBody>
              <a:bodyPr/>
              <a:lstStyle/>
              <a:p>
                <a:endParaRPr lang="nb-NO" dirty="0"/>
              </a:p>
            </p:txBody>
          </p:sp>
          <p:sp>
            <p:nvSpPr>
              <p:cNvPr id="2733" name="Freeform 2290"/>
              <p:cNvSpPr>
                <a:spLocks/>
              </p:cNvSpPr>
              <p:nvPr/>
            </p:nvSpPr>
            <p:spPr bwMode="auto">
              <a:xfrm>
                <a:off x="1850" y="2838"/>
                <a:ext cx="6" cy="3"/>
              </a:xfrm>
              <a:custGeom>
                <a:avLst/>
                <a:gdLst>
                  <a:gd name="T0" fmla="*/ 0 w 6"/>
                  <a:gd name="T1" fmla="*/ 0 h 3"/>
                  <a:gd name="T2" fmla="*/ 0 w 6"/>
                  <a:gd name="T3" fmla="*/ 0 h 3"/>
                  <a:gd name="T4" fmla="*/ 1 w 6"/>
                  <a:gd name="T5" fmla="*/ 1 h 3"/>
                  <a:gd name="T6" fmla="*/ 4 w 6"/>
                  <a:gd name="T7" fmla="*/ 3 h 3"/>
                  <a:gd name="T8" fmla="*/ 6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0" y="0"/>
                    </a:lnTo>
                    <a:lnTo>
                      <a:pt x="1" y="1"/>
                    </a:lnTo>
                    <a:lnTo>
                      <a:pt x="4" y="3"/>
                    </a:lnTo>
                    <a:lnTo>
                      <a:pt x="6" y="1"/>
                    </a:lnTo>
                  </a:path>
                </a:pathLst>
              </a:custGeom>
              <a:noFill/>
              <a:ln w="3">
                <a:solidFill>
                  <a:srgbClr val="00BDFF"/>
                </a:solidFill>
                <a:prstDash val="solid"/>
                <a:round/>
                <a:headEnd/>
                <a:tailEnd/>
              </a:ln>
            </p:spPr>
            <p:txBody>
              <a:bodyPr/>
              <a:lstStyle/>
              <a:p>
                <a:endParaRPr lang="nb-NO" dirty="0"/>
              </a:p>
            </p:txBody>
          </p:sp>
          <p:sp>
            <p:nvSpPr>
              <p:cNvPr id="2734" name="Freeform 2291"/>
              <p:cNvSpPr>
                <a:spLocks/>
              </p:cNvSpPr>
              <p:nvPr/>
            </p:nvSpPr>
            <p:spPr bwMode="auto">
              <a:xfrm>
                <a:off x="1710" y="2796"/>
                <a:ext cx="26" cy="45"/>
              </a:xfrm>
              <a:custGeom>
                <a:avLst/>
                <a:gdLst>
                  <a:gd name="T0" fmla="*/ 1 w 26"/>
                  <a:gd name="T1" fmla="*/ 15 h 45"/>
                  <a:gd name="T2" fmla="*/ 0 w 26"/>
                  <a:gd name="T3" fmla="*/ 8 h 45"/>
                  <a:gd name="T4" fmla="*/ 0 w 26"/>
                  <a:gd name="T5" fmla="*/ 3 h 45"/>
                  <a:gd name="T6" fmla="*/ 9 w 26"/>
                  <a:gd name="T7" fmla="*/ 2 h 45"/>
                  <a:gd name="T8" fmla="*/ 19 w 26"/>
                  <a:gd name="T9" fmla="*/ 0 h 45"/>
                  <a:gd name="T10" fmla="*/ 19 w 26"/>
                  <a:gd name="T11" fmla="*/ 0 h 45"/>
                  <a:gd name="T12" fmla="*/ 23 w 26"/>
                  <a:gd name="T13" fmla="*/ 2 h 45"/>
                  <a:gd name="T14" fmla="*/ 26 w 26"/>
                  <a:gd name="T15" fmla="*/ 9 h 45"/>
                  <a:gd name="T16" fmla="*/ 25 w 26"/>
                  <a:gd name="T17" fmla="*/ 17 h 45"/>
                  <a:gd name="T18" fmla="*/ 22 w 26"/>
                  <a:gd name="T19" fmla="*/ 24 h 45"/>
                  <a:gd name="T20" fmla="*/ 17 w 26"/>
                  <a:gd name="T21" fmla="*/ 34 h 45"/>
                  <a:gd name="T22" fmla="*/ 13 w 26"/>
                  <a:gd name="T23" fmla="*/ 38 h 45"/>
                  <a:gd name="T24" fmla="*/ 9 w 26"/>
                  <a:gd name="T25" fmla="*/ 45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5"/>
                  <a:gd name="T41" fmla="*/ 26 w 26"/>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5">
                    <a:moveTo>
                      <a:pt x="1" y="15"/>
                    </a:moveTo>
                    <a:lnTo>
                      <a:pt x="0" y="8"/>
                    </a:lnTo>
                    <a:lnTo>
                      <a:pt x="0" y="3"/>
                    </a:lnTo>
                    <a:lnTo>
                      <a:pt x="9" y="2"/>
                    </a:lnTo>
                    <a:lnTo>
                      <a:pt x="19" y="0"/>
                    </a:lnTo>
                    <a:lnTo>
                      <a:pt x="23" y="2"/>
                    </a:lnTo>
                    <a:lnTo>
                      <a:pt x="26" y="9"/>
                    </a:lnTo>
                    <a:lnTo>
                      <a:pt x="25" y="17"/>
                    </a:lnTo>
                    <a:lnTo>
                      <a:pt x="22" y="24"/>
                    </a:lnTo>
                    <a:lnTo>
                      <a:pt x="17" y="34"/>
                    </a:lnTo>
                    <a:lnTo>
                      <a:pt x="13" y="38"/>
                    </a:lnTo>
                    <a:lnTo>
                      <a:pt x="9" y="45"/>
                    </a:lnTo>
                  </a:path>
                </a:pathLst>
              </a:custGeom>
              <a:noFill/>
              <a:ln w="3">
                <a:solidFill>
                  <a:srgbClr val="00BDFF"/>
                </a:solidFill>
                <a:prstDash val="solid"/>
                <a:round/>
                <a:headEnd/>
                <a:tailEnd/>
              </a:ln>
            </p:spPr>
            <p:txBody>
              <a:bodyPr/>
              <a:lstStyle/>
              <a:p>
                <a:endParaRPr lang="nb-NO" dirty="0"/>
              </a:p>
            </p:txBody>
          </p:sp>
          <p:sp>
            <p:nvSpPr>
              <p:cNvPr id="2735" name="Freeform 2292"/>
              <p:cNvSpPr>
                <a:spLocks/>
              </p:cNvSpPr>
              <p:nvPr/>
            </p:nvSpPr>
            <p:spPr bwMode="auto">
              <a:xfrm>
                <a:off x="1877" y="2838"/>
                <a:ext cx="11" cy="5"/>
              </a:xfrm>
              <a:custGeom>
                <a:avLst/>
                <a:gdLst>
                  <a:gd name="T0" fmla="*/ 0 w 11"/>
                  <a:gd name="T1" fmla="*/ 5 h 5"/>
                  <a:gd name="T2" fmla="*/ 2 w 11"/>
                  <a:gd name="T3" fmla="*/ 4 h 5"/>
                  <a:gd name="T4" fmla="*/ 7 w 11"/>
                  <a:gd name="T5" fmla="*/ 0 h 5"/>
                  <a:gd name="T6" fmla="*/ 11 w 11"/>
                  <a:gd name="T7" fmla="*/ 4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2" y="4"/>
                    </a:lnTo>
                    <a:lnTo>
                      <a:pt x="7" y="0"/>
                    </a:lnTo>
                    <a:lnTo>
                      <a:pt x="11" y="4"/>
                    </a:lnTo>
                  </a:path>
                </a:pathLst>
              </a:custGeom>
              <a:noFill/>
              <a:ln w="3">
                <a:solidFill>
                  <a:srgbClr val="00BDFF"/>
                </a:solidFill>
                <a:prstDash val="solid"/>
                <a:round/>
                <a:headEnd/>
                <a:tailEnd/>
              </a:ln>
            </p:spPr>
            <p:txBody>
              <a:bodyPr/>
              <a:lstStyle/>
              <a:p>
                <a:endParaRPr lang="nb-NO" dirty="0"/>
              </a:p>
            </p:txBody>
          </p:sp>
          <p:sp>
            <p:nvSpPr>
              <p:cNvPr id="2736" name="Freeform 2293"/>
              <p:cNvSpPr>
                <a:spLocks/>
              </p:cNvSpPr>
              <p:nvPr/>
            </p:nvSpPr>
            <p:spPr bwMode="auto">
              <a:xfrm>
                <a:off x="1888" y="2833"/>
                <a:ext cx="8" cy="10"/>
              </a:xfrm>
              <a:custGeom>
                <a:avLst/>
                <a:gdLst>
                  <a:gd name="T0" fmla="*/ 4 w 8"/>
                  <a:gd name="T1" fmla="*/ 10 h 10"/>
                  <a:gd name="T2" fmla="*/ 5 w 8"/>
                  <a:gd name="T3" fmla="*/ 9 h 10"/>
                  <a:gd name="T4" fmla="*/ 8 w 8"/>
                  <a:gd name="T5" fmla="*/ 6 h 10"/>
                  <a:gd name="T6" fmla="*/ 1 w 8"/>
                  <a:gd name="T7" fmla="*/ 0 h 10"/>
                  <a:gd name="T8" fmla="*/ 0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4" y="10"/>
                    </a:moveTo>
                    <a:lnTo>
                      <a:pt x="5" y="9"/>
                    </a:lnTo>
                    <a:lnTo>
                      <a:pt x="8" y="6"/>
                    </a:lnTo>
                    <a:lnTo>
                      <a:pt x="1" y="0"/>
                    </a:lnTo>
                    <a:lnTo>
                      <a:pt x="0" y="0"/>
                    </a:lnTo>
                  </a:path>
                </a:pathLst>
              </a:custGeom>
              <a:noFill/>
              <a:ln w="3">
                <a:solidFill>
                  <a:srgbClr val="00BDFF"/>
                </a:solidFill>
                <a:prstDash val="solid"/>
                <a:round/>
                <a:headEnd/>
                <a:tailEnd/>
              </a:ln>
            </p:spPr>
            <p:txBody>
              <a:bodyPr/>
              <a:lstStyle/>
              <a:p>
                <a:endParaRPr lang="nb-NO" dirty="0"/>
              </a:p>
            </p:txBody>
          </p:sp>
          <p:sp>
            <p:nvSpPr>
              <p:cNvPr id="2737" name="Freeform 2294"/>
              <p:cNvSpPr>
                <a:spLocks/>
              </p:cNvSpPr>
              <p:nvPr/>
            </p:nvSpPr>
            <p:spPr bwMode="auto">
              <a:xfrm>
                <a:off x="1888" y="2842"/>
                <a:ext cx="4" cy="3"/>
              </a:xfrm>
              <a:custGeom>
                <a:avLst/>
                <a:gdLst>
                  <a:gd name="T0" fmla="*/ 0 w 4"/>
                  <a:gd name="T1" fmla="*/ 0 h 3"/>
                  <a:gd name="T2" fmla="*/ 1 w 4"/>
                  <a:gd name="T3" fmla="*/ 0 h 3"/>
                  <a:gd name="T4" fmla="*/ 4 w 4"/>
                  <a:gd name="T5" fmla="*/ 3 h 3"/>
                  <a:gd name="T6" fmla="*/ 4 w 4"/>
                  <a:gd name="T7" fmla="*/ 1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0"/>
                    </a:moveTo>
                    <a:lnTo>
                      <a:pt x="1" y="0"/>
                    </a:lnTo>
                    <a:lnTo>
                      <a:pt x="4" y="3"/>
                    </a:lnTo>
                    <a:lnTo>
                      <a:pt x="4" y="1"/>
                    </a:lnTo>
                  </a:path>
                </a:pathLst>
              </a:custGeom>
              <a:noFill/>
              <a:ln w="3">
                <a:solidFill>
                  <a:srgbClr val="00BDFF"/>
                </a:solidFill>
                <a:prstDash val="solid"/>
                <a:round/>
                <a:headEnd/>
                <a:tailEnd/>
              </a:ln>
            </p:spPr>
            <p:txBody>
              <a:bodyPr/>
              <a:lstStyle/>
              <a:p>
                <a:endParaRPr lang="nb-NO" dirty="0"/>
              </a:p>
            </p:txBody>
          </p:sp>
          <p:sp>
            <p:nvSpPr>
              <p:cNvPr id="2738" name="Freeform 2295"/>
              <p:cNvSpPr>
                <a:spLocks/>
              </p:cNvSpPr>
              <p:nvPr/>
            </p:nvSpPr>
            <p:spPr bwMode="auto">
              <a:xfrm>
                <a:off x="1719" y="2841"/>
                <a:ext cx="5" cy="4"/>
              </a:xfrm>
              <a:custGeom>
                <a:avLst/>
                <a:gdLst>
                  <a:gd name="T0" fmla="*/ 0 w 5"/>
                  <a:gd name="T1" fmla="*/ 0 h 4"/>
                  <a:gd name="T2" fmla="*/ 1 w 5"/>
                  <a:gd name="T3" fmla="*/ 1 h 4"/>
                  <a:gd name="T4" fmla="*/ 5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1" y="1"/>
                    </a:lnTo>
                    <a:lnTo>
                      <a:pt x="5" y="4"/>
                    </a:lnTo>
                  </a:path>
                </a:pathLst>
              </a:custGeom>
              <a:noFill/>
              <a:ln w="3">
                <a:solidFill>
                  <a:srgbClr val="00BDFF"/>
                </a:solidFill>
                <a:prstDash val="solid"/>
                <a:round/>
                <a:headEnd/>
                <a:tailEnd/>
              </a:ln>
            </p:spPr>
            <p:txBody>
              <a:bodyPr/>
              <a:lstStyle/>
              <a:p>
                <a:endParaRPr lang="nb-NO" dirty="0"/>
              </a:p>
            </p:txBody>
          </p:sp>
          <p:sp>
            <p:nvSpPr>
              <p:cNvPr id="2739" name="Freeform 2296"/>
              <p:cNvSpPr>
                <a:spLocks/>
              </p:cNvSpPr>
              <p:nvPr/>
            </p:nvSpPr>
            <p:spPr bwMode="auto">
              <a:xfrm>
                <a:off x="1724" y="2815"/>
                <a:ext cx="29" cy="30"/>
              </a:xfrm>
              <a:custGeom>
                <a:avLst/>
                <a:gdLst>
                  <a:gd name="T0" fmla="*/ 0 w 29"/>
                  <a:gd name="T1" fmla="*/ 30 h 30"/>
                  <a:gd name="T2" fmla="*/ 0 w 29"/>
                  <a:gd name="T3" fmla="*/ 30 h 30"/>
                  <a:gd name="T4" fmla="*/ 7 w 29"/>
                  <a:gd name="T5" fmla="*/ 22 h 30"/>
                  <a:gd name="T6" fmla="*/ 17 w 29"/>
                  <a:gd name="T7" fmla="*/ 6 h 30"/>
                  <a:gd name="T8" fmla="*/ 21 w 29"/>
                  <a:gd name="T9" fmla="*/ 0 h 30"/>
                  <a:gd name="T10" fmla="*/ 25 w 29"/>
                  <a:gd name="T11" fmla="*/ 2 h 30"/>
                  <a:gd name="T12" fmla="*/ 25 w 29"/>
                  <a:gd name="T13" fmla="*/ 2 h 30"/>
                  <a:gd name="T14" fmla="*/ 29 w 29"/>
                  <a:gd name="T15" fmla="*/ 10 h 30"/>
                  <a:gd name="T16" fmla="*/ 25 w 29"/>
                  <a:gd name="T17" fmla="*/ 1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0"/>
                  <a:gd name="T29" fmla="*/ 29 w 2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0">
                    <a:moveTo>
                      <a:pt x="0" y="30"/>
                    </a:moveTo>
                    <a:lnTo>
                      <a:pt x="0" y="30"/>
                    </a:lnTo>
                    <a:lnTo>
                      <a:pt x="7" y="22"/>
                    </a:lnTo>
                    <a:lnTo>
                      <a:pt x="17" y="6"/>
                    </a:lnTo>
                    <a:lnTo>
                      <a:pt x="21" y="0"/>
                    </a:lnTo>
                    <a:lnTo>
                      <a:pt x="25" y="2"/>
                    </a:lnTo>
                    <a:lnTo>
                      <a:pt x="29" y="10"/>
                    </a:lnTo>
                    <a:lnTo>
                      <a:pt x="25" y="19"/>
                    </a:lnTo>
                  </a:path>
                </a:pathLst>
              </a:custGeom>
              <a:noFill/>
              <a:ln w="3">
                <a:solidFill>
                  <a:srgbClr val="00BDFF"/>
                </a:solidFill>
                <a:prstDash val="solid"/>
                <a:round/>
                <a:headEnd/>
                <a:tailEnd/>
              </a:ln>
            </p:spPr>
            <p:txBody>
              <a:bodyPr/>
              <a:lstStyle/>
              <a:p>
                <a:endParaRPr lang="nb-NO" dirty="0"/>
              </a:p>
            </p:txBody>
          </p:sp>
          <p:sp>
            <p:nvSpPr>
              <p:cNvPr id="2740" name="Freeform 2297"/>
              <p:cNvSpPr>
                <a:spLocks/>
              </p:cNvSpPr>
              <p:nvPr/>
            </p:nvSpPr>
            <p:spPr bwMode="auto">
              <a:xfrm>
                <a:off x="1856" y="2839"/>
                <a:ext cx="21" cy="7"/>
              </a:xfrm>
              <a:custGeom>
                <a:avLst/>
                <a:gdLst>
                  <a:gd name="T0" fmla="*/ 0 w 21"/>
                  <a:gd name="T1" fmla="*/ 0 h 7"/>
                  <a:gd name="T2" fmla="*/ 2 w 21"/>
                  <a:gd name="T3" fmla="*/ 0 h 7"/>
                  <a:gd name="T4" fmla="*/ 10 w 21"/>
                  <a:gd name="T5" fmla="*/ 0 h 7"/>
                  <a:gd name="T6" fmla="*/ 12 w 21"/>
                  <a:gd name="T7" fmla="*/ 4 h 7"/>
                  <a:gd name="T8" fmla="*/ 19 w 21"/>
                  <a:gd name="T9" fmla="*/ 7 h 7"/>
                  <a:gd name="T10" fmla="*/ 21 w 21"/>
                  <a:gd name="T11" fmla="*/ 4 h 7"/>
                  <a:gd name="T12" fmla="*/ 0 60000 65536"/>
                  <a:gd name="T13" fmla="*/ 0 60000 65536"/>
                  <a:gd name="T14" fmla="*/ 0 60000 65536"/>
                  <a:gd name="T15" fmla="*/ 0 60000 65536"/>
                  <a:gd name="T16" fmla="*/ 0 60000 65536"/>
                  <a:gd name="T17" fmla="*/ 0 60000 65536"/>
                  <a:gd name="T18" fmla="*/ 0 w 21"/>
                  <a:gd name="T19" fmla="*/ 0 h 7"/>
                  <a:gd name="T20" fmla="*/ 21 w 21"/>
                  <a:gd name="T21" fmla="*/ 7 h 7"/>
                </a:gdLst>
                <a:ahLst/>
                <a:cxnLst>
                  <a:cxn ang="T12">
                    <a:pos x="T0" y="T1"/>
                  </a:cxn>
                  <a:cxn ang="T13">
                    <a:pos x="T2" y="T3"/>
                  </a:cxn>
                  <a:cxn ang="T14">
                    <a:pos x="T4" y="T5"/>
                  </a:cxn>
                  <a:cxn ang="T15">
                    <a:pos x="T6" y="T7"/>
                  </a:cxn>
                  <a:cxn ang="T16">
                    <a:pos x="T8" y="T9"/>
                  </a:cxn>
                  <a:cxn ang="T17">
                    <a:pos x="T10" y="T11"/>
                  </a:cxn>
                </a:cxnLst>
                <a:rect l="T18" t="T19" r="T20" b="T21"/>
                <a:pathLst>
                  <a:path w="21" h="7">
                    <a:moveTo>
                      <a:pt x="0" y="0"/>
                    </a:moveTo>
                    <a:lnTo>
                      <a:pt x="2" y="0"/>
                    </a:lnTo>
                    <a:lnTo>
                      <a:pt x="10" y="0"/>
                    </a:lnTo>
                    <a:lnTo>
                      <a:pt x="12" y="4"/>
                    </a:lnTo>
                    <a:lnTo>
                      <a:pt x="19" y="7"/>
                    </a:lnTo>
                    <a:lnTo>
                      <a:pt x="21" y="4"/>
                    </a:lnTo>
                  </a:path>
                </a:pathLst>
              </a:custGeom>
              <a:noFill/>
              <a:ln w="3">
                <a:solidFill>
                  <a:srgbClr val="00BDFF"/>
                </a:solidFill>
                <a:prstDash val="solid"/>
                <a:round/>
                <a:headEnd/>
                <a:tailEnd/>
              </a:ln>
            </p:spPr>
            <p:txBody>
              <a:bodyPr/>
              <a:lstStyle/>
              <a:p>
                <a:endParaRPr lang="nb-NO" dirty="0"/>
              </a:p>
            </p:txBody>
          </p:sp>
          <p:sp>
            <p:nvSpPr>
              <p:cNvPr id="2741" name="Freeform 2298"/>
              <p:cNvSpPr>
                <a:spLocks/>
              </p:cNvSpPr>
              <p:nvPr/>
            </p:nvSpPr>
            <p:spPr bwMode="auto">
              <a:xfrm>
                <a:off x="1614" y="2821"/>
                <a:ext cx="21" cy="32"/>
              </a:xfrm>
              <a:custGeom>
                <a:avLst/>
                <a:gdLst>
                  <a:gd name="T0" fmla="*/ 11 w 21"/>
                  <a:gd name="T1" fmla="*/ 32 h 32"/>
                  <a:gd name="T2" fmla="*/ 13 w 21"/>
                  <a:gd name="T3" fmla="*/ 29 h 32"/>
                  <a:gd name="T4" fmla="*/ 13 w 21"/>
                  <a:gd name="T5" fmla="*/ 29 h 32"/>
                  <a:gd name="T6" fmla="*/ 16 w 21"/>
                  <a:gd name="T7" fmla="*/ 26 h 32"/>
                  <a:gd name="T8" fmla="*/ 21 w 21"/>
                  <a:gd name="T9" fmla="*/ 17 h 32"/>
                  <a:gd name="T10" fmla="*/ 21 w 21"/>
                  <a:gd name="T11" fmla="*/ 5 h 32"/>
                  <a:gd name="T12" fmla="*/ 15 w 21"/>
                  <a:gd name="T13" fmla="*/ 8 h 32"/>
                  <a:gd name="T14" fmla="*/ 11 w 21"/>
                  <a:gd name="T15" fmla="*/ 1 h 32"/>
                  <a:gd name="T16" fmla="*/ 4 w 21"/>
                  <a:gd name="T17" fmla="*/ 0 h 32"/>
                  <a:gd name="T18" fmla="*/ 0 w 21"/>
                  <a:gd name="T19" fmla="*/ 11 h 32"/>
                  <a:gd name="T20" fmla="*/ 7 w 21"/>
                  <a:gd name="T21" fmla="*/ 11 h 32"/>
                  <a:gd name="T22" fmla="*/ 5 w 21"/>
                  <a:gd name="T23" fmla="*/ 20 h 32"/>
                  <a:gd name="T24" fmla="*/ 3 w 21"/>
                  <a:gd name="T25" fmla="*/ 21 h 32"/>
                  <a:gd name="T26" fmla="*/ 2 w 21"/>
                  <a:gd name="T27" fmla="*/ 25 h 32"/>
                  <a:gd name="T28" fmla="*/ 4 w 21"/>
                  <a:gd name="T29" fmla="*/ 29 h 32"/>
                  <a:gd name="T30" fmla="*/ 8 w 21"/>
                  <a:gd name="T31" fmla="*/ 32 h 32"/>
                  <a:gd name="T32" fmla="*/ 11 w 21"/>
                  <a:gd name="T33" fmla="*/ 32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32"/>
                  <a:gd name="T53" fmla="*/ 21 w 2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32">
                    <a:moveTo>
                      <a:pt x="11" y="32"/>
                    </a:moveTo>
                    <a:lnTo>
                      <a:pt x="13" y="29"/>
                    </a:lnTo>
                    <a:lnTo>
                      <a:pt x="16" y="26"/>
                    </a:lnTo>
                    <a:lnTo>
                      <a:pt x="21" y="17"/>
                    </a:lnTo>
                    <a:lnTo>
                      <a:pt x="21" y="5"/>
                    </a:lnTo>
                    <a:lnTo>
                      <a:pt x="15" y="8"/>
                    </a:lnTo>
                    <a:lnTo>
                      <a:pt x="11" y="1"/>
                    </a:lnTo>
                    <a:lnTo>
                      <a:pt x="4" y="0"/>
                    </a:lnTo>
                    <a:lnTo>
                      <a:pt x="0" y="11"/>
                    </a:lnTo>
                    <a:lnTo>
                      <a:pt x="7" y="11"/>
                    </a:lnTo>
                    <a:lnTo>
                      <a:pt x="5" y="20"/>
                    </a:lnTo>
                    <a:lnTo>
                      <a:pt x="3" y="21"/>
                    </a:lnTo>
                    <a:lnTo>
                      <a:pt x="2" y="25"/>
                    </a:lnTo>
                    <a:lnTo>
                      <a:pt x="4" y="29"/>
                    </a:lnTo>
                    <a:lnTo>
                      <a:pt x="8" y="32"/>
                    </a:lnTo>
                    <a:lnTo>
                      <a:pt x="11" y="32"/>
                    </a:lnTo>
                  </a:path>
                </a:pathLst>
              </a:custGeom>
              <a:noFill/>
              <a:ln w="3">
                <a:solidFill>
                  <a:srgbClr val="00BDFF"/>
                </a:solidFill>
                <a:prstDash val="solid"/>
                <a:round/>
                <a:headEnd/>
                <a:tailEnd/>
              </a:ln>
            </p:spPr>
            <p:txBody>
              <a:bodyPr/>
              <a:lstStyle/>
              <a:p>
                <a:endParaRPr lang="nb-NO" dirty="0"/>
              </a:p>
            </p:txBody>
          </p:sp>
          <p:sp>
            <p:nvSpPr>
              <p:cNvPr id="2742" name="Freeform 2299"/>
              <p:cNvSpPr>
                <a:spLocks/>
              </p:cNvSpPr>
              <p:nvPr/>
            </p:nvSpPr>
            <p:spPr bwMode="auto">
              <a:xfrm>
                <a:off x="1634" y="2832"/>
                <a:ext cx="35" cy="26"/>
              </a:xfrm>
              <a:custGeom>
                <a:avLst/>
                <a:gdLst>
                  <a:gd name="T0" fmla="*/ 5 w 35"/>
                  <a:gd name="T1" fmla="*/ 26 h 26"/>
                  <a:gd name="T2" fmla="*/ 0 w 35"/>
                  <a:gd name="T3" fmla="*/ 26 h 26"/>
                  <a:gd name="T4" fmla="*/ 0 w 35"/>
                  <a:gd name="T5" fmla="*/ 21 h 26"/>
                  <a:gd name="T6" fmla="*/ 0 w 35"/>
                  <a:gd name="T7" fmla="*/ 19 h 26"/>
                  <a:gd name="T8" fmla="*/ 8 w 35"/>
                  <a:gd name="T9" fmla="*/ 7 h 26"/>
                  <a:gd name="T10" fmla="*/ 8 w 35"/>
                  <a:gd name="T11" fmla="*/ 7 h 26"/>
                  <a:gd name="T12" fmla="*/ 14 w 35"/>
                  <a:gd name="T13" fmla="*/ 11 h 26"/>
                  <a:gd name="T14" fmla="*/ 21 w 35"/>
                  <a:gd name="T15" fmla="*/ 10 h 26"/>
                  <a:gd name="T16" fmla="*/ 29 w 35"/>
                  <a:gd name="T17" fmla="*/ 0 h 26"/>
                  <a:gd name="T18" fmla="*/ 35 w 35"/>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6"/>
                  <a:gd name="T32" fmla="*/ 35 w 35"/>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6">
                    <a:moveTo>
                      <a:pt x="5" y="26"/>
                    </a:moveTo>
                    <a:lnTo>
                      <a:pt x="0" y="26"/>
                    </a:lnTo>
                    <a:lnTo>
                      <a:pt x="0" y="21"/>
                    </a:lnTo>
                    <a:lnTo>
                      <a:pt x="0" y="19"/>
                    </a:lnTo>
                    <a:lnTo>
                      <a:pt x="8" y="7"/>
                    </a:lnTo>
                    <a:lnTo>
                      <a:pt x="14" y="11"/>
                    </a:lnTo>
                    <a:lnTo>
                      <a:pt x="21" y="10"/>
                    </a:lnTo>
                    <a:lnTo>
                      <a:pt x="29" y="0"/>
                    </a:lnTo>
                    <a:lnTo>
                      <a:pt x="35" y="2"/>
                    </a:lnTo>
                  </a:path>
                </a:pathLst>
              </a:custGeom>
              <a:noFill/>
              <a:ln w="3">
                <a:solidFill>
                  <a:srgbClr val="00BDFF"/>
                </a:solidFill>
                <a:prstDash val="solid"/>
                <a:round/>
                <a:headEnd/>
                <a:tailEnd/>
              </a:ln>
            </p:spPr>
            <p:txBody>
              <a:bodyPr/>
              <a:lstStyle/>
              <a:p>
                <a:endParaRPr lang="nb-NO" dirty="0"/>
              </a:p>
            </p:txBody>
          </p:sp>
          <p:sp>
            <p:nvSpPr>
              <p:cNvPr id="2743" name="Freeform 2300"/>
              <p:cNvSpPr>
                <a:spLocks/>
              </p:cNvSpPr>
              <p:nvPr/>
            </p:nvSpPr>
            <p:spPr bwMode="auto">
              <a:xfrm>
                <a:off x="1639" y="2855"/>
                <a:ext cx="30" cy="4"/>
              </a:xfrm>
              <a:custGeom>
                <a:avLst/>
                <a:gdLst>
                  <a:gd name="T0" fmla="*/ 30 w 30"/>
                  <a:gd name="T1" fmla="*/ 1 h 4"/>
                  <a:gd name="T2" fmla="*/ 28 w 30"/>
                  <a:gd name="T3" fmla="*/ 0 h 4"/>
                  <a:gd name="T4" fmla="*/ 18 w 30"/>
                  <a:gd name="T5" fmla="*/ 3 h 4"/>
                  <a:gd name="T6" fmla="*/ 11 w 30"/>
                  <a:gd name="T7" fmla="*/ 4 h 4"/>
                  <a:gd name="T8" fmla="*/ 1 w 30"/>
                  <a:gd name="T9" fmla="*/ 3 h 4"/>
                  <a:gd name="T10" fmla="*/ 0 w 30"/>
                  <a:gd name="T11" fmla="*/ 3 h 4"/>
                  <a:gd name="T12" fmla="*/ 0 60000 65536"/>
                  <a:gd name="T13" fmla="*/ 0 60000 65536"/>
                  <a:gd name="T14" fmla="*/ 0 60000 65536"/>
                  <a:gd name="T15" fmla="*/ 0 60000 65536"/>
                  <a:gd name="T16" fmla="*/ 0 60000 65536"/>
                  <a:gd name="T17" fmla="*/ 0 60000 65536"/>
                  <a:gd name="T18" fmla="*/ 0 w 30"/>
                  <a:gd name="T19" fmla="*/ 0 h 4"/>
                  <a:gd name="T20" fmla="*/ 30 w 30"/>
                  <a:gd name="T21" fmla="*/ 4 h 4"/>
                </a:gdLst>
                <a:ahLst/>
                <a:cxnLst>
                  <a:cxn ang="T12">
                    <a:pos x="T0" y="T1"/>
                  </a:cxn>
                  <a:cxn ang="T13">
                    <a:pos x="T2" y="T3"/>
                  </a:cxn>
                  <a:cxn ang="T14">
                    <a:pos x="T4" y="T5"/>
                  </a:cxn>
                  <a:cxn ang="T15">
                    <a:pos x="T6" y="T7"/>
                  </a:cxn>
                  <a:cxn ang="T16">
                    <a:pos x="T8" y="T9"/>
                  </a:cxn>
                  <a:cxn ang="T17">
                    <a:pos x="T10" y="T11"/>
                  </a:cxn>
                </a:cxnLst>
                <a:rect l="T18" t="T19" r="T20" b="T21"/>
                <a:pathLst>
                  <a:path w="30" h="4">
                    <a:moveTo>
                      <a:pt x="30" y="1"/>
                    </a:moveTo>
                    <a:lnTo>
                      <a:pt x="28" y="0"/>
                    </a:lnTo>
                    <a:lnTo>
                      <a:pt x="18" y="3"/>
                    </a:lnTo>
                    <a:lnTo>
                      <a:pt x="11" y="4"/>
                    </a:lnTo>
                    <a:lnTo>
                      <a:pt x="1" y="3"/>
                    </a:lnTo>
                    <a:lnTo>
                      <a:pt x="0" y="3"/>
                    </a:lnTo>
                  </a:path>
                </a:pathLst>
              </a:custGeom>
              <a:noFill/>
              <a:ln w="3">
                <a:solidFill>
                  <a:srgbClr val="00BDFF"/>
                </a:solidFill>
                <a:prstDash val="solid"/>
                <a:round/>
                <a:headEnd/>
                <a:tailEnd/>
              </a:ln>
            </p:spPr>
            <p:txBody>
              <a:bodyPr/>
              <a:lstStyle/>
              <a:p>
                <a:endParaRPr lang="nb-NO" dirty="0"/>
              </a:p>
            </p:txBody>
          </p:sp>
          <p:sp>
            <p:nvSpPr>
              <p:cNvPr id="2744" name="Freeform 2301"/>
              <p:cNvSpPr>
                <a:spLocks/>
              </p:cNvSpPr>
              <p:nvPr/>
            </p:nvSpPr>
            <p:spPr bwMode="auto">
              <a:xfrm>
                <a:off x="1652" y="2863"/>
                <a:ext cx="17" cy="10"/>
              </a:xfrm>
              <a:custGeom>
                <a:avLst/>
                <a:gdLst>
                  <a:gd name="T0" fmla="*/ 0 w 17"/>
                  <a:gd name="T1" fmla="*/ 10 h 10"/>
                  <a:gd name="T2" fmla="*/ 4 w 17"/>
                  <a:gd name="T3" fmla="*/ 5 h 10"/>
                  <a:gd name="T4" fmla="*/ 11 w 17"/>
                  <a:gd name="T5" fmla="*/ 1 h 10"/>
                  <a:gd name="T6" fmla="*/ 17 w 17"/>
                  <a:gd name="T7" fmla="*/ 0 h 10"/>
                  <a:gd name="T8" fmla="*/ 17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10"/>
                    </a:moveTo>
                    <a:lnTo>
                      <a:pt x="4" y="5"/>
                    </a:lnTo>
                    <a:lnTo>
                      <a:pt x="11" y="1"/>
                    </a:lnTo>
                    <a:lnTo>
                      <a:pt x="17" y="0"/>
                    </a:lnTo>
                    <a:lnTo>
                      <a:pt x="17" y="1"/>
                    </a:lnTo>
                  </a:path>
                </a:pathLst>
              </a:custGeom>
              <a:noFill/>
              <a:ln w="3">
                <a:solidFill>
                  <a:srgbClr val="00BDFF"/>
                </a:solidFill>
                <a:prstDash val="solid"/>
                <a:round/>
                <a:headEnd/>
                <a:tailEnd/>
              </a:ln>
            </p:spPr>
            <p:txBody>
              <a:bodyPr/>
              <a:lstStyle/>
              <a:p>
                <a:endParaRPr lang="nb-NO" dirty="0"/>
              </a:p>
            </p:txBody>
          </p:sp>
          <p:sp>
            <p:nvSpPr>
              <p:cNvPr id="2745" name="Freeform 2302"/>
              <p:cNvSpPr>
                <a:spLocks/>
              </p:cNvSpPr>
              <p:nvPr/>
            </p:nvSpPr>
            <p:spPr bwMode="auto">
              <a:xfrm>
                <a:off x="1669" y="2864"/>
                <a:ext cx="29" cy="16"/>
              </a:xfrm>
              <a:custGeom>
                <a:avLst/>
                <a:gdLst>
                  <a:gd name="T0" fmla="*/ 0 w 29"/>
                  <a:gd name="T1" fmla="*/ 0 h 16"/>
                  <a:gd name="T2" fmla="*/ 5 w 29"/>
                  <a:gd name="T3" fmla="*/ 3 h 16"/>
                  <a:gd name="T4" fmla="*/ 13 w 29"/>
                  <a:gd name="T5" fmla="*/ 6 h 16"/>
                  <a:gd name="T6" fmla="*/ 22 w 29"/>
                  <a:gd name="T7" fmla="*/ 9 h 16"/>
                  <a:gd name="T8" fmla="*/ 28 w 29"/>
                  <a:gd name="T9" fmla="*/ 11 h 16"/>
                  <a:gd name="T10" fmla="*/ 29 w 29"/>
                  <a:gd name="T11" fmla="*/ 16 h 16"/>
                  <a:gd name="T12" fmla="*/ 0 60000 65536"/>
                  <a:gd name="T13" fmla="*/ 0 60000 65536"/>
                  <a:gd name="T14" fmla="*/ 0 60000 65536"/>
                  <a:gd name="T15" fmla="*/ 0 60000 65536"/>
                  <a:gd name="T16" fmla="*/ 0 60000 65536"/>
                  <a:gd name="T17" fmla="*/ 0 60000 65536"/>
                  <a:gd name="T18" fmla="*/ 0 w 29"/>
                  <a:gd name="T19" fmla="*/ 0 h 16"/>
                  <a:gd name="T20" fmla="*/ 29 w 2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9" h="16">
                    <a:moveTo>
                      <a:pt x="0" y="0"/>
                    </a:moveTo>
                    <a:lnTo>
                      <a:pt x="5" y="3"/>
                    </a:lnTo>
                    <a:lnTo>
                      <a:pt x="13" y="6"/>
                    </a:lnTo>
                    <a:lnTo>
                      <a:pt x="22" y="9"/>
                    </a:lnTo>
                    <a:lnTo>
                      <a:pt x="28" y="11"/>
                    </a:lnTo>
                    <a:lnTo>
                      <a:pt x="29" y="16"/>
                    </a:lnTo>
                  </a:path>
                </a:pathLst>
              </a:custGeom>
              <a:noFill/>
              <a:ln w="3">
                <a:solidFill>
                  <a:srgbClr val="00BDFF"/>
                </a:solidFill>
                <a:prstDash val="solid"/>
                <a:round/>
                <a:headEnd/>
                <a:tailEnd/>
              </a:ln>
            </p:spPr>
            <p:txBody>
              <a:bodyPr/>
              <a:lstStyle/>
              <a:p>
                <a:endParaRPr lang="nb-NO" dirty="0"/>
              </a:p>
            </p:txBody>
          </p:sp>
          <p:sp>
            <p:nvSpPr>
              <p:cNvPr id="2746" name="Freeform 2303"/>
              <p:cNvSpPr>
                <a:spLocks/>
              </p:cNvSpPr>
              <p:nvPr/>
            </p:nvSpPr>
            <p:spPr bwMode="auto">
              <a:xfrm>
                <a:off x="1652" y="2873"/>
                <a:ext cx="3" cy="8"/>
              </a:xfrm>
              <a:custGeom>
                <a:avLst/>
                <a:gdLst>
                  <a:gd name="T0" fmla="*/ 1 w 3"/>
                  <a:gd name="T1" fmla="*/ 8 h 8"/>
                  <a:gd name="T2" fmla="*/ 3 w 3"/>
                  <a:gd name="T3" fmla="*/ 4 h 8"/>
                  <a:gd name="T4" fmla="*/ 0 w 3"/>
                  <a:gd name="T5" fmla="*/ 0 h 8"/>
                  <a:gd name="T6" fmla="*/ 0 w 3"/>
                  <a:gd name="T7" fmla="*/ 0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1" y="8"/>
                    </a:moveTo>
                    <a:lnTo>
                      <a:pt x="3" y="4"/>
                    </a:lnTo>
                    <a:lnTo>
                      <a:pt x="0" y="0"/>
                    </a:lnTo>
                  </a:path>
                </a:pathLst>
              </a:custGeom>
              <a:noFill/>
              <a:ln w="3">
                <a:solidFill>
                  <a:srgbClr val="00BDFF"/>
                </a:solidFill>
                <a:prstDash val="solid"/>
                <a:round/>
                <a:headEnd/>
                <a:tailEnd/>
              </a:ln>
            </p:spPr>
            <p:txBody>
              <a:bodyPr/>
              <a:lstStyle/>
              <a:p>
                <a:endParaRPr lang="nb-NO" dirty="0"/>
              </a:p>
            </p:txBody>
          </p:sp>
          <p:sp>
            <p:nvSpPr>
              <p:cNvPr id="2747" name="Freeform 2304"/>
              <p:cNvSpPr>
                <a:spLocks/>
              </p:cNvSpPr>
              <p:nvPr/>
            </p:nvSpPr>
            <p:spPr bwMode="auto">
              <a:xfrm>
                <a:off x="1640" y="2881"/>
                <a:ext cx="13" cy="3"/>
              </a:xfrm>
              <a:custGeom>
                <a:avLst/>
                <a:gdLst>
                  <a:gd name="T0" fmla="*/ 0 w 13"/>
                  <a:gd name="T1" fmla="*/ 2 h 3"/>
                  <a:gd name="T2" fmla="*/ 7 w 13"/>
                  <a:gd name="T3" fmla="*/ 3 h 3"/>
                  <a:gd name="T4" fmla="*/ 12 w 13"/>
                  <a:gd name="T5" fmla="*/ 2 h 3"/>
                  <a:gd name="T6" fmla="*/ 13 w 13"/>
                  <a:gd name="T7" fmla="*/ 0 h 3"/>
                  <a:gd name="T8" fmla="*/ 0 60000 65536"/>
                  <a:gd name="T9" fmla="*/ 0 60000 65536"/>
                  <a:gd name="T10" fmla="*/ 0 60000 65536"/>
                  <a:gd name="T11" fmla="*/ 0 60000 65536"/>
                  <a:gd name="T12" fmla="*/ 0 w 13"/>
                  <a:gd name="T13" fmla="*/ 0 h 3"/>
                  <a:gd name="T14" fmla="*/ 13 w 13"/>
                  <a:gd name="T15" fmla="*/ 3 h 3"/>
                </a:gdLst>
                <a:ahLst/>
                <a:cxnLst>
                  <a:cxn ang="T8">
                    <a:pos x="T0" y="T1"/>
                  </a:cxn>
                  <a:cxn ang="T9">
                    <a:pos x="T2" y="T3"/>
                  </a:cxn>
                  <a:cxn ang="T10">
                    <a:pos x="T4" y="T5"/>
                  </a:cxn>
                  <a:cxn ang="T11">
                    <a:pos x="T6" y="T7"/>
                  </a:cxn>
                </a:cxnLst>
                <a:rect l="T12" t="T13" r="T14" b="T15"/>
                <a:pathLst>
                  <a:path w="13" h="3">
                    <a:moveTo>
                      <a:pt x="0" y="2"/>
                    </a:moveTo>
                    <a:lnTo>
                      <a:pt x="7" y="3"/>
                    </a:lnTo>
                    <a:lnTo>
                      <a:pt x="12" y="2"/>
                    </a:lnTo>
                    <a:lnTo>
                      <a:pt x="13" y="0"/>
                    </a:lnTo>
                  </a:path>
                </a:pathLst>
              </a:custGeom>
              <a:noFill/>
              <a:ln w="3">
                <a:solidFill>
                  <a:srgbClr val="00BDFF"/>
                </a:solidFill>
                <a:prstDash val="solid"/>
                <a:round/>
                <a:headEnd/>
                <a:tailEnd/>
              </a:ln>
            </p:spPr>
            <p:txBody>
              <a:bodyPr/>
              <a:lstStyle/>
              <a:p>
                <a:endParaRPr lang="nb-NO" dirty="0"/>
              </a:p>
            </p:txBody>
          </p:sp>
          <p:sp>
            <p:nvSpPr>
              <p:cNvPr id="2748" name="Freeform 2305"/>
              <p:cNvSpPr>
                <a:spLocks/>
              </p:cNvSpPr>
              <p:nvPr/>
            </p:nvSpPr>
            <p:spPr bwMode="auto">
              <a:xfrm>
                <a:off x="1591" y="2854"/>
                <a:ext cx="49" cy="35"/>
              </a:xfrm>
              <a:custGeom>
                <a:avLst/>
                <a:gdLst>
                  <a:gd name="T0" fmla="*/ 14 w 49"/>
                  <a:gd name="T1" fmla="*/ 35 h 35"/>
                  <a:gd name="T2" fmla="*/ 35 w 49"/>
                  <a:gd name="T3" fmla="*/ 25 h 35"/>
                  <a:gd name="T4" fmla="*/ 49 w 49"/>
                  <a:gd name="T5" fmla="*/ 25 h 35"/>
                  <a:gd name="T6" fmla="*/ 49 w 49"/>
                  <a:gd name="T7" fmla="*/ 17 h 35"/>
                  <a:gd name="T8" fmla="*/ 31 w 49"/>
                  <a:gd name="T9" fmla="*/ 13 h 35"/>
                  <a:gd name="T10" fmla="*/ 15 w 49"/>
                  <a:gd name="T11" fmla="*/ 0 h 35"/>
                  <a:gd name="T12" fmla="*/ 7 w 49"/>
                  <a:gd name="T13" fmla="*/ 2 h 35"/>
                  <a:gd name="T14" fmla="*/ 11 w 49"/>
                  <a:gd name="T15" fmla="*/ 8 h 35"/>
                  <a:gd name="T16" fmla="*/ 0 w 49"/>
                  <a:gd name="T17" fmla="*/ 12 h 35"/>
                  <a:gd name="T18" fmla="*/ 17 w 49"/>
                  <a:gd name="T19" fmla="*/ 19 h 35"/>
                  <a:gd name="T20" fmla="*/ 7 w 49"/>
                  <a:gd name="T21" fmla="*/ 26 h 35"/>
                  <a:gd name="T22" fmla="*/ 14 w 49"/>
                  <a:gd name="T23" fmla="*/ 35 h 35"/>
                  <a:gd name="T24" fmla="*/ 14 w 4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5"/>
                  <a:gd name="T41" fmla="*/ 49 w 4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5">
                    <a:moveTo>
                      <a:pt x="14" y="35"/>
                    </a:moveTo>
                    <a:lnTo>
                      <a:pt x="35" y="25"/>
                    </a:lnTo>
                    <a:lnTo>
                      <a:pt x="49" y="25"/>
                    </a:lnTo>
                    <a:lnTo>
                      <a:pt x="49" y="17"/>
                    </a:lnTo>
                    <a:lnTo>
                      <a:pt x="31" y="13"/>
                    </a:lnTo>
                    <a:lnTo>
                      <a:pt x="15" y="0"/>
                    </a:lnTo>
                    <a:lnTo>
                      <a:pt x="7" y="2"/>
                    </a:lnTo>
                    <a:lnTo>
                      <a:pt x="11" y="8"/>
                    </a:lnTo>
                    <a:lnTo>
                      <a:pt x="0" y="12"/>
                    </a:lnTo>
                    <a:lnTo>
                      <a:pt x="17" y="19"/>
                    </a:lnTo>
                    <a:lnTo>
                      <a:pt x="7" y="26"/>
                    </a:lnTo>
                    <a:lnTo>
                      <a:pt x="14" y="35"/>
                    </a:lnTo>
                  </a:path>
                </a:pathLst>
              </a:custGeom>
              <a:noFill/>
              <a:ln w="3">
                <a:solidFill>
                  <a:srgbClr val="00BDFF"/>
                </a:solidFill>
                <a:prstDash val="solid"/>
                <a:round/>
                <a:headEnd/>
                <a:tailEnd/>
              </a:ln>
            </p:spPr>
            <p:txBody>
              <a:bodyPr/>
              <a:lstStyle/>
              <a:p>
                <a:endParaRPr lang="nb-NO" dirty="0"/>
              </a:p>
            </p:txBody>
          </p:sp>
          <p:sp>
            <p:nvSpPr>
              <p:cNvPr id="2749" name="Freeform 2306"/>
              <p:cNvSpPr>
                <a:spLocks/>
              </p:cNvSpPr>
              <p:nvPr/>
            </p:nvSpPr>
            <p:spPr bwMode="auto">
              <a:xfrm>
                <a:off x="1685" y="2880"/>
                <a:ext cx="14" cy="10"/>
              </a:xfrm>
              <a:custGeom>
                <a:avLst/>
                <a:gdLst>
                  <a:gd name="T0" fmla="*/ 13 w 14"/>
                  <a:gd name="T1" fmla="*/ 0 h 10"/>
                  <a:gd name="T2" fmla="*/ 14 w 14"/>
                  <a:gd name="T3" fmla="*/ 3 h 10"/>
                  <a:gd name="T4" fmla="*/ 8 w 14"/>
                  <a:gd name="T5" fmla="*/ 5 h 10"/>
                  <a:gd name="T6" fmla="*/ 0 w 14"/>
                  <a:gd name="T7" fmla="*/ 9 h 10"/>
                  <a:gd name="T8" fmla="*/ 1 w 14"/>
                  <a:gd name="T9" fmla="*/ 10 h 10"/>
                  <a:gd name="T10" fmla="*/ 0 60000 65536"/>
                  <a:gd name="T11" fmla="*/ 0 60000 65536"/>
                  <a:gd name="T12" fmla="*/ 0 60000 65536"/>
                  <a:gd name="T13" fmla="*/ 0 60000 65536"/>
                  <a:gd name="T14" fmla="*/ 0 60000 65536"/>
                  <a:gd name="T15" fmla="*/ 0 w 14"/>
                  <a:gd name="T16" fmla="*/ 0 h 10"/>
                  <a:gd name="T17" fmla="*/ 14 w 14"/>
                  <a:gd name="T18" fmla="*/ 10 h 10"/>
                </a:gdLst>
                <a:ahLst/>
                <a:cxnLst>
                  <a:cxn ang="T10">
                    <a:pos x="T0" y="T1"/>
                  </a:cxn>
                  <a:cxn ang="T11">
                    <a:pos x="T2" y="T3"/>
                  </a:cxn>
                  <a:cxn ang="T12">
                    <a:pos x="T4" y="T5"/>
                  </a:cxn>
                  <a:cxn ang="T13">
                    <a:pos x="T6" y="T7"/>
                  </a:cxn>
                  <a:cxn ang="T14">
                    <a:pos x="T8" y="T9"/>
                  </a:cxn>
                </a:cxnLst>
                <a:rect l="T15" t="T16" r="T17" b="T18"/>
                <a:pathLst>
                  <a:path w="14" h="10">
                    <a:moveTo>
                      <a:pt x="13" y="0"/>
                    </a:moveTo>
                    <a:lnTo>
                      <a:pt x="14" y="3"/>
                    </a:lnTo>
                    <a:lnTo>
                      <a:pt x="8" y="5"/>
                    </a:lnTo>
                    <a:lnTo>
                      <a:pt x="0" y="9"/>
                    </a:lnTo>
                    <a:lnTo>
                      <a:pt x="1" y="10"/>
                    </a:lnTo>
                  </a:path>
                </a:pathLst>
              </a:custGeom>
              <a:noFill/>
              <a:ln w="3">
                <a:solidFill>
                  <a:srgbClr val="00BDFF"/>
                </a:solidFill>
                <a:prstDash val="solid"/>
                <a:round/>
                <a:headEnd/>
                <a:tailEnd/>
              </a:ln>
            </p:spPr>
            <p:txBody>
              <a:bodyPr/>
              <a:lstStyle/>
              <a:p>
                <a:endParaRPr lang="nb-NO" dirty="0"/>
              </a:p>
            </p:txBody>
          </p:sp>
          <p:sp>
            <p:nvSpPr>
              <p:cNvPr id="2750" name="Freeform 2307"/>
              <p:cNvSpPr>
                <a:spLocks/>
              </p:cNvSpPr>
              <p:nvPr/>
            </p:nvSpPr>
            <p:spPr bwMode="auto">
              <a:xfrm>
                <a:off x="1583" y="2880"/>
                <a:ext cx="12" cy="13"/>
              </a:xfrm>
              <a:custGeom>
                <a:avLst/>
                <a:gdLst>
                  <a:gd name="T0" fmla="*/ 5 w 12"/>
                  <a:gd name="T1" fmla="*/ 13 h 13"/>
                  <a:gd name="T2" fmla="*/ 12 w 12"/>
                  <a:gd name="T3" fmla="*/ 8 h 13"/>
                  <a:gd name="T4" fmla="*/ 9 w 12"/>
                  <a:gd name="T5" fmla="*/ 0 h 13"/>
                  <a:gd name="T6" fmla="*/ 0 w 12"/>
                  <a:gd name="T7" fmla="*/ 1 h 13"/>
                  <a:gd name="T8" fmla="*/ 5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5" y="13"/>
                    </a:moveTo>
                    <a:lnTo>
                      <a:pt x="12" y="8"/>
                    </a:lnTo>
                    <a:lnTo>
                      <a:pt x="9" y="0"/>
                    </a:lnTo>
                    <a:lnTo>
                      <a:pt x="0" y="1"/>
                    </a:lnTo>
                    <a:lnTo>
                      <a:pt x="5" y="13"/>
                    </a:lnTo>
                  </a:path>
                </a:pathLst>
              </a:custGeom>
              <a:noFill/>
              <a:ln w="3">
                <a:solidFill>
                  <a:srgbClr val="00BDFF"/>
                </a:solidFill>
                <a:prstDash val="solid"/>
                <a:round/>
                <a:headEnd/>
                <a:tailEnd/>
              </a:ln>
            </p:spPr>
            <p:txBody>
              <a:bodyPr/>
              <a:lstStyle/>
              <a:p>
                <a:endParaRPr lang="nb-NO" dirty="0"/>
              </a:p>
            </p:txBody>
          </p:sp>
          <p:sp>
            <p:nvSpPr>
              <p:cNvPr id="2751" name="Freeform 2308"/>
              <p:cNvSpPr>
                <a:spLocks/>
              </p:cNvSpPr>
              <p:nvPr/>
            </p:nvSpPr>
            <p:spPr bwMode="auto">
              <a:xfrm>
                <a:off x="1619" y="2883"/>
                <a:ext cx="21" cy="14"/>
              </a:xfrm>
              <a:custGeom>
                <a:avLst/>
                <a:gdLst>
                  <a:gd name="T0" fmla="*/ 15 w 21"/>
                  <a:gd name="T1" fmla="*/ 14 h 14"/>
                  <a:gd name="T2" fmla="*/ 19 w 21"/>
                  <a:gd name="T3" fmla="*/ 13 h 14"/>
                  <a:gd name="T4" fmla="*/ 19 w 21"/>
                  <a:gd name="T5" fmla="*/ 11 h 14"/>
                  <a:gd name="T6" fmla="*/ 12 w 21"/>
                  <a:gd name="T7" fmla="*/ 10 h 14"/>
                  <a:gd name="T8" fmla="*/ 4 w 21"/>
                  <a:gd name="T9" fmla="*/ 10 h 14"/>
                  <a:gd name="T10" fmla="*/ 2 w 21"/>
                  <a:gd name="T11" fmla="*/ 10 h 14"/>
                  <a:gd name="T12" fmla="*/ 0 w 21"/>
                  <a:gd name="T13" fmla="*/ 10 h 14"/>
                  <a:gd name="T14" fmla="*/ 2 w 21"/>
                  <a:gd name="T15" fmla="*/ 7 h 14"/>
                  <a:gd name="T16" fmla="*/ 8 w 21"/>
                  <a:gd name="T17" fmla="*/ 2 h 14"/>
                  <a:gd name="T18" fmla="*/ 12 w 21"/>
                  <a:gd name="T19" fmla="*/ 0 h 14"/>
                  <a:gd name="T20" fmla="*/ 21 w 21"/>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4"/>
                  <a:gd name="T35" fmla="*/ 21 w 2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4">
                    <a:moveTo>
                      <a:pt x="15" y="14"/>
                    </a:moveTo>
                    <a:lnTo>
                      <a:pt x="19" y="13"/>
                    </a:lnTo>
                    <a:lnTo>
                      <a:pt x="19" y="11"/>
                    </a:lnTo>
                    <a:lnTo>
                      <a:pt x="12" y="10"/>
                    </a:lnTo>
                    <a:lnTo>
                      <a:pt x="4" y="10"/>
                    </a:lnTo>
                    <a:lnTo>
                      <a:pt x="2" y="10"/>
                    </a:lnTo>
                    <a:lnTo>
                      <a:pt x="0" y="10"/>
                    </a:lnTo>
                    <a:lnTo>
                      <a:pt x="2" y="7"/>
                    </a:lnTo>
                    <a:lnTo>
                      <a:pt x="8" y="2"/>
                    </a:lnTo>
                    <a:lnTo>
                      <a:pt x="12" y="0"/>
                    </a:lnTo>
                    <a:lnTo>
                      <a:pt x="21" y="0"/>
                    </a:lnTo>
                  </a:path>
                </a:pathLst>
              </a:custGeom>
              <a:noFill/>
              <a:ln w="3">
                <a:solidFill>
                  <a:srgbClr val="00BDFF"/>
                </a:solidFill>
                <a:prstDash val="solid"/>
                <a:round/>
                <a:headEnd/>
                <a:tailEnd/>
              </a:ln>
            </p:spPr>
            <p:txBody>
              <a:bodyPr/>
              <a:lstStyle/>
              <a:p>
                <a:endParaRPr lang="nb-NO" dirty="0"/>
              </a:p>
            </p:txBody>
          </p:sp>
          <p:sp>
            <p:nvSpPr>
              <p:cNvPr id="2752" name="Freeform 2309"/>
              <p:cNvSpPr>
                <a:spLocks/>
              </p:cNvSpPr>
              <p:nvPr/>
            </p:nvSpPr>
            <p:spPr bwMode="auto">
              <a:xfrm>
                <a:off x="1749" y="2897"/>
                <a:ext cx="8" cy="3"/>
              </a:xfrm>
              <a:custGeom>
                <a:avLst/>
                <a:gdLst>
                  <a:gd name="T0" fmla="*/ 1 w 8"/>
                  <a:gd name="T1" fmla="*/ 3 h 3"/>
                  <a:gd name="T2" fmla="*/ 0 w 8"/>
                  <a:gd name="T3" fmla="*/ 0 h 3"/>
                  <a:gd name="T4" fmla="*/ 0 w 8"/>
                  <a:gd name="T5" fmla="*/ 0 h 3"/>
                  <a:gd name="T6" fmla="*/ 8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1" y="3"/>
                    </a:moveTo>
                    <a:lnTo>
                      <a:pt x="0" y="0"/>
                    </a:lnTo>
                    <a:lnTo>
                      <a:pt x="8" y="0"/>
                    </a:lnTo>
                  </a:path>
                </a:pathLst>
              </a:custGeom>
              <a:noFill/>
              <a:ln w="3">
                <a:solidFill>
                  <a:srgbClr val="00BDFF"/>
                </a:solidFill>
                <a:prstDash val="solid"/>
                <a:round/>
                <a:headEnd/>
                <a:tailEnd/>
              </a:ln>
            </p:spPr>
            <p:txBody>
              <a:bodyPr/>
              <a:lstStyle/>
              <a:p>
                <a:endParaRPr lang="nb-NO" dirty="0"/>
              </a:p>
            </p:txBody>
          </p:sp>
          <p:sp>
            <p:nvSpPr>
              <p:cNvPr id="2753" name="Freeform 2310"/>
              <p:cNvSpPr>
                <a:spLocks/>
              </p:cNvSpPr>
              <p:nvPr/>
            </p:nvSpPr>
            <p:spPr bwMode="auto">
              <a:xfrm>
                <a:off x="1608" y="2896"/>
                <a:ext cx="11" cy="6"/>
              </a:xfrm>
              <a:custGeom>
                <a:avLst/>
                <a:gdLst>
                  <a:gd name="T0" fmla="*/ 0 w 11"/>
                  <a:gd name="T1" fmla="*/ 4 h 6"/>
                  <a:gd name="T2" fmla="*/ 0 w 11"/>
                  <a:gd name="T3" fmla="*/ 2 h 6"/>
                  <a:gd name="T4" fmla="*/ 6 w 11"/>
                  <a:gd name="T5" fmla="*/ 0 h 6"/>
                  <a:gd name="T6" fmla="*/ 10 w 11"/>
                  <a:gd name="T7" fmla="*/ 4 h 6"/>
                  <a:gd name="T8" fmla="*/ 11 w 11"/>
                  <a:gd name="T9" fmla="*/ 6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0" y="4"/>
                    </a:moveTo>
                    <a:lnTo>
                      <a:pt x="0" y="2"/>
                    </a:lnTo>
                    <a:lnTo>
                      <a:pt x="6" y="0"/>
                    </a:lnTo>
                    <a:lnTo>
                      <a:pt x="10" y="4"/>
                    </a:lnTo>
                    <a:lnTo>
                      <a:pt x="11" y="6"/>
                    </a:lnTo>
                  </a:path>
                </a:pathLst>
              </a:custGeom>
              <a:noFill/>
              <a:ln w="3">
                <a:solidFill>
                  <a:srgbClr val="00BDFF"/>
                </a:solidFill>
                <a:prstDash val="solid"/>
                <a:round/>
                <a:headEnd/>
                <a:tailEnd/>
              </a:ln>
            </p:spPr>
            <p:txBody>
              <a:bodyPr/>
              <a:lstStyle/>
              <a:p>
                <a:endParaRPr lang="nb-NO" dirty="0"/>
              </a:p>
            </p:txBody>
          </p:sp>
          <p:sp>
            <p:nvSpPr>
              <p:cNvPr id="2754" name="Freeform 2311"/>
              <p:cNvSpPr>
                <a:spLocks/>
              </p:cNvSpPr>
              <p:nvPr/>
            </p:nvSpPr>
            <p:spPr bwMode="auto">
              <a:xfrm>
                <a:off x="1820" y="2896"/>
                <a:ext cx="12" cy="6"/>
              </a:xfrm>
              <a:custGeom>
                <a:avLst/>
                <a:gdLst>
                  <a:gd name="T0" fmla="*/ 0 w 12"/>
                  <a:gd name="T1" fmla="*/ 0 h 6"/>
                  <a:gd name="T2" fmla="*/ 0 w 12"/>
                  <a:gd name="T3" fmla="*/ 0 h 6"/>
                  <a:gd name="T4" fmla="*/ 9 w 12"/>
                  <a:gd name="T5" fmla="*/ 4 h 6"/>
                  <a:gd name="T6" fmla="*/ 12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0"/>
                    </a:moveTo>
                    <a:lnTo>
                      <a:pt x="0" y="0"/>
                    </a:lnTo>
                    <a:lnTo>
                      <a:pt x="9" y="4"/>
                    </a:lnTo>
                    <a:lnTo>
                      <a:pt x="12" y="6"/>
                    </a:lnTo>
                  </a:path>
                </a:pathLst>
              </a:custGeom>
              <a:noFill/>
              <a:ln w="3">
                <a:solidFill>
                  <a:srgbClr val="00BDFF"/>
                </a:solidFill>
                <a:prstDash val="solid"/>
                <a:round/>
                <a:headEnd/>
                <a:tailEnd/>
              </a:ln>
            </p:spPr>
            <p:txBody>
              <a:bodyPr/>
              <a:lstStyle/>
              <a:p>
                <a:endParaRPr lang="nb-NO" dirty="0"/>
              </a:p>
            </p:txBody>
          </p:sp>
          <p:sp>
            <p:nvSpPr>
              <p:cNvPr id="2755" name="Freeform 2312"/>
              <p:cNvSpPr>
                <a:spLocks/>
              </p:cNvSpPr>
              <p:nvPr/>
            </p:nvSpPr>
            <p:spPr bwMode="auto">
              <a:xfrm>
                <a:off x="1669" y="2856"/>
                <a:ext cx="169" cy="49"/>
              </a:xfrm>
              <a:custGeom>
                <a:avLst/>
                <a:gdLst>
                  <a:gd name="T0" fmla="*/ 163 w 169"/>
                  <a:gd name="T1" fmla="*/ 46 h 49"/>
                  <a:gd name="T2" fmla="*/ 164 w 169"/>
                  <a:gd name="T3" fmla="*/ 49 h 49"/>
                  <a:gd name="T4" fmla="*/ 169 w 169"/>
                  <a:gd name="T5" fmla="*/ 42 h 49"/>
                  <a:gd name="T6" fmla="*/ 164 w 169"/>
                  <a:gd name="T7" fmla="*/ 40 h 49"/>
                  <a:gd name="T8" fmla="*/ 155 w 169"/>
                  <a:gd name="T9" fmla="*/ 36 h 49"/>
                  <a:gd name="T10" fmla="*/ 155 w 169"/>
                  <a:gd name="T11" fmla="*/ 31 h 49"/>
                  <a:gd name="T12" fmla="*/ 149 w 169"/>
                  <a:gd name="T13" fmla="*/ 33 h 49"/>
                  <a:gd name="T14" fmla="*/ 136 w 169"/>
                  <a:gd name="T15" fmla="*/ 32 h 49"/>
                  <a:gd name="T16" fmla="*/ 135 w 169"/>
                  <a:gd name="T17" fmla="*/ 34 h 49"/>
                  <a:gd name="T18" fmla="*/ 132 w 169"/>
                  <a:gd name="T19" fmla="*/ 38 h 49"/>
                  <a:gd name="T20" fmla="*/ 130 w 169"/>
                  <a:gd name="T21" fmla="*/ 42 h 49"/>
                  <a:gd name="T22" fmla="*/ 127 w 169"/>
                  <a:gd name="T23" fmla="*/ 45 h 49"/>
                  <a:gd name="T24" fmla="*/ 118 w 169"/>
                  <a:gd name="T25" fmla="*/ 44 h 49"/>
                  <a:gd name="T26" fmla="*/ 111 w 169"/>
                  <a:gd name="T27" fmla="*/ 37 h 49"/>
                  <a:gd name="T28" fmla="*/ 106 w 169"/>
                  <a:gd name="T29" fmla="*/ 33 h 49"/>
                  <a:gd name="T30" fmla="*/ 100 w 169"/>
                  <a:gd name="T31" fmla="*/ 33 h 49"/>
                  <a:gd name="T32" fmla="*/ 97 w 169"/>
                  <a:gd name="T33" fmla="*/ 32 h 49"/>
                  <a:gd name="T34" fmla="*/ 88 w 169"/>
                  <a:gd name="T35" fmla="*/ 34 h 49"/>
                  <a:gd name="T36" fmla="*/ 83 w 169"/>
                  <a:gd name="T37" fmla="*/ 34 h 49"/>
                  <a:gd name="T38" fmla="*/ 76 w 169"/>
                  <a:gd name="T39" fmla="*/ 29 h 49"/>
                  <a:gd name="T40" fmla="*/ 73 w 169"/>
                  <a:gd name="T41" fmla="*/ 27 h 49"/>
                  <a:gd name="T42" fmla="*/ 64 w 169"/>
                  <a:gd name="T43" fmla="*/ 24 h 49"/>
                  <a:gd name="T44" fmla="*/ 54 w 169"/>
                  <a:gd name="T45" fmla="*/ 23 h 49"/>
                  <a:gd name="T46" fmla="*/ 43 w 169"/>
                  <a:gd name="T47" fmla="*/ 27 h 49"/>
                  <a:gd name="T48" fmla="*/ 39 w 169"/>
                  <a:gd name="T49" fmla="*/ 16 h 49"/>
                  <a:gd name="T50" fmla="*/ 64 w 169"/>
                  <a:gd name="T51" fmla="*/ 20 h 49"/>
                  <a:gd name="T52" fmla="*/ 66 w 169"/>
                  <a:gd name="T53" fmla="*/ 17 h 49"/>
                  <a:gd name="T54" fmla="*/ 67 w 169"/>
                  <a:gd name="T55" fmla="*/ 16 h 49"/>
                  <a:gd name="T56" fmla="*/ 56 w 169"/>
                  <a:gd name="T57" fmla="*/ 12 h 49"/>
                  <a:gd name="T58" fmla="*/ 49 w 169"/>
                  <a:gd name="T59" fmla="*/ 11 h 49"/>
                  <a:gd name="T60" fmla="*/ 36 w 169"/>
                  <a:gd name="T61" fmla="*/ 11 h 49"/>
                  <a:gd name="T62" fmla="*/ 26 w 169"/>
                  <a:gd name="T63" fmla="*/ 10 h 49"/>
                  <a:gd name="T64" fmla="*/ 11 w 169"/>
                  <a:gd name="T65" fmla="*/ 4 h 49"/>
                  <a:gd name="T66" fmla="*/ 5 w 169"/>
                  <a:gd name="T67" fmla="*/ 2 h 49"/>
                  <a:gd name="T68" fmla="*/ 1 w 169"/>
                  <a:gd name="T69" fmla="*/ 0 h 49"/>
                  <a:gd name="T70" fmla="*/ 0 w 169"/>
                  <a:gd name="T71" fmla="*/ 0 h 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9"/>
                  <a:gd name="T109" fmla="*/ 0 h 49"/>
                  <a:gd name="T110" fmla="*/ 169 w 169"/>
                  <a:gd name="T111" fmla="*/ 49 h 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9" h="49">
                    <a:moveTo>
                      <a:pt x="163" y="46"/>
                    </a:moveTo>
                    <a:lnTo>
                      <a:pt x="164" y="49"/>
                    </a:lnTo>
                    <a:lnTo>
                      <a:pt x="169" y="42"/>
                    </a:lnTo>
                    <a:lnTo>
                      <a:pt x="164" y="40"/>
                    </a:lnTo>
                    <a:lnTo>
                      <a:pt x="155" y="36"/>
                    </a:lnTo>
                    <a:lnTo>
                      <a:pt x="155" y="31"/>
                    </a:lnTo>
                    <a:lnTo>
                      <a:pt x="149" y="33"/>
                    </a:lnTo>
                    <a:lnTo>
                      <a:pt x="136" y="32"/>
                    </a:lnTo>
                    <a:lnTo>
                      <a:pt x="135" y="34"/>
                    </a:lnTo>
                    <a:lnTo>
                      <a:pt x="132" y="38"/>
                    </a:lnTo>
                    <a:lnTo>
                      <a:pt x="130" y="42"/>
                    </a:lnTo>
                    <a:lnTo>
                      <a:pt x="127" y="45"/>
                    </a:lnTo>
                    <a:lnTo>
                      <a:pt x="118" y="44"/>
                    </a:lnTo>
                    <a:lnTo>
                      <a:pt x="111" y="37"/>
                    </a:lnTo>
                    <a:lnTo>
                      <a:pt x="106" y="33"/>
                    </a:lnTo>
                    <a:lnTo>
                      <a:pt x="100" y="33"/>
                    </a:lnTo>
                    <a:lnTo>
                      <a:pt x="97" y="32"/>
                    </a:lnTo>
                    <a:lnTo>
                      <a:pt x="88" y="34"/>
                    </a:lnTo>
                    <a:lnTo>
                      <a:pt x="83" y="34"/>
                    </a:lnTo>
                    <a:lnTo>
                      <a:pt x="76" y="29"/>
                    </a:lnTo>
                    <a:lnTo>
                      <a:pt x="73" y="27"/>
                    </a:lnTo>
                    <a:lnTo>
                      <a:pt x="64" y="24"/>
                    </a:lnTo>
                    <a:lnTo>
                      <a:pt x="54" y="23"/>
                    </a:lnTo>
                    <a:lnTo>
                      <a:pt x="43" y="27"/>
                    </a:lnTo>
                    <a:lnTo>
                      <a:pt x="39" y="16"/>
                    </a:lnTo>
                    <a:lnTo>
                      <a:pt x="64" y="20"/>
                    </a:lnTo>
                    <a:lnTo>
                      <a:pt x="66" y="17"/>
                    </a:lnTo>
                    <a:lnTo>
                      <a:pt x="67" y="16"/>
                    </a:lnTo>
                    <a:lnTo>
                      <a:pt x="56" y="12"/>
                    </a:lnTo>
                    <a:lnTo>
                      <a:pt x="49" y="11"/>
                    </a:lnTo>
                    <a:lnTo>
                      <a:pt x="36" y="11"/>
                    </a:lnTo>
                    <a:lnTo>
                      <a:pt x="26" y="10"/>
                    </a:lnTo>
                    <a:lnTo>
                      <a:pt x="11" y="4"/>
                    </a:lnTo>
                    <a:lnTo>
                      <a:pt x="5" y="2"/>
                    </a:lnTo>
                    <a:lnTo>
                      <a:pt x="1" y="0"/>
                    </a:lnTo>
                    <a:lnTo>
                      <a:pt x="0" y="0"/>
                    </a:lnTo>
                  </a:path>
                </a:pathLst>
              </a:custGeom>
              <a:noFill/>
              <a:ln w="3">
                <a:solidFill>
                  <a:srgbClr val="00BDFF"/>
                </a:solidFill>
                <a:prstDash val="solid"/>
                <a:round/>
                <a:headEnd/>
                <a:tailEnd/>
              </a:ln>
            </p:spPr>
            <p:txBody>
              <a:bodyPr/>
              <a:lstStyle/>
              <a:p>
                <a:endParaRPr lang="nb-NO" dirty="0"/>
              </a:p>
            </p:txBody>
          </p:sp>
          <p:sp>
            <p:nvSpPr>
              <p:cNvPr id="2756" name="Freeform 2313"/>
              <p:cNvSpPr>
                <a:spLocks/>
              </p:cNvSpPr>
              <p:nvPr/>
            </p:nvSpPr>
            <p:spPr bwMode="auto">
              <a:xfrm>
                <a:off x="1729" y="2893"/>
                <a:ext cx="11" cy="13"/>
              </a:xfrm>
              <a:custGeom>
                <a:avLst/>
                <a:gdLst>
                  <a:gd name="T0" fmla="*/ 0 w 11"/>
                  <a:gd name="T1" fmla="*/ 13 h 13"/>
                  <a:gd name="T2" fmla="*/ 2 w 11"/>
                  <a:gd name="T3" fmla="*/ 12 h 13"/>
                  <a:gd name="T4" fmla="*/ 6 w 11"/>
                  <a:gd name="T5" fmla="*/ 3 h 13"/>
                  <a:gd name="T6" fmla="*/ 10 w 11"/>
                  <a:gd name="T7" fmla="*/ 0 h 13"/>
                  <a:gd name="T8" fmla="*/ 11 w 11"/>
                  <a:gd name="T9" fmla="*/ 1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0" y="13"/>
                    </a:moveTo>
                    <a:lnTo>
                      <a:pt x="2" y="12"/>
                    </a:lnTo>
                    <a:lnTo>
                      <a:pt x="6" y="3"/>
                    </a:lnTo>
                    <a:lnTo>
                      <a:pt x="10" y="0"/>
                    </a:lnTo>
                    <a:lnTo>
                      <a:pt x="11" y="1"/>
                    </a:lnTo>
                  </a:path>
                </a:pathLst>
              </a:custGeom>
              <a:noFill/>
              <a:ln w="3">
                <a:solidFill>
                  <a:srgbClr val="00BDFF"/>
                </a:solidFill>
                <a:prstDash val="solid"/>
                <a:round/>
                <a:headEnd/>
                <a:tailEnd/>
              </a:ln>
            </p:spPr>
            <p:txBody>
              <a:bodyPr/>
              <a:lstStyle/>
              <a:p>
                <a:endParaRPr lang="nb-NO" dirty="0"/>
              </a:p>
            </p:txBody>
          </p:sp>
          <p:sp>
            <p:nvSpPr>
              <p:cNvPr id="2757" name="Freeform 2314"/>
              <p:cNvSpPr>
                <a:spLocks/>
              </p:cNvSpPr>
              <p:nvPr/>
            </p:nvSpPr>
            <p:spPr bwMode="auto">
              <a:xfrm>
                <a:off x="1627" y="2897"/>
                <a:ext cx="7" cy="11"/>
              </a:xfrm>
              <a:custGeom>
                <a:avLst/>
                <a:gdLst>
                  <a:gd name="T0" fmla="*/ 0 w 7"/>
                  <a:gd name="T1" fmla="*/ 11 h 11"/>
                  <a:gd name="T2" fmla="*/ 6 w 7"/>
                  <a:gd name="T3" fmla="*/ 9 h 11"/>
                  <a:gd name="T4" fmla="*/ 0 w 7"/>
                  <a:gd name="T5" fmla="*/ 5 h 11"/>
                  <a:gd name="T6" fmla="*/ 0 w 7"/>
                  <a:gd name="T7" fmla="*/ 1 h 11"/>
                  <a:gd name="T8" fmla="*/ 7 w 7"/>
                  <a:gd name="T9" fmla="*/ 0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6" y="9"/>
                    </a:lnTo>
                    <a:lnTo>
                      <a:pt x="0" y="5"/>
                    </a:lnTo>
                    <a:lnTo>
                      <a:pt x="0" y="1"/>
                    </a:lnTo>
                    <a:lnTo>
                      <a:pt x="7" y="0"/>
                    </a:lnTo>
                  </a:path>
                </a:pathLst>
              </a:custGeom>
              <a:noFill/>
              <a:ln w="3">
                <a:solidFill>
                  <a:srgbClr val="00BDFF"/>
                </a:solidFill>
                <a:prstDash val="solid"/>
                <a:round/>
                <a:headEnd/>
                <a:tailEnd/>
              </a:ln>
            </p:spPr>
            <p:txBody>
              <a:bodyPr/>
              <a:lstStyle/>
              <a:p>
                <a:endParaRPr lang="nb-NO" dirty="0"/>
              </a:p>
            </p:txBody>
          </p:sp>
          <p:sp>
            <p:nvSpPr>
              <p:cNvPr id="2758" name="Freeform 2315"/>
              <p:cNvSpPr>
                <a:spLocks/>
              </p:cNvSpPr>
              <p:nvPr/>
            </p:nvSpPr>
            <p:spPr bwMode="auto">
              <a:xfrm>
                <a:off x="1757" y="2897"/>
                <a:ext cx="33" cy="12"/>
              </a:xfrm>
              <a:custGeom>
                <a:avLst/>
                <a:gdLst>
                  <a:gd name="T0" fmla="*/ 0 w 33"/>
                  <a:gd name="T1" fmla="*/ 0 h 12"/>
                  <a:gd name="T2" fmla="*/ 3 w 33"/>
                  <a:gd name="T3" fmla="*/ 0 h 12"/>
                  <a:gd name="T4" fmla="*/ 12 w 33"/>
                  <a:gd name="T5" fmla="*/ 0 h 12"/>
                  <a:gd name="T6" fmla="*/ 14 w 33"/>
                  <a:gd name="T7" fmla="*/ 0 h 12"/>
                  <a:gd name="T8" fmla="*/ 25 w 33"/>
                  <a:gd name="T9" fmla="*/ 9 h 12"/>
                  <a:gd name="T10" fmla="*/ 33 w 33"/>
                  <a:gd name="T11" fmla="*/ 12 h 12"/>
                  <a:gd name="T12" fmla="*/ 0 60000 65536"/>
                  <a:gd name="T13" fmla="*/ 0 60000 65536"/>
                  <a:gd name="T14" fmla="*/ 0 60000 65536"/>
                  <a:gd name="T15" fmla="*/ 0 60000 65536"/>
                  <a:gd name="T16" fmla="*/ 0 60000 65536"/>
                  <a:gd name="T17" fmla="*/ 0 60000 65536"/>
                  <a:gd name="T18" fmla="*/ 0 w 33"/>
                  <a:gd name="T19" fmla="*/ 0 h 12"/>
                  <a:gd name="T20" fmla="*/ 33 w 3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3" h="12">
                    <a:moveTo>
                      <a:pt x="0" y="0"/>
                    </a:moveTo>
                    <a:lnTo>
                      <a:pt x="3" y="0"/>
                    </a:lnTo>
                    <a:lnTo>
                      <a:pt x="12" y="0"/>
                    </a:lnTo>
                    <a:lnTo>
                      <a:pt x="14" y="0"/>
                    </a:lnTo>
                    <a:lnTo>
                      <a:pt x="25" y="9"/>
                    </a:lnTo>
                    <a:lnTo>
                      <a:pt x="33" y="12"/>
                    </a:lnTo>
                  </a:path>
                </a:pathLst>
              </a:custGeom>
              <a:noFill/>
              <a:ln w="3">
                <a:solidFill>
                  <a:srgbClr val="00BDFF"/>
                </a:solidFill>
                <a:prstDash val="solid"/>
                <a:round/>
                <a:headEnd/>
                <a:tailEnd/>
              </a:ln>
            </p:spPr>
            <p:txBody>
              <a:bodyPr/>
              <a:lstStyle/>
              <a:p>
                <a:endParaRPr lang="nb-NO" dirty="0"/>
              </a:p>
            </p:txBody>
          </p:sp>
          <p:sp>
            <p:nvSpPr>
              <p:cNvPr id="2759" name="Freeform 2316"/>
              <p:cNvSpPr>
                <a:spLocks/>
              </p:cNvSpPr>
              <p:nvPr/>
            </p:nvSpPr>
            <p:spPr bwMode="auto">
              <a:xfrm>
                <a:off x="1619" y="2902"/>
                <a:ext cx="8" cy="7"/>
              </a:xfrm>
              <a:custGeom>
                <a:avLst/>
                <a:gdLst>
                  <a:gd name="T0" fmla="*/ 0 w 8"/>
                  <a:gd name="T1" fmla="*/ 0 h 7"/>
                  <a:gd name="T2" fmla="*/ 2 w 8"/>
                  <a:gd name="T3" fmla="*/ 3 h 7"/>
                  <a:gd name="T4" fmla="*/ 7 w 8"/>
                  <a:gd name="T5" fmla="*/ 7 h 7"/>
                  <a:gd name="T6" fmla="*/ 8 w 8"/>
                  <a:gd name="T7" fmla="*/ 6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0"/>
                    </a:moveTo>
                    <a:lnTo>
                      <a:pt x="2" y="3"/>
                    </a:lnTo>
                    <a:lnTo>
                      <a:pt x="7" y="7"/>
                    </a:lnTo>
                    <a:lnTo>
                      <a:pt x="8" y="6"/>
                    </a:lnTo>
                  </a:path>
                </a:pathLst>
              </a:custGeom>
              <a:noFill/>
              <a:ln w="3">
                <a:solidFill>
                  <a:srgbClr val="00BDFF"/>
                </a:solidFill>
                <a:prstDash val="solid"/>
                <a:round/>
                <a:headEnd/>
                <a:tailEnd/>
              </a:ln>
            </p:spPr>
            <p:txBody>
              <a:bodyPr/>
              <a:lstStyle/>
              <a:p>
                <a:endParaRPr lang="nb-NO" dirty="0"/>
              </a:p>
            </p:txBody>
          </p:sp>
          <p:sp>
            <p:nvSpPr>
              <p:cNvPr id="2760" name="Freeform 2317"/>
              <p:cNvSpPr>
                <a:spLocks/>
              </p:cNvSpPr>
              <p:nvPr/>
            </p:nvSpPr>
            <p:spPr bwMode="auto">
              <a:xfrm>
                <a:off x="1790" y="2894"/>
                <a:ext cx="30" cy="16"/>
              </a:xfrm>
              <a:custGeom>
                <a:avLst/>
                <a:gdLst>
                  <a:gd name="T0" fmla="*/ 0 w 30"/>
                  <a:gd name="T1" fmla="*/ 15 h 16"/>
                  <a:gd name="T2" fmla="*/ 5 w 30"/>
                  <a:gd name="T3" fmla="*/ 16 h 16"/>
                  <a:gd name="T4" fmla="*/ 7 w 30"/>
                  <a:gd name="T5" fmla="*/ 15 h 16"/>
                  <a:gd name="T6" fmla="*/ 15 w 30"/>
                  <a:gd name="T7" fmla="*/ 10 h 16"/>
                  <a:gd name="T8" fmla="*/ 17 w 30"/>
                  <a:gd name="T9" fmla="*/ 8 h 16"/>
                  <a:gd name="T10" fmla="*/ 23 w 30"/>
                  <a:gd name="T11" fmla="*/ 4 h 16"/>
                  <a:gd name="T12" fmla="*/ 23 w 30"/>
                  <a:gd name="T13" fmla="*/ 4 h 16"/>
                  <a:gd name="T14" fmla="*/ 23 w 30"/>
                  <a:gd name="T15" fmla="*/ 4 h 16"/>
                  <a:gd name="T16" fmla="*/ 23 w 30"/>
                  <a:gd name="T17" fmla="*/ 3 h 16"/>
                  <a:gd name="T18" fmla="*/ 22 w 30"/>
                  <a:gd name="T19" fmla="*/ 3 h 16"/>
                  <a:gd name="T20" fmla="*/ 19 w 30"/>
                  <a:gd name="T21" fmla="*/ 0 h 16"/>
                  <a:gd name="T22" fmla="*/ 30 w 30"/>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
                  <a:gd name="T38" fmla="*/ 30 w 3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
                    <a:moveTo>
                      <a:pt x="0" y="15"/>
                    </a:moveTo>
                    <a:lnTo>
                      <a:pt x="5" y="16"/>
                    </a:lnTo>
                    <a:lnTo>
                      <a:pt x="7" y="15"/>
                    </a:lnTo>
                    <a:lnTo>
                      <a:pt x="15" y="10"/>
                    </a:lnTo>
                    <a:lnTo>
                      <a:pt x="17" y="8"/>
                    </a:lnTo>
                    <a:lnTo>
                      <a:pt x="23" y="4"/>
                    </a:lnTo>
                    <a:lnTo>
                      <a:pt x="23" y="3"/>
                    </a:lnTo>
                    <a:lnTo>
                      <a:pt x="22" y="3"/>
                    </a:lnTo>
                    <a:lnTo>
                      <a:pt x="19" y="0"/>
                    </a:lnTo>
                    <a:lnTo>
                      <a:pt x="30" y="2"/>
                    </a:lnTo>
                  </a:path>
                </a:pathLst>
              </a:custGeom>
              <a:noFill/>
              <a:ln w="3">
                <a:solidFill>
                  <a:srgbClr val="00BDFF"/>
                </a:solidFill>
                <a:prstDash val="solid"/>
                <a:round/>
                <a:headEnd/>
                <a:tailEnd/>
              </a:ln>
            </p:spPr>
            <p:txBody>
              <a:bodyPr/>
              <a:lstStyle/>
              <a:p>
                <a:endParaRPr lang="nb-NO" dirty="0"/>
              </a:p>
            </p:txBody>
          </p:sp>
          <p:sp>
            <p:nvSpPr>
              <p:cNvPr id="2761" name="Freeform 2318"/>
              <p:cNvSpPr>
                <a:spLocks/>
              </p:cNvSpPr>
              <p:nvPr/>
            </p:nvSpPr>
            <p:spPr bwMode="auto">
              <a:xfrm>
                <a:off x="1686" y="2888"/>
                <a:ext cx="43" cy="22"/>
              </a:xfrm>
              <a:custGeom>
                <a:avLst/>
                <a:gdLst>
                  <a:gd name="T0" fmla="*/ 0 w 43"/>
                  <a:gd name="T1" fmla="*/ 2 h 22"/>
                  <a:gd name="T2" fmla="*/ 3 w 43"/>
                  <a:gd name="T3" fmla="*/ 5 h 22"/>
                  <a:gd name="T4" fmla="*/ 8 w 43"/>
                  <a:gd name="T5" fmla="*/ 1 h 22"/>
                  <a:gd name="T6" fmla="*/ 19 w 43"/>
                  <a:gd name="T7" fmla="*/ 0 h 22"/>
                  <a:gd name="T8" fmla="*/ 28 w 43"/>
                  <a:gd name="T9" fmla="*/ 0 h 22"/>
                  <a:gd name="T10" fmla="*/ 29 w 43"/>
                  <a:gd name="T11" fmla="*/ 0 h 22"/>
                  <a:gd name="T12" fmla="*/ 38 w 43"/>
                  <a:gd name="T13" fmla="*/ 0 h 22"/>
                  <a:gd name="T14" fmla="*/ 43 w 43"/>
                  <a:gd name="T15" fmla="*/ 1 h 22"/>
                  <a:gd name="T16" fmla="*/ 38 w 43"/>
                  <a:gd name="T17" fmla="*/ 14 h 22"/>
                  <a:gd name="T18" fmla="*/ 36 w 43"/>
                  <a:gd name="T19" fmla="*/ 2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2"/>
                  <a:gd name="T32" fmla="*/ 43 w 43"/>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2">
                    <a:moveTo>
                      <a:pt x="0" y="2"/>
                    </a:moveTo>
                    <a:lnTo>
                      <a:pt x="3" y="5"/>
                    </a:lnTo>
                    <a:lnTo>
                      <a:pt x="8" y="1"/>
                    </a:lnTo>
                    <a:lnTo>
                      <a:pt x="19" y="0"/>
                    </a:lnTo>
                    <a:lnTo>
                      <a:pt x="28" y="0"/>
                    </a:lnTo>
                    <a:lnTo>
                      <a:pt x="29" y="0"/>
                    </a:lnTo>
                    <a:lnTo>
                      <a:pt x="38" y="0"/>
                    </a:lnTo>
                    <a:lnTo>
                      <a:pt x="43" y="1"/>
                    </a:lnTo>
                    <a:lnTo>
                      <a:pt x="38" y="14"/>
                    </a:lnTo>
                    <a:lnTo>
                      <a:pt x="36" y="22"/>
                    </a:lnTo>
                  </a:path>
                </a:pathLst>
              </a:custGeom>
              <a:noFill/>
              <a:ln w="3">
                <a:solidFill>
                  <a:srgbClr val="00BDFF"/>
                </a:solidFill>
                <a:prstDash val="solid"/>
                <a:round/>
                <a:headEnd/>
                <a:tailEnd/>
              </a:ln>
            </p:spPr>
            <p:txBody>
              <a:bodyPr/>
              <a:lstStyle/>
              <a:p>
                <a:endParaRPr lang="nb-NO" dirty="0"/>
              </a:p>
            </p:txBody>
          </p:sp>
          <p:sp>
            <p:nvSpPr>
              <p:cNvPr id="2762" name="Freeform 2319"/>
              <p:cNvSpPr>
                <a:spLocks/>
              </p:cNvSpPr>
              <p:nvPr/>
            </p:nvSpPr>
            <p:spPr bwMode="auto">
              <a:xfrm>
                <a:off x="1750" y="2900"/>
                <a:ext cx="6" cy="13"/>
              </a:xfrm>
              <a:custGeom>
                <a:avLst/>
                <a:gdLst>
                  <a:gd name="T0" fmla="*/ 3 w 6"/>
                  <a:gd name="T1" fmla="*/ 13 h 13"/>
                  <a:gd name="T2" fmla="*/ 6 w 6"/>
                  <a:gd name="T3" fmla="*/ 11 h 13"/>
                  <a:gd name="T4" fmla="*/ 2 w 6"/>
                  <a:gd name="T5" fmla="*/ 2 h 13"/>
                  <a:gd name="T6" fmla="*/ 0 w 6"/>
                  <a:gd name="T7" fmla="*/ 0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3" y="13"/>
                    </a:moveTo>
                    <a:lnTo>
                      <a:pt x="6" y="11"/>
                    </a:lnTo>
                    <a:lnTo>
                      <a:pt x="2" y="2"/>
                    </a:lnTo>
                    <a:lnTo>
                      <a:pt x="0" y="0"/>
                    </a:lnTo>
                  </a:path>
                </a:pathLst>
              </a:custGeom>
              <a:noFill/>
              <a:ln w="3">
                <a:solidFill>
                  <a:srgbClr val="00BDFF"/>
                </a:solidFill>
                <a:prstDash val="solid"/>
                <a:round/>
                <a:headEnd/>
                <a:tailEnd/>
              </a:ln>
            </p:spPr>
            <p:txBody>
              <a:bodyPr/>
              <a:lstStyle/>
              <a:p>
                <a:endParaRPr lang="nb-NO" dirty="0"/>
              </a:p>
            </p:txBody>
          </p:sp>
          <p:sp>
            <p:nvSpPr>
              <p:cNvPr id="2763" name="Freeform 2320"/>
              <p:cNvSpPr>
                <a:spLocks/>
              </p:cNvSpPr>
              <p:nvPr/>
            </p:nvSpPr>
            <p:spPr bwMode="auto">
              <a:xfrm>
                <a:off x="1740" y="2894"/>
                <a:ext cx="13" cy="20"/>
              </a:xfrm>
              <a:custGeom>
                <a:avLst/>
                <a:gdLst>
                  <a:gd name="T0" fmla="*/ 0 w 13"/>
                  <a:gd name="T1" fmla="*/ 0 h 20"/>
                  <a:gd name="T2" fmla="*/ 1 w 13"/>
                  <a:gd name="T3" fmla="*/ 3 h 20"/>
                  <a:gd name="T4" fmla="*/ 2 w 13"/>
                  <a:gd name="T5" fmla="*/ 11 h 20"/>
                  <a:gd name="T6" fmla="*/ 6 w 13"/>
                  <a:gd name="T7" fmla="*/ 16 h 20"/>
                  <a:gd name="T8" fmla="*/ 12 w 13"/>
                  <a:gd name="T9" fmla="*/ 20 h 20"/>
                  <a:gd name="T10" fmla="*/ 13 w 13"/>
                  <a:gd name="T11" fmla="*/ 19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0"/>
                    </a:moveTo>
                    <a:lnTo>
                      <a:pt x="1" y="3"/>
                    </a:lnTo>
                    <a:lnTo>
                      <a:pt x="2" y="11"/>
                    </a:lnTo>
                    <a:lnTo>
                      <a:pt x="6" y="16"/>
                    </a:lnTo>
                    <a:lnTo>
                      <a:pt x="12" y="20"/>
                    </a:lnTo>
                    <a:lnTo>
                      <a:pt x="13" y="19"/>
                    </a:lnTo>
                  </a:path>
                </a:pathLst>
              </a:custGeom>
              <a:noFill/>
              <a:ln w="3">
                <a:solidFill>
                  <a:srgbClr val="00BDFF"/>
                </a:solidFill>
                <a:prstDash val="solid"/>
                <a:round/>
                <a:headEnd/>
                <a:tailEnd/>
              </a:ln>
            </p:spPr>
            <p:txBody>
              <a:bodyPr/>
              <a:lstStyle/>
              <a:p>
                <a:endParaRPr lang="nb-NO" dirty="0"/>
              </a:p>
            </p:txBody>
          </p:sp>
          <p:sp>
            <p:nvSpPr>
              <p:cNvPr id="2764" name="Freeform 2321"/>
              <p:cNvSpPr>
                <a:spLocks/>
              </p:cNvSpPr>
              <p:nvPr/>
            </p:nvSpPr>
            <p:spPr bwMode="auto">
              <a:xfrm>
                <a:off x="1720" y="2906"/>
                <a:ext cx="9" cy="8"/>
              </a:xfrm>
              <a:custGeom>
                <a:avLst/>
                <a:gdLst>
                  <a:gd name="T0" fmla="*/ 2 w 9"/>
                  <a:gd name="T1" fmla="*/ 4 h 8"/>
                  <a:gd name="T2" fmla="*/ 0 w 9"/>
                  <a:gd name="T3" fmla="*/ 8 h 8"/>
                  <a:gd name="T4" fmla="*/ 5 w 9"/>
                  <a:gd name="T5" fmla="*/ 8 h 8"/>
                  <a:gd name="T6" fmla="*/ 9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2" y="4"/>
                    </a:moveTo>
                    <a:lnTo>
                      <a:pt x="0" y="8"/>
                    </a:lnTo>
                    <a:lnTo>
                      <a:pt x="5" y="8"/>
                    </a:lnTo>
                    <a:lnTo>
                      <a:pt x="9" y="0"/>
                    </a:lnTo>
                  </a:path>
                </a:pathLst>
              </a:custGeom>
              <a:noFill/>
              <a:ln w="3">
                <a:solidFill>
                  <a:srgbClr val="00BDFF"/>
                </a:solidFill>
                <a:prstDash val="solid"/>
                <a:round/>
                <a:headEnd/>
                <a:tailEnd/>
              </a:ln>
            </p:spPr>
            <p:txBody>
              <a:bodyPr/>
              <a:lstStyle/>
              <a:p>
                <a:endParaRPr lang="nb-NO" dirty="0"/>
              </a:p>
            </p:txBody>
          </p:sp>
          <p:sp>
            <p:nvSpPr>
              <p:cNvPr id="2765" name="Freeform 2322"/>
              <p:cNvSpPr>
                <a:spLocks/>
              </p:cNvSpPr>
              <p:nvPr/>
            </p:nvSpPr>
            <p:spPr bwMode="auto">
              <a:xfrm>
                <a:off x="1584" y="2904"/>
                <a:ext cx="9" cy="15"/>
              </a:xfrm>
              <a:custGeom>
                <a:avLst/>
                <a:gdLst>
                  <a:gd name="T0" fmla="*/ 7 w 9"/>
                  <a:gd name="T1" fmla="*/ 15 h 15"/>
                  <a:gd name="T2" fmla="*/ 8 w 9"/>
                  <a:gd name="T3" fmla="*/ 13 h 15"/>
                  <a:gd name="T4" fmla="*/ 9 w 9"/>
                  <a:gd name="T5" fmla="*/ 0 h 15"/>
                  <a:gd name="T6" fmla="*/ 1 w 9"/>
                  <a:gd name="T7" fmla="*/ 4 h 15"/>
                  <a:gd name="T8" fmla="*/ 0 w 9"/>
                  <a:gd name="T9" fmla="*/ 15 h 15"/>
                  <a:gd name="T10" fmla="*/ 7 w 9"/>
                  <a:gd name="T11" fmla="*/ 15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7" y="15"/>
                    </a:moveTo>
                    <a:lnTo>
                      <a:pt x="8" y="13"/>
                    </a:lnTo>
                    <a:lnTo>
                      <a:pt x="9" y="0"/>
                    </a:lnTo>
                    <a:lnTo>
                      <a:pt x="1" y="4"/>
                    </a:lnTo>
                    <a:lnTo>
                      <a:pt x="0" y="15"/>
                    </a:lnTo>
                    <a:lnTo>
                      <a:pt x="7" y="15"/>
                    </a:lnTo>
                  </a:path>
                </a:pathLst>
              </a:custGeom>
              <a:noFill/>
              <a:ln w="3">
                <a:solidFill>
                  <a:srgbClr val="00BDFF"/>
                </a:solidFill>
                <a:prstDash val="solid"/>
                <a:round/>
                <a:headEnd/>
                <a:tailEnd/>
              </a:ln>
            </p:spPr>
            <p:txBody>
              <a:bodyPr/>
              <a:lstStyle/>
              <a:p>
                <a:endParaRPr lang="nb-NO" dirty="0"/>
              </a:p>
            </p:txBody>
          </p:sp>
          <p:sp>
            <p:nvSpPr>
              <p:cNvPr id="2766" name="Freeform 2323"/>
              <p:cNvSpPr>
                <a:spLocks/>
              </p:cNvSpPr>
              <p:nvPr/>
            </p:nvSpPr>
            <p:spPr bwMode="auto">
              <a:xfrm>
                <a:off x="1602" y="2900"/>
                <a:ext cx="6" cy="22"/>
              </a:xfrm>
              <a:custGeom>
                <a:avLst/>
                <a:gdLst>
                  <a:gd name="T0" fmla="*/ 4 w 6"/>
                  <a:gd name="T1" fmla="*/ 22 h 22"/>
                  <a:gd name="T2" fmla="*/ 2 w 6"/>
                  <a:gd name="T3" fmla="*/ 21 h 22"/>
                  <a:gd name="T4" fmla="*/ 0 w 6"/>
                  <a:gd name="T5" fmla="*/ 15 h 22"/>
                  <a:gd name="T6" fmla="*/ 3 w 6"/>
                  <a:gd name="T7" fmla="*/ 11 h 22"/>
                  <a:gd name="T8" fmla="*/ 4 w 6"/>
                  <a:gd name="T9" fmla="*/ 5 h 22"/>
                  <a:gd name="T10" fmla="*/ 6 w 6"/>
                  <a:gd name="T11" fmla="*/ 0 h 22"/>
                  <a:gd name="T12" fmla="*/ 0 60000 65536"/>
                  <a:gd name="T13" fmla="*/ 0 60000 65536"/>
                  <a:gd name="T14" fmla="*/ 0 60000 65536"/>
                  <a:gd name="T15" fmla="*/ 0 60000 65536"/>
                  <a:gd name="T16" fmla="*/ 0 60000 65536"/>
                  <a:gd name="T17" fmla="*/ 0 60000 65536"/>
                  <a:gd name="T18" fmla="*/ 0 w 6"/>
                  <a:gd name="T19" fmla="*/ 0 h 22"/>
                  <a:gd name="T20" fmla="*/ 6 w 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6" h="22">
                    <a:moveTo>
                      <a:pt x="4" y="22"/>
                    </a:moveTo>
                    <a:lnTo>
                      <a:pt x="2" y="21"/>
                    </a:lnTo>
                    <a:lnTo>
                      <a:pt x="0" y="15"/>
                    </a:lnTo>
                    <a:lnTo>
                      <a:pt x="3" y="11"/>
                    </a:lnTo>
                    <a:lnTo>
                      <a:pt x="4" y="5"/>
                    </a:lnTo>
                    <a:lnTo>
                      <a:pt x="6" y="0"/>
                    </a:lnTo>
                  </a:path>
                </a:pathLst>
              </a:custGeom>
              <a:noFill/>
              <a:ln w="3">
                <a:solidFill>
                  <a:srgbClr val="00BDFF"/>
                </a:solidFill>
                <a:prstDash val="solid"/>
                <a:round/>
                <a:headEnd/>
                <a:tailEnd/>
              </a:ln>
            </p:spPr>
            <p:txBody>
              <a:bodyPr/>
              <a:lstStyle/>
              <a:p>
                <a:endParaRPr lang="nb-NO" dirty="0"/>
              </a:p>
            </p:txBody>
          </p:sp>
          <p:sp>
            <p:nvSpPr>
              <p:cNvPr id="2767" name="Freeform 2324"/>
              <p:cNvSpPr>
                <a:spLocks/>
              </p:cNvSpPr>
              <p:nvPr/>
            </p:nvSpPr>
            <p:spPr bwMode="auto">
              <a:xfrm>
                <a:off x="1606" y="2922"/>
                <a:ext cx="33" cy="4"/>
              </a:xfrm>
              <a:custGeom>
                <a:avLst/>
                <a:gdLst>
                  <a:gd name="T0" fmla="*/ 33 w 33"/>
                  <a:gd name="T1" fmla="*/ 4 h 4"/>
                  <a:gd name="T2" fmla="*/ 33 w 33"/>
                  <a:gd name="T3" fmla="*/ 4 h 4"/>
                  <a:gd name="T4" fmla="*/ 24 w 33"/>
                  <a:gd name="T5" fmla="*/ 3 h 4"/>
                  <a:gd name="T6" fmla="*/ 13 w 33"/>
                  <a:gd name="T7" fmla="*/ 3 h 4"/>
                  <a:gd name="T8" fmla="*/ 4 w 33"/>
                  <a:gd name="T9" fmla="*/ 3 h 4"/>
                  <a:gd name="T10" fmla="*/ 0 w 33"/>
                  <a:gd name="T11" fmla="*/ 0 h 4"/>
                  <a:gd name="T12" fmla="*/ 0 60000 65536"/>
                  <a:gd name="T13" fmla="*/ 0 60000 65536"/>
                  <a:gd name="T14" fmla="*/ 0 60000 65536"/>
                  <a:gd name="T15" fmla="*/ 0 60000 65536"/>
                  <a:gd name="T16" fmla="*/ 0 60000 65536"/>
                  <a:gd name="T17" fmla="*/ 0 60000 65536"/>
                  <a:gd name="T18" fmla="*/ 0 w 33"/>
                  <a:gd name="T19" fmla="*/ 0 h 4"/>
                  <a:gd name="T20" fmla="*/ 33 w 3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3" h="4">
                    <a:moveTo>
                      <a:pt x="33" y="4"/>
                    </a:moveTo>
                    <a:lnTo>
                      <a:pt x="33" y="4"/>
                    </a:lnTo>
                    <a:lnTo>
                      <a:pt x="24" y="3"/>
                    </a:lnTo>
                    <a:lnTo>
                      <a:pt x="13" y="3"/>
                    </a:lnTo>
                    <a:lnTo>
                      <a:pt x="4" y="3"/>
                    </a:lnTo>
                    <a:lnTo>
                      <a:pt x="0" y="0"/>
                    </a:lnTo>
                  </a:path>
                </a:pathLst>
              </a:custGeom>
              <a:noFill/>
              <a:ln w="3">
                <a:solidFill>
                  <a:srgbClr val="00BDFF"/>
                </a:solidFill>
                <a:prstDash val="solid"/>
                <a:round/>
                <a:headEnd/>
                <a:tailEnd/>
              </a:ln>
            </p:spPr>
            <p:txBody>
              <a:bodyPr/>
              <a:lstStyle/>
              <a:p>
                <a:endParaRPr lang="nb-NO" dirty="0"/>
              </a:p>
            </p:txBody>
          </p:sp>
          <p:sp>
            <p:nvSpPr>
              <p:cNvPr id="2768" name="Freeform 2325"/>
              <p:cNvSpPr>
                <a:spLocks/>
              </p:cNvSpPr>
              <p:nvPr/>
            </p:nvSpPr>
            <p:spPr bwMode="auto">
              <a:xfrm>
                <a:off x="1598" y="2926"/>
                <a:ext cx="62" cy="47"/>
              </a:xfrm>
              <a:custGeom>
                <a:avLst/>
                <a:gdLst>
                  <a:gd name="T0" fmla="*/ 61 w 62"/>
                  <a:gd name="T1" fmla="*/ 47 h 47"/>
                  <a:gd name="T2" fmla="*/ 62 w 62"/>
                  <a:gd name="T3" fmla="*/ 47 h 47"/>
                  <a:gd name="T4" fmla="*/ 55 w 62"/>
                  <a:gd name="T5" fmla="*/ 46 h 47"/>
                  <a:gd name="T6" fmla="*/ 48 w 62"/>
                  <a:gd name="T7" fmla="*/ 44 h 47"/>
                  <a:gd name="T8" fmla="*/ 37 w 62"/>
                  <a:gd name="T9" fmla="*/ 42 h 47"/>
                  <a:gd name="T10" fmla="*/ 32 w 62"/>
                  <a:gd name="T11" fmla="*/ 39 h 47"/>
                  <a:gd name="T12" fmla="*/ 28 w 62"/>
                  <a:gd name="T13" fmla="*/ 38 h 47"/>
                  <a:gd name="T14" fmla="*/ 24 w 62"/>
                  <a:gd name="T15" fmla="*/ 36 h 47"/>
                  <a:gd name="T16" fmla="*/ 23 w 62"/>
                  <a:gd name="T17" fmla="*/ 35 h 47"/>
                  <a:gd name="T18" fmla="*/ 23 w 62"/>
                  <a:gd name="T19" fmla="*/ 31 h 47"/>
                  <a:gd name="T20" fmla="*/ 24 w 62"/>
                  <a:gd name="T21" fmla="*/ 30 h 47"/>
                  <a:gd name="T22" fmla="*/ 25 w 62"/>
                  <a:gd name="T23" fmla="*/ 25 h 47"/>
                  <a:gd name="T24" fmla="*/ 35 w 62"/>
                  <a:gd name="T25" fmla="*/ 30 h 47"/>
                  <a:gd name="T26" fmla="*/ 40 w 62"/>
                  <a:gd name="T27" fmla="*/ 30 h 47"/>
                  <a:gd name="T28" fmla="*/ 41 w 62"/>
                  <a:gd name="T29" fmla="*/ 26 h 47"/>
                  <a:gd name="T30" fmla="*/ 35 w 62"/>
                  <a:gd name="T31" fmla="*/ 21 h 47"/>
                  <a:gd name="T32" fmla="*/ 31 w 62"/>
                  <a:gd name="T33" fmla="*/ 18 h 47"/>
                  <a:gd name="T34" fmla="*/ 49 w 62"/>
                  <a:gd name="T35" fmla="*/ 19 h 47"/>
                  <a:gd name="T36" fmla="*/ 53 w 62"/>
                  <a:gd name="T37" fmla="*/ 14 h 47"/>
                  <a:gd name="T38" fmla="*/ 42 w 62"/>
                  <a:gd name="T39" fmla="*/ 14 h 47"/>
                  <a:gd name="T40" fmla="*/ 35 w 62"/>
                  <a:gd name="T41" fmla="*/ 13 h 47"/>
                  <a:gd name="T42" fmla="*/ 23 w 62"/>
                  <a:gd name="T43" fmla="*/ 12 h 47"/>
                  <a:gd name="T44" fmla="*/ 3 w 62"/>
                  <a:gd name="T45" fmla="*/ 17 h 47"/>
                  <a:gd name="T46" fmla="*/ 0 w 62"/>
                  <a:gd name="T47" fmla="*/ 14 h 47"/>
                  <a:gd name="T48" fmla="*/ 2 w 62"/>
                  <a:gd name="T49" fmla="*/ 10 h 47"/>
                  <a:gd name="T50" fmla="*/ 7 w 62"/>
                  <a:gd name="T51" fmla="*/ 8 h 47"/>
                  <a:gd name="T52" fmla="*/ 23 w 62"/>
                  <a:gd name="T53" fmla="*/ 8 h 47"/>
                  <a:gd name="T54" fmla="*/ 29 w 62"/>
                  <a:gd name="T55" fmla="*/ 8 h 47"/>
                  <a:gd name="T56" fmla="*/ 38 w 62"/>
                  <a:gd name="T57" fmla="*/ 9 h 47"/>
                  <a:gd name="T58" fmla="*/ 45 w 62"/>
                  <a:gd name="T59" fmla="*/ 9 h 47"/>
                  <a:gd name="T60" fmla="*/ 49 w 62"/>
                  <a:gd name="T61" fmla="*/ 9 h 47"/>
                  <a:gd name="T62" fmla="*/ 52 w 62"/>
                  <a:gd name="T63" fmla="*/ 6 h 47"/>
                  <a:gd name="T64" fmla="*/ 52 w 62"/>
                  <a:gd name="T65" fmla="*/ 4 h 47"/>
                  <a:gd name="T66" fmla="*/ 41 w 62"/>
                  <a:gd name="T67" fmla="*/ 0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
                  <a:gd name="T103" fmla="*/ 0 h 47"/>
                  <a:gd name="T104" fmla="*/ 62 w 62"/>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 h="47">
                    <a:moveTo>
                      <a:pt x="61" y="47"/>
                    </a:moveTo>
                    <a:lnTo>
                      <a:pt x="62" y="47"/>
                    </a:lnTo>
                    <a:lnTo>
                      <a:pt x="55" y="46"/>
                    </a:lnTo>
                    <a:lnTo>
                      <a:pt x="48" y="44"/>
                    </a:lnTo>
                    <a:lnTo>
                      <a:pt x="37" y="42"/>
                    </a:lnTo>
                    <a:lnTo>
                      <a:pt x="32" y="39"/>
                    </a:lnTo>
                    <a:lnTo>
                      <a:pt x="28" y="38"/>
                    </a:lnTo>
                    <a:lnTo>
                      <a:pt x="24" y="36"/>
                    </a:lnTo>
                    <a:lnTo>
                      <a:pt x="23" y="35"/>
                    </a:lnTo>
                    <a:lnTo>
                      <a:pt x="23" y="31"/>
                    </a:lnTo>
                    <a:lnTo>
                      <a:pt x="24" y="30"/>
                    </a:lnTo>
                    <a:lnTo>
                      <a:pt x="25" y="25"/>
                    </a:lnTo>
                    <a:lnTo>
                      <a:pt x="35" y="30"/>
                    </a:lnTo>
                    <a:lnTo>
                      <a:pt x="40" y="30"/>
                    </a:lnTo>
                    <a:lnTo>
                      <a:pt x="41" y="26"/>
                    </a:lnTo>
                    <a:lnTo>
                      <a:pt x="35" y="21"/>
                    </a:lnTo>
                    <a:lnTo>
                      <a:pt x="31" y="18"/>
                    </a:lnTo>
                    <a:lnTo>
                      <a:pt x="49" y="19"/>
                    </a:lnTo>
                    <a:lnTo>
                      <a:pt x="53" y="14"/>
                    </a:lnTo>
                    <a:lnTo>
                      <a:pt x="42" y="14"/>
                    </a:lnTo>
                    <a:lnTo>
                      <a:pt x="35" y="13"/>
                    </a:lnTo>
                    <a:lnTo>
                      <a:pt x="23" y="12"/>
                    </a:lnTo>
                    <a:lnTo>
                      <a:pt x="3" y="17"/>
                    </a:lnTo>
                    <a:lnTo>
                      <a:pt x="0" y="14"/>
                    </a:lnTo>
                    <a:lnTo>
                      <a:pt x="2" y="10"/>
                    </a:lnTo>
                    <a:lnTo>
                      <a:pt x="7" y="8"/>
                    </a:lnTo>
                    <a:lnTo>
                      <a:pt x="23" y="8"/>
                    </a:lnTo>
                    <a:lnTo>
                      <a:pt x="29" y="8"/>
                    </a:lnTo>
                    <a:lnTo>
                      <a:pt x="38" y="9"/>
                    </a:lnTo>
                    <a:lnTo>
                      <a:pt x="45" y="9"/>
                    </a:lnTo>
                    <a:lnTo>
                      <a:pt x="49" y="9"/>
                    </a:lnTo>
                    <a:lnTo>
                      <a:pt x="52" y="6"/>
                    </a:lnTo>
                    <a:lnTo>
                      <a:pt x="52" y="4"/>
                    </a:lnTo>
                    <a:lnTo>
                      <a:pt x="41" y="0"/>
                    </a:lnTo>
                  </a:path>
                </a:pathLst>
              </a:custGeom>
              <a:noFill/>
              <a:ln w="3">
                <a:solidFill>
                  <a:srgbClr val="00BDFF"/>
                </a:solidFill>
                <a:prstDash val="solid"/>
                <a:round/>
                <a:headEnd/>
                <a:tailEnd/>
              </a:ln>
            </p:spPr>
            <p:txBody>
              <a:bodyPr/>
              <a:lstStyle/>
              <a:p>
                <a:endParaRPr lang="nb-NO" dirty="0"/>
              </a:p>
            </p:txBody>
          </p:sp>
          <p:sp>
            <p:nvSpPr>
              <p:cNvPr id="2769" name="Freeform 2326"/>
              <p:cNvSpPr>
                <a:spLocks/>
              </p:cNvSpPr>
              <p:nvPr/>
            </p:nvSpPr>
            <p:spPr bwMode="auto">
              <a:xfrm>
                <a:off x="1610" y="2976"/>
                <a:ext cx="8" cy="1"/>
              </a:xfrm>
              <a:custGeom>
                <a:avLst/>
                <a:gdLst>
                  <a:gd name="T0" fmla="*/ 0 w 8"/>
                  <a:gd name="T1" fmla="*/ 0 h 1"/>
                  <a:gd name="T2" fmla="*/ 7 w 8"/>
                  <a:gd name="T3" fmla="*/ 0 h 1"/>
                  <a:gd name="T4" fmla="*/ 8 w 8"/>
                  <a:gd name="T5" fmla="*/ 1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0" y="0"/>
                    </a:moveTo>
                    <a:lnTo>
                      <a:pt x="7" y="0"/>
                    </a:lnTo>
                    <a:lnTo>
                      <a:pt x="8" y="1"/>
                    </a:lnTo>
                  </a:path>
                </a:pathLst>
              </a:custGeom>
              <a:noFill/>
              <a:ln w="3">
                <a:solidFill>
                  <a:srgbClr val="00BDFF"/>
                </a:solidFill>
                <a:prstDash val="solid"/>
                <a:round/>
                <a:headEnd/>
                <a:tailEnd/>
              </a:ln>
            </p:spPr>
            <p:txBody>
              <a:bodyPr/>
              <a:lstStyle/>
              <a:p>
                <a:endParaRPr lang="nb-NO" dirty="0"/>
              </a:p>
            </p:txBody>
          </p:sp>
          <p:sp>
            <p:nvSpPr>
              <p:cNvPr id="2770" name="Freeform 2327"/>
              <p:cNvSpPr>
                <a:spLocks/>
              </p:cNvSpPr>
              <p:nvPr/>
            </p:nvSpPr>
            <p:spPr bwMode="auto">
              <a:xfrm>
                <a:off x="1676" y="2972"/>
                <a:ext cx="10" cy="5"/>
              </a:xfrm>
              <a:custGeom>
                <a:avLst/>
                <a:gdLst>
                  <a:gd name="T0" fmla="*/ 10 w 10"/>
                  <a:gd name="T1" fmla="*/ 0 h 5"/>
                  <a:gd name="T2" fmla="*/ 0 w 10"/>
                  <a:gd name="T3" fmla="*/ 4 h 5"/>
                  <a:gd name="T4" fmla="*/ 0 w 10"/>
                  <a:gd name="T5" fmla="*/ 5 h 5"/>
                  <a:gd name="T6" fmla="*/ 0 60000 65536"/>
                  <a:gd name="T7" fmla="*/ 0 60000 65536"/>
                  <a:gd name="T8" fmla="*/ 0 60000 65536"/>
                  <a:gd name="T9" fmla="*/ 0 w 10"/>
                  <a:gd name="T10" fmla="*/ 0 h 5"/>
                  <a:gd name="T11" fmla="*/ 10 w 10"/>
                  <a:gd name="T12" fmla="*/ 5 h 5"/>
                </a:gdLst>
                <a:ahLst/>
                <a:cxnLst>
                  <a:cxn ang="T6">
                    <a:pos x="T0" y="T1"/>
                  </a:cxn>
                  <a:cxn ang="T7">
                    <a:pos x="T2" y="T3"/>
                  </a:cxn>
                  <a:cxn ang="T8">
                    <a:pos x="T4" y="T5"/>
                  </a:cxn>
                </a:cxnLst>
                <a:rect l="T9" t="T10" r="T11" b="T12"/>
                <a:pathLst>
                  <a:path w="10" h="5">
                    <a:moveTo>
                      <a:pt x="10" y="0"/>
                    </a:moveTo>
                    <a:lnTo>
                      <a:pt x="0" y="4"/>
                    </a:lnTo>
                    <a:lnTo>
                      <a:pt x="0" y="5"/>
                    </a:lnTo>
                  </a:path>
                </a:pathLst>
              </a:custGeom>
              <a:noFill/>
              <a:ln w="3">
                <a:solidFill>
                  <a:srgbClr val="00BDFF"/>
                </a:solidFill>
                <a:prstDash val="solid"/>
                <a:round/>
                <a:headEnd/>
                <a:tailEnd/>
              </a:ln>
            </p:spPr>
            <p:txBody>
              <a:bodyPr/>
              <a:lstStyle/>
              <a:p>
                <a:endParaRPr lang="nb-NO" dirty="0"/>
              </a:p>
            </p:txBody>
          </p:sp>
          <p:sp>
            <p:nvSpPr>
              <p:cNvPr id="2771" name="Freeform 2328"/>
              <p:cNvSpPr>
                <a:spLocks/>
              </p:cNvSpPr>
              <p:nvPr/>
            </p:nvSpPr>
            <p:spPr bwMode="auto">
              <a:xfrm>
                <a:off x="1618" y="2977"/>
                <a:ext cx="7" cy="1"/>
              </a:xfrm>
              <a:custGeom>
                <a:avLst/>
                <a:gdLst>
                  <a:gd name="T0" fmla="*/ 0 w 7"/>
                  <a:gd name="T1" fmla="*/ 0 h 1"/>
                  <a:gd name="T2" fmla="*/ 7 w 7"/>
                  <a:gd name="T3" fmla="*/ 0 h 1"/>
                  <a:gd name="T4" fmla="*/ 7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path>
                </a:pathLst>
              </a:custGeom>
              <a:noFill/>
              <a:ln w="3">
                <a:solidFill>
                  <a:srgbClr val="00BDFF"/>
                </a:solidFill>
                <a:prstDash val="solid"/>
                <a:round/>
                <a:headEnd/>
                <a:tailEnd/>
              </a:ln>
            </p:spPr>
            <p:txBody>
              <a:bodyPr/>
              <a:lstStyle/>
              <a:p>
                <a:endParaRPr lang="nb-NO" dirty="0"/>
              </a:p>
            </p:txBody>
          </p:sp>
          <p:sp>
            <p:nvSpPr>
              <p:cNvPr id="2772" name="Freeform 2329"/>
              <p:cNvSpPr>
                <a:spLocks/>
              </p:cNvSpPr>
              <p:nvPr/>
            </p:nvSpPr>
            <p:spPr bwMode="auto">
              <a:xfrm>
                <a:off x="1653" y="2973"/>
                <a:ext cx="10" cy="8"/>
              </a:xfrm>
              <a:custGeom>
                <a:avLst/>
                <a:gdLst>
                  <a:gd name="T0" fmla="*/ 10 w 10"/>
                  <a:gd name="T1" fmla="*/ 8 h 8"/>
                  <a:gd name="T2" fmla="*/ 4 w 10"/>
                  <a:gd name="T3" fmla="*/ 8 h 8"/>
                  <a:gd name="T4" fmla="*/ 0 w 10"/>
                  <a:gd name="T5" fmla="*/ 5 h 8"/>
                  <a:gd name="T6" fmla="*/ 6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8"/>
                    </a:moveTo>
                    <a:lnTo>
                      <a:pt x="4" y="8"/>
                    </a:lnTo>
                    <a:lnTo>
                      <a:pt x="0" y="5"/>
                    </a:lnTo>
                    <a:lnTo>
                      <a:pt x="6" y="0"/>
                    </a:lnTo>
                  </a:path>
                </a:pathLst>
              </a:custGeom>
              <a:noFill/>
              <a:ln w="3">
                <a:solidFill>
                  <a:srgbClr val="00BDFF"/>
                </a:solidFill>
                <a:prstDash val="solid"/>
                <a:round/>
                <a:headEnd/>
                <a:tailEnd/>
              </a:ln>
            </p:spPr>
            <p:txBody>
              <a:bodyPr/>
              <a:lstStyle/>
              <a:p>
                <a:endParaRPr lang="nb-NO" dirty="0"/>
              </a:p>
            </p:txBody>
          </p:sp>
          <p:sp>
            <p:nvSpPr>
              <p:cNvPr id="2773" name="Line 2330"/>
              <p:cNvSpPr>
                <a:spLocks noChangeShapeType="1"/>
              </p:cNvSpPr>
              <p:nvPr/>
            </p:nvSpPr>
            <p:spPr bwMode="auto">
              <a:xfrm flipH="1" flipV="1">
                <a:off x="1663" y="2981"/>
                <a:ext cx="6" cy="1"/>
              </a:xfrm>
              <a:prstGeom prst="line">
                <a:avLst/>
              </a:prstGeom>
              <a:noFill/>
              <a:ln w="3">
                <a:solidFill>
                  <a:srgbClr val="00BDFF"/>
                </a:solidFill>
                <a:round/>
                <a:headEnd/>
                <a:tailEnd/>
              </a:ln>
            </p:spPr>
            <p:txBody>
              <a:bodyPr/>
              <a:lstStyle/>
              <a:p>
                <a:endParaRPr lang="nb-NO" dirty="0"/>
              </a:p>
            </p:txBody>
          </p:sp>
          <p:sp>
            <p:nvSpPr>
              <p:cNvPr id="2774" name="Freeform 2331"/>
              <p:cNvSpPr>
                <a:spLocks/>
              </p:cNvSpPr>
              <p:nvPr/>
            </p:nvSpPr>
            <p:spPr bwMode="auto">
              <a:xfrm>
                <a:off x="1669" y="2977"/>
                <a:ext cx="7" cy="5"/>
              </a:xfrm>
              <a:custGeom>
                <a:avLst/>
                <a:gdLst>
                  <a:gd name="T0" fmla="*/ 7 w 7"/>
                  <a:gd name="T1" fmla="*/ 0 h 5"/>
                  <a:gd name="T2" fmla="*/ 3 w 7"/>
                  <a:gd name="T3" fmla="*/ 5 h 5"/>
                  <a:gd name="T4" fmla="*/ 0 w 7"/>
                  <a:gd name="T5" fmla="*/ 5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7" y="0"/>
                    </a:moveTo>
                    <a:lnTo>
                      <a:pt x="3" y="5"/>
                    </a:lnTo>
                    <a:lnTo>
                      <a:pt x="0" y="5"/>
                    </a:lnTo>
                  </a:path>
                </a:pathLst>
              </a:custGeom>
              <a:noFill/>
              <a:ln w="3">
                <a:solidFill>
                  <a:srgbClr val="00BDFF"/>
                </a:solidFill>
                <a:prstDash val="solid"/>
                <a:round/>
                <a:headEnd/>
                <a:tailEnd/>
              </a:ln>
            </p:spPr>
            <p:txBody>
              <a:bodyPr/>
              <a:lstStyle/>
              <a:p>
                <a:endParaRPr lang="nb-NO" dirty="0"/>
              </a:p>
            </p:txBody>
          </p:sp>
          <p:sp>
            <p:nvSpPr>
              <p:cNvPr id="2775" name="Freeform 2332"/>
              <p:cNvSpPr>
                <a:spLocks/>
              </p:cNvSpPr>
              <p:nvPr/>
            </p:nvSpPr>
            <p:spPr bwMode="auto">
              <a:xfrm>
                <a:off x="1625" y="2972"/>
                <a:ext cx="25" cy="10"/>
              </a:xfrm>
              <a:custGeom>
                <a:avLst/>
                <a:gdLst>
                  <a:gd name="T0" fmla="*/ 0 w 25"/>
                  <a:gd name="T1" fmla="*/ 5 h 10"/>
                  <a:gd name="T2" fmla="*/ 2 w 25"/>
                  <a:gd name="T3" fmla="*/ 0 h 10"/>
                  <a:gd name="T4" fmla="*/ 15 w 25"/>
                  <a:gd name="T5" fmla="*/ 6 h 10"/>
                  <a:gd name="T6" fmla="*/ 15 w 25"/>
                  <a:gd name="T7" fmla="*/ 2 h 10"/>
                  <a:gd name="T8" fmla="*/ 25 w 25"/>
                  <a:gd name="T9" fmla="*/ 5 h 10"/>
                  <a:gd name="T10" fmla="*/ 23 w 25"/>
                  <a:gd name="T11" fmla="*/ 10 h 10"/>
                  <a:gd name="T12" fmla="*/ 0 60000 65536"/>
                  <a:gd name="T13" fmla="*/ 0 60000 65536"/>
                  <a:gd name="T14" fmla="*/ 0 60000 65536"/>
                  <a:gd name="T15" fmla="*/ 0 60000 65536"/>
                  <a:gd name="T16" fmla="*/ 0 60000 65536"/>
                  <a:gd name="T17" fmla="*/ 0 60000 65536"/>
                  <a:gd name="T18" fmla="*/ 0 w 25"/>
                  <a:gd name="T19" fmla="*/ 0 h 10"/>
                  <a:gd name="T20" fmla="*/ 25 w 2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5" h="10">
                    <a:moveTo>
                      <a:pt x="0" y="5"/>
                    </a:moveTo>
                    <a:lnTo>
                      <a:pt x="2" y="0"/>
                    </a:lnTo>
                    <a:lnTo>
                      <a:pt x="15" y="6"/>
                    </a:lnTo>
                    <a:lnTo>
                      <a:pt x="15" y="2"/>
                    </a:lnTo>
                    <a:lnTo>
                      <a:pt x="25" y="5"/>
                    </a:lnTo>
                    <a:lnTo>
                      <a:pt x="23" y="10"/>
                    </a:lnTo>
                  </a:path>
                </a:pathLst>
              </a:custGeom>
              <a:noFill/>
              <a:ln w="3">
                <a:solidFill>
                  <a:srgbClr val="00BDFF"/>
                </a:solidFill>
                <a:prstDash val="solid"/>
                <a:round/>
                <a:headEnd/>
                <a:tailEnd/>
              </a:ln>
            </p:spPr>
            <p:txBody>
              <a:bodyPr/>
              <a:lstStyle/>
              <a:p>
                <a:endParaRPr lang="nb-NO" dirty="0"/>
              </a:p>
            </p:txBody>
          </p:sp>
          <p:sp>
            <p:nvSpPr>
              <p:cNvPr id="2776" name="Freeform 2333"/>
              <p:cNvSpPr>
                <a:spLocks/>
              </p:cNvSpPr>
              <p:nvPr/>
            </p:nvSpPr>
            <p:spPr bwMode="auto">
              <a:xfrm>
                <a:off x="1676" y="2981"/>
                <a:ext cx="17" cy="4"/>
              </a:xfrm>
              <a:custGeom>
                <a:avLst/>
                <a:gdLst>
                  <a:gd name="T0" fmla="*/ 0 w 17"/>
                  <a:gd name="T1" fmla="*/ 4 h 4"/>
                  <a:gd name="T2" fmla="*/ 8 w 17"/>
                  <a:gd name="T3" fmla="*/ 0 h 4"/>
                  <a:gd name="T4" fmla="*/ 15 w 17"/>
                  <a:gd name="T5" fmla="*/ 2 h 4"/>
                  <a:gd name="T6" fmla="*/ 17 w 17"/>
                  <a:gd name="T7" fmla="*/ 2 h 4"/>
                  <a:gd name="T8" fmla="*/ 0 60000 65536"/>
                  <a:gd name="T9" fmla="*/ 0 60000 65536"/>
                  <a:gd name="T10" fmla="*/ 0 60000 65536"/>
                  <a:gd name="T11" fmla="*/ 0 60000 65536"/>
                  <a:gd name="T12" fmla="*/ 0 w 17"/>
                  <a:gd name="T13" fmla="*/ 0 h 4"/>
                  <a:gd name="T14" fmla="*/ 17 w 17"/>
                  <a:gd name="T15" fmla="*/ 4 h 4"/>
                </a:gdLst>
                <a:ahLst/>
                <a:cxnLst>
                  <a:cxn ang="T8">
                    <a:pos x="T0" y="T1"/>
                  </a:cxn>
                  <a:cxn ang="T9">
                    <a:pos x="T2" y="T3"/>
                  </a:cxn>
                  <a:cxn ang="T10">
                    <a:pos x="T4" y="T5"/>
                  </a:cxn>
                  <a:cxn ang="T11">
                    <a:pos x="T6" y="T7"/>
                  </a:cxn>
                </a:cxnLst>
                <a:rect l="T12" t="T13" r="T14" b="T15"/>
                <a:pathLst>
                  <a:path w="17" h="4">
                    <a:moveTo>
                      <a:pt x="0" y="4"/>
                    </a:moveTo>
                    <a:lnTo>
                      <a:pt x="8" y="0"/>
                    </a:lnTo>
                    <a:lnTo>
                      <a:pt x="15" y="2"/>
                    </a:lnTo>
                    <a:lnTo>
                      <a:pt x="17" y="2"/>
                    </a:lnTo>
                  </a:path>
                </a:pathLst>
              </a:custGeom>
              <a:noFill/>
              <a:ln w="3">
                <a:solidFill>
                  <a:srgbClr val="00BDFF"/>
                </a:solidFill>
                <a:prstDash val="solid"/>
                <a:round/>
                <a:headEnd/>
                <a:tailEnd/>
              </a:ln>
            </p:spPr>
            <p:txBody>
              <a:bodyPr/>
              <a:lstStyle/>
              <a:p>
                <a:endParaRPr lang="nb-NO" dirty="0"/>
              </a:p>
            </p:txBody>
          </p:sp>
          <p:sp>
            <p:nvSpPr>
              <p:cNvPr id="2777" name="Freeform 2334"/>
              <p:cNvSpPr>
                <a:spLocks/>
              </p:cNvSpPr>
              <p:nvPr/>
            </p:nvSpPr>
            <p:spPr bwMode="auto">
              <a:xfrm>
                <a:off x="1609" y="2982"/>
                <a:ext cx="5" cy="3"/>
              </a:xfrm>
              <a:custGeom>
                <a:avLst/>
                <a:gdLst>
                  <a:gd name="T0" fmla="*/ 5 w 5"/>
                  <a:gd name="T1" fmla="*/ 3 h 3"/>
                  <a:gd name="T2" fmla="*/ 4 w 5"/>
                  <a:gd name="T3" fmla="*/ 0 h 3"/>
                  <a:gd name="T4" fmla="*/ 0 w 5"/>
                  <a:gd name="T5" fmla="*/ 0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5" y="3"/>
                    </a:moveTo>
                    <a:lnTo>
                      <a:pt x="4" y="0"/>
                    </a:lnTo>
                    <a:lnTo>
                      <a:pt x="0" y="0"/>
                    </a:lnTo>
                  </a:path>
                </a:pathLst>
              </a:custGeom>
              <a:noFill/>
              <a:ln w="3">
                <a:solidFill>
                  <a:srgbClr val="00BDFF"/>
                </a:solidFill>
                <a:prstDash val="solid"/>
                <a:round/>
                <a:headEnd/>
                <a:tailEnd/>
              </a:ln>
            </p:spPr>
            <p:txBody>
              <a:bodyPr/>
              <a:lstStyle/>
              <a:p>
                <a:endParaRPr lang="nb-NO" dirty="0"/>
              </a:p>
            </p:txBody>
          </p:sp>
          <p:sp>
            <p:nvSpPr>
              <p:cNvPr id="2778" name="Freeform 2335"/>
              <p:cNvSpPr>
                <a:spLocks/>
              </p:cNvSpPr>
              <p:nvPr/>
            </p:nvSpPr>
            <p:spPr bwMode="auto">
              <a:xfrm>
                <a:off x="1593" y="2976"/>
                <a:ext cx="17" cy="10"/>
              </a:xfrm>
              <a:custGeom>
                <a:avLst/>
                <a:gdLst>
                  <a:gd name="T0" fmla="*/ 16 w 17"/>
                  <a:gd name="T1" fmla="*/ 6 h 10"/>
                  <a:gd name="T2" fmla="*/ 2 w 17"/>
                  <a:gd name="T3" fmla="*/ 10 h 10"/>
                  <a:gd name="T4" fmla="*/ 0 w 17"/>
                  <a:gd name="T5" fmla="*/ 5 h 10"/>
                  <a:gd name="T6" fmla="*/ 11 w 17"/>
                  <a:gd name="T7" fmla="*/ 0 h 10"/>
                  <a:gd name="T8" fmla="*/ 17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6"/>
                    </a:moveTo>
                    <a:lnTo>
                      <a:pt x="2" y="10"/>
                    </a:lnTo>
                    <a:lnTo>
                      <a:pt x="0" y="5"/>
                    </a:lnTo>
                    <a:lnTo>
                      <a:pt x="11" y="0"/>
                    </a:lnTo>
                    <a:lnTo>
                      <a:pt x="17" y="0"/>
                    </a:lnTo>
                  </a:path>
                </a:pathLst>
              </a:custGeom>
              <a:noFill/>
              <a:ln w="3">
                <a:solidFill>
                  <a:srgbClr val="00BDFF"/>
                </a:solidFill>
                <a:prstDash val="solid"/>
                <a:round/>
                <a:headEnd/>
                <a:tailEnd/>
              </a:ln>
            </p:spPr>
            <p:txBody>
              <a:bodyPr/>
              <a:lstStyle/>
              <a:p>
                <a:endParaRPr lang="nb-NO" dirty="0"/>
              </a:p>
            </p:txBody>
          </p:sp>
          <p:sp>
            <p:nvSpPr>
              <p:cNvPr id="2779" name="Freeform 2336"/>
              <p:cNvSpPr>
                <a:spLocks/>
              </p:cNvSpPr>
              <p:nvPr/>
            </p:nvSpPr>
            <p:spPr bwMode="auto">
              <a:xfrm>
                <a:off x="1686" y="2972"/>
                <a:ext cx="16" cy="17"/>
              </a:xfrm>
              <a:custGeom>
                <a:avLst/>
                <a:gdLst>
                  <a:gd name="T0" fmla="*/ 7 w 16"/>
                  <a:gd name="T1" fmla="*/ 11 h 17"/>
                  <a:gd name="T2" fmla="*/ 13 w 16"/>
                  <a:gd name="T3" fmla="*/ 17 h 17"/>
                  <a:gd name="T4" fmla="*/ 15 w 16"/>
                  <a:gd name="T5" fmla="*/ 15 h 17"/>
                  <a:gd name="T6" fmla="*/ 15 w 16"/>
                  <a:gd name="T7" fmla="*/ 14 h 17"/>
                  <a:gd name="T8" fmla="*/ 16 w 16"/>
                  <a:gd name="T9" fmla="*/ 13 h 17"/>
                  <a:gd name="T10" fmla="*/ 12 w 16"/>
                  <a:gd name="T11" fmla="*/ 11 h 17"/>
                  <a:gd name="T12" fmla="*/ 12 w 16"/>
                  <a:gd name="T13" fmla="*/ 8 h 17"/>
                  <a:gd name="T14" fmla="*/ 8 w 16"/>
                  <a:gd name="T15" fmla="*/ 2 h 17"/>
                  <a:gd name="T16" fmla="*/ 8 w 16"/>
                  <a:gd name="T17" fmla="*/ 2 h 17"/>
                  <a:gd name="T18" fmla="*/ 4 w 16"/>
                  <a:gd name="T19" fmla="*/ 1 h 17"/>
                  <a:gd name="T20" fmla="*/ 2 w 16"/>
                  <a:gd name="T21" fmla="*/ 0 h 17"/>
                  <a:gd name="T22" fmla="*/ 0 w 16"/>
                  <a:gd name="T23" fmla="*/ 0 h 17"/>
                  <a:gd name="T24" fmla="*/ 0 w 1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7" y="11"/>
                    </a:moveTo>
                    <a:lnTo>
                      <a:pt x="13" y="17"/>
                    </a:lnTo>
                    <a:lnTo>
                      <a:pt x="15" y="15"/>
                    </a:lnTo>
                    <a:lnTo>
                      <a:pt x="15" y="14"/>
                    </a:lnTo>
                    <a:lnTo>
                      <a:pt x="16" y="13"/>
                    </a:lnTo>
                    <a:lnTo>
                      <a:pt x="12" y="11"/>
                    </a:lnTo>
                    <a:lnTo>
                      <a:pt x="12" y="8"/>
                    </a:lnTo>
                    <a:lnTo>
                      <a:pt x="8" y="2"/>
                    </a:lnTo>
                    <a:lnTo>
                      <a:pt x="4" y="1"/>
                    </a:lnTo>
                    <a:lnTo>
                      <a:pt x="2" y="0"/>
                    </a:lnTo>
                    <a:lnTo>
                      <a:pt x="0" y="0"/>
                    </a:lnTo>
                  </a:path>
                </a:pathLst>
              </a:custGeom>
              <a:noFill/>
              <a:ln w="3">
                <a:solidFill>
                  <a:srgbClr val="00BDFF"/>
                </a:solidFill>
                <a:prstDash val="solid"/>
                <a:round/>
                <a:headEnd/>
                <a:tailEnd/>
              </a:ln>
            </p:spPr>
            <p:txBody>
              <a:bodyPr/>
              <a:lstStyle/>
              <a:p>
                <a:endParaRPr lang="nb-NO" dirty="0"/>
              </a:p>
            </p:txBody>
          </p:sp>
          <p:sp>
            <p:nvSpPr>
              <p:cNvPr id="2780" name="Freeform 2337"/>
              <p:cNvSpPr>
                <a:spLocks/>
              </p:cNvSpPr>
              <p:nvPr/>
            </p:nvSpPr>
            <p:spPr bwMode="auto">
              <a:xfrm>
                <a:off x="1670" y="2985"/>
                <a:ext cx="6" cy="4"/>
              </a:xfrm>
              <a:custGeom>
                <a:avLst/>
                <a:gdLst>
                  <a:gd name="T0" fmla="*/ 0 w 6"/>
                  <a:gd name="T1" fmla="*/ 4 h 4"/>
                  <a:gd name="T2" fmla="*/ 6 w 6"/>
                  <a:gd name="T3" fmla="*/ 0 h 4"/>
                  <a:gd name="T4" fmla="*/ 6 w 6"/>
                  <a:gd name="T5" fmla="*/ 0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0" y="4"/>
                    </a:moveTo>
                    <a:lnTo>
                      <a:pt x="6" y="0"/>
                    </a:lnTo>
                  </a:path>
                </a:pathLst>
              </a:custGeom>
              <a:noFill/>
              <a:ln w="3">
                <a:solidFill>
                  <a:srgbClr val="00BDFF"/>
                </a:solidFill>
                <a:prstDash val="solid"/>
                <a:round/>
                <a:headEnd/>
                <a:tailEnd/>
              </a:ln>
            </p:spPr>
            <p:txBody>
              <a:bodyPr/>
              <a:lstStyle/>
              <a:p>
                <a:endParaRPr lang="nb-NO" dirty="0"/>
              </a:p>
            </p:txBody>
          </p:sp>
          <p:sp>
            <p:nvSpPr>
              <p:cNvPr id="2781" name="Line 2338"/>
              <p:cNvSpPr>
                <a:spLocks noChangeShapeType="1"/>
              </p:cNvSpPr>
              <p:nvPr/>
            </p:nvSpPr>
            <p:spPr bwMode="auto">
              <a:xfrm>
                <a:off x="1669" y="2989"/>
                <a:ext cx="1" cy="1"/>
              </a:xfrm>
              <a:prstGeom prst="line">
                <a:avLst/>
              </a:prstGeom>
              <a:noFill/>
              <a:ln w="3">
                <a:solidFill>
                  <a:srgbClr val="00BDFF"/>
                </a:solidFill>
                <a:round/>
                <a:headEnd/>
                <a:tailEnd/>
              </a:ln>
            </p:spPr>
            <p:txBody>
              <a:bodyPr/>
              <a:lstStyle/>
              <a:p>
                <a:endParaRPr lang="nb-NO" dirty="0"/>
              </a:p>
            </p:txBody>
          </p:sp>
          <p:sp>
            <p:nvSpPr>
              <p:cNvPr id="2782" name="Freeform 2339"/>
              <p:cNvSpPr>
                <a:spLocks/>
              </p:cNvSpPr>
              <p:nvPr/>
            </p:nvSpPr>
            <p:spPr bwMode="auto">
              <a:xfrm>
                <a:off x="1648" y="2982"/>
                <a:ext cx="21" cy="7"/>
              </a:xfrm>
              <a:custGeom>
                <a:avLst/>
                <a:gdLst>
                  <a:gd name="T0" fmla="*/ 0 w 21"/>
                  <a:gd name="T1" fmla="*/ 0 h 7"/>
                  <a:gd name="T2" fmla="*/ 0 w 21"/>
                  <a:gd name="T3" fmla="*/ 1 h 7"/>
                  <a:gd name="T4" fmla="*/ 7 w 21"/>
                  <a:gd name="T5" fmla="*/ 4 h 7"/>
                  <a:gd name="T6" fmla="*/ 12 w 21"/>
                  <a:gd name="T7" fmla="*/ 5 h 7"/>
                  <a:gd name="T8" fmla="*/ 13 w 21"/>
                  <a:gd name="T9" fmla="*/ 7 h 7"/>
                  <a:gd name="T10" fmla="*/ 21 w 21"/>
                  <a:gd name="T11" fmla="*/ 7 h 7"/>
                  <a:gd name="T12" fmla="*/ 21 w 21"/>
                  <a:gd name="T13" fmla="*/ 7 h 7"/>
                  <a:gd name="T14" fmla="*/ 0 60000 65536"/>
                  <a:gd name="T15" fmla="*/ 0 60000 65536"/>
                  <a:gd name="T16" fmla="*/ 0 60000 65536"/>
                  <a:gd name="T17" fmla="*/ 0 60000 65536"/>
                  <a:gd name="T18" fmla="*/ 0 60000 65536"/>
                  <a:gd name="T19" fmla="*/ 0 60000 65536"/>
                  <a:gd name="T20" fmla="*/ 0 60000 65536"/>
                  <a:gd name="T21" fmla="*/ 0 w 21"/>
                  <a:gd name="T22" fmla="*/ 0 h 7"/>
                  <a:gd name="T23" fmla="*/ 21 w 2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7">
                    <a:moveTo>
                      <a:pt x="0" y="0"/>
                    </a:moveTo>
                    <a:lnTo>
                      <a:pt x="0" y="1"/>
                    </a:lnTo>
                    <a:lnTo>
                      <a:pt x="7" y="4"/>
                    </a:lnTo>
                    <a:lnTo>
                      <a:pt x="12" y="5"/>
                    </a:lnTo>
                    <a:lnTo>
                      <a:pt x="13" y="7"/>
                    </a:lnTo>
                    <a:lnTo>
                      <a:pt x="21" y="7"/>
                    </a:lnTo>
                  </a:path>
                </a:pathLst>
              </a:custGeom>
              <a:noFill/>
              <a:ln w="3">
                <a:solidFill>
                  <a:srgbClr val="00BDFF"/>
                </a:solidFill>
                <a:prstDash val="solid"/>
                <a:round/>
                <a:headEnd/>
                <a:tailEnd/>
              </a:ln>
            </p:spPr>
            <p:txBody>
              <a:bodyPr/>
              <a:lstStyle/>
              <a:p>
                <a:endParaRPr lang="nb-NO" dirty="0"/>
              </a:p>
            </p:txBody>
          </p:sp>
          <p:sp>
            <p:nvSpPr>
              <p:cNvPr id="2783" name="Freeform 2340"/>
              <p:cNvSpPr>
                <a:spLocks/>
              </p:cNvSpPr>
              <p:nvPr/>
            </p:nvSpPr>
            <p:spPr bwMode="auto">
              <a:xfrm>
                <a:off x="1633" y="2998"/>
                <a:ext cx="10" cy="2"/>
              </a:xfrm>
              <a:custGeom>
                <a:avLst/>
                <a:gdLst>
                  <a:gd name="T0" fmla="*/ 10 w 10"/>
                  <a:gd name="T1" fmla="*/ 0 h 2"/>
                  <a:gd name="T2" fmla="*/ 10 w 10"/>
                  <a:gd name="T3" fmla="*/ 0 h 2"/>
                  <a:gd name="T4" fmla="*/ 2 w 10"/>
                  <a:gd name="T5" fmla="*/ 2 h 2"/>
                  <a:gd name="T6" fmla="*/ 0 w 10"/>
                  <a:gd name="T7" fmla="*/ 2 h 2"/>
                  <a:gd name="T8" fmla="*/ 0 60000 65536"/>
                  <a:gd name="T9" fmla="*/ 0 60000 65536"/>
                  <a:gd name="T10" fmla="*/ 0 60000 65536"/>
                  <a:gd name="T11" fmla="*/ 0 60000 65536"/>
                  <a:gd name="T12" fmla="*/ 0 w 10"/>
                  <a:gd name="T13" fmla="*/ 0 h 2"/>
                  <a:gd name="T14" fmla="*/ 10 w 10"/>
                  <a:gd name="T15" fmla="*/ 2 h 2"/>
                </a:gdLst>
                <a:ahLst/>
                <a:cxnLst>
                  <a:cxn ang="T8">
                    <a:pos x="T0" y="T1"/>
                  </a:cxn>
                  <a:cxn ang="T9">
                    <a:pos x="T2" y="T3"/>
                  </a:cxn>
                  <a:cxn ang="T10">
                    <a:pos x="T4" y="T5"/>
                  </a:cxn>
                  <a:cxn ang="T11">
                    <a:pos x="T6" y="T7"/>
                  </a:cxn>
                </a:cxnLst>
                <a:rect l="T12" t="T13" r="T14" b="T15"/>
                <a:pathLst>
                  <a:path w="10" h="2">
                    <a:moveTo>
                      <a:pt x="10" y="0"/>
                    </a:moveTo>
                    <a:lnTo>
                      <a:pt x="10" y="0"/>
                    </a:lnTo>
                    <a:lnTo>
                      <a:pt x="2" y="2"/>
                    </a:lnTo>
                    <a:lnTo>
                      <a:pt x="0" y="2"/>
                    </a:lnTo>
                  </a:path>
                </a:pathLst>
              </a:custGeom>
              <a:noFill/>
              <a:ln w="3">
                <a:solidFill>
                  <a:srgbClr val="00BDFF"/>
                </a:solidFill>
                <a:prstDash val="solid"/>
                <a:round/>
                <a:headEnd/>
                <a:tailEnd/>
              </a:ln>
            </p:spPr>
            <p:txBody>
              <a:bodyPr/>
              <a:lstStyle/>
              <a:p>
                <a:endParaRPr lang="nb-NO" dirty="0"/>
              </a:p>
            </p:txBody>
          </p:sp>
          <p:sp>
            <p:nvSpPr>
              <p:cNvPr id="2784" name="Freeform 2341"/>
              <p:cNvSpPr>
                <a:spLocks/>
              </p:cNvSpPr>
              <p:nvPr/>
            </p:nvSpPr>
            <p:spPr bwMode="auto">
              <a:xfrm>
                <a:off x="1614" y="3000"/>
                <a:ext cx="19" cy="1"/>
              </a:xfrm>
              <a:custGeom>
                <a:avLst/>
                <a:gdLst>
                  <a:gd name="T0" fmla="*/ 19 w 19"/>
                  <a:gd name="T1" fmla="*/ 0 h 1"/>
                  <a:gd name="T2" fmla="*/ 12 w 19"/>
                  <a:gd name="T3" fmla="*/ 0 h 1"/>
                  <a:gd name="T4" fmla="*/ 0 w 19"/>
                  <a:gd name="T5" fmla="*/ 0 h 1"/>
                  <a:gd name="T6" fmla="*/ 0 w 19"/>
                  <a:gd name="T7" fmla="*/ 0 h 1"/>
                  <a:gd name="T8" fmla="*/ 0 60000 65536"/>
                  <a:gd name="T9" fmla="*/ 0 60000 65536"/>
                  <a:gd name="T10" fmla="*/ 0 60000 65536"/>
                  <a:gd name="T11" fmla="*/ 0 60000 65536"/>
                  <a:gd name="T12" fmla="*/ 0 w 19"/>
                  <a:gd name="T13" fmla="*/ 0 h 1"/>
                  <a:gd name="T14" fmla="*/ 19 w 19"/>
                  <a:gd name="T15" fmla="*/ 1 h 1"/>
                </a:gdLst>
                <a:ahLst/>
                <a:cxnLst>
                  <a:cxn ang="T8">
                    <a:pos x="T0" y="T1"/>
                  </a:cxn>
                  <a:cxn ang="T9">
                    <a:pos x="T2" y="T3"/>
                  </a:cxn>
                  <a:cxn ang="T10">
                    <a:pos x="T4" y="T5"/>
                  </a:cxn>
                  <a:cxn ang="T11">
                    <a:pos x="T6" y="T7"/>
                  </a:cxn>
                </a:cxnLst>
                <a:rect l="T12" t="T13" r="T14" b="T15"/>
                <a:pathLst>
                  <a:path w="19" h="1">
                    <a:moveTo>
                      <a:pt x="19" y="0"/>
                    </a:moveTo>
                    <a:lnTo>
                      <a:pt x="12" y="0"/>
                    </a:lnTo>
                    <a:lnTo>
                      <a:pt x="0" y="0"/>
                    </a:lnTo>
                  </a:path>
                </a:pathLst>
              </a:custGeom>
              <a:noFill/>
              <a:ln w="3">
                <a:solidFill>
                  <a:srgbClr val="00BDFF"/>
                </a:solidFill>
                <a:prstDash val="solid"/>
                <a:round/>
                <a:headEnd/>
                <a:tailEnd/>
              </a:ln>
            </p:spPr>
            <p:txBody>
              <a:bodyPr/>
              <a:lstStyle/>
              <a:p>
                <a:endParaRPr lang="nb-NO" dirty="0"/>
              </a:p>
            </p:txBody>
          </p:sp>
          <p:sp>
            <p:nvSpPr>
              <p:cNvPr id="2785" name="Freeform 2342"/>
              <p:cNvSpPr>
                <a:spLocks/>
              </p:cNvSpPr>
              <p:nvPr/>
            </p:nvSpPr>
            <p:spPr bwMode="auto">
              <a:xfrm>
                <a:off x="1643" y="2998"/>
                <a:ext cx="26" cy="6"/>
              </a:xfrm>
              <a:custGeom>
                <a:avLst/>
                <a:gdLst>
                  <a:gd name="T0" fmla="*/ 26 w 26"/>
                  <a:gd name="T1" fmla="*/ 6 h 6"/>
                  <a:gd name="T2" fmla="*/ 24 w 26"/>
                  <a:gd name="T3" fmla="*/ 5 h 6"/>
                  <a:gd name="T4" fmla="*/ 5 w 26"/>
                  <a:gd name="T5" fmla="*/ 1 h 6"/>
                  <a:gd name="T6" fmla="*/ 1 w 26"/>
                  <a:gd name="T7" fmla="*/ 0 h 6"/>
                  <a:gd name="T8" fmla="*/ 0 w 26"/>
                  <a:gd name="T9" fmla="*/ 0 h 6"/>
                  <a:gd name="T10" fmla="*/ 0 60000 65536"/>
                  <a:gd name="T11" fmla="*/ 0 60000 65536"/>
                  <a:gd name="T12" fmla="*/ 0 60000 65536"/>
                  <a:gd name="T13" fmla="*/ 0 60000 65536"/>
                  <a:gd name="T14" fmla="*/ 0 60000 65536"/>
                  <a:gd name="T15" fmla="*/ 0 w 26"/>
                  <a:gd name="T16" fmla="*/ 0 h 6"/>
                  <a:gd name="T17" fmla="*/ 26 w 26"/>
                  <a:gd name="T18" fmla="*/ 6 h 6"/>
                </a:gdLst>
                <a:ahLst/>
                <a:cxnLst>
                  <a:cxn ang="T10">
                    <a:pos x="T0" y="T1"/>
                  </a:cxn>
                  <a:cxn ang="T11">
                    <a:pos x="T2" y="T3"/>
                  </a:cxn>
                  <a:cxn ang="T12">
                    <a:pos x="T4" y="T5"/>
                  </a:cxn>
                  <a:cxn ang="T13">
                    <a:pos x="T6" y="T7"/>
                  </a:cxn>
                  <a:cxn ang="T14">
                    <a:pos x="T8" y="T9"/>
                  </a:cxn>
                </a:cxnLst>
                <a:rect l="T15" t="T16" r="T17" b="T18"/>
                <a:pathLst>
                  <a:path w="26" h="6">
                    <a:moveTo>
                      <a:pt x="26" y="6"/>
                    </a:moveTo>
                    <a:lnTo>
                      <a:pt x="24" y="5"/>
                    </a:lnTo>
                    <a:lnTo>
                      <a:pt x="5" y="1"/>
                    </a:lnTo>
                    <a:lnTo>
                      <a:pt x="1" y="0"/>
                    </a:lnTo>
                    <a:lnTo>
                      <a:pt x="0" y="0"/>
                    </a:lnTo>
                  </a:path>
                </a:pathLst>
              </a:custGeom>
              <a:noFill/>
              <a:ln w="3">
                <a:solidFill>
                  <a:srgbClr val="00BDFF"/>
                </a:solidFill>
                <a:prstDash val="solid"/>
                <a:round/>
                <a:headEnd/>
                <a:tailEnd/>
              </a:ln>
            </p:spPr>
            <p:txBody>
              <a:bodyPr/>
              <a:lstStyle/>
              <a:p>
                <a:endParaRPr lang="nb-NO" dirty="0"/>
              </a:p>
            </p:txBody>
          </p:sp>
          <p:sp>
            <p:nvSpPr>
              <p:cNvPr id="2786" name="Freeform 2343"/>
              <p:cNvSpPr>
                <a:spLocks/>
              </p:cNvSpPr>
              <p:nvPr/>
            </p:nvSpPr>
            <p:spPr bwMode="auto">
              <a:xfrm>
                <a:off x="1596" y="2985"/>
                <a:ext cx="18" cy="23"/>
              </a:xfrm>
              <a:custGeom>
                <a:avLst/>
                <a:gdLst>
                  <a:gd name="T0" fmla="*/ 18 w 18"/>
                  <a:gd name="T1" fmla="*/ 15 h 23"/>
                  <a:gd name="T2" fmla="*/ 17 w 18"/>
                  <a:gd name="T3" fmla="*/ 21 h 23"/>
                  <a:gd name="T4" fmla="*/ 9 w 18"/>
                  <a:gd name="T5" fmla="*/ 23 h 23"/>
                  <a:gd name="T6" fmla="*/ 5 w 18"/>
                  <a:gd name="T7" fmla="*/ 22 h 23"/>
                  <a:gd name="T8" fmla="*/ 8 w 18"/>
                  <a:gd name="T9" fmla="*/ 18 h 23"/>
                  <a:gd name="T10" fmla="*/ 0 w 18"/>
                  <a:gd name="T11" fmla="*/ 19 h 23"/>
                  <a:gd name="T12" fmla="*/ 1 w 18"/>
                  <a:gd name="T13" fmla="*/ 6 h 23"/>
                  <a:gd name="T14" fmla="*/ 10 w 18"/>
                  <a:gd name="T15" fmla="*/ 10 h 23"/>
                  <a:gd name="T16" fmla="*/ 12 w 18"/>
                  <a:gd name="T17" fmla="*/ 2 h 23"/>
                  <a:gd name="T18" fmla="*/ 18 w 18"/>
                  <a:gd name="T19" fmla="*/ 1 h 23"/>
                  <a:gd name="T20" fmla="*/ 18 w 18"/>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3"/>
                  <a:gd name="T35" fmla="*/ 18 w 18"/>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3">
                    <a:moveTo>
                      <a:pt x="18" y="15"/>
                    </a:moveTo>
                    <a:lnTo>
                      <a:pt x="17" y="21"/>
                    </a:lnTo>
                    <a:lnTo>
                      <a:pt x="9" y="23"/>
                    </a:lnTo>
                    <a:lnTo>
                      <a:pt x="5" y="22"/>
                    </a:lnTo>
                    <a:lnTo>
                      <a:pt x="8" y="18"/>
                    </a:lnTo>
                    <a:lnTo>
                      <a:pt x="0" y="19"/>
                    </a:lnTo>
                    <a:lnTo>
                      <a:pt x="1" y="6"/>
                    </a:lnTo>
                    <a:lnTo>
                      <a:pt x="10" y="10"/>
                    </a:lnTo>
                    <a:lnTo>
                      <a:pt x="12" y="2"/>
                    </a:lnTo>
                    <a:lnTo>
                      <a:pt x="18" y="1"/>
                    </a:lnTo>
                    <a:lnTo>
                      <a:pt x="18" y="0"/>
                    </a:lnTo>
                  </a:path>
                </a:pathLst>
              </a:custGeom>
              <a:noFill/>
              <a:ln w="3">
                <a:solidFill>
                  <a:srgbClr val="00BDFF"/>
                </a:solidFill>
                <a:prstDash val="solid"/>
                <a:round/>
                <a:headEnd/>
                <a:tailEnd/>
              </a:ln>
            </p:spPr>
            <p:txBody>
              <a:bodyPr/>
              <a:lstStyle/>
              <a:p>
                <a:endParaRPr lang="nb-NO" dirty="0"/>
              </a:p>
            </p:txBody>
          </p:sp>
          <p:sp>
            <p:nvSpPr>
              <p:cNvPr id="2787" name="Freeform 2344"/>
              <p:cNvSpPr>
                <a:spLocks/>
              </p:cNvSpPr>
              <p:nvPr/>
            </p:nvSpPr>
            <p:spPr bwMode="auto">
              <a:xfrm>
                <a:off x="1576" y="2991"/>
                <a:ext cx="17" cy="19"/>
              </a:xfrm>
              <a:custGeom>
                <a:avLst/>
                <a:gdLst>
                  <a:gd name="T0" fmla="*/ 9 w 17"/>
                  <a:gd name="T1" fmla="*/ 19 h 19"/>
                  <a:gd name="T2" fmla="*/ 16 w 17"/>
                  <a:gd name="T3" fmla="*/ 15 h 19"/>
                  <a:gd name="T4" fmla="*/ 17 w 17"/>
                  <a:gd name="T5" fmla="*/ 13 h 19"/>
                  <a:gd name="T6" fmla="*/ 16 w 17"/>
                  <a:gd name="T7" fmla="*/ 3 h 19"/>
                  <a:gd name="T8" fmla="*/ 8 w 17"/>
                  <a:gd name="T9" fmla="*/ 0 h 19"/>
                  <a:gd name="T10" fmla="*/ 0 w 17"/>
                  <a:gd name="T11" fmla="*/ 8 h 19"/>
                  <a:gd name="T12" fmla="*/ 9 w 17"/>
                  <a:gd name="T13" fmla="*/ 19 h 19"/>
                  <a:gd name="T14" fmla="*/ 0 60000 65536"/>
                  <a:gd name="T15" fmla="*/ 0 60000 65536"/>
                  <a:gd name="T16" fmla="*/ 0 60000 65536"/>
                  <a:gd name="T17" fmla="*/ 0 60000 65536"/>
                  <a:gd name="T18" fmla="*/ 0 60000 65536"/>
                  <a:gd name="T19" fmla="*/ 0 60000 65536"/>
                  <a:gd name="T20" fmla="*/ 0 60000 65536"/>
                  <a:gd name="T21" fmla="*/ 0 w 17"/>
                  <a:gd name="T22" fmla="*/ 0 h 19"/>
                  <a:gd name="T23" fmla="*/ 17 w 1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9">
                    <a:moveTo>
                      <a:pt x="9" y="19"/>
                    </a:moveTo>
                    <a:lnTo>
                      <a:pt x="16" y="15"/>
                    </a:lnTo>
                    <a:lnTo>
                      <a:pt x="17" y="13"/>
                    </a:lnTo>
                    <a:lnTo>
                      <a:pt x="16" y="3"/>
                    </a:lnTo>
                    <a:lnTo>
                      <a:pt x="8" y="0"/>
                    </a:lnTo>
                    <a:lnTo>
                      <a:pt x="0" y="8"/>
                    </a:lnTo>
                    <a:lnTo>
                      <a:pt x="9" y="19"/>
                    </a:lnTo>
                  </a:path>
                </a:pathLst>
              </a:custGeom>
              <a:noFill/>
              <a:ln w="3">
                <a:solidFill>
                  <a:srgbClr val="00BDFF"/>
                </a:solidFill>
                <a:prstDash val="solid"/>
                <a:round/>
                <a:headEnd/>
                <a:tailEnd/>
              </a:ln>
            </p:spPr>
            <p:txBody>
              <a:bodyPr/>
              <a:lstStyle/>
              <a:p>
                <a:endParaRPr lang="nb-NO" dirty="0"/>
              </a:p>
            </p:txBody>
          </p:sp>
          <p:sp>
            <p:nvSpPr>
              <p:cNvPr id="2788" name="Line 2345"/>
              <p:cNvSpPr>
                <a:spLocks noChangeShapeType="1"/>
              </p:cNvSpPr>
              <p:nvPr/>
            </p:nvSpPr>
            <p:spPr bwMode="auto">
              <a:xfrm>
                <a:off x="1669" y="3010"/>
                <a:ext cx="5" cy="1"/>
              </a:xfrm>
              <a:prstGeom prst="line">
                <a:avLst/>
              </a:prstGeom>
              <a:noFill/>
              <a:ln w="3">
                <a:solidFill>
                  <a:srgbClr val="00BDFF"/>
                </a:solidFill>
                <a:round/>
                <a:headEnd/>
                <a:tailEnd/>
              </a:ln>
            </p:spPr>
            <p:txBody>
              <a:bodyPr/>
              <a:lstStyle/>
              <a:p>
                <a:endParaRPr lang="nb-NO" dirty="0"/>
              </a:p>
            </p:txBody>
          </p:sp>
          <p:sp>
            <p:nvSpPr>
              <p:cNvPr id="2789" name="Freeform 2346"/>
              <p:cNvSpPr>
                <a:spLocks/>
              </p:cNvSpPr>
              <p:nvPr/>
            </p:nvSpPr>
            <p:spPr bwMode="auto">
              <a:xfrm>
                <a:off x="1669" y="3004"/>
                <a:ext cx="7" cy="6"/>
              </a:xfrm>
              <a:custGeom>
                <a:avLst/>
                <a:gdLst>
                  <a:gd name="T0" fmla="*/ 5 w 7"/>
                  <a:gd name="T1" fmla="*/ 6 h 6"/>
                  <a:gd name="T2" fmla="*/ 7 w 7"/>
                  <a:gd name="T3" fmla="*/ 6 h 6"/>
                  <a:gd name="T4" fmla="*/ 5 w 7"/>
                  <a:gd name="T5" fmla="*/ 3 h 6"/>
                  <a:gd name="T6" fmla="*/ 0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5" y="6"/>
                    </a:moveTo>
                    <a:lnTo>
                      <a:pt x="7" y="6"/>
                    </a:lnTo>
                    <a:lnTo>
                      <a:pt x="5" y="3"/>
                    </a:lnTo>
                    <a:lnTo>
                      <a:pt x="0" y="0"/>
                    </a:lnTo>
                  </a:path>
                </a:pathLst>
              </a:custGeom>
              <a:noFill/>
              <a:ln w="3">
                <a:solidFill>
                  <a:srgbClr val="00BDFF"/>
                </a:solidFill>
                <a:prstDash val="solid"/>
                <a:round/>
                <a:headEnd/>
                <a:tailEnd/>
              </a:ln>
            </p:spPr>
            <p:txBody>
              <a:bodyPr/>
              <a:lstStyle/>
              <a:p>
                <a:endParaRPr lang="nb-NO" dirty="0"/>
              </a:p>
            </p:txBody>
          </p:sp>
          <p:sp>
            <p:nvSpPr>
              <p:cNvPr id="2790" name="Freeform 2347"/>
              <p:cNvSpPr>
                <a:spLocks/>
              </p:cNvSpPr>
              <p:nvPr/>
            </p:nvSpPr>
            <p:spPr bwMode="auto">
              <a:xfrm>
                <a:off x="1604" y="3004"/>
                <a:ext cx="42" cy="12"/>
              </a:xfrm>
              <a:custGeom>
                <a:avLst/>
                <a:gdLst>
                  <a:gd name="T0" fmla="*/ 0 w 42"/>
                  <a:gd name="T1" fmla="*/ 11 h 12"/>
                  <a:gd name="T2" fmla="*/ 6 w 42"/>
                  <a:gd name="T3" fmla="*/ 11 h 12"/>
                  <a:gd name="T4" fmla="*/ 13 w 42"/>
                  <a:gd name="T5" fmla="*/ 12 h 12"/>
                  <a:gd name="T6" fmla="*/ 14 w 42"/>
                  <a:gd name="T7" fmla="*/ 8 h 12"/>
                  <a:gd name="T8" fmla="*/ 15 w 42"/>
                  <a:gd name="T9" fmla="*/ 4 h 12"/>
                  <a:gd name="T10" fmla="*/ 17 w 42"/>
                  <a:gd name="T11" fmla="*/ 4 h 12"/>
                  <a:gd name="T12" fmla="*/ 23 w 42"/>
                  <a:gd name="T13" fmla="*/ 4 h 12"/>
                  <a:gd name="T14" fmla="*/ 26 w 42"/>
                  <a:gd name="T15" fmla="*/ 11 h 12"/>
                  <a:gd name="T16" fmla="*/ 27 w 42"/>
                  <a:gd name="T17" fmla="*/ 10 h 12"/>
                  <a:gd name="T18" fmla="*/ 26 w 42"/>
                  <a:gd name="T19" fmla="*/ 4 h 12"/>
                  <a:gd name="T20" fmla="*/ 38 w 42"/>
                  <a:gd name="T21" fmla="*/ 0 h 12"/>
                  <a:gd name="T22" fmla="*/ 42 w 42"/>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12"/>
                  <a:gd name="T38" fmla="*/ 42 w 4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12">
                    <a:moveTo>
                      <a:pt x="0" y="11"/>
                    </a:moveTo>
                    <a:lnTo>
                      <a:pt x="6" y="11"/>
                    </a:lnTo>
                    <a:lnTo>
                      <a:pt x="13" y="12"/>
                    </a:lnTo>
                    <a:lnTo>
                      <a:pt x="14" y="8"/>
                    </a:lnTo>
                    <a:lnTo>
                      <a:pt x="15" y="4"/>
                    </a:lnTo>
                    <a:lnTo>
                      <a:pt x="17" y="4"/>
                    </a:lnTo>
                    <a:lnTo>
                      <a:pt x="23" y="4"/>
                    </a:lnTo>
                    <a:lnTo>
                      <a:pt x="26" y="11"/>
                    </a:lnTo>
                    <a:lnTo>
                      <a:pt x="27" y="10"/>
                    </a:lnTo>
                    <a:lnTo>
                      <a:pt x="26" y="4"/>
                    </a:lnTo>
                    <a:lnTo>
                      <a:pt x="38" y="0"/>
                    </a:lnTo>
                    <a:lnTo>
                      <a:pt x="42" y="0"/>
                    </a:lnTo>
                  </a:path>
                </a:pathLst>
              </a:custGeom>
              <a:noFill/>
              <a:ln w="3">
                <a:solidFill>
                  <a:srgbClr val="00BDFF"/>
                </a:solidFill>
                <a:prstDash val="solid"/>
                <a:round/>
                <a:headEnd/>
                <a:tailEnd/>
              </a:ln>
            </p:spPr>
            <p:txBody>
              <a:bodyPr/>
              <a:lstStyle/>
              <a:p>
                <a:endParaRPr lang="nb-NO" dirty="0"/>
              </a:p>
            </p:txBody>
          </p:sp>
          <p:sp>
            <p:nvSpPr>
              <p:cNvPr id="2791" name="Freeform 2348"/>
              <p:cNvSpPr>
                <a:spLocks/>
              </p:cNvSpPr>
              <p:nvPr/>
            </p:nvSpPr>
            <p:spPr bwMode="auto">
              <a:xfrm>
                <a:off x="1813" y="3015"/>
                <a:ext cx="3" cy="8"/>
              </a:xfrm>
              <a:custGeom>
                <a:avLst/>
                <a:gdLst>
                  <a:gd name="T0" fmla="*/ 0 w 3"/>
                  <a:gd name="T1" fmla="*/ 8 h 8"/>
                  <a:gd name="T2" fmla="*/ 1 w 3"/>
                  <a:gd name="T3" fmla="*/ 6 h 8"/>
                  <a:gd name="T4" fmla="*/ 3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8"/>
                    </a:moveTo>
                    <a:lnTo>
                      <a:pt x="1" y="6"/>
                    </a:lnTo>
                    <a:lnTo>
                      <a:pt x="3" y="0"/>
                    </a:lnTo>
                  </a:path>
                </a:pathLst>
              </a:custGeom>
              <a:noFill/>
              <a:ln w="3">
                <a:solidFill>
                  <a:srgbClr val="00BDFF"/>
                </a:solidFill>
                <a:prstDash val="solid"/>
                <a:round/>
                <a:headEnd/>
                <a:tailEnd/>
              </a:ln>
            </p:spPr>
            <p:txBody>
              <a:bodyPr/>
              <a:lstStyle/>
              <a:p>
                <a:endParaRPr lang="nb-NO" dirty="0"/>
              </a:p>
            </p:txBody>
          </p:sp>
          <p:sp>
            <p:nvSpPr>
              <p:cNvPr id="2792" name="Freeform 2349"/>
              <p:cNvSpPr>
                <a:spLocks/>
              </p:cNvSpPr>
              <p:nvPr/>
            </p:nvSpPr>
            <p:spPr bwMode="auto">
              <a:xfrm>
                <a:off x="1907" y="3010"/>
                <a:ext cx="16" cy="18"/>
              </a:xfrm>
              <a:custGeom>
                <a:avLst/>
                <a:gdLst>
                  <a:gd name="T0" fmla="*/ 0 w 16"/>
                  <a:gd name="T1" fmla="*/ 18 h 18"/>
                  <a:gd name="T2" fmla="*/ 0 w 16"/>
                  <a:gd name="T3" fmla="*/ 18 h 18"/>
                  <a:gd name="T4" fmla="*/ 4 w 16"/>
                  <a:gd name="T5" fmla="*/ 10 h 18"/>
                  <a:gd name="T6" fmla="*/ 12 w 16"/>
                  <a:gd name="T7" fmla="*/ 4 h 18"/>
                  <a:gd name="T8" fmla="*/ 16 w 16"/>
                  <a:gd name="T9" fmla="*/ 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8"/>
                    </a:moveTo>
                    <a:lnTo>
                      <a:pt x="0" y="18"/>
                    </a:lnTo>
                    <a:lnTo>
                      <a:pt x="4" y="10"/>
                    </a:lnTo>
                    <a:lnTo>
                      <a:pt x="12" y="4"/>
                    </a:lnTo>
                    <a:lnTo>
                      <a:pt x="16" y="0"/>
                    </a:lnTo>
                  </a:path>
                </a:pathLst>
              </a:custGeom>
              <a:noFill/>
              <a:ln w="3">
                <a:solidFill>
                  <a:srgbClr val="00BDFF"/>
                </a:solidFill>
                <a:prstDash val="solid"/>
                <a:round/>
                <a:headEnd/>
                <a:tailEnd/>
              </a:ln>
            </p:spPr>
            <p:txBody>
              <a:bodyPr/>
              <a:lstStyle/>
              <a:p>
                <a:endParaRPr lang="nb-NO" dirty="0"/>
              </a:p>
            </p:txBody>
          </p:sp>
          <p:sp>
            <p:nvSpPr>
              <p:cNvPr id="2793" name="Freeform 2350"/>
              <p:cNvSpPr>
                <a:spLocks/>
              </p:cNvSpPr>
              <p:nvPr/>
            </p:nvSpPr>
            <p:spPr bwMode="auto">
              <a:xfrm>
                <a:off x="1585" y="3015"/>
                <a:ext cx="19" cy="14"/>
              </a:xfrm>
              <a:custGeom>
                <a:avLst/>
                <a:gdLst>
                  <a:gd name="T0" fmla="*/ 8 w 19"/>
                  <a:gd name="T1" fmla="*/ 14 h 14"/>
                  <a:gd name="T2" fmla="*/ 7 w 19"/>
                  <a:gd name="T3" fmla="*/ 13 h 14"/>
                  <a:gd name="T4" fmla="*/ 0 w 19"/>
                  <a:gd name="T5" fmla="*/ 5 h 14"/>
                  <a:gd name="T6" fmla="*/ 13 w 19"/>
                  <a:gd name="T7" fmla="*/ 1 h 14"/>
                  <a:gd name="T8" fmla="*/ 19 w 19"/>
                  <a:gd name="T9" fmla="*/ 0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8" y="14"/>
                    </a:moveTo>
                    <a:lnTo>
                      <a:pt x="7" y="13"/>
                    </a:lnTo>
                    <a:lnTo>
                      <a:pt x="0" y="5"/>
                    </a:lnTo>
                    <a:lnTo>
                      <a:pt x="13" y="1"/>
                    </a:lnTo>
                    <a:lnTo>
                      <a:pt x="19" y="0"/>
                    </a:lnTo>
                  </a:path>
                </a:pathLst>
              </a:custGeom>
              <a:noFill/>
              <a:ln w="3">
                <a:solidFill>
                  <a:srgbClr val="00BDFF"/>
                </a:solidFill>
                <a:prstDash val="solid"/>
                <a:round/>
                <a:headEnd/>
                <a:tailEnd/>
              </a:ln>
            </p:spPr>
            <p:txBody>
              <a:bodyPr/>
              <a:lstStyle/>
              <a:p>
                <a:endParaRPr lang="nb-NO" dirty="0"/>
              </a:p>
            </p:txBody>
          </p:sp>
          <p:sp>
            <p:nvSpPr>
              <p:cNvPr id="2794" name="Freeform 2351"/>
              <p:cNvSpPr>
                <a:spLocks/>
              </p:cNvSpPr>
              <p:nvPr/>
            </p:nvSpPr>
            <p:spPr bwMode="auto">
              <a:xfrm>
                <a:off x="1800" y="3014"/>
                <a:ext cx="16" cy="23"/>
              </a:xfrm>
              <a:custGeom>
                <a:avLst/>
                <a:gdLst>
                  <a:gd name="T0" fmla="*/ 16 w 16"/>
                  <a:gd name="T1" fmla="*/ 1 h 23"/>
                  <a:gd name="T2" fmla="*/ 16 w 16"/>
                  <a:gd name="T3" fmla="*/ 0 h 23"/>
                  <a:gd name="T4" fmla="*/ 11 w 16"/>
                  <a:gd name="T5" fmla="*/ 2 h 23"/>
                  <a:gd name="T6" fmla="*/ 8 w 16"/>
                  <a:gd name="T7" fmla="*/ 11 h 23"/>
                  <a:gd name="T8" fmla="*/ 7 w 16"/>
                  <a:gd name="T9" fmla="*/ 17 h 23"/>
                  <a:gd name="T10" fmla="*/ 0 w 16"/>
                  <a:gd name="T11" fmla="*/ 23 h 23"/>
                  <a:gd name="T12" fmla="*/ 0 w 16"/>
                  <a:gd name="T13" fmla="*/ 23 h 23"/>
                  <a:gd name="T14" fmla="*/ 0 60000 65536"/>
                  <a:gd name="T15" fmla="*/ 0 60000 65536"/>
                  <a:gd name="T16" fmla="*/ 0 60000 65536"/>
                  <a:gd name="T17" fmla="*/ 0 60000 65536"/>
                  <a:gd name="T18" fmla="*/ 0 60000 65536"/>
                  <a:gd name="T19" fmla="*/ 0 60000 65536"/>
                  <a:gd name="T20" fmla="*/ 0 60000 65536"/>
                  <a:gd name="T21" fmla="*/ 0 w 16"/>
                  <a:gd name="T22" fmla="*/ 0 h 23"/>
                  <a:gd name="T23" fmla="*/ 16 w 1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3">
                    <a:moveTo>
                      <a:pt x="16" y="1"/>
                    </a:moveTo>
                    <a:lnTo>
                      <a:pt x="16" y="0"/>
                    </a:lnTo>
                    <a:lnTo>
                      <a:pt x="11" y="2"/>
                    </a:lnTo>
                    <a:lnTo>
                      <a:pt x="8" y="11"/>
                    </a:lnTo>
                    <a:lnTo>
                      <a:pt x="7" y="17"/>
                    </a:lnTo>
                    <a:lnTo>
                      <a:pt x="0" y="23"/>
                    </a:lnTo>
                  </a:path>
                </a:pathLst>
              </a:custGeom>
              <a:noFill/>
              <a:ln w="3">
                <a:solidFill>
                  <a:srgbClr val="00BDFF"/>
                </a:solidFill>
                <a:prstDash val="solid"/>
                <a:round/>
                <a:headEnd/>
                <a:tailEnd/>
              </a:ln>
            </p:spPr>
            <p:txBody>
              <a:bodyPr/>
              <a:lstStyle/>
              <a:p>
                <a:endParaRPr lang="nb-NO" dirty="0"/>
              </a:p>
            </p:txBody>
          </p:sp>
          <p:sp>
            <p:nvSpPr>
              <p:cNvPr id="2795" name="Freeform 2352"/>
              <p:cNvSpPr>
                <a:spLocks/>
              </p:cNvSpPr>
              <p:nvPr/>
            </p:nvSpPr>
            <p:spPr bwMode="auto">
              <a:xfrm>
                <a:off x="1588" y="3029"/>
                <a:ext cx="25" cy="11"/>
              </a:xfrm>
              <a:custGeom>
                <a:avLst/>
                <a:gdLst>
                  <a:gd name="T0" fmla="*/ 25 w 25"/>
                  <a:gd name="T1" fmla="*/ 11 h 11"/>
                  <a:gd name="T2" fmla="*/ 21 w 25"/>
                  <a:gd name="T3" fmla="*/ 7 h 11"/>
                  <a:gd name="T4" fmla="*/ 21 w 25"/>
                  <a:gd name="T5" fmla="*/ 7 h 11"/>
                  <a:gd name="T6" fmla="*/ 14 w 25"/>
                  <a:gd name="T7" fmla="*/ 7 h 11"/>
                  <a:gd name="T8" fmla="*/ 0 w 25"/>
                  <a:gd name="T9" fmla="*/ 5 h 11"/>
                  <a:gd name="T10" fmla="*/ 7 w 25"/>
                  <a:gd name="T11" fmla="*/ 2 h 11"/>
                  <a:gd name="T12" fmla="*/ 5 w 25"/>
                  <a:gd name="T13" fmla="*/ 0 h 11"/>
                  <a:gd name="T14" fmla="*/ 0 60000 65536"/>
                  <a:gd name="T15" fmla="*/ 0 60000 65536"/>
                  <a:gd name="T16" fmla="*/ 0 60000 65536"/>
                  <a:gd name="T17" fmla="*/ 0 60000 65536"/>
                  <a:gd name="T18" fmla="*/ 0 60000 65536"/>
                  <a:gd name="T19" fmla="*/ 0 60000 65536"/>
                  <a:gd name="T20" fmla="*/ 0 60000 65536"/>
                  <a:gd name="T21" fmla="*/ 0 w 25"/>
                  <a:gd name="T22" fmla="*/ 0 h 11"/>
                  <a:gd name="T23" fmla="*/ 25 w 2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1">
                    <a:moveTo>
                      <a:pt x="25" y="11"/>
                    </a:moveTo>
                    <a:lnTo>
                      <a:pt x="21" y="7"/>
                    </a:lnTo>
                    <a:lnTo>
                      <a:pt x="14" y="7"/>
                    </a:lnTo>
                    <a:lnTo>
                      <a:pt x="0" y="5"/>
                    </a:lnTo>
                    <a:lnTo>
                      <a:pt x="7" y="2"/>
                    </a:lnTo>
                    <a:lnTo>
                      <a:pt x="5" y="0"/>
                    </a:lnTo>
                  </a:path>
                </a:pathLst>
              </a:custGeom>
              <a:noFill/>
              <a:ln w="3">
                <a:solidFill>
                  <a:srgbClr val="00BDFF"/>
                </a:solidFill>
                <a:prstDash val="solid"/>
                <a:round/>
                <a:headEnd/>
                <a:tailEnd/>
              </a:ln>
            </p:spPr>
            <p:txBody>
              <a:bodyPr/>
              <a:lstStyle/>
              <a:p>
                <a:endParaRPr lang="nb-NO" dirty="0"/>
              </a:p>
            </p:txBody>
          </p:sp>
          <p:sp>
            <p:nvSpPr>
              <p:cNvPr id="2796" name="Freeform 2353"/>
              <p:cNvSpPr>
                <a:spLocks/>
              </p:cNvSpPr>
              <p:nvPr/>
            </p:nvSpPr>
            <p:spPr bwMode="auto">
              <a:xfrm>
                <a:off x="1787" y="3041"/>
                <a:ext cx="1" cy="5"/>
              </a:xfrm>
              <a:custGeom>
                <a:avLst/>
                <a:gdLst>
                  <a:gd name="T0" fmla="*/ 0 w 1"/>
                  <a:gd name="T1" fmla="*/ 5 h 5"/>
                  <a:gd name="T2" fmla="*/ 0 w 1"/>
                  <a:gd name="T3" fmla="*/ 0 h 5"/>
                  <a:gd name="T4" fmla="*/ 0 w 1"/>
                  <a:gd name="T5" fmla="*/ 1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1"/>
                    </a:lnTo>
                  </a:path>
                </a:pathLst>
              </a:custGeom>
              <a:noFill/>
              <a:ln w="3">
                <a:solidFill>
                  <a:srgbClr val="00BDFF"/>
                </a:solidFill>
                <a:prstDash val="solid"/>
                <a:round/>
                <a:headEnd/>
                <a:tailEnd/>
              </a:ln>
            </p:spPr>
            <p:txBody>
              <a:bodyPr/>
              <a:lstStyle/>
              <a:p>
                <a:endParaRPr lang="nb-NO" dirty="0"/>
              </a:p>
            </p:txBody>
          </p:sp>
          <p:sp>
            <p:nvSpPr>
              <p:cNvPr id="2797" name="Freeform 2354"/>
              <p:cNvSpPr>
                <a:spLocks/>
              </p:cNvSpPr>
              <p:nvPr/>
            </p:nvSpPr>
            <p:spPr bwMode="auto">
              <a:xfrm>
                <a:off x="1795" y="3037"/>
                <a:ext cx="5" cy="9"/>
              </a:xfrm>
              <a:custGeom>
                <a:avLst/>
                <a:gdLst>
                  <a:gd name="T0" fmla="*/ 5 w 5"/>
                  <a:gd name="T1" fmla="*/ 0 h 9"/>
                  <a:gd name="T2" fmla="*/ 1 w 5"/>
                  <a:gd name="T3" fmla="*/ 9 h 9"/>
                  <a:gd name="T4" fmla="*/ 0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1" y="9"/>
                    </a:lnTo>
                    <a:lnTo>
                      <a:pt x="0" y="9"/>
                    </a:lnTo>
                  </a:path>
                </a:pathLst>
              </a:custGeom>
              <a:noFill/>
              <a:ln w="3">
                <a:solidFill>
                  <a:srgbClr val="00BDFF"/>
                </a:solidFill>
                <a:prstDash val="solid"/>
                <a:round/>
                <a:headEnd/>
                <a:tailEnd/>
              </a:ln>
            </p:spPr>
            <p:txBody>
              <a:bodyPr/>
              <a:lstStyle/>
              <a:p>
                <a:endParaRPr lang="nb-NO" dirty="0"/>
              </a:p>
            </p:txBody>
          </p:sp>
          <p:sp>
            <p:nvSpPr>
              <p:cNvPr id="2798" name="Freeform 2355"/>
              <p:cNvSpPr>
                <a:spLocks/>
              </p:cNvSpPr>
              <p:nvPr/>
            </p:nvSpPr>
            <p:spPr bwMode="auto">
              <a:xfrm>
                <a:off x="1803" y="3023"/>
                <a:ext cx="10" cy="23"/>
              </a:xfrm>
              <a:custGeom>
                <a:avLst/>
                <a:gdLst>
                  <a:gd name="T0" fmla="*/ 0 w 10"/>
                  <a:gd name="T1" fmla="*/ 23 h 23"/>
                  <a:gd name="T2" fmla="*/ 5 w 10"/>
                  <a:gd name="T3" fmla="*/ 13 h 23"/>
                  <a:gd name="T4" fmla="*/ 10 w 10"/>
                  <a:gd name="T5" fmla="*/ 0 h 23"/>
                  <a:gd name="T6" fmla="*/ 0 60000 65536"/>
                  <a:gd name="T7" fmla="*/ 0 60000 65536"/>
                  <a:gd name="T8" fmla="*/ 0 60000 65536"/>
                  <a:gd name="T9" fmla="*/ 0 w 10"/>
                  <a:gd name="T10" fmla="*/ 0 h 23"/>
                  <a:gd name="T11" fmla="*/ 10 w 10"/>
                  <a:gd name="T12" fmla="*/ 23 h 23"/>
                </a:gdLst>
                <a:ahLst/>
                <a:cxnLst>
                  <a:cxn ang="T6">
                    <a:pos x="T0" y="T1"/>
                  </a:cxn>
                  <a:cxn ang="T7">
                    <a:pos x="T2" y="T3"/>
                  </a:cxn>
                  <a:cxn ang="T8">
                    <a:pos x="T4" y="T5"/>
                  </a:cxn>
                </a:cxnLst>
                <a:rect l="T9" t="T10" r="T11" b="T12"/>
                <a:pathLst>
                  <a:path w="10" h="23">
                    <a:moveTo>
                      <a:pt x="0" y="23"/>
                    </a:moveTo>
                    <a:lnTo>
                      <a:pt x="5" y="13"/>
                    </a:lnTo>
                    <a:lnTo>
                      <a:pt x="10" y="0"/>
                    </a:lnTo>
                  </a:path>
                </a:pathLst>
              </a:custGeom>
              <a:noFill/>
              <a:ln w="3">
                <a:solidFill>
                  <a:srgbClr val="00BDFF"/>
                </a:solidFill>
                <a:prstDash val="solid"/>
                <a:round/>
                <a:headEnd/>
                <a:tailEnd/>
              </a:ln>
            </p:spPr>
            <p:txBody>
              <a:bodyPr/>
              <a:lstStyle/>
              <a:p>
                <a:endParaRPr lang="nb-NO" dirty="0"/>
              </a:p>
            </p:txBody>
          </p:sp>
          <p:sp>
            <p:nvSpPr>
              <p:cNvPr id="2799" name="Line 2356"/>
              <p:cNvSpPr>
                <a:spLocks noChangeShapeType="1"/>
              </p:cNvSpPr>
              <p:nvPr/>
            </p:nvSpPr>
            <p:spPr bwMode="auto">
              <a:xfrm flipH="1" flipV="1">
                <a:off x="1613" y="3040"/>
                <a:ext cx="8" cy="8"/>
              </a:xfrm>
              <a:prstGeom prst="line">
                <a:avLst/>
              </a:prstGeom>
              <a:noFill/>
              <a:ln w="3">
                <a:solidFill>
                  <a:srgbClr val="00BDFF"/>
                </a:solidFill>
                <a:round/>
                <a:headEnd/>
                <a:tailEnd/>
              </a:ln>
            </p:spPr>
            <p:txBody>
              <a:bodyPr/>
              <a:lstStyle/>
              <a:p>
                <a:endParaRPr lang="nb-NO" dirty="0"/>
              </a:p>
            </p:txBody>
          </p:sp>
          <p:sp>
            <p:nvSpPr>
              <p:cNvPr id="2800" name="Freeform 2357"/>
              <p:cNvSpPr>
                <a:spLocks/>
              </p:cNvSpPr>
              <p:nvPr/>
            </p:nvSpPr>
            <p:spPr bwMode="auto">
              <a:xfrm>
                <a:off x="1604" y="3044"/>
                <a:ext cx="9" cy="5"/>
              </a:xfrm>
              <a:custGeom>
                <a:avLst/>
                <a:gdLst>
                  <a:gd name="T0" fmla="*/ 0 w 9"/>
                  <a:gd name="T1" fmla="*/ 0 h 5"/>
                  <a:gd name="T2" fmla="*/ 2 w 9"/>
                  <a:gd name="T3" fmla="*/ 0 h 5"/>
                  <a:gd name="T4" fmla="*/ 8 w 9"/>
                  <a:gd name="T5" fmla="*/ 4 h 5"/>
                  <a:gd name="T6" fmla="*/ 9 w 9"/>
                  <a:gd name="T7" fmla="*/ 5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0"/>
                    </a:moveTo>
                    <a:lnTo>
                      <a:pt x="2" y="0"/>
                    </a:lnTo>
                    <a:lnTo>
                      <a:pt x="8" y="4"/>
                    </a:lnTo>
                    <a:lnTo>
                      <a:pt x="9" y="5"/>
                    </a:lnTo>
                  </a:path>
                </a:pathLst>
              </a:custGeom>
              <a:noFill/>
              <a:ln w="3">
                <a:solidFill>
                  <a:srgbClr val="00BDFF"/>
                </a:solidFill>
                <a:prstDash val="solid"/>
                <a:round/>
                <a:headEnd/>
                <a:tailEnd/>
              </a:ln>
            </p:spPr>
            <p:txBody>
              <a:bodyPr/>
              <a:lstStyle/>
              <a:p>
                <a:endParaRPr lang="nb-NO" dirty="0"/>
              </a:p>
            </p:txBody>
          </p:sp>
          <p:sp>
            <p:nvSpPr>
              <p:cNvPr id="2801" name="Freeform 2358"/>
              <p:cNvSpPr>
                <a:spLocks/>
              </p:cNvSpPr>
              <p:nvPr/>
            </p:nvSpPr>
            <p:spPr bwMode="auto">
              <a:xfrm>
                <a:off x="1778" y="3042"/>
                <a:ext cx="9" cy="8"/>
              </a:xfrm>
              <a:custGeom>
                <a:avLst/>
                <a:gdLst>
                  <a:gd name="T0" fmla="*/ 9 w 9"/>
                  <a:gd name="T1" fmla="*/ 0 h 8"/>
                  <a:gd name="T2" fmla="*/ 5 w 9"/>
                  <a:gd name="T3" fmla="*/ 2 h 8"/>
                  <a:gd name="T4" fmla="*/ 4 w 9"/>
                  <a:gd name="T5" fmla="*/ 7 h 8"/>
                  <a:gd name="T6" fmla="*/ 0 w 9"/>
                  <a:gd name="T7" fmla="*/ 6 h 8"/>
                  <a:gd name="T8" fmla="*/ 1 w 9"/>
                  <a:gd name="T9" fmla="*/ 8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9" y="0"/>
                    </a:moveTo>
                    <a:lnTo>
                      <a:pt x="5" y="2"/>
                    </a:lnTo>
                    <a:lnTo>
                      <a:pt x="4" y="7"/>
                    </a:lnTo>
                    <a:lnTo>
                      <a:pt x="0" y="6"/>
                    </a:lnTo>
                    <a:lnTo>
                      <a:pt x="1" y="8"/>
                    </a:lnTo>
                  </a:path>
                </a:pathLst>
              </a:custGeom>
              <a:noFill/>
              <a:ln w="3">
                <a:solidFill>
                  <a:srgbClr val="00BDFF"/>
                </a:solidFill>
                <a:prstDash val="solid"/>
                <a:round/>
                <a:headEnd/>
                <a:tailEnd/>
              </a:ln>
            </p:spPr>
            <p:txBody>
              <a:bodyPr/>
              <a:lstStyle/>
              <a:p>
                <a:endParaRPr lang="nb-NO" dirty="0"/>
              </a:p>
            </p:txBody>
          </p:sp>
          <p:sp>
            <p:nvSpPr>
              <p:cNvPr id="2802" name="Freeform 2359"/>
              <p:cNvSpPr>
                <a:spLocks/>
              </p:cNvSpPr>
              <p:nvPr/>
            </p:nvSpPr>
            <p:spPr bwMode="auto">
              <a:xfrm>
                <a:off x="1596" y="3042"/>
                <a:ext cx="8" cy="8"/>
              </a:xfrm>
              <a:custGeom>
                <a:avLst/>
                <a:gdLst>
                  <a:gd name="T0" fmla="*/ 4 w 8"/>
                  <a:gd name="T1" fmla="*/ 8 h 8"/>
                  <a:gd name="T2" fmla="*/ 1 w 8"/>
                  <a:gd name="T3" fmla="*/ 7 h 8"/>
                  <a:gd name="T4" fmla="*/ 0 w 8"/>
                  <a:gd name="T5" fmla="*/ 7 h 8"/>
                  <a:gd name="T6" fmla="*/ 4 w 8"/>
                  <a:gd name="T7" fmla="*/ 2 h 8"/>
                  <a:gd name="T8" fmla="*/ 4 w 8"/>
                  <a:gd name="T9" fmla="*/ 0 h 8"/>
                  <a:gd name="T10" fmla="*/ 8 w 8"/>
                  <a:gd name="T11" fmla="*/ 2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4" y="8"/>
                    </a:moveTo>
                    <a:lnTo>
                      <a:pt x="1" y="7"/>
                    </a:lnTo>
                    <a:lnTo>
                      <a:pt x="0" y="7"/>
                    </a:lnTo>
                    <a:lnTo>
                      <a:pt x="4" y="2"/>
                    </a:lnTo>
                    <a:lnTo>
                      <a:pt x="4" y="0"/>
                    </a:lnTo>
                    <a:lnTo>
                      <a:pt x="8" y="2"/>
                    </a:lnTo>
                  </a:path>
                </a:pathLst>
              </a:custGeom>
              <a:noFill/>
              <a:ln w="3">
                <a:solidFill>
                  <a:srgbClr val="00BDFF"/>
                </a:solidFill>
                <a:prstDash val="solid"/>
                <a:round/>
                <a:headEnd/>
                <a:tailEnd/>
              </a:ln>
            </p:spPr>
            <p:txBody>
              <a:bodyPr/>
              <a:lstStyle/>
              <a:p>
                <a:endParaRPr lang="nb-NO" dirty="0"/>
              </a:p>
            </p:txBody>
          </p:sp>
          <p:sp>
            <p:nvSpPr>
              <p:cNvPr id="2803" name="Freeform 2360"/>
              <p:cNvSpPr>
                <a:spLocks/>
              </p:cNvSpPr>
              <p:nvPr/>
            </p:nvSpPr>
            <p:spPr bwMode="auto">
              <a:xfrm>
                <a:off x="1613" y="3048"/>
                <a:ext cx="8" cy="5"/>
              </a:xfrm>
              <a:custGeom>
                <a:avLst/>
                <a:gdLst>
                  <a:gd name="T0" fmla="*/ 0 w 8"/>
                  <a:gd name="T1" fmla="*/ 1 h 5"/>
                  <a:gd name="T2" fmla="*/ 5 w 8"/>
                  <a:gd name="T3" fmla="*/ 5 h 5"/>
                  <a:gd name="T4" fmla="*/ 8 w 8"/>
                  <a:gd name="T5" fmla="*/ 0 h 5"/>
                  <a:gd name="T6" fmla="*/ 8 w 8"/>
                  <a:gd name="T7" fmla="*/ 0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1"/>
                    </a:moveTo>
                    <a:lnTo>
                      <a:pt x="5" y="5"/>
                    </a:lnTo>
                    <a:lnTo>
                      <a:pt x="8" y="0"/>
                    </a:lnTo>
                  </a:path>
                </a:pathLst>
              </a:custGeom>
              <a:noFill/>
              <a:ln w="3">
                <a:solidFill>
                  <a:srgbClr val="00BDFF"/>
                </a:solidFill>
                <a:prstDash val="solid"/>
                <a:round/>
                <a:headEnd/>
                <a:tailEnd/>
              </a:ln>
            </p:spPr>
            <p:txBody>
              <a:bodyPr/>
              <a:lstStyle/>
              <a:p>
                <a:endParaRPr lang="nb-NO" dirty="0"/>
              </a:p>
            </p:txBody>
          </p:sp>
          <p:sp>
            <p:nvSpPr>
              <p:cNvPr id="2804" name="Freeform 2361"/>
              <p:cNvSpPr>
                <a:spLocks/>
              </p:cNvSpPr>
              <p:nvPr/>
            </p:nvSpPr>
            <p:spPr bwMode="auto">
              <a:xfrm>
                <a:off x="1787" y="3046"/>
                <a:ext cx="8" cy="8"/>
              </a:xfrm>
              <a:custGeom>
                <a:avLst/>
                <a:gdLst>
                  <a:gd name="T0" fmla="*/ 8 w 8"/>
                  <a:gd name="T1" fmla="*/ 0 h 8"/>
                  <a:gd name="T2" fmla="*/ 7 w 8"/>
                  <a:gd name="T3" fmla="*/ 3 h 8"/>
                  <a:gd name="T4" fmla="*/ 4 w 8"/>
                  <a:gd name="T5" fmla="*/ 6 h 8"/>
                  <a:gd name="T6" fmla="*/ 0 w 8"/>
                  <a:gd name="T7" fmla="*/ 8 h 8"/>
                  <a:gd name="T8" fmla="*/ 0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0"/>
                    </a:moveTo>
                    <a:lnTo>
                      <a:pt x="7" y="3"/>
                    </a:lnTo>
                    <a:lnTo>
                      <a:pt x="4" y="6"/>
                    </a:lnTo>
                    <a:lnTo>
                      <a:pt x="0" y="8"/>
                    </a:lnTo>
                    <a:lnTo>
                      <a:pt x="0" y="0"/>
                    </a:lnTo>
                  </a:path>
                </a:pathLst>
              </a:custGeom>
              <a:noFill/>
              <a:ln w="3">
                <a:solidFill>
                  <a:srgbClr val="00BDFF"/>
                </a:solidFill>
                <a:prstDash val="solid"/>
                <a:round/>
                <a:headEnd/>
                <a:tailEnd/>
              </a:ln>
            </p:spPr>
            <p:txBody>
              <a:bodyPr/>
              <a:lstStyle/>
              <a:p>
                <a:endParaRPr lang="nb-NO" dirty="0"/>
              </a:p>
            </p:txBody>
          </p:sp>
          <p:sp>
            <p:nvSpPr>
              <p:cNvPr id="2805" name="Freeform 2362"/>
              <p:cNvSpPr>
                <a:spLocks/>
              </p:cNvSpPr>
              <p:nvPr/>
            </p:nvSpPr>
            <p:spPr bwMode="auto">
              <a:xfrm>
                <a:off x="1600" y="3050"/>
                <a:ext cx="12" cy="5"/>
              </a:xfrm>
              <a:custGeom>
                <a:avLst/>
                <a:gdLst>
                  <a:gd name="T0" fmla="*/ 12 w 12"/>
                  <a:gd name="T1" fmla="*/ 4 h 5"/>
                  <a:gd name="T2" fmla="*/ 12 w 12"/>
                  <a:gd name="T3" fmla="*/ 4 h 5"/>
                  <a:gd name="T4" fmla="*/ 6 w 12"/>
                  <a:gd name="T5" fmla="*/ 5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12" y="4"/>
                    </a:moveTo>
                    <a:lnTo>
                      <a:pt x="12" y="4"/>
                    </a:lnTo>
                    <a:lnTo>
                      <a:pt x="6" y="5"/>
                    </a:lnTo>
                    <a:lnTo>
                      <a:pt x="0" y="0"/>
                    </a:lnTo>
                  </a:path>
                </a:pathLst>
              </a:custGeom>
              <a:noFill/>
              <a:ln w="3">
                <a:solidFill>
                  <a:srgbClr val="00BDFF"/>
                </a:solidFill>
                <a:prstDash val="solid"/>
                <a:round/>
                <a:headEnd/>
                <a:tailEnd/>
              </a:ln>
            </p:spPr>
            <p:txBody>
              <a:bodyPr/>
              <a:lstStyle/>
              <a:p>
                <a:endParaRPr lang="nb-NO" dirty="0"/>
              </a:p>
            </p:txBody>
          </p:sp>
          <p:sp>
            <p:nvSpPr>
              <p:cNvPr id="2806" name="Freeform 2363"/>
              <p:cNvSpPr>
                <a:spLocks/>
              </p:cNvSpPr>
              <p:nvPr/>
            </p:nvSpPr>
            <p:spPr bwMode="auto">
              <a:xfrm>
                <a:off x="1779" y="3050"/>
                <a:ext cx="1" cy="7"/>
              </a:xfrm>
              <a:custGeom>
                <a:avLst/>
                <a:gdLst>
                  <a:gd name="T0" fmla="*/ 0 w 1"/>
                  <a:gd name="T1" fmla="*/ 0 h 7"/>
                  <a:gd name="T2" fmla="*/ 0 w 1"/>
                  <a:gd name="T3" fmla="*/ 4 h 7"/>
                  <a:gd name="T4" fmla="*/ 1 w 1"/>
                  <a:gd name="T5" fmla="*/ 7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0"/>
                    </a:moveTo>
                    <a:lnTo>
                      <a:pt x="0" y="4"/>
                    </a:lnTo>
                    <a:lnTo>
                      <a:pt x="1" y="7"/>
                    </a:lnTo>
                  </a:path>
                </a:pathLst>
              </a:custGeom>
              <a:noFill/>
              <a:ln w="3">
                <a:solidFill>
                  <a:srgbClr val="00BDFF"/>
                </a:solidFill>
                <a:prstDash val="solid"/>
                <a:round/>
                <a:headEnd/>
                <a:tailEnd/>
              </a:ln>
            </p:spPr>
            <p:txBody>
              <a:bodyPr/>
              <a:lstStyle/>
              <a:p>
                <a:endParaRPr lang="nb-NO" dirty="0"/>
              </a:p>
            </p:txBody>
          </p:sp>
          <p:sp>
            <p:nvSpPr>
              <p:cNvPr id="2807" name="Line 2364"/>
              <p:cNvSpPr>
                <a:spLocks noChangeShapeType="1"/>
              </p:cNvSpPr>
              <p:nvPr/>
            </p:nvSpPr>
            <p:spPr bwMode="auto">
              <a:xfrm flipH="1" flipV="1">
                <a:off x="1612" y="3054"/>
                <a:ext cx="4" cy="4"/>
              </a:xfrm>
              <a:prstGeom prst="line">
                <a:avLst/>
              </a:prstGeom>
              <a:noFill/>
              <a:ln w="3">
                <a:solidFill>
                  <a:srgbClr val="00BDFF"/>
                </a:solidFill>
                <a:round/>
                <a:headEnd/>
                <a:tailEnd/>
              </a:ln>
            </p:spPr>
            <p:txBody>
              <a:bodyPr/>
              <a:lstStyle/>
              <a:p>
                <a:endParaRPr lang="nb-NO" dirty="0"/>
              </a:p>
            </p:txBody>
          </p:sp>
          <p:sp>
            <p:nvSpPr>
              <p:cNvPr id="2808" name="Freeform 2365"/>
              <p:cNvSpPr>
                <a:spLocks/>
              </p:cNvSpPr>
              <p:nvPr/>
            </p:nvSpPr>
            <p:spPr bwMode="auto">
              <a:xfrm>
                <a:off x="1684" y="3054"/>
                <a:ext cx="5" cy="7"/>
              </a:xfrm>
              <a:custGeom>
                <a:avLst/>
                <a:gdLst>
                  <a:gd name="T0" fmla="*/ 5 w 5"/>
                  <a:gd name="T1" fmla="*/ 5 h 7"/>
                  <a:gd name="T2" fmla="*/ 5 w 5"/>
                  <a:gd name="T3" fmla="*/ 0 h 7"/>
                  <a:gd name="T4" fmla="*/ 0 w 5"/>
                  <a:gd name="T5" fmla="*/ 5 h 7"/>
                  <a:gd name="T6" fmla="*/ 0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5"/>
                    </a:moveTo>
                    <a:lnTo>
                      <a:pt x="5" y="0"/>
                    </a:lnTo>
                    <a:lnTo>
                      <a:pt x="0" y="5"/>
                    </a:lnTo>
                    <a:lnTo>
                      <a:pt x="0" y="7"/>
                    </a:lnTo>
                  </a:path>
                </a:pathLst>
              </a:custGeom>
              <a:noFill/>
              <a:ln w="3">
                <a:solidFill>
                  <a:srgbClr val="00BDFF"/>
                </a:solidFill>
                <a:prstDash val="solid"/>
                <a:round/>
                <a:headEnd/>
                <a:tailEnd/>
              </a:ln>
            </p:spPr>
            <p:txBody>
              <a:bodyPr/>
              <a:lstStyle/>
              <a:p>
                <a:endParaRPr lang="nb-NO" dirty="0"/>
              </a:p>
            </p:txBody>
          </p:sp>
          <p:sp>
            <p:nvSpPr>
              <p:cNvPr id="2809" name="Freeform 2366"/>
              <p:cNvSpPr>
                <a:spLocks/>
              </p:cNvSpPr>
              <p:nvPr/>
            </p:nvSpPr>
            <p:spPr bwMode="auto">
              <a:xfrm>
                <a:off x="1610" y="3058"/>
                <a:ext cx="7" cy="7"/>
              </a:xfrm>
              <a:custGeom>
                <a:avLst/>
                <a:gdLst>
                  <a:gd name="T0" fmla="*/ 0 w 7"/>
                  <a:gd name="T1" fmla="*/ 7 h 7"/>
                  <a:gd name="T2" fmla="*/ 2 w 7"/>
                  <a:gd name="T3" fmla="*/ 4 h 7"/>
                  <a:gd name="T4" fmla="*/ 6 w 7"/>
                  <a:gd name="T5" fmla="*/ 4 h 7"/>
                  <a:gd name="T6" fmla="*/ 7 w 7"/>
                  <a:gd name="T7" fmla="*/ 1 h 7"/>
                  <a:gd name="T8" fmla="*/ 6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7"/>
                    </a:moveTo>
                    <a:lnTo>
                      <a:pt x="2" y="4"/>
                    </a:lnTo>
                    <a:lnTo>
                      <a:pt x="6" y="4"/>
                    </a:lnTo>
                    <a:lnTo>
                      <a:pt x="7" y="1"/>
                    </a:lnTo>
                    <a:lnTo>
                      <a:pt x="6" y="0"/>
                    </a:lnTo>
                  </a:path>
                </a:pathLst>
              </a:custGeom>
              <a:noFill/>
              <a:ln w="3">
                <a:solidFill>
                  <a:srgbClr val="00BDFF"/>
                </a:solidFill>
                <a:prstDash val="solid"/>
                <a:round/>
                <a:headEnd/>
                <a:tailEnd/>
              </a:ln>
            </p:spPr>
            <p:txBody>
              <a:bodyPr/>
              <a:lstStyle/>
              <a:p>
                <a:endParaRPr lang="nb-NO" dirty="0"/>
              </a:p>
            </p:txBody>
          </p:sp>
          <p:sp>
            <p:nvSpPr>
              <p:cNvPr id="2810" name="Freeform 2367"/>
              <p:cNvSpPr>
                <a:spLocks/>
              </p:cNvSpPr>
              <p:nvPr/>
            </p:nvSpPr>
            <p:spPr bwMode="auto">
              <a:xfrm>
                <a:off x="1775" y="3057"/>
                <a:ext cx="7" cy="9"/>
              </a:xfrm>
              <a:custGeom>
                <a:avLst/>
                <a:gdLst>
                  <a:gd name="T0" fmla="*/ 5 w 7"/>
                  <a:gd name="T1" fmla="*/ 0 h 9"/>
                  <a:gd name="T2" fmla="*/ 7 w 7"/>
                  <a:gd name="T3" fmla="*/ 6 h 9"/>
                  <a:gd name="T4" fmla="*/ 7 w 7"/>
                  <a:gd name="T5" fmla="*/ 6 h 9"/>
                  <a:gd name="T6" fmla="*/ 7 w 7"/>
                  <a:gd name="T7" fmla="*/ 6 h 9"/>
                  <a:gd name="T8" fmla="*/ 0 w 7"/>
                  <a:gd name="T9" fmla="*/ 4 h 9"/>
                  <a:gd name="T10" fmla="*/ 0 w 7"/>
                  <a:gd name="T11" fmla="*/ 9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5" y="0"/>
                    </a:moveTo>
                    <a:lnTo>
                      <a:pt x="7" y="6"/>
                    </a:lnTo>
                    <a:lnTo>
                      <a:pt x="0" y="4"/>
                    </a:lnTo>
                    <a:lnTo>
                      <a:pt x="0" y="9"/>
                    </a:lnTo>
                  </a:path>
                </a:pathLst>
              </a:custGeom>
              <a:noFill/>
              <a:ln w="3">
                <a:solidFill>
                  <a:srgbClr val="00BDFF"/>
                </a:solidFill>
                <a:prstDash val="solid"/>
                <a:round/>
                <a:headEnd/>
                <a:tailEnd/>
              </a:ln>
            </p:spPr>
            <p:txBody>
              <a:bodyPr/>
              <a:lstStyle/>
              <a:p>
                <a:endParaRPr lang="nb-NO" dirty="0"/>
              </a:p>
            </p:txBody>
          </p:sp>
          <p:sp>
            <p:nvSpPr>
              <p:cNvPr id="2811" name="Line 2368"/>
              <p:cNvSpPr>
                <a:spLocks noChangeShapeType="1"/>
              </p:cNvSpPr>
              <p:nvPr/>
            </p:nvSpPr>
            <p:spPr bwMode="auto">
              <a:xfrm flipH="1" flipV="1">
                <a:off x="1661" y="3065"/>
                <a:ext cx="8" cy="2"/>
              </a:xfrm>
              <a:prstGeom prst="line">
                <a:avLst/>
              </a:prstGeom>
              <a:noFill/>
              <a:ln w="3">
                <a:solidFill>
                  <a:srgbClr val="00BDFF"/>
                </a:solidFill>
                <a:round/>
                <a:headEnd/>
                <a:tailEnd/>
              </a:ln>
            </p:spPr>
            <p:txBody>
              <a:bodyPr/>
              <a:lstStyle/>
              <a:p>
                <a:endParaRPr lang="nb-NO" dirty="0"/>
              </a:p>
            </p:txBody>
          </p:sp>
          <p:sp>
            <p:nvSpPr>
              <p:cNvPr id="2812" name="Freeform 2369"/>
              <p:cNvSpPr>
                <a:spLocks/>
              </p:cNvSpPr>
              <p:nvPr/>
            </p:nvSpPr>
            <p:spPr bwMode="auto">
              <a:xfrm>
                <a:off x="1669" y="3061"/>
                <a:ext cx="15" cy="8"/>
              </a:xfrm>
              <a:custGeom>
                <a:avLst/>
                <a:gdLst>
                  <a:gd name="T0" fmla="*/ 15 w 15"/>
                  <a:gd name="T1" fmla="*/ 0 h 8"/>
                  <a:gd name="T2" fmla="*/ 13 w 15"/>
                  <a:gd name="T3" fmla="*/ 4 h 8"/>
                  <a:gd name="T4" fmla="*/ 5 w 15"/>
                  <a:gd name="T5" fmla="*/ 1 h 8"/>
                  <a:gd name="T6" fmla="*/ 3 w 15"/>
                  <a:gd name="T7" fmla="*/ 8 h 8"/>
                  <a:gd name="T8" fmla="*/ 0 w 15"/>
                  <a:gd name="T9" fmla="*/ 6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15" y="0"/>
                    </a:moveTo>
                    <a:lnTo>
                      <a:pt x="13" y="4"/>
                    </a:lnTo>
                    <a:lnTo>
                      <a:pt x="5" y="1"/>
                    </a:lnTo>
                    <a:lnTo>
                      <a:pt x="3" y="8"/>
                    </a:lnTo>
                    <a:lnTo>
                      <a:pt x="0" y="6"/>
                    </a:lnTo>
                  </a:path>
                </a:pathLst>
              </a:custGeom>
              <a:noFill/>
              <a:ln w="3">
                <a:solidFill>
                  <a:srgbClr val="00BDFF"/>
                </a:solidFill>
                <a:prstDash val="solid"/>
                <a:round/>
                <a:headEnd/>
                <a:tailEnd/>
              </a:ln>
            </p:spPr>
            <p:txBody>
              <a:bodyPr/>
              <a:lstStyle/>
              <a:p>
                <a:endParaRPr lang="nb-NO" dirty="0"/>
              </a:p>
            </p:txBody>
          </p:sp>
          <p:sp>
            <p:nvSpPr>
              <p:cNvPr id="2813" name="Freeform 2370"/>
              <p:cNvSpPr>
                <a:spLocks/>
              </p:cNvSpPr>
              <p:nvPr/>
            </p:nvSpPr>
            <p:spPr bwMode="auto">
              <a:xfrm>
                <a:off x="1609" y="3062"/>
                <a:ext cx="20" cy="8"/>
              </a:xfrm>
              <a:custGeom>
                <a:avLst/>
                <a:gdLst>
                  <a:gd name="T0" fmla="*/ 20 w 20"/>
                  <a:gd name="T1" fmla="*/ 7 h 8"/>
                  <a:gd name="T2" fmla="*/ 18 w 20"/>
                  <a:gd name="T3" fmla="*/ 0 h 8"/>
                  <a:gd name="T4" fmla="*/ 13 w 20"/>
                  <a:gd name="T5" fmla="*/ 3 h 8"/>
                  <a:gd name="T6" fmla="*/ 5 w 20"/>
                  <a:gd name="T7" fmla="*/ 8 h 8"/>
                  <a:gd name="T8" fmla="*/ 3 w 20"/>
                  <a:gd name="T9" fmla="*/ 8 h 8"/>
                  <a:gd name="T10" fmla="*/ 0 w 20"/>
                  <a:gd name="T11" fmla="*/ 7 h 8"/>
                  <a:gd name="T12" fmla="*/ 1 w 20"/>
                  <a:gd name="T13" fmla="*/ 3 h 8"/>
                  <a:gd name="T14" fmla="*/ 0 60000 65536"/>
                  <a:gd name="T15" fmla="*/ 0 60000 65536"/>
                  <a:gd name="T16" fmla="*/ 0 60000 65536"/>
                  <a:gd name="T17" fmla="*/ 0 60000 65536"/>
                  <a:gd name="T18" fmla="*/ 0 60000 65536"/>
                  <a:gd name="T19" fmla="*/ 0 60000 65536"/>
                  <a:gd name="T20" fmla="*/ 0 60000 65536"/>
                  <a:gd name="T21" fmla="*/ 0 w 20"/>
                  <a:gd name="T22" fmla="*/ 0 h 8"/>
                  <a:gd name="T23" fmla="*/ 20 w 2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8">
                    <a:moveTo>
                      <a:pt x="20" y="7"/>
                    </a:moveTo>
                    <a:lnTo>
                      <a:pt x="18" y="0"/>
                    </a:lnTo>
                    <a:lnTo>
                      <a:pt x="13" y="3"/>
                    </a:lnTo>
                    <a:lnTo>
                      <a:pt x="5" y="8"/>
                    </a:lnTo>
                    <a:lnTo>
                      <a:pt x="3" y="8"/>
                    </a:lnTo>
                    <a:lnTo>
                      <a:pt x="0" y="7"/>
                    </a:lnTo>
                    <a:lnTo>
                      <a:pt x="1" y="3"/>
                    </a:lnTo>
                  </a:path>
                </a:pathLst>
              </a:custGeom>
              <a:noFill/>
              <a:ln w="3">
                <a:solidFill>
                  <a:srgbClr val="00BDFF"/>
                </a:solidFill>
                <a:prstDash val="solid"/>
                <a:round/>
                <a:headEnd/>
                <a:tailEnd/>
              </a:ln>
            </p:spPr>
            <p:txBody>
              <a:bodyPr/>
              <a:lstStyle/>
              <a:p>
                <a:endParaRPr lang="nb-NO" dirty="0"/>
              </a:p>
            </p:txBody>
          </p:sp>
          <p:sp>
            <p:nvSpPr>
              <p:cNvPr id="2814" name="Freeform 2371"/>
              <p:cNvSpPr>
                <a:spLocks/>
              </p:cNvSpPr>
              <p:nvPr/>
            </p:nvSpPr>
            <p:spPr bwMode="auto">
              <a:xfrm>
                <a:off x="1787" y="3046"/>
                <a:ext cx="16" cy="25"/>
              </a:xfrm>
              <a:custGeom>
                <a:avLst/>
                <a:gdLst>
                  <a:gd name="T0" fmla="*/ 12 w 16"/>
                  <a:gd name="T1" fmla="*/ 25 h 25"/>
                  <a:gd name="T2" fmla="*/ 10 w 16"/>
                  <a:gd name="T3" fmla="*/ 24 h 25"/>
                  <a:gd name="T4" fmla="*/ 3 w 16"/>
                  <a:gd name="T5" fmla="*/ 20 h 25"/>
                  <a:gd name="T6" fmla="*/ 1 w 16"/>
                  <a:gd name="T7" fmla="*/ 20 h 25"/>
                  <a:gd name="T8" fmla="*/ 0 w 16"/>
                  <a:gd name="T9" fmla="*/ 17 h 25"/>
                  <a:gd name="T10" fmla="*/ 0 w 16"/>
                  <a:gd name="T11" fmla="*/ 16 h 25"/>
                  <a:gd name="T12" fmla="*/ 3 w 16"/>
                  <a:gd name="T13" fmla="*/ 12 h 25"/>
                  <a:gd name="T14" fmla="*/ 5 w 16"/>
                  <a:gd name="T15" fmla="*/ 11 h 25"/>
                  <a:gd name="T16" fmla="*/ 10 w 16"/>
                  <a:gd name="T17" fmla="*/ 7 h 25"/>
                  <a:gd name="T18" fmla="*/ 14 w 16"/>
                  <a:gd name="T19" fmla="*/ 4 h 25"/>
                  <a:gd name="T20" fmla="*/ 16 w 16"/>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5"/>
                  <a:gd name="T35" fmla="*/ 16 w 1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5">
                    <a:moveTo>
                      <a:pt x="12" y="25"/>
                    </a:moveTo>
                    <a:lnTo>
                      <a:pt x="10" y="24"/>
                    </a:lnTo>
                    <a:lnTo>
                      <a:pt x="3" y="20"/>
                    </a:lnTo>
                    <a:lnTo>
                      <a:pt x="1" y="20"/>
                    </a:lnTo>
                    <a:lnTo>
                      <a:pt x="0" y="17"/>
                    </a:lnTo>
                    <a:lnTo>
                      <a:pt x="0" y="16"/>
                    </a:lnTo>
                    <a:lnTo>
                      <a:pt x="3" y="12"/>
                    </a:lnTo>
                    <a:lnTo>
                      <a:pt x="5" y="11"/>
                    </a:lnTo>
                    <a:lnTo>
                      <a:pt x="10" y="7"/>
                    </a:lnTo>
                    <a:lnTo>
                      <a:pt x="14" y="4"/>
                    </a:lnTo>
                    <a:lnTo>
                      <a:pt x="16" y="0"/>
                    </a:lnTo>
                  </a:path>
                </a:pathLst>
              </a:custGeom>
              <a:noFill/>
              <a:ln w="3">
                <a:solidFill>
                  <a:srgbClr val="00BDFF"/>
                </a:solidFill>
                <a:prstDash val="solid"/>
                <a:round/>
                <a:headEnd/>
                <a:tailEnd/>
              </a:ln>
            </p:spPr>
            <p:txBody>
              <a:bodyPr/>
              <a:lstStyle/>
              <a:p>
                <a:endParaRPr lang="nb-NO" dirty="0"/>
              </a:p>
            </p:txBody>
          </p:sp>
          <p:sp>
            <p:nvSpPr>
              <p:cNvPr id="2815" name="Freeform 2372"/>
              <p:cNvSpPr>
                <a:spLocks/>
              </p:cNvSpPr>
              <p:nvPr/>
            </p:nvSpPr>
            <p:spPr bwMode="auto">
              <a:xfrm>
                <a:off x="1719" y="3071"/>
                <a:ext cx="6" cy="1"/>
              </a:xfrm>
              <a:custGeom>
                <a:avLst/>
                <a:gdLst>
                  <a:gd name="T0" fmla="*/ 6 w 6"/>
                  <a:gd name="T1" fmla="*/ 0 h 1"/>
                  <a:gd name="T2" fmla="*/ 5 w 6"/>
                  <a:gd name="T3" fmla="*/ 1 h 1"/>
                  <a:gd name="T4" fmla="*/ 0 w 6"/>
                  <a:gd name="T5" fmla="*/ 1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lnTo>
                      <a:pt x="5" y="1"/>
                    </a:lnTo>
                    <a:lnTo>
                      <a:pt x="0" y="1"/>
                    </a:lnTo>
                  </a:path>
                </a:pathLst>
              </a:custGeom>
              <a:noFill/>
              <a:ln w="3">
                <a:solidFill>
                  <a:srgbClr val="00BDFF"/>
                </a:solidFill>
                <a:prstDash val="solid"/>
                <a:round/>
                <a:headEnd/>
                <a:tailEnd/>
              </a:ln>
            </p:spPr>
            <p:txBody>
              <a:bodyPr/>
              <a:lstStyle/>
              <a:p>
                <a:endParaRPr lang="nb-NO" dirty="0"/>
              </a:p>
            </p:txBody>
          </p:sp>
          <p:sp>
            <p:nvSpPr>
              <p:cNvPr id="2816" name="Freeform 2373"/>
              <p:cNvSpPr>
                <a:spLocks/>
              </p:cNvSpPr>
              <p:nvPr/>
            </p:nvSpPr>
            <p:spPr bwMode="auto">
              <a:xfrm>
                <a:off x="1689" y="3055"/>
                <a:ext cx="34" cy="17"/>
              </a:xfrm>
              <a:custGeom>
                <a:avLst/>
                <a:gdLst>
                  <a:gd name="T0" fmla="*/ 30 w 34"/>
                  <a:gd name="T1" fmla="*/ 17 h 17"/>
                  <a:gd name="T2" fmla="*/ 30 w 34"/>
                  <a:gd name="T3" fmla="*/ 17 h 17"/>
                  <a:gd name="T4" fmla="*/ 23 w 34"/>
                  <a:gd name="T5" fmla="*/ 14 h 17"/>
                  <a:gd name="T6" fmla="*/ 30 w 34"/>
                  <a:gd name="T7" fmla="*/ 8 h 17"/>
                  <a:gd name="T8" fmla="*/ 34 w 34"/>
                  <a:gd name="T9" fmla="*/ 4 h 17"/>
                  <a:gd name="T10" fmla="*/ 33 w 34"/>
                  <a:gd name="T11" fmla="*/ 2 h 17"/>
                  <a:gd name="T12" fmla="*/ 30 w 34"/>
                  <a:gd name="T13" fmla="*/ 0 h 17"/>
                  <a:gd name="T14" fmla="*/ 29 w 34"/>
                  <a:gd name="T15" fmla="*/ 4 h 17"/>
                  <a:gd name="T16" fmla="*/ 21 w 34"/>
                  <a:gd name="T17" fmla="*/ 8 h 17"/>
                  <a:gd name="T18" fmla="*/ 14 w 34"/>
                  <a:gd name="T19" fmla="*/ 14 h 17"/>
                  <a:gd name="T20" fmla="*/ 6 w 34"/>
                  <a:gd name="T21" fmla="*/ 14 h 17"/>
                  <a:gd name="T22" fmla="*/ 0 w 34"/>
                  <a:gd name="T23" fmla="*/ 10 h 17"/>
                  <a:gd name="T24" fmla="*/ 0 w 34"/>
                  <a:gd name="T25" fmla="*/ 4 h 17"/>
                  <a:gd name="T26" fmla="*/ 0 w 34"/>
                  <a:gd name="T27" fmla="*/ 4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17"/>
                  <a:gd name="T44" fmla="*/ 34 w 3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17">
                    <a:moveTo>
                      <a:pt x="30" y="17"/>
                    </a:moveTo>
                    <a:lnTo>
                      <a:pt x="30" y="17"/>
                    </a:lnTo>
                    <a:lnTo>
                      <a:pt x="23" y="14"/>
                    </a:lnTo>
                    <a:lnTo>
                      <a:pt x="30" y="8"/>
                    </a:lnTo>
                    <a:lnTo>
                      <a:pt x="34" y="4"/>
                    </a:lnTo>
                    <a:lnTo>
                      <a:pt x="33" y="2"/>
                    </a:lnTo>
                    <a:lnTo>
                      <a:pt x="30" y="0"/>
                    </a:lnTo>
                    <a:lnTo>
                      <a:pt x="29" y="4"/>
                    </a:lnTo>
                    <a:lnTo>
                      <a:pt x="21" y="8"/>
                    </a:lnTo>
                    <a:lnTo>
                      <a:pt x="14" y="14"/>
                    </a:lnTo>
                    <a:lnTo>
                      <a:pt x="6" y="14"/>
                    </a:lnTo>
                    <a:lnTo>
                      <a:pt x="0" y="10"/>
                    </a:lnTo>
                    <a:lnTo>
                      <a:pt x="0" y="4"/>
                    </a:lnTo>
                  </a:path>
                </a:pathLst>
              </a:custGeom>
              <a:noFill/>
              <a:ln w="3">
                <a:solidFill>
                  <a:srgbClr val="00BDFF"/>
                </a:solidFill>
                <a:prstDash val="solid"/>
                <a:round/>
                <a:headEnd/>
                <a:tailEnd/>
              </a:ln>
            </p:spPr>
            <p:txBody>
              <a:bodyPr/>
              <a:lstStyle/>
              <a:p>
                <a:endParaRPr lang="nb-NO" dirty="0"/>
              </a:p>
            </p:txBody>
          </p:sp>
          <p:sp>
            <p:nvSpPr>
              <p:cNvPr id="2817" name="Freeform 2374"/>
              <p:cNvSpPr>
                <a:spLocks/>
              </p:cNvSpPr>
              <p:nvPr/>
            </p:nvSpPr>
            <p:spPr bwMode="auto">
              <a:xfrm>
                <a:off x="1725" y="3066"/>
                <a:ext cx="15" cy="9"/>
              </a:xfrm>
              <a:custGeom>
                <a:avLst/>
                <a:gdLst>
                  <a:gd name="T0" fmla="*/ 15 w 15"/>
                  <a:gd name="T1" fmla="*/ 9 h 9"/>
                  <a:gd name="T2" fmla="*/ 14 w 15"/>
                  <a:gd name="T3" fmla="*/ 6 h 9"/>
                  <a:gd name="T4" fmla="*/ 14 w 15"/>
                  <a:gd name="T5" fmla="*/ 0 h 9"/>
                  <a:gd name="T6" fmla="*/ 6 w 15"/>
                  <a:gd name="T7" fmla="*/ 4 h 9"/>
                  <a:gd name="T8" fmla="*/ 2 w 15"/>
                  <a:gd name="T9" fmla="*/ 5 h 9"/>
                  <a:gd name="T10" fmla="*/ 0 w 15"/>
                  <a:gd name="T11" fmla="*/ 5 h 9"/>
                  <a:gd name="T12" fmla="*/ 0 60000 65536"/>
                  <a:gd name="T13" fmla="*/ 0 60000 65536"/>
                  <a:gd name="T14" fmla="*/ 0 60000 65536"/>
                  <a:gd name="T15" fmla="*/ 0 60000 65536"/>
                  <a:gd name="T16" fmla="*/ 0 60000 65536"/>
                  <a:gd name="T17" fmla="*/ 0 60000 65536"/>
                  <a:gd name="T18" fmla="*/ 0 w 15"/>
                  <a:gd name="T19" fmla="*/ 0 h 9"/>
                  <a:gd name="T20" fmla="*/ 15 w 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5" h="9">
                    <a:moveTo>
                      <a:pt x="15" y="9"/>
                    </a:moveTo>
                    <a:lnTo>
                      <a:pt x="14" y="6"/>
                    </a:lnTo>
                    <a:lnTo>
                      <a:pt x="14" y="0"/>
                    </a:lnTo>
                    <a:lnTo>
                      <a:pt x="6" y="4"/>
                    </a:lnTo>
                    <a:lnTo>
                      <a:pt x="2" y="5"/>
                    </a:lnTo>
                    <a:lnTo>
                      <a:pt x="0" y="5"/>
                    </a:lnTo>
                  </a:path>
                </a:pathLst>
              </a:custGeom>
              <a:noFill/>
              <a:ln w="3">
                <a:solidFill>
                  <a:srgbClr val="00BDFF"/>
                </a:solidFill>
                <a:prstDash val="solid"/>
                <a:round/>
                <a:headEnd/>
                <a:tailEnd/>
              </a:ln>
            </p:spPr>
            <p:txBody>
              <a:bodyPr/>
              <a:lstStyle/>
              <a:p>
                <a:endParaRPr lang="nb-NO" dirty="0"/>
              </a:p>
            </p:txBody>
          </p:sp>
          <p:sp>
            <p:nvSpPr>
              <p:cNvPr id="2818" name="Freeform 2375"/>
              <p:cNvSpPr>
                <a:spLocks/>
              </p:cNvSpPr>
              <p:nvPr/>
            </p:nvSpPr>
            <p:spPr bwMode="auto">
              <a:xfrm>
                <a:off x="1635" y="3065"/>
                <a:ext cx="26" cy="14"/>
              </a:xfrm>
              <a:custGeom>
                <a:avLst/>
                <a:gdLst>
                  <a:gd name="T0" fmla="*/ 26 w 26"/>
                  <a:gd name="T1" fmla="*/ 0 h 14"/>
                  <a:gd name="T2" fmla="*/ 22 w 26"/>
                  <a:gd name="T3" fmla="*/ 6 h 14"/>
                  <a:gd name="T4" fmla="*/ 22 w 26"/>
                  <a:gd name="T5" fmla="*/ 6 h 14"/>
                  <a:gd name="T6" fmla="*/ 11 w 26"/>
                  <a:gd name="T7" fmla="*/ 13 h 14"/>
                  <a:gd name="T8" fmla="*/ 9 w 26"/>
                  <a:gd name="T9" fmla="*/ 14 h 14"/>
                  <a:gd name="T10" fmla="*/ 1 w 26"/>
                  <a:gd name="T11" fmla="*/ 14 h 14"/>
                  <a:gd name="T12" fmla="*/ 0 w 26"/>
                  <a:gd name="T13" fmla="*/ 14 h 14"/>
                  <a:gd name="T14" fmla="*/ 0 60000 65536"/>
                  <a:gd name="T15" fmla="*/ 0 60000 65536"/>
                  <a:gd name="T16" fmla="*/ 0 60000 65536"/>
                  <a:gd name="T17" fmla="*/ 0 60000 65536"/>
                  <a:gd name="T18" fmla="*/ 0 60000 65536"/>
                  <a:gd name="T19" fmla="*/ 0 60000 65536"/>
                  <a:gd name="T20" fmla="*/ 0 60000 65536"/>
                  <a:gd name="T21" fmla="*/ 0 w 26"/>
                  <a:gd name="T22" fmla="*/ 0 h 14"/>
                  <a:gd name="T23" fmla="*/ 26 w 2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4">
                    <a:moveTo>
                      <a:pt x="26" y="0"/>
                    </a:moveTo>
                    <a:lnTo>
                      <a:pt x="22" y="6"/>
                    </a:lnTo>
                    <a:lnTo>
                      <a:pt x="11" y="13"/>
                    </a:lnTo>
                    <a:lnTo>
                      <a:pt x="9" y="14"/>
                    </a:lnTo>
                    <a:lnTo>
                      <a:pt x="1" y="14"/>
                    </a:lnTo>
                    <a:lnTo>
                      <a:pt x="0" y="14"/>
                    </a:lnTo>
                  </a:path>
                </a:pathLst>
              </a:custGeom>
              <a:noFill/>
              <a:ln w="3">
                <a:solidFill>
                  <a:srgbClr val="00BDFF"/>
                </a:solidFill>
                <a:prstDash val="solid"/>
                <a:round/>
                <a:headEnd/>
                <a:tailEnd/>
              </a:ln>
            </p:spPr>
            <p:txBody>
              <a:bodyPr/>
              <a:lstStyle/>
              <a:p>
                <a:endParaRPr lang="nb-NO" dirty="0"/>
              </a:p>
            </p:txBody>
          </p:sp>
          <p:sp>
            <p:nvSpPr>
              <p:cNvPr id="2819" name="Freeform 2376"/>
              <p:cNvSpPr>
                <a:spLocks/>
              </p:cNvSpPr>
              <p:nvPr/>
            </p:nvSpPr>
            <p:spPr bwMode="auto">
              <a:xfrm>
                <a:off x="1775" y="3066"/>
                <a:ext cx="5" cy="13"/>
              </a:xfrm>
              <a:custGeom>
                <a:avLst/>
                <a:gdLst>
                  <a:gd name="T0" fmla="*/ 0 w 5"/>
                  <a:gd name="T1" fmla="*/ 0 h 13"/>
                  <a:gd name="T2" fmla="*/ 0 w 5"/>
                  <a:gd name="T3" fmla="*/ 0 h 13"/>
                  <a:gd name="T4" fmla="*/ 5 w 5"/>
                  <a:gd name="T5" fmla="*/ 1 h 13"/>
                  <a:gd name="T6" fmla="*/ 4 w 5"/>
                  <a:gd name="T7" fmla="*/ 10 h 13"/>
                  <a:gd name="T8" fmla="*/ 4 w 5"/>
                  <a:gd name="T9" fmla="*/ 13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0"/>
                    </a:moveTo>
                    <a:lnTo>
                      <a:pt x="0" y="0"/>
                    </a:lnTo>
                    <a:lnTo>
                      <a:pt x="5" y="1"/>
                    </a:lnTo>
                    <a:lnTo>
                      <a:pt x="4" y="10"/>
                    </a:lnTo>
                    <a:lnTo>
                      <a:pt x="4" y="13"/>
                    </a:lnTo>
                  </a:path>
                </a:pathLst>
              </a:custGeom>
              <a:noFill/>
              <a:ln w="3">
                <a:solidFill>
                  <a:srgbClr val="00BDFF"/>
                </a:solidFill>
                <a:prstDash val="solid"/>
                <a:round/>
                <a:headEnd/>
                <a:tailEnd/>
              </a:ln>
            </p:spPr>
            <p:txBody>
              <a:bodyPr/>
              <a:lstStyle/>
              <a:p>
                <a:endParaRPr lang="nb-NO" dirty="0"/>
              </a:p>
            </p:txBody>
          </p:sp>
          <p:sp>
            <p:nvSpPr>
              <p:cNvPr id="2820" name="Freeform 2377"/>
              <p:cNvSpPr>
                <a:spLocks/>
              </p:cNvSpPr>
              <p:nvPr/>
            </p:nvSpPr>
            <p:spPr bwMode="auto">
              <a:xfrm>
                <a:off x="1629" y="3069"/>
                <a:ext cx="6" cy="11"/>
              </a:xfrm>
              <a:custGeom>
                <a:avLst/>
                <a:gdLst>
                  <a:gd name="T0" fmla="*/ 6 w 6"/>
                  <a:gd name="T1" fmla="*/ 10 h 11"/>
                  <a:gd name="T2" fmla="*/ 2 w 6"/>
                  <a:gd name="T3" fmla="*/ 11 h 11"/>
                  <a:gd name="T4" fmla="*/ 2 w 6"/>
                  <a:gd name="T5" fmla="*/ 11 h 11"/>
                  <a:gd name="T6" fmla="*/ 0 w 6"/>
                  <a:gd name="T7" fmla="*/ 0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6" y="10"/>
                    </a:moveTo>
                    <a:lnTo>
                      <a:pt x="2" y="11"/>
                    </a:lnTo>
                    <a:lnTo>
                      <a:pt x="0" y="0"/>
                    </a:lnTo>
                  </a:path>
                </a:pathLst>
              </a:custGeom>
              <a:noFill/>
              <a:ln w="3">
                <a:solidFill>
                  <a:srgbClr val="00BDFF"/>
                </a:solidFill>
                <a:prstDash val="solid"/>
                <a:round/>
                <a:headEnd/>
                <a:tailEnd/>
              </a:ln>
            </p:spPr>
            <p:txBody>
              <a:bodyPr/>
              <a:lstStyle/>
              <a:p>
                <a:endParaRPr lang="nb-NO" dirty="0"/>
              </a:p>
            </p:txBody>
          </p:sp>
        </p:grpSp>
        <p:sp>
          <p:nvSpPr>
            <p:cNvPr id="2240" name="Freeform 2379"/>
            <p:cNvSpPr>
              <a:spLocks/>
            </p:cNvSpPr>
            <p:nvPr/>
          </p:nvSpPr>
          <p:spPr bwMode="auto">
            <a:xfrm>
              <a:off x="2459038" y="4816475"/>
              <a:ext cx="57150" cy="73025"/>
            </a:xfrm>
            <a:custGeom>
              <a:avLst/>
              <a:gdLst>
                <a:gd name="T0" fmla="*/ 0 w 36"/>
                <a:gd name="T1" fmla="*/ 73025 h 46"/>
                <a:gd name="T2" fmla="*/ 14288 w 36"/>
                <a:gd name="T3" fmla="*/ 60325 h 46"/>
                <a:gd name="T4" fmla="*/ 30162 w 36"/>
                <a:gd name="T5" fmla="*/ 49212 h 46"/>
                <a:gd name="T6" fmla="*/ 34925 w 36"/>
                <a:gd name="T7" fmla="*/ 63500 h 46"/>
                <a:gd name="T8" fmla="*/ 41275 w 36"/>
                <a:gd name="T9" fmla="*/ 57150 h 46"/>
                <a:gd name="T10" fmla="*/ 53975 w 36"/>
                <a:gd name="T11" fmla="*/ 46037 h 46"/>
                <a:gd name="T12" fmla="*/ 57150 w 36"/>
                <a:gd name="T13" fmla="*/ 19050 h 46"/>
                <a:gd name="T14" fmla="*/ 57150 w 36"/>
                <a:gd name="T15" fmla="*/ 12700 h 46"/>
                <a:gd name="T16" fmla="*/ 57150 w 36"/>
                <a:gd name="T17" fmla="*/ 12700 h 46"/>
                <a:gd name="T18" fmla="*/ 34925 w 36"/>
                <a:gd name="T19" fmla="*/ 0 h 46"/>
                <a:gd name="T20" fmla="*/ 33337 w 36"/>
                <a:gd name="T21" fmla="*/ 31750 h 46"/>
                <a:gd name="T22" fmla="*/ 23812 w 36"/>
                <a:gd name="T23" fmla="*/ 19050 h 46"/>
                <a:gd name="T24" fmla="*/ 19050 w 36"/>
                <a:gd name="T25" fmla="*/ 23812 h 46"/>
                <a:gd name="T26" fmla="*/ 15875 w 36"/>
                <a:gd name="T27" fmla="*/ 39687 h 46"/>
                <a:gd name="T28" fmla="*/ 0 w 36"/>
                <a:gd name="T29" fmla="*/ 49212 h 46"/>
                <a:gd name="T30" fmla="*/ 0 w 36"/>
                <a:gd name="T31" fmla="*/ 73025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46"/>
                <a:gd name="T50" fmla="*/ 36 w 36"/>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46">
                  <a:moveTo>
                    <a:pt x="0" y="46"/>
                  </a:moveTo>
                  <a:lnTo>
                    <a:pt x="9" y="38"/>
                  </a:lnTo>
                  <a:lnTo>
                    <a:pt x="19" y="31"/>
                  </a:lnTo>
                  <a:lnTo>
                    <a:pt x="22" y="40"/>
                  </a:lnTo>
                  <a:lnTo>
                    <a:pt x="26" y="36"/>
                  </a:lnTo>
                  <a:lnTo>
                    <a:pt x="34" y="29"/>
                  </a:lnTo>
                  <a:lnTo>
                    <a:pt x="36" y="12"/>
                  </a:lnTo>
                  <a:lnTo>
                    <a:pt x="36" y="8"/>
                  </a:lnTo>
                  <a:lnTo>
                    <a:pt x="22" y="0"/>
                  </a:lnTo>
                  <a:lnTo>
                    <a:pt x="21" y="20"/>
                  </a:lnTo>
                  <a:lnTo>
                    <a:pt x="15" y="12"/>
                  </a:lnTo>
                  <a:lnTo>
                    <a:pt x="12" y="15"/>
                  </a:lnTo>
                  <a:lnTo>
                    <a:pt x="10" y="25"/>
                  </a:lnTo>
                  <a:lnTo>
                    <a:pt x="0" y="31"/>
                  </a:lnTo>
                  <a:lnTo>
                    <a:pt x="0" y="46"/>
                  </a:lnTo>
                </a:path>
              </a:pathLst>
            </a:custGeom>
            <a:noFill/>
            <a:ln w="3">
              <a:solidFill>
                <a:srgbClr val="00BDFF"/>
              </a:solidFill>
              <a:prstDash val="solid"/>
              <a:round/>
              <a:headEnd/>
              <a:tailEnd/>
            </a:ln>
          </p:spPr>
          <p:txBody>
            <a:bodyPr/>
            <a:lstStyle/>
            <a:p>
              <a:endParaRPr lang="nb-NO" dirty="0"/>
            </a:p>
          </p:txBody>
        </p:sp>
        <p:sp>
          <p:nvSpPr>
            <p:cNvPr id="2241" name="Line 2380"/>
            <p:cNvSpPr>
              <a:spLocks noChangeShapeType="1"/>
            </p:cNvSpPr>
            <p:nvPr/>
          </p:nvSpPr>
          <p:spPr bwMode="auto">
            <a:xfrm>
              <a:off x="2649538" y="4889500"/>
              <a:ext cx="1587" cy="1588"/>
            </a:xfrm>
            <a:prstGeom prst="line">
              <a:avLst/>
            </a:prstGeom>
            <a:noFill/>
            <a:ln w="3">
              <a:solidFill>
                <a:srgbClr val="00BDFF"/>
              </a:solidFill>
              <a:round/>
              <a:headEnd/>
              <a:tailEnd/>
            </a:ln>
          </p:spPr>
          <p:txBody>
            <a:bodyPr/>
            <a:lstStyle/>
            <a:p>
              <a:endParaRPr lang="nb-NO" dirty="0"/>
            </a:p>
          </p:txBody>
        </p:sp>
        <p:sp>
          <p:nvSpPr>
            <p:cNvPr id="2242" name="Freeform 2381"/>
            <p:cNvSpPr>
              <a:spLocks/>
            </p:cNvSpPr>
            <p:nvPr/>
          </p:nvSpPr>
          <p:spPr bwMode="auto">
            <a:xfrm>
              <a:off x="2522538" y="4879975"/>
              <a:ext cx="39687" cy="12700"/>
            </a:xfrm>
            <a:custGeom>
              <a:avLst/>
              <a:gdLst>
                <a:gd name="T0" fmla="*/ 0 w 25"/>
                <a:gd name="T1" fmla="*/ 6350 h 8"/>
                <a:gd name="T2" fmla="*/ 19050 w 25"/>
                <a:gd name="T3" fmla="*/ 0 h 8"/>
                <a:gd name="T4" fmla="*/ 20637 w 25"/>
                <a:gd name="T5" fmla="*/ 1588 h 8"/>
                <a:gd name="T6" fmla="*/ 25400 w 25"/>
                <a:gd name="T7" fmla="*/ 3175 h 8"/>
                <a:gd name="T8" fmla="*/ 38100 w 25"/>
                <a:gd name="T9" fmla="*/ 9525 h 8"/>
                <a:gd name="T10" fmla="*/ 39687 w 25"/>
                <a:gd name="T11" fmla="*/ 12700 h 8"/>
                <a:gd name="T12" fmla="*/ 0 60000 65536"/>
                <a:gd name="T13" fmla="*/ 0 60000 65536"/>
                <a:gd name="T14" fmla="*/ 0 60000 65536"/>
                <a:gd name="T15" fmla="*/ 0 60000 65536"/>
                <a:gd name="T16" fmla="*/ 0 60000 65536"/>
                <a:gd name="T17" fmla="*/ 0 60000 65536"/>
                <a:gd name="T18" fmla="*/ 0 w 25"/>
                <a:gd name="T19" fmla="*/ 0 h 8"/>
                <a:gd name="T20" fmla="*/ 25 w 25"/>
                <a:gd name="T21" fmla="*/ 8 h 8"/>
              </a:gdLst>
              <a:ahLst/>
              <a:cxnLst>
                <a:cxn ang="T12">
                  <a:pos x="T0" y="T1"/>
                </a:cxn>
                <a:cxn ang="T13">
                  <a:pos x="T2" y="T3"/>
                </a:cxn>
                <a:cxn ang="T14">
                  <a:pos x="T4" y="T5"/>
                </a:cxn>
                <a:cxn ang="T15">
                  <a:pos x="T6" y="T7"/>
                </a:cxn>
                <a:cxn ang="T16">
                  <a:pos x="T8" y="T9"/>
                </a:cxn>
                <a:cxn ang="T17">
                  <a:pos x="T10" y="T11"/>
                </a:cxn>
              </a:cxnLst>
              <a:rect l="T18" t="T19" r="T20" b="T21"/>
              <a:pathLst>
                <a:path w="25" h="8">
                  <a:moveTo>
                    <a:pt x="0" y="4"/>
                  </a:moveTo>
                  <a:lnTo>
                    <a:pt x="12" y="0"/>
                  </a:lnTo>
                  <a:lnTo>
                    <a:pt x="13" y="1"/>
                  </a:lnTo>
                  <a:lnTo>
                    <a:pt x="16" y="2"/>
                  </a:lnTo>
                  <a:lnTo>
                    <a:pt x="24" y="6"/>
                  </a:lnTo>
                  <a:lnTo>
                    <a:pt x="25" y="8"/>
                  </a:lnTo>
                </a:path>
              </a:pathLst>
            </a:custGeom>
            <a:noFill/>
            <a:ln w="3">
              <a:solidFill>
                <a:srgbClr val="00BDFF"/>
              </a:solidFill>
              <a:prstDash val="solid"/>
              <a:round/>
              <a:headEnd/>
              <a:tailEnd/>
            </a:ln>
          </p:spPr>
          <p:txBody>
            <a:bodyPr/>
            <a:lstStyle/>
            <a:p>
              <a:endParaRPr lang="nb-NO" dirty="0"/>
            </a:p>
          </p:txBody>
        </p:sp>
        <p:sp>
          <p:nvSpPr>
            <p:cNvPr id="2243" name="Line 2382"/>
            <p:cNvSpPr>
              <a:spLocks noChangeShapeType="1"/>
            </p:cNvSpPr>
            <p:nvPr/>
          </p:nvSpPr>
          <p:spPr bwMode="auto">
            <a:xfrm>
              <a:off x="2562225" y="4892675"/>
              <a:ext cx="3175" cy="1588"/>
            </a:xfrm>
            <a:prstGeom prst="line">
              <a:avLst/>
            </a:prstGeom>
            <a:noFill/>
            <a:ln w="3">
              <a:solidFill>
                <a:srgbClr val="00BDFF"/>
              </a:solidFill>
              <a:round/>
              <a:headEnd/>
              <a:tailEnd/>
            </a:ln>
          </p:spPr>
          <p:txBody>
            <a:bodyPr/>
            <a:lstStyle/>
            <a:p>
              <a:endParaRPr lang="nb-NO" dirty="0"/>
            </a:p>
          </p:txBody>
        </p:sp>
        <p:sp>
          <p:nvSpPr>
            <p:cNvPr id="2244" name="Freeform 2383"/>
            <p:cNvSpPr>
              <a:spLocks/>
            </p:cNvSpPr>
            <p:nvPr/>
          </p:nvSpPr>
          <p:spPr bwMode="auto">
            <a:xfrm>
              <a:off x="2513013" y="4886325"/>
              <a:ext cx="9525" cy="7938"/>
            </a:xfrm>
            <a:custGeom>
              <a:avLst/>
              <a:gdLst>
                <a:gd name="T0" fmla="*/ 0 w 6"/>
                <a:gd name="T1" fmla="*/ 7938 h 5"/>
                <a:gd name="T2" fmla="*/ 0 w 6"/>
                <a:gd name="T3" fmla="*/ 6350 h 5"/>
                <a:gd name="T4" fmla="*/ 6350 w 6"/>
                <a:gd name="T5" fmla="*/ 0 h 5"/>
                <a:gd name="T6" fmla="*/ 9525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5"/>
                  </a:moveTo>
                  <a:lnTo>
                    <a:pt x="0" y="4"/>
                  </a:lnTo>
                  <a:lnTo>
                    <a:pt x="4" y="0"/>
                  </a:lnTo>
                  <a:lnTo>
                    <a:pt x="6" y="0"/>
                  </a:lnTo>
                </a:path>
              </a:pathLst>
            </a:custGeom>
            <a:noFill/>
            <a:ln w="3">
              <a:solidFill>
                <a:srgbClr val="00BDFF"/>
              </a:solidFill>
              <a:prstDash val="solid"/>
              <a:round/>
              <a:headEnd/>
              <a:tailEnd/>
            </a:ln>
          </p:spPr>
          <p:txBody>
            <a:bodyPr/>
            <a:lstStyle/>
            <a:p>
              <a:endParaRPr lang="nb-NO" dirty="0"/>
            </a:p>
          </p:txBody>
        </p:sp>
        <p:sp>
          <p:nvSpPr>
            <p:cNvPr id="2245" name="Freeform 2384"/>
            <p:cNvSpPr>
              <a:spLocks/>
            </p:cNvSpPr>
            <p:nvPr/>
          </p:nvSpPr>
          <p:spPr bwMode="auto">
            <a:xfrm>
              <a:off x="2684463" y="4881563"/>
              <a:ext cx="25400" cy="14287"/>
            </a:xfrm>
            <a:custGeom>
              <a:avLst/>
              <a:gdLst>
                <a:gd name="T0" fmla="*/ 0 w 16"/>
                <a:gd name="T1" fmla="*/ 14287 h 9"/>
                <a:gd name="T2" fmla="*/ 0 w 16"/>
                <a:gd name="T3" fmla="*/ 14287 h 9"/>
                <a:gd name="T4" fmla="*/ 0 w 16"/>
                <a:gd name="T5" fmla="*/ 7937 h 9"/>
                <a:gd name="T6" fmla="*/ 6350 w 16"/>
                <a:gd name="T7" fmla="*/ 0 h 9"/>
                <a:gd name="T8" fmla="*/ 23812 w 16"/>
                <a:gd name="T9" fmla="*/ 4762 h 9"/>
                <a:gd name="T10" fmla="*/ 25400 w 16"/>
                <a:gd name="T11" fmla="*/ 635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0" y="9"/>
                  </a:moveTo>
                  <a:lnTo>
                    <a:pt x="0" y="9"/>
                  </a:lnTo>
                  <a:lnTo>
                    <a:pt x="0" y="5"/>
                  </a:lnTo>
                  <a:lnTo>
                    <a:pt x="4" y="0"/>
                  </a:lnTo>
                  <a:lnTo>
                    <a:pt x="15" y="3"/>
                  </a:lnTo>
                  <a:lnTo>
                    <a:pt x="16" y="4"/>
                  </a:lnTo>
                </a:path>
              </a:pathLst>
            </a:custGeom>
            <a:noFill/>
            <a:ln w="3">
              <a:solidFill>
                <a:srgbClr val="00BDFF"/>
              </a:solidFill>
              <a:prstDash val="solid"/>
              <a:round/>
              <a:headEnd/>
              <a:tailEnd/>
            </a:ln>
          </p:spPr>
          <p:txBody>
            <a:bodyPr/>
            <a:lstStyle/>
            <a:p>
              <a:endParaRPr lang="nb-NO" dirty="0"/>
            </a:p>
          </p:txBody>
        </p:sp>
        <p:sp>
          <p:nvSpPr>
            <p:cNvPr id="2246" name="Freeform 2385"/>
            <p:cNvSpPr>
              <a:spLocks/>
            </p:cNvSpPr>
            <p:nvPr/>
          </p:nvSpPr>
          <p:spPr bwMode="auto">
            <a:xfrm>
              <a:off x="2709863" y="4887913"/>
              <a:ext cx="33337" cy="11112"/>
            </a:xfrm>
            <a:custGeom>
              <a:avLst/>
              <a:gdLst>
                <a:gd name="T0" fmla="*/ 0 w 21"/>
                <a:gd name="T1" fmla="*/ 0 h 7"/>
                <a:gd name="T2" fmla="*/ 11112 w 21"/>
                <a:gd name="T3" fmla="*/ 7937 h 7"/>
                <a:gd name="T4" fmla="*/ 14287 w 21"/>
                <a:gd name="T5" fmla="*/ 7937 h 7"/>
                <a:gd name="T6" fmla="*/ 28575 w 21"/>
                <a:gd name="T7" fmla="*/ 7937 h 7"/>
                <a:gd name="T8" fmla="*/ 33337 w 21"/>
                <a:gd name="T9" fmla="*/ 11112 h 7"/>
                <a:gd name="T10" fmla="*/ 0 60000 65536"/>
                <a:gd name="T11" fmla="*/ 0 60000 65536"/>
                <a:gd name="T12" fmla="*/ 0 60000 65536"/>
                <a:gd name="T13" fmla="*/ 0 60000 65536"/>
                <a:gd name="T14" fmla="*/ 0 60000 65536"/>
                <a:gd name="T15" fmla="*/ 0 w 21"/>
                <a:gd name="T16" fmla="*/ 0 h 7"/>
                <a:gd name="T17" fmla="*/ 21 w 21"/>
                <a:gd name="T18" fmla="*/ 7 h 7"/>
              </a:gdLst>
              <a:ahLst/>
              <a:cxnLst>
                <a:cxn ang="T10">
                  <a:pos x="T0" y="T1"/>
                </a:cxn>
                <a:cxn ang="T11">
                  <a:pos x="T2" y="T3"/>
                </a:cxn>
                <a:cxn ang="T12">
                  <a:pos x="T4" y="T5"/>
                </a:cxn>
                <a:cxn ang="T13">
                  <a:pos x="T6" y="T7"/>
                </a:cxn>
                <a:cxn ang="T14">
                  <a:pos x="T8" y="T9"/>
                </a:cxn>
              </a:cxnLst>
              <a:rect l="T15" t="T16" r="T17" b="T18"/>
              <a:pathLst>
                <a:path w="21" h="7">
                  <a:moveTo>
                    <a:pt x="0" y="0"/>
                  </a:moveTo>
                  <a:lnTo>
                    <a:pt x="7" y="5"/>
                  </a:lnTo>
                  <a:lnTo>
                    <a:pt x="9" y="5"/>
                  </a:lnTo>
                  <a:lnTo>
                    <a:pt x="18" y="5"/>
                  </a:lnTo>
                  <a:lnTo>
                    <a:pt x="21" y="7"/>
                  </a:lnTo>
                </a:path>
              </a:pathLst>
            </a:custGeom>
            <a:noFill/>
            <a:ln w="3">
              <a:solidFill>
                <a:srgbClr val="00BDFF"/>
              </a:solidFill>
              <a:prstDash val="solid"/>
              <a:round/>
              <a:headEnd/>
              <a:tailEnd/>
            </a:ln>
          </p:spPr>
          <p:txBody>
            <a:bodyPr/>
            <a:lstStyle/>
            <a:p>
              <a:endParaRPr lang="nb-NO" dirty="0"/>
            </a:p>
          </p:txBody>
        </p:sp>
        <p:sp>
          <p:nvSpPr>
            <p:cNvPr id="2247" name="Freeform 2386"/>
            <p:cNvSpPr>
              <a:spLocks/>
            </p:cNvSpPr>
            <p:nvPr/>
          </p:nvSpPr>
          <p:spPr bwMode="auto">
            <a:xfrm>
              <a:off x="2513013" y="4894263"/>
              <a:ext cx="1587" cy="6350"/>
            </a:xfrm>
            <a:custGeom>
              <a:avLst/>
              <a:gdLst>
                <a:gd name="T0" fmla="*/ 1587 w 1"/>
                <a:gd name="T1" fmla="*/ 6350 h 4"/>
                <a:gd name="T2" fmla="*/ 1587 w 1"/>
                <a:gd name="T3" fmla="*/ 6350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1" y="4"/>
                  </a:moveTo>
                  <a:lnTo>
                    <a:pt x="1" y="4"/>
                  </a:lnTo>
                  <a:lnTo>
                    <a:pt x="0" y="0"/>
                  </a:lnTo>
                </a:path>
              </a:pathLst>
            </a:custGeom>
            <a:noFill/>
            <a:ln w="3">
              <a:solidFill>
                <a:srgbClr val="00BDFF"/>
              </a:solidFill>
              <a:prstDash val="solid"/>
              <a:round/>
              <a:headEnd/>
              <a:tailEnd/>
            </a:ln>
          </p:spPr>
          <p:txBody>
            <a:bodyPr/>
            <a:lstStyle/>
            <a:p>
              <a:endParaRPr lang="nb-NO" dirty="0"/>
            </a:p>
          </p:txBody>
        </p:sp>
        <p:sp>
          <p:nvSpPr>
            <p:cNvPr id="2248" name="Freeform 2387"/>
            <p:cNvSpPr>
              <a:spLocks/>
            </p:cNvSpPr>
            <p:nvPr/>
          </p:nvSpPr>
          <p:spPr bwMode="auto">
            <a:xfrm>
              <a:off x="2762250" y="4881563"/>
              <a:ext cx="61913" cy="22225"/>
            </a:xfrm>
            <a:custGeom>
              <a:avLst/>
              <a:gdLst>
                <a:gd name="T0" fmla="*/ 61913 w 39"/>
                <a:gd name="T1" fmla="*/ 6350 h 14"/>
                <a:gd name="T2" fmla="*/ 60325 w 39"/>
                <a:gd name="T3" fmla="*/ 12700 h 14"/>
                <a:gd name="T4" fmla="*/ 46038 w 39"/>
                <a:gd name="T5" fmla="*/ 17463 h 14"/>
                <a:gd name="T6" fmla="*/ 46038 w 39"/>
                <a:gd name="T7" fmla="*/ 22225 h 14"/>
                <a:gd name="T8" fmla="*/ 28575 w 39"/>
                <a:gd name="T9" fmla="*/ 20638 h 14"/>
                <a:gd name="T10" fmla="*/ 0 w 39"/>
                <a:gd name="T11" fmla="*/ 0 h 14"/>
                <a:gd name="T12" fmla="*/ 0 60000 65536"/>
                <a:gd name="T13" fmla="*/ 0 60000 65536"/>
                <a:gd name="T14" fmla="*/ 0 60000 65536"/>
                <a:gd name="T15" fmla="*/ 0 60000 65536"/>
                <a:gd name="T16" fmla="*/ 0 60000 65536"/>
                <a:gd name="T17" fmla="*/ 0 60000 65536"/>
                <a:gd name="T18" fmla="*/ 0 w 39"/>
                <a:gd name="T19" fmla="*/ 0 h 14"/>
                <a:gd name="T20" fmla="*/ 39 w 3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9" h="14">
                  <a:moveTo>
                    <a:pt x="39" y="4"/>
                  </a:moveTo>
                  <a:lnTo>
                    <a:pt x="38" y="8"/>
                  </a:lnTo>
                  <a:lnTo>
                    <a:pt x="29" y="11"/>
                  </a:lnTo>
                  <a:lnTo>
                    <a:pt x="29" y="14"/>
                  </a:lnTo>
                  <a:lnTo>
                    <a:pt x="18" y="13"/>
                  </a:lnTo>
                  <a:lnTo>
                    <a:pt x="0" y="0"/>
                  </a:lnTo>
                </a:path>
              </a:pathLst>
            </a:custGeom>
            <a:noFill/>
            <a:ln w="3">
              <a:solidFill>
                <a:srgbClr val="00BDFF"/>
              </a:solidFill>
              <a:prstDash val="solid"/>
              <a:round/>
              <a:headEnd/>
              <a:tailEnd/>
            </a:ln>
          </p:spPr>
          <p:txBody>
            <a:bodyPr/>
            <a:lstStyle/>
            <a:p>
              <a:endParaRPr lang="nb-NO" dirty="0"/>
            </a:p>
          </p:txBody>
        </p:sp>
        <p:sp>
          <p:nvSpPr>
            <p:cNvPr id="2249" name="Freeform 2388"/>
            <p:cNvSpPr>
              <a:spLocks/>
            </p:cNvSpPr>
            <p:nvPr/>
          </p:nvSpPr>
          <p:spPr bwMode="auto">
            <a:xfrm>
              <a:off x="2743200" y="4899025"/>
              <a:ext cx="19050" cy="4763"/>
            </a:xfrm>
            <a:custGeom>
              <a:avLst/>
              <a:gdLst>
                <a:gd name="T0" fmla="*/ 0 w 12"/>
                <a:gd name="T1" fmla="*/ 0 h 3"/>
                <a:gd name="T2" fmla="*/ 4763 w 12"/>
                <a:gd name="T3" fmla="*/ 1588 h 3"/>
                <a:gd name="T4" fmla="*/ 12700 w 12"/>
                <a:gd name="T5" fmla="*/ 4763 h 3"/>
                <a:gd name="T6" fmla="*/ 19050 w 12"/>
                <a:gd name="T7" fmla="*/ 4763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0" y="0"/>
                  </a:moveTo>
                  <a:lnTo>
                    <a:pt x="3" y="1"/>
                  </a:lnTo>
                  <a:lnTo>
                    <a:pt x="8" y="3"/>
                  </a:lnTo>
                  <a:lnTo>
                    <a:pt x="12" y="3"/>
                  </a:lnTo>
                </a:path>
              </a:pathLst>
            </a:custGeom>
            <a:noFill/>
            <a:ln w="3">
              <a:solidFill>
                <a:srgbClr val="00BDFF"/>
              </a:solidFill>
              <a:prstDash val="solid"/>
              <a:round/>
              <a:headEnd/>
              <a:tailEnd/>
            </a:ln>
          </p:spPr>
          <p:txBody>
            <a:bodyPr/>
            <a:lstStyle/>
            <a:p>
              <a:endParaRPr lang="nb-NO" dirty="0"/>
            </a:p>
          </p:txBody>
        </p:sp>
        <p:sp>
          <p:nvSpPr>
            <p:cNvPr id="2250" name="Freeform 2389"/>
            <p:cNvSpPr>
              <a:spLocks/>
            </p:cNvSpPr>
            <p:nvPr/>
          </p:nvSpPr>
          <p:spPr bwMode="auto">
            <a:xfrm>
              <a:off x="2432050" y="4867275"/>
              <a:ext cx="22225" cy="36513"/>
            </a:xfrm>
            <a:custGeom>
              <a:avLst/>
              <a:gdLst>
                <a:gd name="T0" fmla="*/ 14288 w 14"/>
                <a:gd name="T1" fmla="*/ 36513 h 23"/>
                <a:gd name="T2" fmla="*/ 22225 w 14"/>
                <a:gd name="T3" fmla="*/ 22225 h 23"/>
                <a:gd name="T4" fmla="*/ 20638 w 14"/>
                <a:gd name="T5" fmla="*/ 19050 h 23"/>
                <a:gd name="T6" fmla="*/ 15875 w 14"/>
                <a:gd name="T7" fmla="*/ 14288 h 23"/>
                <a:gd name="T8" fmla="*/ 19050 w 14"/>
                <a:gd name="T9" fmla="*/ 1588 h 23"/>
                <a:gd name="T10" fmla="*/ 9525 w 14"/>
                <a:gd name="T11" fmla="*/ 0 h 23"/>
                <a:gd name="T12" fmla="*/ 0 w 14"/>
                <a:gd name="T13" fmla="*/ 19050 h 23"/>
                <a:gd name="T14" fmla="*/ 6350 w 14"/>
                <a:gd name="T15" fmla="*/ 33338 h 23"/>
                <a:gd name="T16" fmla="*/ 14288 w 14"/>
                <a:gd name="T17" fmla="*/ 3651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3"/>
                <a:gd name="T29" fmla="*/ 14 w 1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3">
                  <a:moveTo>
                    <a:pt x="9" y="23"/>
                  </a:moveTo>
                  <a:lnTo>
                    <a:pt x="14" y="14"/>
                  </a:lnTo>
                  <a:lnTo>
                    <a:pt x="13" y="12"/>
                  </a:lnTo>
                  <a:lnTo>
                    <a:pt x="10" y="9"/>
                  </a:lnTo>
                  <a:lnTo>
                    <a:pt x="12" y="1"/>
                  </a:lnTo>
                  <a:lnTo>
                    <a:pt x="6" y="0"/>
                  </a:lnTo>
                  <a:lnTo>
                    <a:pt x="0" y="12"/>
                  </a:lnTo>
                  <a:lnTo>
                    <a:pt x="4" y="21"/>
                  </a:lnTo>
                  <a:lnTo>
                    <a:pt x="9" y="23"/>
                  </a:lnTo>
                </a:path>
              </a:pathLst>
            </a:custGeom>
            <a:noFill/>
            <a:ln w="3">
              <a:solidFill>
                <a:srgbClr val="00BDFF"/>
              </a:solidFill>
              <a:prstDash val="solid"/>
              <a:round/>
              <a:headEnd/>
              <a:tailEnd/>
            </a:ln>
          </p:spPr>
          <p:txBody>
            <a:bodyPr/>
            <a:lstStyle/>
            <a:p>
              <a:endParaRPr lang="nb-NO" dirty="0"/>
            </a:p>
          </p:txBody>
        </p:sp>
        <p:sp>
          <p:nvSpPr>
            <p:cNvPr id="2251" name="Freeform 2390"/>
            <p:cNvSpPr>
              <a:spLocks/>
            </p:cNvSpPr>
            <p:nvPr/>
          </p:nvSpPr>
          <p:spPr bwMode="auto">
            <a:xfrm>
              <a:off x="2668588" y="4895850"/>
              <a:ext cx="15875" cy="12700"/>
            </a:xfrm>
            <a:custGeom>
              <a:avLst/>
              <a:gdLst>
                <a:gd name="T0" fmla="*/ 0 w 10"/>
                <a:gd name="T1" fmla="*/ 12700 h 8"/>
                <a:gd name="T2" fmla="*/ 6350 w 10"/>
                <a:gd name="T3" fmla="*/ 11112 h 8"/>
                <a:gd name="T4" fmla="*/ 11112 w 10"/>
                <a:gd name="T5" fmla="*/ 3175 h 8"/>
                <a:gd name="T6" fmla="*/ 11112 w 10"/>
                <a:gd name="T7" fmla="*/ 3175 h 8"/>
                <a:gd name="T8" fmla="*/ 14288 w 10"/>
                <a:gd name="T9" fmla="*/ 0 h 8"/>
                <a:gd name="T10" fmla="*/ 15875 w 10"/>
                <a:gd name="T11" fmla="*/ 0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0" y="8"/>
                  </a:moveTo>
                  <a:lnTo>
                    <a:pt x="4" y="7"/>
                  </a:lnTo>
                  <a:lnTo>
                    <a:pt x="7" y="2"/>
                  </a:lnTo>
                  <a:lnTo>
                    <a:pt x="9" y="0"/>
                  </a:lnTo>
                  <a:lnTo>
                    <a:pt x="10" y="0"/>
                  </a:lnTo>
                </a:path>
              </a:pathLst>
            </a:custGeom>
            <a:noFill/>
            <a:ln w="3">
              <a:solidFill>
                <a:srgbClr val="00BDFF"/>
              </a:solidFill>
              <a:prstDash val="solid"/>
              <a:round/>
              <a:headEnd/>
              <a:tailEnd/>
            </a:ln>
          </p:spPr>
          <p:txBody>
            <a:bodyPr/>
            <a:lstStyle/>
            <a:p>
              <a:endParaRPr lang="nb-NO" dirty="0"/>
            </a:p>
          </p:txBody>
        </p:sp>
        <p:sp>
          <p:nvSpPr>
            <p:cNvPr id="2252" name="Freeform 2391"/>
            <p:cNvSpPr>
              <a:spLocks/>
            </p:cNvSpPr>
            <p:nvPr/>
          </p:nvSpPr>
          <p:spPr bwMode="auto">
            <a:xfrm>
              <a:off x="2651125" y="4883150"/>
              <a:ext cx="23813" cy="25400"/>
            </a:xfrm>
            <a:custGeom>
              <a:avLst/>
              <a:gdLst>
                <a:gd name="T0" fmla="*/ 0 w 15"/>
                <a:gd name="T1" fmla="*/ 6350 h 16"/>
                <a:gd name="T2" fmla="*/ 15875 w 15"/>
                <a:gd name="T3" fmla="*/ 4762 h 16"/>
                <a:gd name="T4" fmla="*/ 17463 w 15"/>
                <a:gd name="T5" fmla="*/ 0 h 16"/>
                <a:gd name="T6" fmla="*/ 23813 w 15"/>
                <a:gd name="T7" fmla="*/ 3175 h 16"/>
                <a:gd name="T8" fmla="*/ 22225 w 15"/>
                <a:gd name="T9" fmla="*/ 15875 h 16"/>
                <a:gd name="T10" fmla="*/ 17463 w 15"/>
                <a:gd name="T11" fmla="*/ 20637 h 16"/>
                <a:gd name="T12" fmla="*/ 17463 w 15"/>
                <a:gd name="T13" fmla="*/ 25400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0" y="4"/>
                  </a:moveTo>
                  <a:lnTo>
                    <a:pt x="10" y="3"/>
                  </a:lnTo>
                  <a:lnTo>
                    <a:pt x="11" y="0"/>
                  </a:lnTo>
                  <a:lnTo>
                    <a:pt x="15" y="2"/>
                  </a:lnTo>
                  <a:lnTo>
                    <a:pt x="14" y="10"/>
                  </a:lnTo>
                  <a:lnTo>
                    <a:pt x="11" y="13"/>
                  </a:lnTo>
                  <a:lnTo>
                    <a:pt x="11" y="16"/>
                  </a:lnTo>
                </a:path>
              </a:pathLst>
            </a:custGeom>
            <a:noFill/>
            <a:ln w="3">
              <a:solidFill>
                <a:srgbClr val="00BDFF"/>
              </a:solidFill>
              <a:prstDash val="solid"/>
              <a:round/>
              <a:headEnd/>
              <a:tailEnd/>
            </a:ln>
          </p:spPr>
          <p:txBody>
            <a:bodyPr/>
            <a:lstStyle/>
            <a:p>
              <a:endParaRPr lang="nb-NO" dirty="0"/>
            </a:p>
          </p:txBody>
        </p:sp>
        <p:sp>
          <p:nvSpPr>
            <p:cNvPr id="2253" name="Freeform 2392"/>
            <p:cNvSpPr>
              <a:spLocks/>
            </p:cNvSpPr>
            <p:nvPr/>
          </p:nvSpPr>
          <p:spPr bwMode="auto">
            <a:xfrm>
              <a:off x="2565400" y="4894263"/>
              <a:ext cx="23813" cy="19050"/>
            </a:xfrm>
            <a:custGeom>
              <a:avLst/>
              <a:gdLst>
                <a:gd name="T0" fmla="*/ 0 w 15"/>
                <a:gd name="T1" fmla="*/ 0 h 12"/>
                <a:gd name="T2" fmla="*/ 3175 w 15"/>
                <a:gd name="T3" fmla="*/ 1588 h 12"/>
                <a:gd name="T4" fmla="*/ 7938 w 15"/>
                <a:gd name="T5" fmla="*/ 12700 h 12"/>
                <a:gd name="T6" fmla="*/ 23813 w 15"/>
                <a:gd name="T7" fmla="*/ 19050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2" y="1"/>
                  </a:lnTo>
                  <a:lnTo>
                    <a:pt x="5" y="8"/>
                  </a:lnTo>
                  <a:lnTo>
                    <a:pt x="15" y="12"/>
                  </a:lnTo>
                </a:path>
              </a:pathLst>
            </a:custGeom>
            <a:noFill/>
            <a:ln w="3">
              <a:solidFill>
                <a:srgbClr val="00BDFF"/>
              </a:solidFill>
              <a:prstDash val="solid"/>
              <a:round/>
              <a:headEnd/>
              <a:tailEnd/>
            </a:ln>
          </p:spPr>
          <p:txBody>
            <a:bodyPr/>
            <a:lstStyle/>
            <a:p>
              <a:endParaRPr lang="nb-NO" dirty="0"/>
            </a:p>
          </p:txBody>
        </p:sp>
        <p:sp>
          <p:nvSpPr>
            <p:cNvPr id="2254" name="Freeform 2393"/>
            <p:cNvSpPr>
              <a:spLocks/>
            </p:cNvSpPr>
            <p:nvPr/>
          </p:nvSpPr>
          <p:spPr bwMode="auto">
            <a:xfrm>
              <a:off x="2589213" y="4910138"/>
              <a:ext cx="7937" cy="4762"/>
            </a:xfrm>
            <a:custGeom>
              <a:avLst/>
              <a:gdLst>
                <a:gd name="T0" fmla="*/ 0 w 5"/>
                <a:gd name="T1" fmla="*/ 3175 h 3"/>
                <a:gd name="T2" fmla="*/ 0 w 5"/>
                <a:gd name="T3" fmla="*/ 3175 h 3"/>
                <a:gd name="T4" fmla="*/ 7937 w 5"/>
                <a:gd name="T5" fmla="*/ 0 h 3"/>
                <a:gd name="T6" fmla="*/ 7937 w 5"/>
                <a:gd name="T7" fmla="*/ 4762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lnTo>
                    <a:pt x="0" y="2"/>
                  </a:lnTo>
                  <a:lnTo>
                    <a:pt x="5" y="0"/>
                  </a:lnTo>
                  <a:lnTo>
                    <a:pt x="5" y="3"/>
                  </a:lnTo>
                </a:path>
              </a:pathLst>
            </a:custGeom>
            <a:noFill/>
            <a:ln w="3">
              <a:solidFill>
                <a:srgbClr val="00BDFF"/>
              </a:solidFill>
              <a:prstDash val="solid"/>
              <a:round/>
              <a:headEnd/>
              <a:tailEnd/>
            </a:ln>
          </p:spPr>
          <p:txBody>
            <a:bodyPr/>
            <a:lstStyle/>
            <a:p>
              <a:endParaRPr lang="nb-NO" dirty="0"/>
            </a:p>
          </p:txBody>
        </p:sp>
        <p:sp>
          <p:nvSpPr>
            <p:cNvPr id="2255" name="Freeform 2394"/>
            <p:cNvSpPr>
              <a:spLocks/>
            </p:cNvSpPr>
            <p:nvPr/>
          </p:nvSpPr>
          <p:spPr bwMode="auto">
            <a:xfrm>
              <a:off x="2809875" y="4886325"/>
              <a:ext cx="60325" cy="33338"/>
            </a:xfrm>
            <a:custGeom>
              <a:avLst/>
              <a:gdLst>
                <a:gd name="T0" fmla="*/ 0 w 38"/>
                <a:gd name="T1" fmla="*/ 33338 h 21"/>
                <a:gd name="T2" fmla="*/ 0 w 38"/>
                <a:gd name="T3" fmla="*/ 33338 h 21"/>
                <a:gd name="T4" fmla="*/ 11112 w 38"/>
                <a:gd name="T5" fmla="*/ 23813 h 21"/>
                <a:gd name="T6" fmla="*/ 15875 w 38"/>
                <a:gd name="T7" fmla="*/ 28575 h 21"/>
                <a:gd name="T8" fmla="*/ 19050 w 38"/>
                <a:gd name="T9" fmla="*/ 33338 h 21"/>
                <a:gd name="T10" fmla="*/ 20637 w 38"/>
                <a:gd name="T11" fmla="*/ 26988 h 21"/>
                <a:gd name="T12" fmla="*/ 31750 w 38"/>
                <a:gd name="T13" fmla="*/ 3175 h 21"/>
                <a:gd name="T14" fmla="*/ 33337 w 38"/>
                <a:gd name="T15" fmla="*/ 0 h 21"/>
                <a:gd name="T16" fmla="*/ 33337 w 38"/>
                <a:gd name="T17" fmla="*/ 0 h 21"/>
                <a:gd name="T18" fmla="*/ 38100 w 38"/>
                <a:gd name="T19" fmla="*/ 3175 h 21"/>
                <a:gd name="T20" fmla="*/ 47625 w 38"/>
                <a:gd name="T21" fmla="*/ 12700 h 21"/>
                <a:gd name="T22" fmla="*/ 52388 w 38"/>
                <a:gd name="T23" fmla="*/ 14288 h 21"/>
                <a:gd name="T24" fmla="*/ 55563 w 38"/>
                <a:gd name="T25" fmla="*/ 14288 h 21"/>
                <a:gd name="T26" fmla="*/ 60325 w 38"/>
                <a:gd name="T27" fmla="*/ 14288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21"/>
                <a:gd name="T44" fmla="*/ 38 w 3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21">
                  <a:moveTo>
                    <a:pt x="0" y="21"/>
                  </a:moveTo>
                  <a:lnTo>
                    <a:pt x="0" y="21"/>
                  </a:lnTo>
                  <a:lnTo>
                    <a:pt x="7" y="15"/>
                  </a:lnTo>
                  <a:lnTo>
                    <a:pt x="10" y="18"/>
                  </a:lnTo>
                  <a:lnTo>
                    <a:pt x="12" y="21"/>
                  </a:lnTo>
                  <a:lnTo>
                    <a:pt x="13" y="17"/>
                  </a:lnTo>
                  <a:lnTo>
                    <a:pt x="20" y="2"/>
                  </a:lnTo>
                  <a:lnTo>
                    <a:pt x="21" y="0"/>
                  </a:lnTo>
                  <a:lnTo>
                    <a:pt x="24" y="2"/>
                  </a:lnTo>
                  <a:lnTo>
                    <a:pt x="30" y="8"/>
                  </a:lnTo>
                  <a:lnTo>
                    <a:pt x="33" y="9"/>
                  </a:lnTo>
                  <a:lnTo>
                    <a:pt x="35" y="9"/>
                  </a:lnTo>
                  <a:lnTo>
                    <a:pt x="38" y="9"/>
                  </a:lnTo>
                </a:path>
              </a:pathLst>
            </a:custGeom>
            <a:noFill/>
            <a:ln w="3">
              <a:solidFill>
                <a:srgbClr val="00BDFF"/>
              </a:solidFill>
              <a:prstDash val="solid"/>
              <a:round/>
              <a:headEnd/>
              <a:tailEnd/>
            </a:ln>
          </p:spPr>
          <p:txBody>
            <a:bodyPr/>
            <a:lstStyle/>
            <a:p>
              <a:endParaRPr lang="nb-NO" dirty="0"/>
            </a:p>
          </p:txBody>
        </p:sp>
        <p:sp>
          <p:nvSpPr>
            <p:cNvPr id="2256" name="Freeform 2395"/>
            <p:cNvSpPr>
              <a:spLocks/>
            </p:cNvSpPr>
            <p:nvPr/>
          </p:nvSpPr>
          <p:spPr bwMode="auto">
            <a:xfrm>
              <a:off x="2855913" y="4773613"/>
              <a:ext cx="196850" cy="146050"/>
            </a:xfrm>
            <a:custGeom>
              <a:avLst/>
              <a:gdLst>
                <a:gd name="T0" fmla="*/ 196850 w 124"/>
                <a:gd name="T1" fmla="*/ 1588 h 92"/>
                <a:gd name="T2" fmla="*/ 176213 w 124"/>
                <a:gd name="T3" fmla="*/ 12700 h 92"/>
                <a:gd name="T4" fmla="*/ 166688 w 124"/>
                <a:gd name="T5" fmla="*/ 15875 h 92"/>
                <a:gd name="T6" fmla="*/ 161925 w 124"/>
                <a:gd name="T7" fmla="*/ 22225 h 92"/>
                <a:gd name="T8" fmla="*/ 147638 w 124"/>
                <a:gd name="T9" fmla="*/ 38100 h 92"/>
                <a:gd name="T10" fmla="*/ 144463 w 124"/>
                <a:gd name="T11" fmla="*/ 38100 h 92"/>
                <a:gd name="T12" fmla="*/ 136525 w 124"/>
                <a:gd name="T13" fmla="*/ 38100 h 92"/>
                <a:gd name="T14" fmla="*/ 130175 w 124"/>
                <a:gd name="T15" fmla="*/ 31750 h 92"/>
                <a:gd name="T16" fmla="*/ 130175 w 124"/>
                <a:gd name="T17" fmla="*/ 34925 h 92"/>
                <a:gd name="T18" fmla="*/ 130175 w 124"/>
                <a:gd name="T19" fmla="*/ 41275 h 92"/>
                <a:gd name="T20" fmla="*/ 138113 w 124"/>
                <a:gd name="T21" fmla="*/ 49212 h 92"/>
                <a:gd name="T22" fmla="*/ 120650 w 124"/>
                <a:gd name="T23" fmla="*/ 71438 h 92"/>
                <a:gd name="T24" fmla="*/ 117475 w 124"/>
                <a:gd name="T25" fmla="*/ 76200 h 92"/>
                <a:gd name="T26" fmla="*/ 133350 w 124"/>
                <a:gd name="T27" fmla="*/ 109538 h 92"/>
                <a:gd name="T28" fmla="*/ 134938 w 124"/>
                <a:gd name="T29" fmla="*/ 120650 h 92"/>
                <a:gd name="T30" fmla="*/ 138113 w 124"/>
                <a:gd name="T31" fmla="*/ 125413 h 92"/>
                <a:gd name="T32" fmla="*/ 136525 w 124"/>
                <a:gd name="T33" fmla="*/ 128588 h 92"/>
                <a:gd name="T34" fmla="*/ 127000 w 124"/>
                <a:gd name="T35" fmla="*/ 130175 h 92"/>
                <a:gd name="T36" fmla="*/ 117475 w 124"/>
                <a:gd name="T37" fmla="*/ 130175 h 92"/>
                <a:gd name="T38" fmla="*/ 107950 w 124"/>
                <a:gd name="T39" fmla="*/ 122238 h 92"/>
                <a:gd name="T40" fmla="*/ 93663 w 124"/>
                <a:gd name="T41" fmla="*/ 130175 h 92"/>
                <a:gd name="T42" fmla="*/ 76200 w 124"/>
                <a:gd name="T43" fmla="*/ 134938 h 92"/>
                <a:gd name="T44" fmla="*/ 68263 w 124"/>
                <a:gd name="T45" fmla="*/ 136525 h 92"/>
                <a:gd name="T46" fmla="*/ 55563 w 124"/>
                <a:gd name="T47" fmla="*/ 146050 h 92"/>
                <a:gd name="T48" fmla="*/ 47625 w 124"/>
                <a:gd name="T49" fmla="*/ 141288 h 92"/>
                <a:gd name="T50" fmla="*/ 47625 w 124"/>
                <a:gd name="T51" fmla="*/ 130175 h 92"/>
                <a:gd name="T52" fmla="*/ 60325 w 124"/>
                <a:gd name="T53" fmla="*/ 128588 h 92"/>
                <a:gd name="T54" fmla="*/ 76200 w 124"/>
                <a:gd name="T55" fmla="*/ 114300 h 92"/>
                <a:gd name="T56" fmla="*/ 93663 w 124"/>
                <a:gd name="T57" fmla="*/ 112713 h 92"/>
                <a:gd name="T58" fmla="*/ 87313 w 124"/>
                <a:gd name="T59" fmla="*/ 107950 h 92"/>
                <a:gd name="T60" fmla="*/ 88900 w 124"/>
                <a:gd name="T61" fmla="*/ 101600 h 92"/>
                <a:gd name="T62" fmla="*/ 100012 w 124"/>
                <a:gd name="T63" fmla="*/ 92075 h 92"/>
                <a:gd name="T64" fmla="*/ 100012 w 124"/>
                <a:gd name="T65" fmla="*/ 82550 h 92"/>
                <a:gd name="T66" fmla="*/ 87313 w 124"/>
                <a:gd name="T67" fmla="*/ 95250 h 92"/>
                <a:gd name="T68" fmla="*/ 79375 w 124"/>
                <a:gd name="T69" fmla="*/ 101600 h 92"/>
                <a:gd name="T70" fmla="*/ 69850 w 124"/>
                <a:gd name="T71" fmla="*/ 109538 h 92"/>
                <a:gd name="T72" fmla="*/ 52388 w 124"/>
                <a:gd name="T73" fmla="*/ 125413 h 92"/>
                <a:gd name="T74" fmla="*/ 36513 w 124"/>
                <a:gd name="T75" fmla="*/ 115888 h 92"/>
                <a:gd name="T76" fmla="*/ 22225 w 124"/>
                <a:gd name="T77" fmla="*/ 107950 h 92"/>
                <a:gd name="T78" fmla="*/ 7938 w 124"/>
                <a:gd name="T79" fmla="*/ 107950 h 92"/>
                <a:gd name="T80" fmla="*/ 3175 w 124"/>
                <a:gd name="T81" fmla="*/ 107950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4"/>
                <a:gd name="T124" fmla="*/ 0 h 92"/>
                <a:gd name="T125" fmla="*/ 124 w 124"/>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4" h="92">
                  <a:moveTo>
                    <a:pt x="124" y="3"/>
                  </a:moveTo>
                  <a:lnTo>
                    <a:pt x="124" y="1"/>
                  </a:lnTo>
                  <a:lnTo>
                    <a:pt x="123" y="0"/>
                  </a:lnTo>
                  <a:lnTo>
                    <a:pt x="111" y="8"/>
                  </a:lnTo>
                  <a:lnTo>
                    <a:pt x="107" y="9"/>
                  </a:lnTo>
                  <a:lnTo>
                    <a:pt x="105" y="10"/>
                  </a:lnTo>
                  <a:lnTo>
                    <a:pt x="102" y="10"/>
                  </a:lnTo>
                  <a:lnTo>
                    <a:pt x="102" y="14"/>
                  </a:lnTo>
                  <a:lnTo>
                    <a:pt x="102" y="18"/>
                  </a:lnTo>
                  <a:lnTo>
                    <a:pt x="93" y="24"/>
                  </a:lnTo>
                  <a:lnTo>
                    <a:pt x="91" y="24"/>
                  </a:lnTo>
                  <a:lnTo>
                    <a:pt x="90" y="25"/>
                  </a:lnTo>
                  <a:lnTo>
                    <a:pt x="86" y="24"/>
                  </a:lnTo>
                  <a:lnTo>
                    <a:pt x="86" y="22"/>
                  </a:lnTo>
                  <a:lnTo>
                    <a:pt x="82" y="20"/>
                  </a:lnTo>
                  <a:lnTo>
                    <a:pt x="82" y="21"/>
                  </a:lnTo>
                  <a:lnTo>
                    <a:pt x="82" y="22"/>
                  </a:lnTo>
                  <a:lnTo>
                    <a:pt x="81" y="26"/>
                  </a:lnTo>
                  <a:lnTo>
                    <a:pt x="82" y="26"/>
                  </a:lnTo>
                  <a:lnTo>
                    <a:pt x="84" y="27"/>
                  </a:lnTo>
                  <a:lnTo>
                    <a:pt x="87" y="31"/>
                  </a:lnTo>
                  <a:lnTo>
                    <a:pt x="85" y="38"/>
                  </a:lnTo>
                  <a:lnTo>
                    <a:pt x="76" y="45"/>
                  </a:lnTo>
                  <a:lnTo>
                    <a:pt x="74" y="46"/>
                  </a:lnTo>
                  <a:lnTo>
                    <a:pt x="74" y="48"/>
                  </a:lnTo>
                  <a:lnTo>
                    <a:pt x="82" y="58"/>
                  </a:lnTo>
                  <a:lnTo>
                    <a:pt x="84" y="69"/>
                  </a:lnTo>
                  <a:lnTo>
                    <a:pt x="84" y="72"/>
                  </a:lnTo>
                  <a:lnTo>
                    <a:pt x="85" y="76"/>
                  </a:lnTo>
                  <a:lnTo>
                    <a:pt x="86" y="79"/>
                  </a:lnTo>
                  <a:lnTo>
                    <a:pt x="87" y="79"/>
                  </a:lnTo>
                  <a:lnTo>
                    <a:pt x="89" y="80"/>
                  </a:lnTo>
                  <a:lnTo>
                    <a:pt x="86" y="81"/>
                  </a:lnTo>
                  <a:lnTo>
                    <a:pt x="82" y="82"/>
                  </a:lnTo>
                  <a:lnTo>
                    <a:pt x="80" y="82"/>
                  </a:lnTo>
                  <a:lnTo>
                    <a:pt x="77" y="84"/>
                  </a:lnTo>
                  <a:lnTo>
                    <a:pt x="74" y="82"/>
                  </a:lnTo>
                  <a:lnTo>
                    <a:pt x="69" y="79"/>
                  </a:lnTo>
                  <a:lnTo>
                    <a:pt x="68" y="77"/>
                  </a:lnTo>
                  <a:lnTo>
                    <a:pt x="64" y="79"/>
                  </a:lnTo>
                  <a:lnTo>
                    <a:pt x="59" y="82"/>
                  </a:lnTo>
                  <a:lnTo>
                    <a:pt x="57" y="86"/>
                  </a:lnTo>
                  <a:lnTo>
                    <a:pt x="48" y="85"/>
                  </a:lnTo>
                  <a:lnTo>
                    <a:pt x="46" y="84"/>
                  </a:lnTo>
                  <a:lnTo>
                    <a:pt x="43" y="86"/>
                  </a:lnTo>
                  <a:lnTo>
                    <a:pt x="42" y="86"/>
                  </a:lnTo>
                  <a:lnTo>
                    <a:pt x="35" y="92"/>
                  </a:lnTo>
                  <a:lnTo>
                    <a:pt x="34" y="90"/>
                  </a:lnTo>
                  <a:lnTo>
                    <a:pt x="30" y="89"/>
                  </a:lnTo>
                  <a:lnTo>
                    <a:pt x="29" y="82"/>
                  </a:lnTo>
                  <a:lnTo>
                    <a:pt x="30" y="82"/>
                  </a:lnTo>
                  <a:lnTo>
                    <a:pt x="36" y="82"/>
                  </a:lnTo>
                  <a:lnTo>
                    <a:pt x="38" y="81"/>
                  </a:lnTo>
                  <a:lnTo>
                    <a:pt x="42" y="79"/>
                  </a:lnTo>
                  <a:lnTo>
                    <a:pt x="48" y="72"/>
                  </a:lnTo>
                  <a:lnTo>
                    <a:pt x="53" y="72"/>
                  </a:lnTo>
                  <a:lnTo>
                    <a:pt x="59" y="71"/>
                  </a:lnTo>
                  <a:lnTo>
                    <a:pt x="60" y="71"/>
                  </a:lnTo>
                  <a:lnTo>
                    <a:pt x="55" y="68"/>
                  </a:lnTo>
                  <a:lnTo>
                    <a:pt x="56" y="65"/>
                  </a:lnTo>
                  <a:lnTo>
                    <a:pt x="56" y="64"/>
                  </a:lnTo>
                  <a:lnTo>
                    <a:pt x="59" y="60"/>
                  </a:lnTo>
                  <a:lnTo>
                    <a:pt x="63" y="58"/>
                  </a:lnTo>
                  <a:lnTo>
                    <a:pt x="63" y="55"/>
                  </a:lnTo>
                  <a:lnTo>
                    <a:pt x="63" y="52"/>
                  </a:lnTo>
                  <a:lnTo>
                    <a:pt x="56" y="58"/>
                  </a:lnTo>
                  <a:lnTo>
                    <a:pt x="55" y="60"/>
                  </a:lnTo>
                  <a:lnTo>
                    <a:pt x="53" y="60"/>
                  </a:lnTo>
                  <a:lnTo>
                    <a:pt x="50" y="64"/>
                  </a:lnTo>
                  <a:lnTo>
                    <a:pt x="50" y="65"/>
                  </a:lnTo>
                  <a:lnTo>
                    <a:pt x="44" y="69"/>
                  </a:lnTo>
                  <a:lnTo>
                    <a:pt x="38" y="76"/>
                  </a:lnTo>
                  <a:lnTo>
                    <a:pt x="33" y="79"/>
                  </a:lnTo>
                  <a:lnTo>
                    <a:pt x="25" y="75"/>
                  </a:lnTo>
                  <a:lnTo>
                    <a:pt x="23" y="73"/>
                  </a:lnTo>
                  <a:lnTo>
                    <a:pt x="22" y="73"/>
                  </a:lnTo>
                  <a:lnTo>
                    <a:pt x="14" y="68"/>
                  </a:lnTo>
                  <a:lnTo>
                    <a:pt x="5" y="68"/>
                  </a:lnTo>
                  <a:lnTo>
                    <a:pt x="2" y="68"/>
                  </a:lnTo>
                  <a:lnTo>
                    <a:pt x="0" y="64"/>
                  </a:lnTo>
                </a:path>
              </a:pathLst>
            </a:custGeom>
            <a:noFill/>
            <a:ln w="3">
              <a:solidFill>
                <a:srgbClr val="00BDFF"/>
              </a:solidFill>
              <a:prstDash val="solid"/>
              <a:round/>
              <a:headEnd/>
              <a:tailEnd/>
            </a:ln>
          </p:spPr>
          <p:txBody>
            <a:bodyPr/>
            <a:lstStyle/>
            <a:p>
              <a:endParaRPr lang="nb-NO" dirty="0"/>
            </a:p>
          </p:txBody>
        </p:sp>
        <p:sp>
          <p:nvSpPr>
            <p:cNvPr id="2257" name="Freeform 2396"/>
            <p:cNvSpPr>
              <a:spLocks/>
            </p:cNvSpPr>
            <p:nvPr/>
          </p:nvSpPr>
          <p:spPr bwMode="auto">
            <a:xfrm>
              <a:off x="2762250" y="4903788"/>
              <a:ext cx="9525" cy="15875"/>
            </a:xfrm>
            <a:custGeom>
              <a:avLst/>
              <a:gdLst>
                <a:gd name="T0" fmla="*/ 0 w 6"/>
                <a:gd name="T1" fmla="*/ 0 h 10"/>
                <a:gd name="T2" fmla="*/ 7938 w 6"/>
                <a:gd name="T3" fmla="*/ 3175 h 10"/>
                <a:gd name="T4" fmla="*/ 9525 w 6"/>
                <a:gd name="T5" fmla="*/ 11112 h 10"/>
                <a:gd name="T6" fmla="*/ 7938 w 6"/>
                <a:gd name="T7" fmla="*/ 15875 h 10"/>
                <a:gd name="T8" fmla="*/ 0 60000 65536"/>
                <a:gd name="T9" fmla="*/ 0 60000 65536"/>
                <a:gd name="T10" fmla="*/ 0 60000 65536"/>
                <a:gd name="T11" fmla="*/ 0 60000 65536"/>
                <a:gd name="T12" fmla="*/ 0 w 6"/>
                <a:gd name="T13" fmla="*/ 0 h 10"/>
                <a:gd name="T14" fmla="*/ 6 w 6"/>
                <a:gd name="T15" fmla="*/ 10 h 10"/>
              </a:gdLst>
              <a:ahLst/>
              <a:cxnLst>
                <a:cxn ang="T8">
                  <a:pos x="T0" y="T1"/>
                </a:cxn>
                <a:cxn ang="T9">
                  <a:pos x="T2" y="T3"/>
                </a:cxn>
                <a:cxn ang="T10">
                  <a:pos x="T4" y="T5"/>
                </a:cxn>
                <a:cxn ang="T11">
                  <a:pos x="T6" y="T7"/>
                </a:cxn>
              </a:cxnLst>
              <a:rect l="T12" t="T13" r="T14" b="T15"/>
              <a:pathLst>
                <a:path w="6" h="10">
                  <a:moveTo>
                    <a:pt x="0" y="0"/>
                  </a:moveTo>
                  <a:lnTo>
                    <a:pt x="5" y="2"/>
                  </a:lnTo>
                  <a:lnTo>
                    <a:pt x="6" y="7"/>
                  </a:lnTo>
                  <a:lnTo>
                    <a:pt x="5" y="10"/>
                  </a:lnTo>
                </a:path>
              </a:pathLst>
            </a:custGeom>
            <a:noFill/>
            <a:ln w="3">
              <a:solidFill>
                <a:srgbClr val="00BDFF"/>
              </a:solidFill>
              <a:prstDash val="solid"/>
              <a:round/>
              <a:headEnd/>
              <a:tailEnd/>
            </a:ln>
          </p:spPr>
          <p:txBody>
            <a:bodyPr/>
            <a:lstStyle/>
            <a:p>
              <a:endParaRPr lang="nb-NO" dirty="0"/>
            </a:p>
          </p:txBody>
        </p:sp>
        <p:sp>
          <p:nvSpPr>
            <p:cNvPr id="2258" name="Freeform 2397"/>
            <p:cNvSpPr>
              <a:spLocks/>
            </p:cNvSpPr>
            <p:nvPr/>
          </p:nvSpPr>
          <p:spPr bwMode="auto">
            <a:xfrm>
              <a:off x="2971800" y="4916488"/>
              <a:ext cx="12700" cy="4762"/>
            </a:xfrm>
            <a:custGeom>
              <a:avLst/>
              <a:gdLst>
                <a:gd name="T0" fmla="*/ 0 w 8"/>
                <a:gd name="T1" fmla="*/ 0 h 3"/>
                <a:gd name="T2" fmla="*/ 0 w 8"/>
                <a:gd name="T3" fmla="*/ 0 h 3"/>
                <a:gd name="T4" fmla="*/ 4762 w 8"/>
                <a:gd name="T5" fmla="*/ 3175 h 3"/>
                <a:gd name="T6" fmla="*/ 7937 w 8"/>
                <a:gd name="T7" fmla="*/ 3175 h 3"/>
                <a:gd name="T8" fmla="*/ 12700 w 8"/>
                <a:gd name="T9" fmla="*/ 4762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0" y="0"/>
                  </a:moveTo>
                  <a:lnTo>
                    <a:pt x="0" y="0"/>
                  </a:lnTo>
                  <a:lnTo>
                    <a:pt x="3" y="2"/>
                  </a:lnTo>
                  <a:lnTo>
                    <a:pt x="5" y="2"/>
                  </a:lnTo>
                  <a:lnTo>
                    <a:pt x="8" y="3"/>
                  </a:lnTo>
                </a:path>
              </a:pathLst>
            </a:custGeom>
            <a:noFill/>
            <a:ln w="3">
              <a:solidFill>
                <a:srgbClr val="00BDFF"/>
              </a:solidFill>
              <a:prstDash val="solid"/>
              <a:round/>
              <a:headEnd/>
              <a:tailEnd/>
            </a:ln>
          </p:spPr>
          <p:txBody>
            <a:bodyPr/>
            <a:lstStyle/>
            <a:p>
              <a:endParaRPr lang="nb-NO" dirty="0"/>
            </a:p>
          </p:txBody>
        </p:sp>
        <p:sp>
          <p:nvSpPr>
            <p:cNvPr id="2259" name="Freeform 2398"/>
            <p:cNvSpPr>
              <a:spLocks/>
            </p:cNvSpPr>
            <p:nvPr/>
          </p:nvSpPr>
          <p:spPr bwMode="auto">
            <a:xfrm>
              <a:off x="2513013" y="4900613"/>
              <a:ext cx="28575" cy="25400"/>
            </a:xfrm>
            <a:custGeom>
              <a:avLst/>
              <a:gdLst>
                <a:gd name="T0" fmla="*/ 28575 w 18"/>
                <a:gd name="T1" fmla="*/ 25400 h 16"/>
                <a:gd name="T2" fmla="*/ 26988 w 18"/>
                <a:gd name="T3" fmla="*/ 20637 h 16"/>
                <a:gd name="T4" fmla="*/ 26988 w 18"/>
                <a:gd name="T5" fmla="*/ 19050 h 16"/>
                <a:gd name="T6" fmla="*/ 23812 w 18"/>
                <a:gd name="T7" fmla="*/ 15875 h 16"/>
                <a:gd name="T8" fmla="*/ 9525 w 18"/>
                <a:gd name="T9" fmla="*/ 19050 h 16"/>
                <a:gd name="T10" fmla="*/ 3175 w 18"/>
                <a:gd name="T11" fmla="*/ 22225 h 16"/>
                <a:gd name="T12" fmla="*/ 0 w 18"/>
                <a:gd name="T13" fmla="*/ 20637 h 16"/>
                <a:gd name="T14" fmla="*/ 0 w 18"/>
                <a:gd name="T15" fmla="*/ 15875 h 16"/>
                <a:gd name="T16" fmla="*/ 1588 w 1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6"/>
                <a:gd name="T29" fmla="*/ 18 w 1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6">
                  <a:moveTo>
                    <a:pt x="18" y="16"/>
                  </a:moveTo>
                  <a:lnTo>
                    <a:pt x="17" y="13"/>
                  </a:lnTo>
                  <a:lnTo>
                    <a:pt x="17" y="12"/>
                  </a:lnTo>
                  <a:lnTo>
                    <a:pt x="15" y="10"/>
                  </a:lnTo>
                  <a:lnTo>
                    <a:pt x="6" y="12"/>
                  </a:lnTo>
                  <a:lnTo>
                    <a:pt x="2" y="14"/>
                  </a:lnTo>
                  <a:lnTo>
                    <a:pt x="0" y="13"/>
                  </a:lnTo>
                  <a:lnTo>
                    <a:pt x="0" y="10"/>
                  </a:lnTo>
                  <a:lnTo>
                    <a:pt x="1" y="0"/>
                  </a:lnTo>
                </a:path>
              </a:pathLst>
            </a:custGeom>
            <a:noFill/>
            <a:ln w="3">
              <a:solidFill>
                <a:srgbClr val="00BDFF"/>
              </a:solidFill>
              <a:prstDash val="solid"/>
              <a:round/>
              <a:headEnd/>
              <a:tailEnd/>
            </a:ln>
          </p:spPr>
          <p:txBody>
            <a:bodyPr/>
            <a:lstStyle/>
            <a:p>
              <a:endParaRPr lang="nb-NO" dirty="0"/>
            </a:p>
          </p:txBody>
        </p:sp>
        <p:sp>
          <p:nvSpPr>
            <p:cNvPr id="2260" name="Freeform 2399"/>
            <p:cNvSpPr>
              <a:spLocks/>
            </p:cNvSpPr>
            <p:nvPr/>
          </p:nvSpPr>
          <p:spPr bwMode="auto">
            <a:xfrm>
              <a:off x="2949575" y="4914900"/>
              <a:ext cx="22225" cy="11113"/>
            </a:xfrm>
            <a:custGeom>
              <a:avLst/>
              <a:gdLst>
                <a:gd name="T0" fmla="*/ 0 w 14"/>
                <a:gd name="T1" fmla="*/ 11113 h 7"/>
                <a:gd name="T2" fmla="*/ 3175 w 14"/>
                <a:gd name="T3" fmla="*/ 11113 h 7"/>
                <a:gd name="T4" fmla="*/ 15875 w 14"/>
                <a:gd name="T5" fmla="*/ 0 h 7"/>
                <a:gd name="T6" fmla="*/ 22225 w 14"/>
                <a:gd name="T7" fmla="*/ 1588 h 7"/>
                <a:gd name="T8" fmla="*/ 0 60000 65536"/>
                <a:gd name="T9" fmla="*/ 0 60000 65536"/>
                <a:gd name="T10" fmla="*/ 0 60000 65536"/>
                <a:gd name="T11" fmla="*/ 0 60000 65536"/>
                <a:gd name="T12" fmla="*/ 0 w 14"/>
                <a:gd name="T13" fmla="*/ 0 h 7"/>
                <a:gd name="T14" fmla="*/ 14 w 14"/>
                <a:gd name="T15" fmla="*/ 7 h 7"/>
              </a:gdLst>
              <a:ahLst/>
              <a:cxnLst>
                <a:cxn ang="T8">
                  <a:pos x="T0" y="T1"/>
                </a:cxn>
                <a:cxn ang="T9">
                  <a:pos x="T2" y="T3"/>
                </a:cxn>
                <a:cxn ang="T10">
                  <a:pos x="T4" y="T5"/>
                </a:cxn>
                <a:cxn ang="T11">
                  <a:pos x="T6" y="T7"/>
                </a:cxn>
              </a:cxnLst>
              <a:rect l="T12" t="T13" r="T14" b="T15"/>
              <a:pathLst>
                <a:path w="14" h="7">
                  <a:moveTo>
                    <a:pt x="0" y="7"/>
                  </a:moveTo>
                  <a:lnTo>
                    <a:pt x="2" y="7"/>
                  </a:lnTo>
                  <a:lnTo>
                    <a:pt x="10" y="0"/>
                  </a:lnTo>
                  <a:lnTo>
                    <a:pt x="14" y="1"/>
                  </a:lnTo>
                </a:path>
              </a:pathLst>
            </a:custGeom>
            <a:noFill/>
            <a:ln w="3">
              <a:solidFill>
                <a:srgbClr val="00BDFF"/>
              </a:solidFill>
              <a:prstDash val="solid"/>
              <a:round/>
              <a:headEnd/>
              <a:tailEnd/>
            </a:ln>
          </p:spPr>
          <p:txBody>
            <a:bodyPr/>
            <a:lstStyle/>
            <a:p>
              <a:endParaRPr lang="nb-NO" dirty="0"/>
            </a:p>
          </p:txBody>
        </p:sp>
        <p:sp>
          <p:nvSpPr>
            <p:cNvPr id="2261" name="Line 2400"/>
            <p:cNvSpPr>
              <a:spLocks noChangeShapeType="1"/>
            </p:cNvSpPr>
            <p:nvPr/>
          </p:nvSpPr>
          <p:spPr bwMode="auto">
            <a:xfrm flipH="1">
              <a:off x="2541588" y="4926013"/>
              <a:ext cx="1587" cy="1587"/>
            </a:xfrm>
            <a:prstGeom prst="line">
              <a:avLst/>
            </a:prstGeom>
            <a:noFill/>
            <a:ln w="3">
              <a:solidFill>
                <a:srgbClr val="00BDFF"/>
              </a:solidFill>
              <a:round/>
              <a:headEnd/>
              <a:tailEnd/>
            </a:ln>
          </p:spPr>
          <p:txBody>
            <a:bodyPr/>
            <a:lstStyle/>
            <a:p>
              <a:endParaRPr lang="nb-NO" dirty="0"/>
            </a:p>
          </p:txBody>
        </p:sp>
        <p:sp>
          <p:nvSpPr>
            <p:cNvPr id="2262" name="Freeform 2401"/>
            <p:cNvSpPr>
              <a:spLocks/>
            </p:cNvSpPr>
            <p:nvPr/>
          </p:nvSpPr>
          <p:spPr bwMode="auto">
            <a:xfrm>
              <a:off x="2597150" y="4914900"/>
              <a:ext cx="3175" cy="11113"/>
            </a:xfrm>
            <a:custGeom>
              <a:avLst/>
              <a:gdLst>
                <a:gd name="T0" fmla="*/ 0 w 2"/>
                <a:gd name="T1" fmla="*/ 0 h 7"/>
                <a:gd name="T2" fmla="*/ 0 w 2"/>
                <a:gd name="T3" fmla="*/ 11113 h 7"/>
                <a:gd name="T4" fmla="*/ 3175 w 2"/>
                <a:gd name="T5" fmla="*/ 11113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0" y="0"/>
                  </a:moveTo>
                  <a:lnTo>
                    <a:pt x="0" y="7"/>
                  </a:lnTo>
                  <a:lnTo>
                    <a:pt x="2" y="7"/>
                  </a:lnTo>
                </a:path>
              </a:pathLst>
            </a:custGeom>
            <a:noFill/>
            <a:ln w="3">
              <a:solidFill>
                <a:srgbClr val="00BDFF"/>
              </a:solidFill>
              <a:prstDash val="solid"/>
              <a:round/>
              <a:headEnd/>
              <a:tailEnd/>
            </a:ln>
          </p:spPr>
          <p:txBody>
            <a:bodyPr/>
            <a:lstStyle/>
            <a:p>
              <a:endParaRPr lang="nb-NO" dirty="0"/>
            </a:p>
          </p:txBody>
        </p:sp>
        <p:sp>
          <p:nvSpPr>
            <p:cNvPr id="2263" name="Freeform 2402"/>
            <p:cNvSpPr>
              <a:spLocks/>
            </p:cNvSpPr>
            <p:nvPr/>
          </p:nvSpPr>
          <p:spPr bwMode="auto">
            <a:xfrm>
              <a:off x="2601913" y="4886325"/>
              <a:ext cx="47625" cy="39688"/>
            </a:xfrm>
            <a:custGeom>
              <a:avLst/>
              <a:gdLst>
                <a:gd name="T0" fmla="*/ 0 w 30"/>
                <a:gd name="T1" fmla="*/ 39688 h 25"/>
                <a:gd name="T2" fmla="*/ 4763 w 30"/>
                <a:gd name="T3" fmla="*/ 23813 h 25"/>
                <a:gd name="T4" fmla="*/ 4763 w 30"/>
                <a:gd name="T5" fmla="*/ 15875 h 25"/>
                <a:gd name="T6" fmla="*/ 6350 w 30"/>
                <a:gd name="T7" fmla="*/ 15875 h 25"/>
                <a:gd name="T8" fmla="*/ 14288 w 30"/>
                <a:gd name="T9" fmla="*/ 14288 h 25"/>
                <a:gd name="T10" fmla="*/ 19050 w 30"/>
                <a:gd name="T11" fmla="*/ 12700 h 25"/>
                <a:gd name="T12" fmla="*/ 25400 w 30"/>
                <a:gd name="T13" fmla="*/ 9525 h 25"/>
                <a:gd name="T14" fmla="*/ 26988 w 30"/>
                <a:gd name="T15" fmla="*/ 9525 h 25"/>
                <a:gd name="T16" fmla="*/ 33338 w 30"/>
                <a:gd name="T17" fmla="*/ 14288 h 25"/>
                <a:gd name="T18" fmla="*/ 34925 w 30"/>
                <a:gd name="T19" fmla="*/ 15875 h 25"/>
                <a:gd name="T20" fmla="*/ 39688 w 30"/>
                <a:gd name="T21" fmla="*/ 14288 h 25"/>
                <a:gd name="T22" fmla="*/ 38100 w 30"/>
                <a:gd name="T23" fmla="*/ 12700 h 25"/>
                <a:gd name="T24" fmla="*/ 34925 w 30"/>
                <a:gd name="T25" fmla="*/ 7938 h 25"/>
                <a:gd name="T26" fmla="*/ 41275 w 30"/>
                <a:gd name="T27" fmla="*/ 0 h 25"/>
                <a:gd name="T28" fmla="*/ 47625 w 30"/>
                <a:gd name="T29" fmla="*/ 3175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25"/>
                <a:gd name="T47" fmla="*/ 30 w 3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25">
                  <a:moveTo>
                    <a:pt x="0" y="25"/>
                  </a:moveTo>
                  <a:lnTo>
                    <a:pt x="3" y="15"/>
                  </a:lnTo>
                  <a:lnTo>
                    <a:pt x="3" y="10"/>
                  </a:lnTo>
                  <a:lnTo>
                    <a:pt x="4" y="10"/>
                  </a:lnTo>
                  <a:lnTo>
                    <a:pt x="9" y="9"/>
                  </a:lnTo>
                  <a:lnTo>
                    <a:pt x="12" y="8"/>
                  </a:lnTo>
                  <a:lnTo>
                    <a:pt x="16" y="6"/>
                  </a:lnTo>
                  <a:lnTo>
                    <a:pt x="17" y="6"/>
                  </a:lnTo>
                  <a:lnTo>
                    <a:pt x="21" y="9"/>
                  </a:lnTo>
                  <a:lnTo>
                    <a:pt x="22" y="10"/>
                  </a:lnTo>
                  <a:lnTo>
                    <a:pt x="25" y="9"/>
                  </a:lnTo>
                  <a:lnTo>
                    <a:pt x="24" y="8"/>
                  </a:lnTo>
                  <a:lnTo>
                    <a:pt x="22" y="5"/>
                  </a:lnTo>
                  <a:lnTo>
                    <a:pt x="26" y="0"/>
                  </a:lnTo>
                  <a:lnTo>
                    <a:pt x="30" y="2"/>
                  </a:lnTo>
                </a:path>
              </a:pathLst>
            </a:custGeom>
            <a:noFill/>
            <a:ln w="3">
              <a:solidFill>
                <a:srgbClr val="00BDFF"/>
              </a:solidFill>
              <a:prstDash val="solid"/>
              <a:round/>
              <a:headEnd/>
              <a:tailEnd/>
            </a:ln>
          </p:spPr>
          <p:txBody>
            <a:bodyPr/>
            <a:lstStyle/>
            <a:p>
              <a:endParaRPr lang="nb-NO" dirty="0"/>
            </a:p>
          </p:txBody>
        </p:sp>
        <p:sp>
          <p:nvSpPr>
            <p:cNvPr id="2264" name="Line 2403"/>
            <p:cNvSpPr>
              <a:spLocks noChangeShapeType="1"/>
            </p:cNvSpPr>
            <p:nvPr/>
          </p:nvSpPr>
          <p:spPr bwMode="auto">
            <a:xfrm flipH="1">
              <a:off x="2765425" y="4919663"/>
              <a:ext cx="4763" cy="6350"/>
            </a:xfrm>
            <a:prstGeom prst="line">
              <a:avLst/>
            </a:prstGeom>
            <a:noFill/>
            <a:ln w="3">
              <a:solidFill>
                <a:srgbClr val="00BDFF"/>
              </a:solidFill>
              <a:round/>
              <a:headEnd/>
              <a:tailEnd/>
            </a:ln>
          </p:spPr>
          <p:txBody>
            <a:bodyPr/>
            <a:lstStyle/>
            <a:p>
              <a:endParaRPr lang="nb-NO" dirty="0"/>
            </a:p>
          </p:txBody>
        </p:sp>
        <p:sp>
          <p:nvSpPr>
            <p:cNvPr id="2265" name="Freeform 2404"/>
            <p:cNvSpPr>
              <a:spLocks/>
            </p:cNvSpPr>
            <p:nvPr/>
          </p:nvSpPr>
          <p:spPr bwMode="auto">
            <a:xfrm>
              <a:off x="2774950" y="4921250"/>
              <a:ext cx="14288" cy="4763"/>
            </a:xfrm>
            <a:custGeom>
              <a:avLst/>
              <a:gdLst>
                <a:gd name="T0" fmla="*/ 0 w 9"/>
                <a:gd name="T1" fmla="*/ 4763 h 3"/>
                <a:gd name="T2" fmla="*/ 1588 w 9"/>
                <a:gd name="T3" fmla="*/ 0 h 3"/>
                <a:gd name="T4" fmla="*/ 14288 w 9"/>
                <a:gd name="T5" fmla="*/ 1588 h 3"/>
                <a:gd name="T6" fmla="*/ 12700 w 9"/>
                <a:gd name="T7" fmla="*/ 4763 h 3"/>
                <a:gd name="T8" fmla="*/ 0 60000 65536"/>
                <a:gd name="T9" fmla="*/ 0 60000 65536"/>
                <a:gd name="T10" fmla="*/ 0 60000 65536"/>
                <a:gd name="T11" fmla="*/ 0 60000 65536"/>
                <a:gd name="T12" fmla="*/ 0 w 9"/>
                <a:gd name="T13" fmla="*/ 0 h 3"/>
                <a:gd name="T14" fmla="*/ 9 w 9"/>
                <a:gd name="T15" fmla="*/ 3 h 3"/>
              </a:gdLst>
              <a:ahLst/>
              <a:cxnLst>
                <a:cxn ang="T8">
                  <a:pos x="T0" y="T1"/>
                </a:cxn>
                <a:cxn ang="T9">
                  <a:pos x="T2" y="T3"/>
                </a:cxn>
                <a:cxn ang="T10">
                  <a:pos x="T4" y="T5"/>
                </a:cxn>
                <a:cxn ang="T11">
                  <a:pos x="T6" y="T7"/>
                </a:cxn>
              </a:cxnLst>
              <a:rect l="T12" t="T13" r="T14" b="T15"/>
              <a:pathLst>
                <a:path w="9" h="3">
                  <a:moveTo>
                    <a:pt x="0" y="3"/>
                  </a:moveTo>
                  <a:lnTo>
                    <a:pt x="1" y="0"/>
                  </a:lnTo>
                  <a:lnTo>
                    <a:pt x="9" y="1"/>
                  </a:lnTo>
                  <a:lnTo>
                    <a:pt x="8" y="3"/>
                  </a:lnTo>
                </a:path>
              </a:pathLst>
            </a:custGeom>
            <a:noFill/>
            <a:ln w="3">
              <a:solidFill>
                <a:srgbClr val="00BDFF"/>
              </a:solidFill>
              <a:prstDash val="solid"/>
              <a:round/>
              <a:headEnd/>
              <a:tailEnd/>
            </a:ln>
          </p:spPr>
          <p:txBody>
            <a:bodyPr/>
            <a:lstStyle/>
            <a:p>
              <a:endParaRPr lang="nb-NO" dirty="0"/>
            </a:p>
          </p:txBody>
        </p:sp>
        <p:sp>
          <p:nvSpPr>
            <p:cNvPr id="2266" name="Freeform 2405"/>
            <p:cNvSpPr>
              <a:spLocks/>
            </p:cNvSpPr>
            <p:nvPr/>
          </p:nvSpPr>
          <p:spPr bwMode="auto">
            <a:xfrm>
              <a:off x="2797175" y="4919663"/>
              <a:ext cx="12700" cy="6350"/>
            </a:xfrm>
            <a:custGeom>
              <a:avLst/>
              <a:gdLst>
                <a:gd name="T0" fmla="*/ 0 w 8"/>
                <a:gd name="T1" fmla="*/ 6350 h 4"/>
                <a:gd name="T2" fmla="*/ 0 w 8"/>
                <a:gd name="T3" fmla="*/ 6350 h 4"/>
                <a:gd name="T4" fmla="*/ 12700 w 8"/>
                <a:gd name="T5" fmla="*/ 0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4"/>
                  </a:moveTo>
                  <a:lnTo>
                    <a:pt x="0" y="4"/>
                  </a:lnTo>
                  <a:lnTo>
                    <a:pt x="8" y="0"/>
                  </a:lnTo>
                </a:path>
              </a:pathLst>
            </a:custGeom>
            <a:noFill/>
            <a:ln w="3">
              <a:solidFill>
                <a:srgbClr val="00BDFF"/>
              </a:solidFill>
              <a:prstDash val="solid"/>
              <a:round/>
              <a:headEnd/>
              <a:tailEnd/>
            </a:ln>
          </p:spPr>
          <p:txBody>
            <a:bodyPr/>
            <a:lstStyle/>
            <a:p>
              <a:endParaRPr lang="nb-NO" dirty="0"/>
            </a:p>
          </p:txBody>
        </p:sp>
        <p:sp>
          <p:nvSpPr>
            <p:cNvPr id="2267" name="Freeform 2406"/>
            <p:cNvSpPr>
              <a:spLocks/>
            </p:cNvSpPr>
            <p:nvPr/>
          </p:nvSpPr>
          <p:spPr bwMode="auto">
            <a:xfrm>
              <a:off x="2870200" y="4900613"/>
              <a:ext cx="15875" cy="25400"/>
            </a:xfrm>
            <a:custGeom>
              <a:avLst/>
              <a:gdLst>
                <a:gd name="T0" fmla="*/ 0 w 10"/>
                <a:gd name="T1" fmla="*/ 0 h 16"/>
                <a:gd name="T2" fmla="*/ 7938 w 10"/>
                <a:gd name="T3" fmla="*/ 1588 h 16"/>
                <a:gd name="T4" fmla="*/ 15875 w 10"/>
                <a:gd name="T5" fmla="*/ 12700 h 16"/>
                <a:gd name="T6" fmla="*/ 14288 w 10"/>
                <a:gd name="T7" fmla="*/ 22225 h 16"/>
                <a:gd name="T8" fmla="*/ 15875 w 10"/>
                <a:gd name="T9" fmla="*/ 25400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0" y="0"/>
                  </a:moveTo>
                  <a:lnTo>
                    <a:pt x="5" y="1"/>
                  </a:lnTo>
                  <a:lnTo>
                    <a:pt x="10" y="8"/>
                  </a:lnTo>
                  <a:lnTo>
                    <a:pt x="9" y="14"/>
                  </a:lnTo>
                  <a:lnTo>
                    <a:pt x="10" y="16"/>
                  </a:lnTo>
                </a:path>
              </a:pathLst>
            </a:custGeom>
            <a:noFill/>
            <a:ln w="3">
              <a:solidFill>
                <a:srgbClr val="00BDFF"/>
              </a:solidFill>
              <a:prstDash val="solid"/>
              <a:round/>
              <a:headEnd/>
              <a:tailEnd/>
            </a:ln>
          </p:spPr>
          <p:txBody>
            <a:bodyPr/>
            <a:lstStyle/>
            <a:p>
              <a:endParaRPr lang="nb-NO" dirty="0"/>
            </a:p>
          </p:txBody>
        </p:sp>
        <p:sp>
          <p:nvSpPr>
            <p:cNvPr id="2268" name="Freeform 2407"/>
            <p:cNvSpPr>
              <a:spLocks/>
            </p:cNvSpPr>
            <p:nvPr/>
          </p:nvSpPr>
          <p:spPr bwMode="auto">
            <a:xfrm>
              <a:off x="2922588" y="4922838"/>
              <a:ext cx="26987" cy="3175"/>
            </a:xfrm>
            <a:custGeom>
              <a:avLst/>
              <a:gdLst>
                <a:gd name="T0" fmla="*/ 0 w 17"/>
                <a:gd name="T1" fmla="*/ 3175 h 2"/>
                <a:gd name="T2" fmla="*/ 3175 w 17"/>
                <a:gd name="T3" fmla="*/ 0 h 2"/>
                <a:gd name="T4" fmla="*/ 26987 w 17"/>
                <a:gd name="T5" fmla="*/ 3175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2" y="0"/>
                  </a:lnTo>
                  <a:lnTo>
                    <a:pt x="17" y="2"/>
                  </a:lnTo>
                </a:path>
              </a:pathLst>
            </a:custGeom>
            <a:noFill/>
            <a:ln w="3">
              <a:solidFill>
                <a:srgbClr val="00BDFF"/>
              </a:solidFill>
              <a:prstDash val="solid"/>
              <a:round/>
              <a:headEnd/>
              <a:tailEnd/>
            </a:ln>
          </p:spPr>
          <p:txBody>
            <a:bodyPr/>
            <a:lstStyle/>
            <a:p>
              <a:endParaRPr lang="nb-NO" dirty="0"/>
            </a:p>
          </p:txBody>
        </p:sp>
        <p:sp>
          <p:nvSpPr>
            <p:cNvPr id="2269" name="Freeform 2408"/>
            <p:cNvSpPr>
              <a:spLocks/>
            </p:cNvSpPr>
            <p:nvPr/>
          </p:nvSpPr>
          <p:spPr bwMode="auto">
            <a:xfrm>
              <a:off x="2984500" y="4921250"/>
              <a:ext cx="4763" cy="4763"/>
            </a:xfrm>
            <a:custGeom>
              <a:avLst/>
              <a:gdLst>
                <a:gd name="T0" fmla="*/ 0 w 3"/>
                <a:gd name="T1" fmla="*/ 0 h 3"/>
                <a:gd name="T2" fmla="*/ 1588 w 3"/>
                <a:gd name="T3" fmla="*/ 1588 h 3"/>
                <a:gd name="T4" fmla="*/ 4763 w 3"/>
                <a:gd name="T5" fmla="*/ 476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1" y="1"/>
                  </a:lnTo>
                  <a:lnTo>
                    <a:pt x="3" y="3"/>
                  </a:lnTo>
                </a:path>
              </a:pathLst>
            </a:custGeom>
            <a:noFill/>
            <a:ln w="3">
              <a:solidFill>
                <a:srgbClr val="00BDFF"/>
              </a:solidFill>
              <a:prstDash val="solid"/>
              <a:round/>
              <a:headEnd/>
              <a:tailEnd/>
            </a:ln>
          </p:spPr>
          <p:txBody>
            <a:bodyPr/>
            <a:lstStyle/>
            <a:p>
              <a:endParaRPr lang="nb-NO" dirty="0"/>
            </a:p>
          </p:txBody>
        </p:sp>
        <p:sp>
          <p:nvSpPr>
            <p:cNvPr id="2270" name="Freeform 2409"/>
            <p:cNvSpPr>
              <a:spLocks/>
            </p:cNvSpPr>
            <p:nvPr/>
          </p:nvSpPr>
          <p:spPr bwMode="auto">
            <a:xfrm>
              <a:off x="2986088" y="4806950"/>
              <a:ext cx="74612" cy="119063"/>
            </a:xfrm>
            <a:custGeom>
              <a:avLst/>
              <a:gdLst>
                <a:gd name="T0" fmla="*/ 17462 w 47"/>
                <a:gd name="T1" fmla="*/ 119063 h 75"/>
                <a:gd name="T2" fmla="*/ 17462 w 47"/>
                <a:gd name="T3" fmla="*/ 119063 h 75"/>
                <a:gd name="T4" fmla="*/ 7937 w 47"/>
                <a:gd name="T5" fmla="*/ 109538 h 75"/>
                <a:gd name="T6" fmla="*/ 4762 w 47"/>
                <a:gd name="T7" fmla="*/ 107950 h 75"/>
                <a:gd name="T8" fmla="*/ 4762 w 47"/>
                <a:gd name="T9" fmla="*/ 106363 h 75"/>
                <a:gd name="T10" fmla="*/ 11112 w 47"/>
                <a:gd name="T11" fmla="*/ 103188 h 75"/>
                <a:gd name="T12" fmla="*/ 25400 w 47"/>
                <a:gd name="T13" fmla="*/ 96838 h 75"/>
                <a:gd name="T14" fmla="*/ 30162 w 47"/>
                <a:gd name="T15" fmla="*/ 96838 h 75"/>
                <a:gd name="T16" fmla="*/ 44450 w 47"/>
                <a:gd name="T17" fmla="*/ 93663 h 75"/>
                <a:gd name="T18" fmla="*/ 53975 w 47"/>
                <a:gd name="T19" fmla="*/ 95250 h 75"/>
                <a:gd name="T20" fmla="*/ 58737 w 47"/>
                <a:gd name="T21" fmla="*/ 93663 h 75"/>
                <a:gd name="T22" fmla="*/ 66675 w 47"/>
                <a:gd name="T23" fmla="*/ 85725 h 75"/>
                <a:gd name="T24" fmla="*/ 74612 w 47"/>
                <a:gd name="T25" fmla="*/ 80963 h 75"/>
                <a:gd name="T26" fmla="*/ 74612 w 47"/>
                <a:gd name="T27" fmla="*/ 80963 h 75"/>
                <a:gd name="T28" fmla="*/ 74612 w 47"/>
                <a:gd name="T29" fmla="*/ 80963 h 75"/>
                <a:gd name="T30" fmla="*/ 74612 w 47"/>
                <a:gd name="T31" fmla="*/ 80963 h 75"/>
                <a:gd name="T32" fmla="*/ 71437 w 47"/>
                <a:gd name="T33" fmla="*/ 74613 h 75"/>
                <a:gd name="T34" fmla="*/ 71437 w 47"/>
                <a:gd name="T35" fmla="*/ 74613 h 75"/>
                <a:gd name="T36" fmla="*/ 63500 w 47"/>
                <a:gd name="T37" fmla="*/ 74613 h 75"/>
                <a:gd name="T38" fmla="*/ 57150 w 47"/>
                <a:gd name="T39" fmla="*/ 80963 h 75"/>
                <a:gd name="T40" fmla="*/ 38100 w 47"/>
                <a:gd name="T41" fmla="*/ 80963 h 75"/>
                <a:gd name="T42" fmla="*/ 20637 w 47"/>
                <a:gd name="T43" fmla="*/ 85725 h 75"/>
                <a:gd name="T44" fmla="*/ 14287 w 47"/>
                <a:gd name="T45" fmla="*/ 82550 h 75"/>
                <a:gd name="T46" fmla="*/ 11112 w 47"/>
                <a:gd name="T47" fmla="*/ 79375 h 75"/>
                <a:gd name="T48" fmla="*/ 12700 w 47"/>
                <a:gd name="T49" fmla="*/ 55563 h 75"/>
                <a:gd name="T50" fmla="*/ 3175 w 47"/>
                <a:gd name="T51" fmla="*/ 42863 h 75"/>
                <a:gd name="T52" fmla="*/ 0 w 47"/>
                <a:gd name="T53" fmla="*/ 41275 h 75"/>
                <a:gd name="T54" fmla="*/ 12700 w 47"/>
                <a:gd name="T55" fmla="*/ 33338 h 75"/>
                <a:gd name="T56" fmla="*/ 17462 w 47"/>
                <a:gd name="T57" fmla="*/ 28575 h 75"/>
                <a:gd name="T58" fmla="*/ 20637 w 47"/>
                <a:gd name="T59" fmla="*/ 15875 h 75"/>
                <a:gd name="T60" fmla="*/ 30162 w 47"/>
                <a:gd name="T61" fmla="*/ 4763 h 75"/>
                <a:gd name="T62" fmla="*/ 41275 w 47"/>
                <a:gd name="T63" fmla="*/ 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75"/>
                <a:gd name="T98" fmla="*/ 47 w 47"/>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75">
                  <a:moveTo>
                    <a:pt x="11" y="75"/>
                  </a:moveTo>
                  <a:lnTo>
                    <a:pt x="11" y="75"/>
                  </a:lnTo>
                  <a:lnTo>
                    <a:pt x="5" y="69"/>
                  </a:lnTo>
                  <a:lnTo>
                    <a:pt x="3" y="68"/>
                  </a:lnTo>
                  <a:lnTo>
                    <a:pt x="3" y="67"/>
                  </a:lnTo>
                  <a:lnTo>
                    <a:pt x="7" y="65"/>
                  </a:lnTo>
                  <a:lnTo>
                    <a:pt x="16" y="61"/>
                  </a:lnTo>
                  <a:lnTo>
                    <a:pt x="19" y="61"/>
                  </a:lnTo>
                  <a:lnTo>
                    <a:pt x="28" y="59"/>
                  </a:lnTo>
                  <a:lnTo>
                    <a:pt x="34" y="60"/>
                  </a:lnTo>
                  <a:lnTo>
                    <a:pt x="37" y="59"/>
                  </a:lnTo>
                  <a:lnTo>
                    <a:pt x="42" y="54"/>
                  </a:lnTo>
                  <a:lnTo>
                    <a:pt x="47" y="51"/>
                  </a:lnTo>
                  <a:lnTo>
                    <a:pt x="45" y="47"/>
                  </a:lnTo>
                  <a:lnTo>
                    <a:pt x="40" y="47"/>
                  </a:lnTo>
                  <a:lnTo>
                    <a:pt x="36" y="51"/>
                  </a:lnTo>
                  <a:lnTo>
                    <a:pt x="24" y="51"/>
                  </a:lnTo>
                  <a:lnTo>
                    <a:pt x="13" y="54"/>
                  </a:lnTo>
                  <a:lnTo>
                    <a:pt x="9" y="52"/>
                  </a:lnTo>
                  <a:lnTo>
                    <a:pt x="7" y="50"/>
                  </a:lnTo>
                  <a:lnTo>
                    <a:pt x="8" y="35"/>
                  </a:lnTo>
                  <a:lnTo>
                    <a:pt x="2" y="27"/>
                  </a:lnTo>
                  <a:lnTo>
                    <a:pt x="0" y="26"/>
                  </a:lnTo>
                  <a:lnTo>
                    <a:pt x="8" y="21"/>
                  </a:lnTo>
                  <a:lnTo>
                    <a:pt x="11" y="18"/>
                  </a:lnTo>
                  <a:lnTo>
                    <a:pt x="13" y="10"/>
                  </a:lnTo>
                  <a:lnTo>
                    <a:pt x="19" y="3"/>
                  </a:lnTo>
                  <a:lnTo>
                    <a:pt x="26" y="0"/>
                  </a:lnTo>
                </a:path>
              </a:pathLst>
            </a:custGeom>
            <a:noFill/>
            <a:ln w="3">
              <a:solidFill>
                <a:srgbClr val="00BDFF"/>
              </a:solidFill>
              <a:prstDash val="solid"/>
              <a:round/>
              <a:headEnd/>
              <a:tailEnd/>
            </a:ln>
          </p:spPr>
          <p:txBody>
            <a:bodyPr/>
            <a:lstStyle/>
            <a:p>
              <a:endParaRPr lang="nb-NO" dirty="0"/>
            </a:p>
          </p:txBody>
        </p:sp>
        <p:sp>
          <p:nvSpPr>
            <p:cNvPr id="2271" name="Freeform 2410"/>
            <p:cNvSpPr>
              <a:spLocks/>
            </p:cNvSpPr>
            <p:nvPr/>
          </p:nvSpPr>
          <p:spPr bwMode="auto">
            <a:xfrm>
              <a:off x="2600325" y="4926013"/>
              <a:ext cx="1588" cy="1587"/>
            </a:xfrm>
            <a:custGeom>
              <a:avLst/>
              <a:gdLst>
                <a:gd name="T0" fmla="*/ 0 w 1"/>
                <a:gd name="T1" fmla="*/ 0 h 1588"/>
                <a:gd name="T2" fmla="*/ 1588 w 1"/>
                <a:gd name="T3" fmla="*/ 0 h 1588"/>
                <a:gd name="T4" fmla="*/ 1588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lnTo>
                    <a:pt x="1" y="0"/>
                  </a:lnTo>
                </a:path>
              </a:pathLst>
            </a:custGeom>
            <a:noFill/>
            <a:ln w="3">
              <a:solidFill>
                <a:srgbClr val="00BDFF"/>
              </a:solidFill>
              <a:prstDash val="solid"/>
              <a:round/>
              <a:headEnd/>
              <a:tailEnd/>
            </a:ln>
          </p:spPr>
          <p:txBody>
            <a:bodyPr/>
            <a:lstStyle/>
            <a:p>
              <a:endParaRPr lang="nb-NO" dirty="0"/>
            </a:p>
          </p:txBody>
        </p:sp>
        <p:sp>
          <p:nvSpPr>
            <p:cNvPr id="2272" name="Freeform 2411"/>
            <p:cNvSpPr>
              <a:spLocks/>
            </p:cNvSpPr>
            <p:nvPr/>
          </p:nvSpPr>
          <p:spPr bwMode="auto">
            <a:xfrm>
              <a:off x="2543175" y="4926013"/>
              <a:ext cx="9525" cy="4762"/>
            </a:xfrm>
            <a:custGeom>
              <a:avLst/>
              <a:gdLst>
                <a:gd name="T0" fmla="*/ 9525 w 6"/>
                <a:gd name="T1" fmla="*/ 4762 h 3"/>
                <a:gd name="T2" fmla="*/ 9525 w 6"/>
                <a:gd name="T3" fmla="*/ 1587 h 3"/>
                <a:gd name="T4" fmla="*/ 0 w 6"/>
                <a:gd name="T5" fmla="*/ 1587 h 3"/>
                <a:gd name="T6" fmla="*/ 0 w 6"/>
                <a:gd name="T7" fmla="*/ 0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3"/>
                  </a:moveTo>
                  <a:lnTo>
                    <a:pt x="6" y="1"/>
                  </a:lnTo>
                  <a:lnTo>
                    <a:pt x="0" y="1"/>
                  </a:lnTo>
                  <a:lnTo>
                    <a:pt x="0" y="0"/>
                  </a:lnTo>
                </a:path>
              </a:pathLst>
            </a:custGeom>
            <a:noFill/>
            <a:ln w="3">
              <a:solidFill>
                <a:srgbClr val="00BDFF"/>
              </a:solidFill>
              <a:prstDash val="solid"/>
              <a:round/>
              <a:headEnd/>
              <a:tailEnd/>
            </a:ln>
          </p:spPr>
          <p:txBody>
            <a:bodyPr/>
            <a:lstStyle/>
            <a:p>
              <a:endParaRPr lang="nb-NO" dirty="0"/>
            </a:p>
          </p:txBody>
        </p:sp>
        <p:sp>
          <p:nvSpPr>
            <p:cNvPr id="2273" name="Freeform 2412"/>
            <p:cNvSpPr>
              <a:spLocks/>
            </p:cNvSpPr>
            <p:nvPr/>
          </p:nvSpPr>
          <p:spPr bwMode="auto">
            <a:xfrm>
              <a:off x="2763838" y="4926013"/>
              <a:ext cx="11112" cy="4762"/>
            </a:xfrm>
            <a:custGeom>
              <a:avLst/>
              <a:gdLst>
                <a:gd name="T0" fmla="*/ 1587 w 7"/>
                <a:gd name="T1" fmla="*/ 0 h 3"/>
                <a:gd name="T2" fmla="*/ 0 w 7"/>
                <a:gd name="T3" fmla="*/ 1587 h 3"/>
                <a:gd name="T4" fmla="*/ 4762 w 7"/>
                <a:gd name="T5" fmla="*/ 4762 h 3"/>
                <a:gd name="T6" fmla="*/ 11112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1" y="0"/>
                  </a:moveTo>
                  <a:lnTo>
                    <a:pt x="0" y="1"/>
                  </a:lnTo>
                  <a:lnTo>
                    <a:pt x="3" y="3"/>
                  </a:lnTo>
                  <a:lnTo>
                    <a:pt x="7" y="0"/>
                  </a:lnTo>
                </a:path>
              </a:pathLst>
            </a:custGeom>
            <a:noFill/>
            <a:ln w="3">
              <a:solidFill>
                <a:srgbClr val="00BDFF"/>
              </a:solidFill>
              <a:prstDash val="solid"/>
              <a:round/>
              <a:headEnd/>
              <a:tailEnd/>
            </a:ln>
          </p:spPr>
          <p:txBody>
            <a:bodyPr/>
            <a:lstStyle/>
            <a:p>
              <a:endParaRPr lang="nb-NO" dirty="0"/>
            </a:p>
          </p:txBody>
        </p:sp>
        <p:sp>
          <p:nvSpPr>
            <p:cNvPr id="2274" name="Line 2413"/>
            <p:cNvSpPr>
              <a:spLocks noChangeShapeType="1"/>
            </p:cNvSpPr>
            <p:nvPr/>
          </p:nvSpPr>
          <p:spPr bwMode="auto">
            <a:xfrm>
              <a:off x="2989263" y="4926013"/>
              <a:ext cx="4762" cy="4762"/>
            </a:xfrm>
            <a:prstGeom prst="line">
              <a:avLst/>
            </a:prstGeom>
            <a:noFill/>
            <a:ln w="3">
              <a:solidFill>
                <a:srgbClr val="00BDFF"/>
              </a:solidFill>
              <a:round/>
              <a:headEnd/>
              <a:tailEnd/>
            </a:ln>
          </p:spPr>
          <p:txBody>
            <a:bodyPr/>
            <a:lstStyle/>
            <a:p>
              <a:endParaRPr lang="nb-NO" dirty="0"/>
            </a:p>
          </p:txBody>
        </p:sp>
        <p:sp>
          <p:nvSpPr>
            <p:cNvPr id="2275" name="Freeform 2414"/>
            <p:cNvSpPr>
              <a:spLocks/>
            </p:cNvSpPr>
            <p:nvPr/>
          </p:nvSpPr>
          <p:spPr bwMode="auto">
            <a:xfrm>
              <a:off x="2886075" y="4926013"/>
              <a:ext cx="4763" cy="7937"/>
            </a:xfrm>
            <a:custGeom>
              <a:avLst/>
              <a:gdLst>
                <a:gd name="T0" fmla="*/ 0 w 3"/>
                <a:gd name="T1" fmla="*/ 0 h 5"/>
                <a:gd name="T2" fmla="*/ 4763 w 3"/>
                <a:gd name="T3" fmla="*/ 7937 h 5"/>
                <a:gd name="T4" fmla="*/ 4763 w 3"/>
                <a:gd name="T5" fmla="*/ 7937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0"/>
                  </a:moveTo>
                  <a:lnTo>
                    <a:pt x="3" y="5"/>
                  </a:lnTo>
                </a:path>
              </a:pathLst>
            </a:custGeom>
            <a:noFill/>
            <a:ln w="3">
              <a:solidFill>
                <a:srgbClr val="00BDFF"/>
              </a:solidFill>
              <a:prstDash val="solid"/>
              <a:round/>
              <a:headEnd/>
              <a:tailEnd/>
            </a:ln>
          </p:spPr>
          <p:txBody>
            <a:bodyPr/>
            <a:lstStyle/>
            <a:p>
              <a:endParaRPr lang="nb-NO" dirty="0"/>
            </a:p>
          </p:txBody>
        </p:sp>
        <p:sp>
          <p:nvSpPr>
            <p:cNvPr id="2276" name="Freeform 2415"/>
            <p:cNvSpPr>
              <a:spLocks/>
            </p:cNvSpPr>
            <p:nvPr/>
          </p:nvSpPr>
          <p:spPr bwMode="auto">
            <a:xfrm>
              <a:off x="2994025" y="4926013"/>
              <a:ext cx="12700" cy="9525"/>
            </a:xfrm>
            <a:custGeom>
              <a:avLst/>
              <a:gdLst>
                <a:gd name="T0" fmla="*/ 0 w 8"/>
                <a:gd name="T1" fmla="*/ 4763 h 6"/>
                <a:gd name="T2" fmla="*/ 3175 w 8"/>
                <a:gd name="T3" fmla="*/ 9525 h 6"/>
                <a:gd name="T4" fmla="*/ 12700 w 8"/>
                <a:gd name="T5" fmla="*/ 9525 h 6"/>
                <a:gd name="T6" fmla="*/ 952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3"/>
                  </a:moveTo>
                  <a:lnTo>
                    <a:pt x="2" y="6"/>
                  </a:lnTo>
                  <a:lnTo>
                    <a:pt x="8" y="6"/>
                  </a:lnTo>
                  <a:lnTo>
                    <a:pt x="6" y="0"/>
                  </a:lnTo>
                </a:path>
              </a:pathLst>
            </a:custGeom>
            <a:noFill/>
            <a:ln w="3">
              <a:solidFill>
                <a:srgbClr val="00BDFF"/>
              </a:solidFill>
              <a:prstDash val="solid"/>
              <a:round/>
              <a:headEnd/>
              <a:tailEnd/>
            </a:ln>
          </p:spPr>
          <p:txBody>
            <a:bodyPr/>
            <a:lstStyle/>
            <a:p>
              <a:endParaRPr lang="nb-NO" dirty="0"/>
            </a:p>
          </p:txBody>
        </p:sp>
        <p:sp>
          <p:nvSpPr>
            <p:cNvPr id="2277" name="Freeform 2416"/>
            <p:cNvSpPr>
              <a:spLocks/>
            </p:cNvSpPr>
            <p:nvPr/>
          </p:nvSpPr>
          <p:spPr bwMode="auto">
            <a:xfrm>
              <a:off x="2781300" y="4926013"/>
              <a:ext cx="6350" cy="14287"/>
            </a:xfrm>
            <a:custGeom>
              <a:avLst/>
              <a:gdLst>
                <a:gd name="T0" fmla="*/ 6350 w 4"/>
                <a:gd name="T1" fmla="*/ 0 h 9"/>
                <a:gd name="T2" fmla="*/ 0 w 4"/>
                <a:gd name="T3" fmla="*/ 14287 h 9"/>
                <a:gd name="T4" fmla="*/ 0 w 4"/>
                <a:gd name="T5" fmla="*/ 1428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lnTo>
                    <a:pt x="0" y="9"/>
                  </a:lnTo>
                </a:path>
              </a:pathLst>
            </a:custGeom>
            <a:noFill/>
            <a:ln w="3">
              <a:solidFill>
                <a:srgbClr val="00BDFF"/>
              </a:solidFill>
              <a:prstDash val="solid"/>
              <a:round/>
              <a:headEnd/>
              <a:tailEnd/>
            </a:ln>
          </p:spPr>
          <p:txBody>
            <a:bodyPr/>
            <a:lstStyle/>
            <a:p>
              <a:endParaRPr lang="nb-NO" dirty="0"/>
            </a:p>
          </p:txBody>
        </p:sp>
        <p:sp>
          <p:nvSpPr>
            <p:cNvPr id="2278" name="Freeform 2417"/>
            <p:cNvSpPr>
              <a:spLocks/>
            </p:cNvSpPr>
            <p:nvPr/>
          </p:nvSpPr>
          <p:spPr bwMode="auto">
            <a:xfrm>
              <a:off x="2789238" y="4926013"/>
              <a:ext cx="7937" cy="15875"/>
            </a:xfrm>
            <a:custGeom>
              <a:avLst/>
              <a:gdLst>
                <a:gd name="T0" fmla="*/ 0 w 5"/>
                <a:gd name="T1" fmla="*/ 15875 h 10"/>
                <a:gd name="T2" fmla="*/ 6350 w 5"/>
                <a:gd name="T3" fmla="*/ 7938 h 10"/>
                <a:gd name="T4" fmla="*/ 7937 w 5"/>
                <a:gd name="T5" fmla="*/ 0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0" y="10"/>
                  </a:moveTo>
                  <a:lnTo>
                    <a:pt x="4" y="5"/>
                  </a:lnTo>
                  <a:lnTo>
                    <a:pt x="5" y="0"/>
                  </a:lnTo>
                </a:path>
              </a:pathLst>
            </a:custGeom>
            <a:noFill/>
            <a:ln w="3">
              <a:solidFill>
                <a:srgbClr val="00BDFF"/>
              </a:solidFill>
              <a:prstDash val="solid"/>
              <a:round/>
              <a:headEnd/>
              <a:tailEnd/>
            </a:ln>
          </p:spPr>
          <p:txBody>
            <a:bodyPr/>
            <a:lstStyle/>
            <a:p>
              <a:endParaRPr lang="nb-NO" dirty="0"/>
            </a:p>
          </p:txBody>
        </p:sp>
        <p:sp>
          <p:nvSpPr>
            <p:cNvPr id="2279" name="Freeform 2418"/>
            <p:cNvSpPr>
              <a:spLocks/>
            </p:cNvSpPr>
            <p:nvPr/>
          </p:nvSpPr>
          <p:spPr bwMode="auto">
            <a:xfrm>
              <a:off x="2781300" y="4940300"/>
              <a:ext cx="7938" cy="3175"/>
            </a:xfrm>
            <a:custGeom>
              <a:avLst/>
              <a:gdLst>
                <a:gd name="T0" fmla="*/ 0 w 5"/>
                <a:gd name="T1" fmla="*/ 0 h 2"/>
                <a:gd name="T2" fmla="*/ 6350 w 5"/>
                <a:gd name="T3" fmla="*/ 3175 h 2"/>
                <a:gd name="T4" fmla="*/ 7938 w 5"/>
                <a:gd name="T5" fmla="*/ 1588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4" y="2"/>
                  </a:lnTo>
                  <a:lnTo>
                    <a:pt x="5" y="1"/>
                  </a:lnTo>
                </a:path>
              </a:pathLst>
            </a:custGeom>
            <a:noFill/>
            <a:ln w="3">
              <a:solidFill>
                <a:srgbClr val="00BDFF"/>
              </a:solidFill>
              <a:prstDash val="solid"/>
              <a:round/>
              <a:headEnd/>
              <a:tailEnd/>
            </a:ln>
          </p:spPr>
          <p:txBody>
            <a:bodyPr/>
            <a:lstStyle/>
            <a:p>
              <a:endParaRPr lang="nb-NO" dirty="0"/>
            </a:p>
          </p:txBody>
        </p:sp>
        <p:sp>
          <p:nvSpPr>
            <p:cNvPr id="2280" name="Freeform 2419"/>
            <p:cNvSpPr>
              <a:spLocks/>
            </p:cNvSpPr>
            <p:nvPr/>
          </p:nvSpPr>
          <p:spPr bwMode="auto">
            <a:xfrm>
              <a:off x="2917825" y="4926013"/>
              <a:ext cx="4763" cy="23812"/>
            </a:xfrm>
            <a:custGeom>
              <a:avLst/>
              <a:gdLst>
                <a:gd name="T0" fmla="*/ 1588 w 3"/>
                <a:gd name="T1" fmla="*/ 23812 h 15"/>
                <a:gd name="T2" fmla="*/ 0 w 3"/>
                <a:gd name="T3" fmla="*/ 20637 h 15"/>
                <a:gd name="T4" fmla="*/ 1588 w 3"/>
                <a:gd name="T5" fmla="*/ 15875 h 15"/>
                <a:gd name="T6" fmla="*/ 1588 w 3"/>
                <a:gd name="T7" fmla="*/ 14287 h 15"/>
                <a:gd name="T8" fmla="*/ 0 w 3"/>
                <a:gd name="T9" fmla="*/ 3175 h 15"/>
                <a:gd name="T10" fmla="*/ 4763 w 3"/>
                <a:gd name="T11" fmla="*/ 0 h 15"/>
                <a:gd name="T12" fmla="*/ 0 60000 65536"/>
                <a:gd name="T13" fmla="*/ 0 60000 65536"/>
                <a:gd name="T14" fmla="*/ 0 60000 65536"/>
                <a:gd name="T15" fmla="*/ 0 60000 65536"/>
                <a:gd name="T16" fmla="*/ 0 60000 65536"/>
                <a:gd name="T17" fmla="*/ 0 60000 65536"/>
                <a:gd name="T18" fmla="*/ 0 w 3"/>
                <a:gd name="T19" fmla="*/ 0 h 15"/>
                <a:gd name="T20" fmla="*/ 3 w 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 h="15">
                  <a:moveTo>
                    <a:pt x="1" y="15"/>
                  </a:moveTo>
                  <a:lnTo>
                    <a:pt x="0" y="13"/>
                  </a:lnTo>
                  <a:lnTo>
                    <a:pt x="1" y="10"/>
                  </a:lnTo>
                  <a:lnTo>
                    <a:pt x="1" y="9"/>
                  </a:lnTo>
                  <a:lnTo>
                    <a:pt x="0" y="2"/>
                  </a:lnTo>
                  <a:lnTo>
                    <a:pt x="3" y="0"/>
                  </a:lnTo>
                </a:path>
              </a:pathLst>
            </a:custGeom>
            <a:noFill/>
            <a:ln w="3">
              <a:solidFill>
                <a:srgbClr val="00BDFF"/>
              </a:solidFill>
              <a:prstDash val="solid"/>
              <a:round/>
              <a:headEnd/>
              <a:tailEnd/>
            </a:ln>
          </p:spPr>
          <p:txBody>
            <a:bodyPr/>
            <a:lstStyle/>
            <a:p>
              <a:endParaRPr lang="nb-NO" dirty="0"/>
            </a:p>
          </p:txBody>
        </p:sp>
        <p:sp>
          <p:nvSpPr>
            <p:cNvPr id="2281" name="Freeform 2420"/>
            <p:cNvSpPr>
              <a:spLocks/>
            </p:cNvSpPr>
            <p:nvPr/>
          </p:nvSpPr>
          <p:spPr bwMode="auto">
            <a:xfrm>
              <a:off x="2890838" y="4933950"/>
              <a:ext cx="19050" cy="20638"/>
            </a:xfrm>
            <a:custGeom>
              <a:avLst/>
              <a:gdLst>
                <a:gd name="T0" fmla="*/ 0 w 12"/>
                <a:gd name="T1" fmla="*/ 0 h 13"/>
                <a:gd name="T2" fmla="*/ 7938 w 12"/>
                <a:gd name="T3" fmla="*/ 0 h 13"/>
                <a:gd name="T4" fmla="*/ 11112 w 12"/>
                <a:gd name="T5" fmla="*/ 0 h 13"/>
                <a:gd name="T6" fmla="*/ 14288 w 12"/>
                <a:gd name="T7" fmla="*/ 0 h 13"/>
                <a:gd name="T8" fmla="*/ 17463 w 12"/>
                <a:gd name="T9" fmla="*/ 12700 h 13"/>
                <a:gd name="T10" fmla="*/ 19050 w 12"/>
                <a:gd name="T11" fmla="*/ 20638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0" y="0"/>
                  </a:moveTo>
                  <a:lnTo>
                    <a:pt x="5" y="0"/>
                  </a:lnTo>
                  <a:lnTo>
                    <a:pt x="7" y="0"/>
                  </a:lnTo>
                  <a:lnTo>
                    <a:pt x="9" y="0"/>
                  </a:lnTo>
                  <a:lnTo>
                    <a:pt x="11" y="8"/>
                  </a:lnTo>
                  <a:lnTo>
                    <a:pt x="12" y="13"/>
                  </a:lnTo>
                </a:path>
              </a:pathLst>
            </a:custGeom>
            <a:noFill/>
            <a:ln w="3">
              <a:solidFill>
                <a:srgbClr val="00BDFF"/>
              </a:solidFill>
              <a:prstDash val="solid"/>
              <a:round/>
              <a:headEnd/>
              <a:tailEnd/>
            </a:ln>
          </p:spPr>
          <p:txBody>
            <a:bodyPr/>
            <a:lstStyle/>
            <a:p>
              <a:endParaRPr lang="nb-NO" dirty="0"/>
            </a:p>
          </p:txBody>
        </p:sp>
        <p:sp>
          <p:nvSpPr>
            <p:cNvPr id="2282" name="Freeform 2421"/>
            <p:cNvSpPr>
              <a:spLocks/>
            </p:cNvSpPr>
            <p:nvPr/>
          </p:nvSpPr>
          <p:spPr bwMode="auto">
            <a:xfrm>
              <a:off x="2455863" y="4941888"/>
              <a:ext cx="23812" cy="26987"/>
            </a:xfrm>
            <a:custGeom>
              <a:avLst/>
              <a:gdLst>
                <a:gd name="T0" fmla="*/ 22225 w 15"/>
                <a:gd name="T1" fmla="*/ 26987 h 17"/>
                <a:gd name="T2" fmla="*/ 23812 w 15"/>
                <a:gd name="T3" fmla="*/ 11112 h 17"/>
                <a:gd name="T4" fmla="*/ 19050 w 15"/>
                <a:gd name="T5" fmla="*/ 1587 h 17"/>
                <a:gd name="T6" fmla="*/ 4762 w 15"/>
                <a:gd name="T7" fmla="*/ 0 h 17"/>
                <a:gd name="T8" fmla="*/ 0 w 15"/>
                <a:gd name="T9" fmla="*/ 1587 h 17"/>
                <a:gd name="T10" fmla="*/ 3175 w 15"/>
                <a:gd name="T11" fmla="*/ 7937 h 17"/>
                <a:gd name="T12" fmla="*/ 6350 w 15"/>
                <a:gd name="T13" fmla="*/ 11112 h 17"/>
                <a:gd name="T14" fmla="*/ 12700 w 15"/>
                <a:gd name="T15" fmla="*/ 12700 h 17"/>
                <a:gd name="T16" fmla="*/ 11112 w 15"/>
                <a:gd name="T17" fmla="*/ 20637 h 17"/>
                <a:gd name="T18" fmla="*/ 22225 w 15"/>
                <a:gd name="T19" fmla="*/ 26987 h 17"/>
                <a:gd name="T20" fmla="*/ 22225 w 15"/>
                <a:gd name="T21" fmla="*/ 2698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7"/>
                <a:gd name="T35" fmla="*/ 15 w 15"/>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7">
                  <a:moveTo>
                    <a:pt x="14" y="17"/>
                  </a:moveTo>
                  <a:lnTo>
                    <a:pt x="15" y="7"/>
                  </a:lnTo>
                  <a:lnTo>
                    <a:pt x="12" y="1"/>
                  </a:lnTo>
                  <a:lnTo>
                    <a:pt x="3" y="0"/>
                  </a:lnTo>
                  <a:lnTo>
                    <a:pt x="0" y="1"/>
                  </a:lnTo>
                  <a:lnTo>
                    <a:pt x="2" y="5"/>
                  </a:lnTo>
                  <a:lnTo>
                    <a:pt x="4" y="7"/>
                  </a:lnTo>
                  <a:lnTo>
                    <a:pt x="8" y="8"/>
                  </a:lnTo>
                  <a:lnTo>
                    <a:pt x="7" y="13"/>
                  </a:lnTo>
                  <a:lnTo>
                    <a:pt x="14" y="17"/>
                  </a:lnTo>
                </a:path>
              </a:pathLst>
            </a:custGeom>
            <a:noFill/>
            <a:ln w="3">
              <a:solidFill>
                <a:srgbClr val="00BDFF"/>
              </a:solidFill>
              <a:prstDash val="solid"/>
              <a:round/>
              <a:headEnd/>
              <a:tailEnd/>
            </a:ln>
          </p:spPr>
          <p:txBody>
            <a:bodyPr/>
            <a:lstStyle/>
            <a:p>
              <a:endParaRPr lang="nb-NO" dirty="0"/>
            </a:p>
          </p:txBody>
        </p:sp>
        <p:sp>
          <p:nvSpPr>
            <p:cNvPr id="2283" name="Freeform 2422"/>
            <p:cNvSpPr>
              <a:spLocks/>
            </p:cNvSpPr>
            <p:nvPr/>
          </p:nvSpPr>
          <p:spPr bwMode="auto">
            <a:xfrm>
              <a:off x="2474913" y="4933950"/>
              <a:ext cx="23812" cy="39688"/>
            </a:xfrm>
            <a:custGeom>
              <a:avLst/>
              <a:gdLst>
                <a:gd name="T0" fmla="*/ 23812 w 15"/>
                <a:gd name="T1" fmla="*/ 39688 h 25"/>
                <a:gd name="T2" fmla="*/ 12700 w 15"/>
                <a:gd name="T3" fmla="*/ 36513 h 25"/>
                <a:gd name="T4" fmla="*/ 7937 w 15"/>
                <a:gd name="T5" fmla="*/ 19050 h 25"/>
                <a:gd name="T6" fmla="*/ 0 w 15"/>
                <a:gd name="T7" fmla="*/ 0 h 25"/>
                <a:gd name="T8" fmla="*/ 20637 w 15"/>
                <a:gd name="T9" fmla="*/ 1588 h 25"/>
                <a:gd name="T10" fmla="*/ 23812 w 15"/>
                <a:gd name="T11" fmla="*/ 20638 h 25"/>
                <a:gd name="T12" fmla="*/ 23812 w 15"/>
                <a:gd name="T13" fmla="*/ 39688 h 25"/>
                <a:gd name="T14" fmla="*/ 0 60000 65536"/>
                <a:gd name="T15" fmla="*/ 0 60000 65536"/>
                <a:gd name="T16" fmla="*/ 0 60000 65536"/>
                <a:gd name="T17" fmla="*/ 0 60000 65536"/>
                <a:gd name="T18" fmla="*/ 0 60000 65536"/>
                <a:gd name="T19" fmla="*/ 0 60000 65536"/>
                <a:gd name="T20" fmla="*/ 0 60000 65536"/>
                <a:gd name="T21" fmla="*/ 0 w 15"/>
                <a:gd name="T22" fmla="*/ 0 h 25"/>
                <a:gd name="T23" fmla="*/ 15 w 1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5">
                  <a:moveTo>
                    <a:pt x="15" y="25"/>
                  </a:moveTo>
                  <a:lnTo>
                    <a:pt x="8" y="23"/>
                  </a:lnTo>
                  <a:lnTo>
                    <a:pt x="5" y="12"/>
                  </a:lnTo>
                  <a:lnTo>
                    <a:pt x="0" y="0"/>
                  </a:lnTo>
                  <a:lnTo>
                    <a:pt x="13" y="1"/>
                  </a:lnTo>
                  <a:lnTo>
                    <a:pt x="15" y="13"/>
                  </a:lnTo>
                  <a:lnTo>
                    <a:pt x="15" y="25"/>
                  </a:lnTo>
                </a:path>
              </a:pathLst>
            </a:custGeom>
            <a:noFill/>
            <a:ln w="3">
              <a:solidFill>
                <a:srgbClr val="00BDFF"/>
              </a:solidFill>
              <a:prstDash val="solid"/>
              <a:round/>
              <a:headEnd/>
              <a:tailEnd/>
            </a:ln>
          </p:spPr>
          <p:txBody>
            <a:bodyPr/>
            <a:lstStyle/>
            <a:p>
              <a:endParaRPr lang="nb-NO" dirty="0"/>
            </a:p>
          </p:txBody>
        </p:sp>
        <p:sp>
          <p:nvSpPr>
            <p:cNvPr id="2284" name="Freeform 2423"/>
            <p:cNvSpPr>
              <a:spLocks/>
            </p:cNvSpPr>
            <p:nvPr/>
          </p:nvSpPr>
          <p:spPr bwMode="auto">
            <a:xfrm>
              <a:off x="2574925" y="4979988"/>
              <a:ext cx="14288" cy="1587"/>
            </a:xfrm>
            <a:custGeom>
              <a:avLst/>
              <a:gdLst>
                <a:gd name="T0" fmla="*/ 0 w 9"/>
                <a:gd name="T1" fmla="*/ 0 h 1588"/>
                <a:gd name="T2" fmla="*/ 14288 w 9"/>
                <a:gd name="T3" fmla="*/ 0 h 1588"/>
                <a:gd name="T4" fmla="*/ 14288 w 9"/>
                <a:gd name="T5" fmla="*/ 0 h 1588"/>
                <a:gd name="T6" fmla="*/ 0 60000 65536"/>
                <a:gd name="T7" fmla="*/ 0 60000 65536"/>
                <a:gd name="T8" fmla="*/ 0 60000 65536"/>
                <a:gd name="T9" fmla="*/ 0 w 9"/>
                <a:gd name="T10" fmla="*/ 0 h 1588"/>
                <a:gd name="T11" fmla="*/ 9 w 9"/>
                <a:gd name="T12" fmla="*/ 1588 h 1588"/>
              </a:gdLst>
              <a:ahLst/>
              <a:cxnLst>
                <a:cxn ang="T6">
                  <a:pos x="T0" y="T1"/>
                </a:cxn>
                <a:cxn ang="T7">
                  <a:pos x="T2" y="T3"/>
                </a:cxn>
                <a:cxn ang="T8">
                  <a:pos x="T4" y="T5"/>
                </a:cxn>
              </a:cxnLst>
              <a:rect l="T9" t="T10" r="T11" b="T12"/>
              <a:pathLst>
                <a:path w="9" h="1588">
                  <a:moveTo>
                    <a:pt x="0" y="0"/>
                  </a:moveTo>
                  <a:lnTo>
                    <a:pt x="9" y="0"/>
                  </a:lnTo>
                </a:path>
              </a:pathLst>
            </a:custGeom>
            <a:noFill/>
            <a:ln w="3">
              <a:solidFill>
                <a:srgbClr val="00BDFF"/>
              </a:solidFill>
              <a:prstDash val="solid"/>
              <a:round/>
              <a:headEnd/>
              <a:tailEnd/>
            </a:ln>
          </p:spPr>
          <p:txBody>
            <a:bodyPr/>
            <a:lstStyle/>
            <a:p>
              <a:endParaRPr lang="nb-NO" dirty="0"/>
            </a:p>
          </p:txBody>
        </p:sp>
        <p:sp>
          <p:nvSpPr>
            <p:cNvPr id="2285" name="Freeform 2424"/>
            <p:cNvSpPr>
              <a:spLocks/>
            </p:cNvSpPr>
            <p:nvPr/>
          </p:nvSpPr>
          <p:spPr bwMode="auto">
            <a:xfrm>
              <a:off x="2505075" y="4927600"/>
              <a:ext cx="47625" cy="55563"/>
            </a:xfrm>
            <a:custGeom>
              <a:avLst/>
              <a:gdLst>
                <a:gd name="T0" fmla="*/ 20638 w 30"/>
                <a:gd name="T1" fmla="*/ 53975 h 35"/>
                <a:gd name="T2" fmla="*/ 11113 w 30"/>
                <a:gd name="T3" fmla="*/ 55563 h 35"/>
                <a:gd name="T4" fmla="*/ 9525 w 30"/>
                <a:gd name="T5" fmla="*/ 55563 h 35"/>
                <a:gd name="T6" fmla="*/ 1588 w 30"/>
                <a:gd name="T7" fmla="*/ 49213 h 35"/>
                <a:gd name="T8" fmla="*/ 1588 w 30"/>
                <a:gd name="T9" fmla="*/ 47625 h 35"/>
                <a:gd name="T10" fmla="*/ 3175 w 30"/>
                <a:gd name="T11" fmla="*/ 36513 h 35"/>
                <a:gd name="T12" fmla="*/ 4763 w 30"/>
                <a:gd name="T13" fmla="*/ 20638 h 35"/>
                <a:gd name="T14" fmla="*/ 0 w 30"/>
                <a:gd name="T15" fmla="*/ 7938 h 35"/>
                <a:gd name="T16" fmla="*/ 0 w 30"/>
                <a:gd name="T17" fmla="*/ 0 h 35"/>
                <a:gd name="T18" fmla="*/ 15875 w 30"/>
                <a:gd name="T19" fmla="*/ 7938 h 35"/>
                <a:gd name="T20" fmla="*/ 17463 w 30"/>
                <a:gd name="T21" fmla="*/ 14288 h 35"/>
                <a:gd name="T22" fmla="*/ 20638 w 30"/>
                <a:gd name="T23" fmla="*/ 12700 h 35"/>
                <a:gd name="T24" fmla="*/ 22225 w 30"/>
                <a:gd name="T25" fmla="*/ 12700 h 35"/>
                <a:gd name="T26" fmla="*/ 22225 w 30"/>
                <a:gd name="T27" fmla="*/ 7938 h 35"/>
                <a:gd name="T28" fmla="*/ 22225 w 30"/>
                <a:gd name="T29" fmla="*/ 3175 h 35"/>
                <a:gd name="T30" fmla="*/ 28575 w 30"/>
                <a:gd name="T31" fmla="*/ 3175 h 35"/>
                <a:gd name="T32" fmla="*/ 30163 w 30"/>
                <a:gd name="T33" fmla="*/ 3175 h 35"/>
                <a:gd name="T34" fmla="*/ 47625 w 30"/>
                <a:gd name="T35" fmla="*/ 3175 h 35"/>
                <a:gd name="T36" fmla="*/ 47625 w 30"/>
                <a:gd name="T37" fmla="*/ 317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5"/>
                <a:gd name="T59" fmla="*/ 30 w 3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5">
                  <a:moveTo>
                    <a:pt x="13" y="34"/>
                  </a:moveTo>
                  <a:lnTo>
                    <a:pt x="7" y="35"/>
                  </a:lnTo>
                  <a:lnTo>
                    <a:pt x="6" y="35"/>
                  </a:lnTo>
                  <a:lnTo>
                    <a:pt x="1" y="31"/>
                  </a:lnTo>
                  <a:lnTo>
                    <a:pt x="1" y="30"/>
                  </a:lnTo>
                  <a:lnTo>
                    <a:pt x="2" y="23"/>
                  </a:lnTo>
                  <a:lnTo>
                    <a:pt x="3" y="13"/>
                  </a:lnTo>
                  <a:lnTo>
                    <a:pt x="0" y="5"/>
                  </a:lnTo>
                  <a:lnTo>
                    <a:pt x="0" y="0"/>
                  </a:lnTo>
                  <a:lnTo>
                    <a:pt x="10" y="5"/>
                  </a:lnTo>
                  <a:lnTo>
                    <a:pt x="11" y="9"/>
                  </a:lnTo>
                  <a:lnTo>
                    <a:pt x="13" y="8"/>
                  </a:lnTo>
                  <a:lnTo>
                    <a:pt x="14" y="8"/>
                  </a:lnTo>
                  <a:lnTo>
                    <a:pt x="14" y="5"/>
                  </a:lnTo>
                  <a:lnTo>
                    <a:pt x="14" y="2"/>
                  </a:lnTo>
                  <a:lnTo>
                    <a:pt x="18" y="2"/>
                  </a:lnTo>
                  <a:lnTo>
                    <a:pt x="19" y="2"/>
                  </a:lnTo>
                  <a:lnTo>
                    <a:pt x="30" y="2"/>
                  </a:lnTo>
                </a:path>
              </a:pathLst>
            </a:custGeom>
            <a:noFill/>
            <a:ln w="3">
              <a:solidFill>
                <a:srgbClr val="00BDFF"/>
              </a:solidFill>
              <a:prstDash val="solid"/>
              <a:round/>
              <a:headEnd/>
              <a:tailEnd/>
            </a:ln>
          </p:spPr>
          <p:txBody>
            <a:bodyPr/>
            <a:lstStyle/>
            <a:p>
              <a:endParaRPr lang="nb-NO" dirty="0"/>
            </a:p>
          </p:txBody>
        </p:sp>
        <p:sp>
          <p:nvSpPr>
            <p:cNvPr id="2286" name="Freeform 2425"/>
            <p:cNvSpPr>
              <a:spLocks/>
            </p:cNvSpPr>
            <p:nvPr/>
          </p:nvSpPr>
          <p:spPr bwMode="auto">
            <a:xfrm>
              <a:off x="2601913" y="4981575"/>
              <a:ext cx="12700" cy="1588"/>
            </a:xfrm>
            <a:custGeom>
              <a:avLst/>
              <a:gdLst>
                <a:gd name="T0" fmla="*/ 0 w 8"/>
                <a:gd name="T1" fmla="*/ 1588 h 1"/>
                <a:gd name="T2" fmla="*/ 11112 w 8"/>
                <a:gd name="T3" fmla="*/ 1588 h 1"/>
                <a:gd name="T4" fmla="*/ 11112 w 8"/>
                <a:gd name="T5" fmla="*/ 1588 h 1"/>
                <a:gd name="T6" fmla="*/ 1270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1"/>
                  </a:moveTo>
                  <a:lnTo>
                    <a:pt x="7" y="1"/>
                  </a:lnTo>
                  <a:lnTo>
                    <a:pt x="8" y="0"/>
                  </a:lnTo>
                </a:path>
              </a:pathLst>
            </a:custGeom>
            <a:noFill/>
            <a:ln w="3">
              <a:solidFill>
                <a:srgbClr val="00BDFF"/>
              </a:solidFill>
              <a:prstDash val="solid"/>
              <a:round/>
              <a:headEnd/>
              <a:tailEnd/>
            </a:ln>
          </p:spPr>
          <p:txBody>
            <a:bodyPr/>
            <a:lstStyle/>
            <a:p>
              <a:endParaRPr lang="nb-NO" dirty="0"/>
            </a:p>
          </p:txBody>
        </p:sp>
        <p:sp>
          <p:nvSpPr>
            <p:cNvPr id="2287" name="Freeform 2426"/>
            <p:cNvSpPr>
              <a:spLocks/>
            </p:cNvSpPr>
            <p:nvPr/>
          </p:nvSpPr>
          <p:spPr bwMode="auto">
            <a:xfrm>
              <a:off x="2589213" y="4979988"/>
              <a:ext cx="12700" cy="6350"/>
            </a:xfrm>
            <a:custGeom>
              <a:avLst/>
              <a:gdLst>
                <a:gd name="T0" fmla="*/ 0 w 8"/>
                <a:gd name="T1" fmla="*/ 0 h 4"/>
                <a:gd name="T2" fmla="*/ 6350 w 8"/>
                <a:gd name="T3" fmla="*/ 6350 h 4"/>
                <a:gd name="T4" fmla="*/ 12700 w 8"/>
                <a:gd name="T5" fmla="*/ 3175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0"/>
                  </a:moveTo>
                  <a:lnTo>
                    <a:pt x="4" y="4"/>
                  </a:lnTo>
                  <a:lnTo>
                    <a:pt x="8" y="2"/>
                  </a:lnTo>
                </a:path>
              </a:pathLst>
            </a:custGeom>
            <a:noFill/>
            <a:ln w="3">
              <a:solidFill>
                <a:srgbClr val="00BDFF"/>
              </a:solidFill>
              <a:prstDash val="solid"/>
              <a:round/>
              <a:headEnd/>
              <a:tailEnd/>
            </a:ln>
          </p:spPr>
          <p:txBody>
            <a:bodyPr/>
            <a:lstStyle/>
            <a:p>
              <a:endParaRPr lang="nb-NO" dirty="0"/>
            </a:p>
          </p:txBody>
        </p:sp>
        <p:sp>
          <p:nvSpPr>
            <p:cNvPr id="2288" name="Freeform 2427"/>
            <p:cNvSpPr>
              <a:spLocks/>
            </p:cNvSpPr>
            <p:nvPr/>
          </p:nvSpPr>
          <p:spPr bwMode="auto">
            <a:xfrm>
              <a:off x="2525713" y="4962525"/>
              <a:ext cx="88900" cy="28575"/>
            </a:xfrm>
            <a:custGeom>
              <a:avLst/>
              <a:gdLst>
                <a:gd name="T0" fmla="*/ 88900 w 56"/>
                <a:gd name="T1" fmla="*/ 19050 h 18"/>
                <a:gd name="T2" fmla="*/ 88900 w 56"/>
                <a:gd name="T3" fmla="*/ 17462 h 18"/>
                <a:gd name="T4" fmla="*/ 87313 w 56"/>
                <a:gd name="T5" fmla="*/ 17462 h 18"/>
                <a:gd name="T6" fmla="*/ 87313 w 56"/>
                <a:gd name="T7" fmla="*/ 17462 h 18"/>
                <a:gd name="T8" fmla="*/ 80963 w 56"/>
                <a:gd name="T9" fmla="*/ 14288 h 18"/>
                <a:gd name="T10" fmla="*/ 76200 w 56"/>
                <a:gd name="T11" fmla="*/ 14288 h 18"/>
                <a:gd name="T12" fmla="*/ 69850 w 56"/>
                <a:gd name="T13" fmla="*/ 11112 h 18"/>
                <a:gd name="T14" fmla="*/ 77788 w 56"/>
                <a:gd name="T15" fmla="*/ 1588 h 18"/>
                <a:gd name="T16" fmla="*/ 71438 w 56"/>
                <a:gd name="T17" fmla="*/ 0 h 18"/>
                <a:gd name="T18" fmla="*/ 61913 w 56"/>
                <a:gd name="T19" fmla="*/ 7937 h 18"/>
                <a:gd name="T20" fmla="*/ 47625 w 56"/>
                <a:gd name="T21" fmla="*/ 7937 h 18"/>
                <a:gd name="T22" fmla="*/ 41275 w 56"/>
                <a:gd name="T23" fmla="*/ 7937 h 18"/>
                <a:gd name="T24" fmla="*/ 34925 w 56"/>
                <a:gd name="T25" fmla="*/ 23812 h 18"/>
                <a:gd name="T26" fmla="*/ 26988 w 56"/>
                <a:gd name="T27" fmla="*/ 28575 h 18"/>
                <a:gd name="T28" fmla="*/ 17463 w 56"/>
                <a:gd name="T29" fmla="*/ 26988 h 18"/>
                <a:gd name="T30" fmla="*/ 9525 w 56"/>
                <a:gd name="T31" fmla="*/ 25400 h 18"/>
                <a:gd name="T32" fmla="*/ 6350 w 56"/>
                <a:gd name="T33" fmla="*/ 14288 h 18"/>
                <a:gd name="T34" fmla="*/ 0 w 56"/>
                <a:gd name="T35" fmla="*/ 1905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18"/>
                <a:gd name="T56" fmla="*/ 56 w 56"/>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18">
                  <a:moveTo>
                    <a:pt x="56" y="12"/>
                  </a:moveTo>
                  <a:lnTo>
                    <a:pt x="56" y="11"/>
                  </a:lnTo>
                  <a:lnTo>
                    <a:pt x="55" y="11"/>
                  </a:lnTo>
                  <a:lnTo>
                    <a:pt x="51" y="9"/>
                  </a:lnTo>
                  <a:lnTo>
                    <a:pt x="48" y="9"/>
                  </a:lnTo>
                  <a:lnTo>
                    <a:pt x="44" y="7"/>
                  </a:lnTo>
                  <a:lnTo>
                    <a:pt x="49" y="1"/>
                  </a:lnTo>
                  <a:lnTo>
                    <a:pt x="45" y="0"/>
                  </a:lnTo>
                  <a:lnTo>
                    <a:pt x="39" y="5"/>
                  </a:lnTo>
                  <a:lnTo>
                    <a:pt x="30" y="5"/>
                  </a:lnTo>
                  <a:lnTo>
                    <a:pt x="26" y="5"/>
                  </a:lnTo>
                  <a:lnTo>
                    <a:pt x="22" y="15"/>
                  </a:lnTo>
                  <a:lnTo>
                    <a:pt x="17" y="18"/>
                  </a:lnTo>
                  <a:lnTo>
                    <a:pt x="11" y="17"/>
                  </a:lnTo>
                  <a:lnTo>
                    <a:pt x="6" y="16"/>
                  </a:lnTo>
                  <a:lnTo>
                    <a:pt x="4" y="9"/>
                  </a:lnTo>
                  <a:lnTo>
                    <a:pt x="0" y="12"/>
                  </a:lnTo>
                </a:path>
              </a:pathLst>
            </a:custGeom>
            <a:noFill/>
            <a:ln w="3">
              <a:solidFill>
                <a:srgbClr val="00BDFF"/>
              </a:solidFill>
              <a:prstDash val="solid"/>
              <a:round/>
              <a:headEnd/>
              <a:tailEnd/>
            </a:ln>
          </p:spPr>
          <p:txBody>
            <a:bodyPr/>
            <a:lstStyle/>
            <a:p>
              <a:endParaRPr lang="nb-NO" dirty="0"/>
            </a:p>
          </p:txBody>
        </p:sp>
        <p:sp>
          <p:nvSpPr>
            <p:cNvPr id="2289" name="Freeform 2428"/>
            <p:cNvSpPr>
              <a:spLocks/>
            </p:cNvSpPr>
            <p:nvPr/>
          </p:nvSpPr>
          <p:spPr bwMode="auto">
            <a:xfrm>
              <a:off x="2919413" y="4949825"/>
              <a:ext cx="25400" cy="44450"/>
            </a:xfrm>
            <a:custGeom>
              <a:avLst/>
              <a:gdLst>
                <a:gd name="T0" fmla="*/ 25400 w 16"/>
                <a:gd name="T1" fmla="*/ 44450 h 28"/>
                <a:gd name="T2" fmla="*/ 25400 w 16"/>
                <a:gd name="T3" fmla="*/ 41275 h 28"/>
                <a:gd name="T4" fmla="*/ 12700 w 16"/>
                <a:gd name="T5" fmla="*/ 36513 h 28"/>
                <a:gd name="T6" fmla="*/ 6350 w 16"/>
                <a:gd name="T7" fmla="*/ 30163 h 28"/>
                <a:gd name="T8" fmla="*/ 3175 w 16"/>
                <a:gd name="T9" fmla="*/ 9525 h 28"/>
                <a:gd name="T10" fmla="*/ 0 w 16"/>
                <a:gd name="T11" fmla="*/ 0 h 28"/>
                <a:gd name="T12" fmla="*/ 0 60000 65536"/>
                <a:gd name="T13" fmla="*/ 0 60000 65536"/>
                <a:gd name="T14" fmla="*/ 0 60000 65536"/>
                <a:gd name="T15" fmla="*/ 0 60000 65536"/>
                <a:gd name="T16" fmla="*/ 0 60000 65536"/>
                <a:gd name="T17" fmla="*/ 0 60000 65536"/>
                <a:gd name="T18" fmla="*/ 0 w 16"/>
                <a:gd name="T19" fmla="*/ 0 h 28"/>
                <a:gd name="T20" fmla="*/ 16 w 1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6" h="28">
                  <a:moveTo>
                    <a:pt x="16" y="28"/>
                  </a:moveTo>
                  <a:lnTo>
                    <a:pt x="16" y="26"/>
                  </a:lnTo>
                  <a:lnTo>
                    <a:pt x="8" y="23"/>
                  </a:lnTo>
                  <a:lnTo>
                    <a:pt x="4" y="19"/>
                  </a:lnTo>
                  <a:lnTo>
                    <a:pt x="2" y="6"/>
                  </a:lnTo>
                  <a:lnTo>
                    <a:pt x="0" y="0"/>
                  </a:lnTo>
                </a:path>
              </a:pathLst>
            </a:custGeom>
            <a:noFill/>
            <a:ln w="3">
              <a:solidFill>
                <a:srgbClr val="00BDFF"/>
              </a:solidFill>
              <a:prstDash val="solid"/>
              <a:round/>
              <a:headEnd/>
              <a:tailEnd/>
            </a:ln>
          </p:spPr>
          <p:txBody>
            <a:bodyPr/>
            <a:lstStyle/>
            <a:p>
              <a:endParaRPr lang="nb-NO" dirty="0"/>
            </a:p>
          </p:txBody>
        </p:sp>
        <p:sp>
          <p:nvSpPr>
            <p:cNvPr id="2290" name="Freeform 2429"/>
            <p:cNvSpPr>
              <a:spLocks/>
            </p:cNvSpPr>
            <p:nvPr/>
          </p:nvSpPr>
          <p:spPr bwMode="auto">
            <a:xfrm>
              <a:off x="2427288" y="4987925"/>
              <a:ext cx="11112" cy="15875"/>
            </a:xfrm>
            <a:custGeom>
              <a:avLst/>
              <a:gdLst>
                <a:gd name="T0" fmla="*/ 7937 w 7"/>
                <a:gd name="T1" fmla="*/ 15875 h 10"/>
                <a:gd name="T2" fmla="*/ 11112 w 7"/>
                <a:gd name="T3" fmla="*/ 14288 h 10"/>
                <a:gd name="T4" fmla="*/ 11112 w 7"/>
                <a:gd name="T5" fmla="*/ 7938 h 10"/>
                <a:gd name="T6" fmla="*/ 7937 w 7"/>
                <a:gd name="T7" fmla="*/ 1588 h 10"/>
                <a:gd name="T8" fmla="*/ 6350 w 7"/>
                <a:gd name="T9" fmla="*/ 3175 h 10"/>
                <a:gd name="T10" fmla="*/ 1587 w 7"/>
                <a:gd name="T11" fmla="*/ 0 h 10"/>
                <a:gd name="T12" fmla="*/ 0 w 7"/>
                <a:gd name="T13" fmla="*/ 1588 h 10"/>
                <a:gd name="T14" fmla="*/ 0 w 7"/>
                <a:gd name="T15" fmla="*/ 7938 h 10"/>
                <a:gd name="T16" fmla="*/ 0 w 7"/>
                <a:gd name="T17" fmla="*/ 9525 h 10"/>
                <a:gd name="T18" fmla="*/ 1587 w 7"/>
                <a:gd name="T19" fmla="*/ 15875 h 10"/>
                <a:gd name="T20" fmla="*/ 7937 w 7"/>
                <a:gd name="T21" fmla="*/ 15875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5" y="10"/>
                  </a:moveTo>
                  <a:lnTo>
                    <a:pt x="7" y="9"/>
                  </a:lnTo>
                  <a:lnTo>
                    <a:pt x="7" y="5"/>
                  </a:lnTo>
                  <a:lnTo>
                    <a:pt x="5" y="1"/>
                  </a:lnTo>
                  <a:lnTo>
                    <a:pt x="4" y="2"/>
                  </a:lnTo>
                  <a:lnTo>
                    <a:pt x="1" y="0"/>
                  </a:lnTo>
                  <a:lnTo>
                    <a:pt x="0" y="1"/>
                  </a:lnTo>
                  <a:lnTo>
                    <a:pt x="0" y="5"/>
                  </a:lnTo>
                  <a:lnTo>
                    <a:pt x="0" y="6"/>
                  </a:lnTo>
                  <a:lnTo>
                    <a:pt x="1" y="10"/>
                  </a:lnTo>
                  <a:lnTo>
                    <a:pt x="5" y="10"/>
                  </a:lnTo>
                </a:path>
              </a:pathLst>
            </a:custGeom>
            <a:noFill/>
            <a:ln w="3">
              <a:solidFill>
                <a:srgbClr val="00BDFF"/>
              </a:solidFill>
              <a:prstDash val="solid"/>
              <a:round/>
              <a:headEnd/>
              <a:tailEnd/>
            </a:ln>
          </p:spPr>
          <p:txBody>
            <a:bodyPr/>
            <a:lstStyle/>
            <a:p>
              <a:endParaRPr lang="nb-NO" dirty="0"/>
            </a:p>
          </p:txBody>
        </p:sp>
        <p:sp>
          <p:nvSpPr>
            <p:cNvPr id="2291" name="Line 2430"/>
            <p:cNvSpPr>
              <a:spLocks noChangeShapeType="1"/>
            </p:cNvSpPr>
            <p:nvPr/>
          </p:nvSpPr>
          <p:spPr bwMode="auto">
            <a:xfrm flipV="1">
              <a:off x="2871788" y="5003800"/>
              <a:ext cx="6350" cy="3175"/>
            </a:xfrm>
            <a:prstGeom prst="line">
              <a:avLst/>
            </a:prstGeom>
            <a:noFill/>
            <a:ln w="3">
              <a:solidFill>
                <a:srgbClr val="00BDFF"/>
              </a:solidFill>
              <a:round/>
              <a:headEnd/>
              <a:tailEnd/>
            </a:ln>
          </p:spPr>
          <p:txBody>
            <a:bodyPr/>
            <a:lstStyle/>
            <a:p>
              <a:endParaRPr lang="nb-NO" dirty="0"/>
            </a:p>
          </p:txBody>
        </p:sp>
        <p:sp>
          <p:nvSpPr>
            <p:cNvPr id="2292" name="Freeform 2431"/>
            <p:cNvSpPr>
              <a:spLocks/>
            </p:cNvSpPr>
            <p:nvPr/>
          </p:nvSpPr>
          <p:spPr bwMode="auto">
            <a:xfrm>
              <a:off x="2871788" y="4954588"/>
              <a:ext cx="38100" cy="52387"/>
            </a:xfrm>
            <a:custGeom>
              <a:avLst/>
              <a:gdLst>
                <a:gd name="T0" fmla="*/ 38100 w 24"/>
                <a:gd name="T1" fmla="*/ 0 h 33"/>
                <a:gd name="T2" fmla="*/ 38100 w 24"/>
                <a:gd name="T3" fmla="*/ 1587 h 33"/>
                <a:gd name="T4" fmla="*/ 38100 w 24"/>
                <a:gd name="T5" fmla="*/ 12700 h 33"/>
                <a:gd name="T6" fmla="*/ 31750 w 24"/>
                <a:gd name="T7" fmla="*/ 19050 h 33"/>
                <a:gd name="T8" fmla="*/ 12700 w 24"/>
                <a:gd name="T9" fmla="*/ 28575 h 33"/>
                <a:gd name="T10" fmla="*/ 6350 w 24"/>
                <a:gd name="T11" fmla="*/ 34925 h 33"/>
                <a:gd name="T12" fmla="*/ 0 w 24"/>
                <a:gd name="T13" fmla="*/ 52387 h 33"/>
                <a:gd name="T14" fmla="*/ 0 60000 65536"/>
                <a:gd name="T15" fmla="*/ 0 60000 65536"/>
                <a:gd name="T16" fmla="*/ 0 60000 65536"/>
                <a:gd name="T17" fmla="*/ 0 60000 65536"/>
                <a:gd name="T18" fmla="*/ 0 60000 65536"/>
                <a:gd name="T19" fmla="*/ 0 60000 65536"/>
                <a:gd name="T20" fmla="*/ 0 60000 65536"/>
                <a:gd name="T21" fmla="*/ 0 w 24"/>
                <a:gd name="T22" fmla="*/ 0 h 33"/>
                <a:gd name="T23" fmla="*/ 24 w 2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3">
                  <a:moveTo>
                    <a:pt x="24" y="0"/>
                  </a:moveTo>
                  <a:lnTo>
                    <a:pt x="24" y="1"/>
                  </a:lnTo>
                  <a:lnTo>
                    <a:pt x="24" y="8"/>
                  </a:lnTo>
                  <a:lnTo>
                    <a:pt x="20" y="12"/>
                  </a:lnTo>
                  <a:lnTo>
                    <a:pt x="8" y="18"/>
                  </a:lnTo>
                  <a:lnTo>
                    <a:pt x="4" y="22"/>
                  </a:lnTo>
                  <a:lnTo>
                    <a:pt x="0" y="33"/>
                  </a:lnTo>
                </a:path>
              </a:pathLst>
            </a:custGeom>
            <a:noFill/>
            <a:ln w="3">
              <a:solidFill>
                <a:srgbClr val="00BDFF"/>
              </a:solidFill>
              <a:prstDash val="solid"/>
              <a:round/>
              <a:headEnd/>
              <a:tailEnd/>
            </a:ln>
          </p:spPr>
          <p:txBody>
            <a:bodyPr/>
            <a:lstStyle/>
            <a:p>
              <a:endParaRPr lang="nb-NO" dirty="0"/>
            </a:p>
          </p:txBody>
        </p:sp>
        <p:sp>
          <p:nvSpPr>
            <p:cNvPr id="2293" name="Freeform 2432"/>
            <p:cNvSpPr>
              <a:spLocks/>
            </p:cNvSpPr>
            <p:nvPr/>
          </p:nvSpPr>
          <p:spPr bwMode="auto">
            <a:xfrm>
              <a:off x="2938463" y="4994275"/>
              <a:ext cx="6350" cy="15875"/>
            </a:xfrm>
            <a:custGeom>
              <a:avLst/>
              <a:gdLst>
                <a:gd name="T0" fmla="*/ 0 w 4"/>
                <a:gd name="T1" fmla="*/ 15875 h 10"/>
                <a:gd name="T2" fmla="*/ 1588 w 4"/>
                <a:gd name="T3" fmla="*/ 15875 h 10"/>
                <a:gd name="T4" fmla="*/ 6350 w 4"/>
                <a:gd name="T5" fmla="*/ 7938 h 10"/>
                <a:gd name="T6" fmla="*/ 6350 w 4"/>
                <a:gd name="T7" fmla="*/ 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0" y="10"/>
                  </a:moveTo>
                  <a:lnTo>
                    <a:pt x="1" y="10"/>
                  </a:lnTo>
                  <a:lnTo>
                    <a:pt x="4" y="5"/>
                  </a:lnTo>
                  <a:lnTo>
                    <a:pt x="4" y="0"/>
                  </a:lnTo>
                </a:path>
              </a:pathLst>
            </a:custGeom>
            <a:noFill/>
            <a:ln w="3">
              <a:solidFill>
                <a:srgbClr val="00BDFF"/>
              </a:solidFill>
              <a:prstDash val="solid"/>
              <a:round/>
              <a:headEnd/>
              <a:tailEnd/>
            </a:ln>
          </p:spPr>
          <p:txBody>
            <a:bodyPr/>
            <a:lstStyle/>
            <a:p>
              <a:endParaRPr lang="nb-NO" dirty="0"/>
            </a:p>
          </p:txBody>
        </p:sp>
        <p:sp>
          <p:nvSpPr>
            <p:cNvPr id="2294" name="Freeform 2433"/>
            <p:cNvSpPr>
              <a:spLocks/>
            </p:cNvSpPr>
            <p:nvPr/>
          </p:nvSpPr>
          <p:spPr bwMode="auto">
            <a:xfrm>
              <a:off x="2649538" y="5008563"/>
              <a:ext cx="1587" cy="4762"/>
            </a:xfrm>
            <a:custGeom>
              <a:avLst/>
              <a:gdLst>
                <a:gd name="T0" fmla="*/ 0 w 1"/>
                <a:gd name="T1" fmla="*/ 4762 h 3"/>
                <a:gd name="T2" fmla="*/ 1587 w 1"/>
                <a:gd name="T3" fmla="*/ 0 h 3"/>
                <a:gd name="T4" fmla="*/ 0 w 1"/>
                <a:gd name="T5" fmla="*/ 158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1"/>
                  </a:lnTo>
                </a:path>
              </a:pathLst>
            </a:custGeom>
            <a:noFill/>
            <a:ln w="3">
              <a:solidFill>
                <a:srgbClr val="00BDFF"/>
              </a:solidFill>
              <a:prstDash val="solid"/>
              <a:round/>
              <a:headEnd/>
              <a:tailEnd/>
            </a:ln>
          </p:spPr>
          <p:txBody>
            <a:bodyPr/>
            <a:lstStyle/>
            <a:p>
              <a:endParaRPr lang="nb-NO" dirty="0"/>
            </a:p>
          </p:txBody>
        </p:sp>
        <p:sp>
          <p:nvSpPr>
            <p:cNvPr id="2295" name="Freeform 2434"/>
            <p:cNvSpPr>
              <a:spLocks/>
            </p:cNvSpPr>
            <p:nvPr/>
          </p:nvSpPr>
          <p:spPr bwMode="auto">
            <a:xfrm>
              <a:off x="2878138" y="4976813"/>
              <a:ext cx="53975" cy="38100"/>
            </a:xfrm>
            <a:custGeom>
              <a:avLst/>
              <a:gdLst>
                <a:gd name="T0" fmla="*/ 0 w 34"/>
                <a:gd name="T1" fmla="*/ 26988 h 24"/>
                <a:gd name="T2" fmla="*/ 4762 w 34"/>
                <a:gd name="T3" fmla="*/ 17463 h 24"/>
                <a:gd name="T4" fmla="*/ 17462 w 34"/>
                <a:gd name="T5" fmla="*/ 12700 h 24"/>
                <a:gd name="T6" fmla="*/ 25400 w 34"/>
                <a:gd name="T7" fmla="*/ 6350 h 24"/>
                <a:gd name="T8" fmla="*/ 34925 w 34"/>
                <a:gd name="T9" fmla="*/ 0 h 24"/>
                <a:gd name="T10" fmla="*/ 44450 w 34"/>
                <a:gd name="T11" fmla="*/ 12700 h 24"/>
                <a:gd name="T12" fmla="*/ 53975 w 34"/>
                <a:gd name="T13" fmla="*/ 20637 h 24"/>
                <a:gd name="T14" fmla="*/ 53975 w 34"/>
                <a:gd name="T15" fmla="*/ 30163 h 24"/>
                <a:gd name="T16" fmla="*/ 50800 w 34"/>
                <a:gd name="T17" fmla="*/ 3810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24"/>
                <a:gd name="T29" fmla="*/ 34 w 3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24">
                  <a:moveTo>
                    <a:pt x="0" y="17"/>
                  </a:moveTo>
                  <a:lnTo>
                    <a:pt x="3" y="11"/>
                  </a:lnTo>
                  <a:lnTo>
                    <a:pt x="11" y="8"/>
                  </a:lnTo>
                  <a:lnTo>
                    <a:pt x="16" y="4"/>
                  </a:lnTo>
                  <a:lnTo>
                    <a:pt x="22" y="0"/>
                  </a:lnTo>
                  <a:lnTo>
                    <a:pt x="28" y="8"/>
                  </a:lnTo>
                  <a:lnTo>
                    <a:pt x="34" y="13"/>
                  </a:lnTo>
                  <a:lnTo>
                    <a:pt x="34" y="19"/>
                  </a:lnTo>
                  <a:lnTo>
                    <a:pt x="32" y="24"/>
                  </a:lnTo>
                </a:path>
              </a:pathLst>
            </a:custGeom>
            <a:noFill/>
            <a:ln w="3">
              <a:solidFill>
                <a:srgbClr val="00BDFF"/>
              </a:solidFill>
              <a:prstDash val="solid"/>
              <a:round/>
              <a:headEnd/>
              <a:tailEnd/>
            </a:ln>
          </p:spPr>
          <p:txBody>
            <a:bodyPr/>
            <a:lstStyle/>
            <a:p>
              <a:endParaRPr lang="nb-NO" dirty="0"/>
            </a:p>
          </p:txBody>
        </p:sp>
        <p:sp>
          <p:nvSpPr>
            <p:cNvPr id="2296" name="Freeform 2435"/>
            <p:cNvSpPr>
              <a:spLocks/>
            </p:cNvSpPr>
            <p:nvPr/>
          </p:nvSpPr>
          <p:spPr bwMode="auto">
            <a:xfrm>
              <a:off x="2462213" y="4987925"/>
              <a:ext cx="17462" cy="28575"/>
            </a:xfrm>
            <a:custGeom>
              <a:avLst/>
              <a:gdLst>
                <a:gd name="T0" fmla="*/ 17462 w 11"/>
                <a:gd name="T1" fmla="*/ 28575 h 18"/>
                <a:gd name="T2" fmla="*/ 12700 w 11"/>
                <a:gd name="T3" fmla="*/ 6350 h 18"/>
                <a:gd name="T4" fmla="*/ 0 w 11"/>
                <a:gd name="T5" fmla="*/ 0 h 18"/>
                <a:gd name="T6" fmla="*/ 4762 w 11"/>
                <a:gd name="T7" fmla="*/ 15875 h 18"/>
                <a:gd name="T8" fmla="*/ 17462 w 11"/>
                <a:gd name="T9" fmla="*/ 28575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11" y="18"/>
                  </a:moveTo>
                  <a:lnTo>
                    <a:pt x="8" y="4"/>
                  </a:lnTo>
                  <a:lnTo>
                    <a:pt x="0" y="0"/>
                  </a:lnTo>
                  <a:lnTo>
                    <a:pt x="3" y="10"/>
                  </a:lnTo>
                  <a:lnTo>
                    <a:pt x="11" y="18"/>
                  </a:lnTo>
                </a:path>
              </a:pathLst>
            </a:custGeom>
            <a:noFill/>
            <a:ln w="3">
              <a:solidFill>
                <a:srgbClr val="00BDFF"/>
              </a:solidFill>
              <a:prstDash val="solid"/>
              <a:round/>
              <a:headEnd/>
              <a:tailEnd/>
            </a:ln>
          </p:spPr>
          <p:txBody>
            <a:bodyPr/>
            <a:lstStyle/>
            <a:p>
              <a:endParaRPr lang="nb-NO" dirty="0"/>
            </a:p>
          </p:txBody>
        </p:sp>
        <p:sp>
          <p:nvSpPr>
            <p:cNvPr id="2297" name="Freeform 2436"/>
            <p:cNvSpPr>
              <a:spLocks/>
            </p:cNvSpPr>
            <p:nvPr/>
          </p:nvSpPr>
          <p:spPr bwMode="auto">
            <a:xfrm>
              <a:off x="2649538" y="5013325"/>
              <a:ext cx="1587" cy="4763"/>
            </a:xfrm>
            <a:custGeom>
              <a:avLst/>
              <a:gdLst>
                <a:gd name="T0" fmla="*/ 0 w 1588"/>
                <a:gd name="T1" fmla="*/ 4763 h 3"/>
                <a:gd name="T2" fmla="*/ 0 w 1588"/>
                <a:gd name="T3" fmla="*/ 1588 h 3"/>
                <a:gd name="T4" fmla="*/ 0 w 1588"/>
                <a:gd name="T5" fmla="*/ 0 h 3"/>
                <a:gd name="T6" fmla="*/ 0 60000 65536"/>
                <a:gd name="T7" fmla="*/ 0 60000 65536"/>
                <a:gd name="T8" fmla="*/ 0 60000 65536"/>
                <a:gd name="T9" fmla="*/ 0 w 1588"/>
                <a:gd name="T10" fmla="*/ 0 h 3"/>
                <a:gd name="T11" fmla="*/ 1588 w 1588"/>
                <a:gd name="T12" fmla="*/ 3 h 3"/>
              </a:gdLst>
              <a:ahLst/>
              <a:cxnLst>
                <a:cxn ang="T6">
                  <a:pos x="T0" y="T1"/>
                </a:cxn>
                <a:cxn ang="T7">
                  <a:pos x="T2" y="T3"/>
                </a:cxn>
                <a:cxn ang="T8">
                  <a:pos x="T4" y="T5"/>
                </a:cxn>
              </a:cxnLst>
              <a:rect l="T9" t="T10" r="T11" b="T12"/>
              <a:pathLst>
                <a:path w="1588" h="3">
                  <a:moveTo>
                    <a:pt x="0" y="3"/>
                  </a:moveTo>
                  <a:lnTo>
                    <a:pt x="0" y="1"/>
                  </a:lnTo>
                  <a:lnTo>
                    <a:pt x="0" y="0"/>
                  </a:lnTo>
                </a:path>
              </a:pathLst>
            </a:custGeom>
            <a:noFill/>
            <a:ln w="3">
              <a:solidFill>
                <a:srgbClr val="00BDFF"/>
              </a:solidFill>
              <a:prstDash val="solid"/>
              <a:round/>
              <a:headEnd/>
              <a:tailEnd/>
            </a:ln>
          </p:spPr>
          <p:txBody>
            <a:bodyPr/>
            <a:lstStyle/>
            <a:p>
              <a:endParaRPr lang="nb-NO" dirty="0"/>
            </a:p>
          </p:txBody>
        </p:sp>
        <p:sp>
          <p:nvSpPr>
            <p:cNvPr id="2298" name="Freeform 2437"/>
            <p:cNvSpPr>
              <a:spLocks/>
            </p:cNvSpPr>
            <p:nvPr/>
          </p:nvSpPr>
          <p:spPr bwMode="auto">
            <a:xfrm>
              <a:off x="2925763" y="5010150"/>
              <a:ext cx="12700" cy="14288"/>
            </a:xfrm>
            <a:custGeom>
              <a:avLst/>
              <a:gdLst>
                <a:gd name="T0" fmla="*/ 0 w 8"/>
                <a:gd name="T1" fmla="*/ 14288 h 9"/>
                <a:gd name="T2" fmla="*/ 11112 w 8"/>
                <a:gd name="T3" fmla="*/ 3175 h 9"/>
                <a:gd name="T4" fmla="*/ 12700 w 8"/>
                <a:gd name="T5" fmla="*/ 0 h 9"/>
                <a:gd name="T6" fmla="*/ 0 60000 65536"/>
                <a:gd name="T7" fmla="*/ 0 60000 65536"/>
                <a:gd name="T8" fmla="*/ 0 60000 65536"/>
                <a:gd name="T9" fmla="*/ 0 w 8"/>
                <a:gd name="T10" fmla="*/ 0 h 9"/>
                <a:gd name="T11" fmla="*/ 8 w 8"/>
                <a:gd name="T12" fmla="*/ 9 h 9"/>
              </a:gdLst>
              <a:ahLst/>
              <a:cxnLst>
                <a:cxn ang="T6">
                  <a:pos x="T0" y="T1"/>
                </a:cxn>
                <a:cxn ang="T7">
                  <a:pos x="T2" y="T3"/>
                </a:cxn>
                <a:cxn ang="T8">
                  <a:pos x="T4" y="T5"/>
                </a:cxn>
              </a:cxnLst>
              <a:rect l="T9" t="T10" r="T11" b="T12"/>
              <a:pathLst>
                <a:path w="8" h="9">
                  <a:moveTo>
                    <a:pt x="0" y="9"/>
                  </a:moveTo>
                  <a:lnTo>
                    <a:pt x="7" y="2"/>
                  </a:lnTo>
                  <a:lnTo>
                    <a:pt x="8" y="0"/>
                  </a:lnTo>
                </a:path>
              </a:pathLst>
            </a:custGeom>
            <a:noFill/>
            <a:ln w="3">
              <a:solidFill>
                <a:srgbClr val="00BDFF"/>
              </a:solidFill>
              <a:prstDash val="solid"/>
              <a:round/>
              <a:headEnd/>
              <a:tailEnd/>
            </a:ln>
          </p:spPr>
          <p:txBody>
            <a:bodyPr/>
            <a:lstStyle/>
            <a:p>
              <a:endParaRPr lang="nb-NO" dirty="0"/>
            </a:p>
          </p:txBody>
        </p:sp>
        <p:sp>
          <p:nvSpPr>
            <p:cNvPr id="2299" name="Freeform 2438"/>
            <p:cNvSpPr>
              <a:spLocks/>
            </p:cNvSpPr>
            <p:nvPr/>
          </p:nvSpPr>
          <p:spPr bwMode="auto">
            <a:xfrm>
              <a:off x="2925763" y="5014913"/>
              <a:ext cx="3175" cy="9525"/>
            </a:xfrm>
            <a:custGeom>
              <a:avLst/>
              <a:gdLst>
                <a:gd name="T0" fmla="*/ 3175 w 2"/>
                <a:gd name="T1" fmla="*/ 0 h 6"/>
                <a:gd name="T2" fmla="*/ 0 w 2"/>
                <a:gd name="T3" fmla="*/ 6350 h 6"/>
                <a:gd name="T4" fmla="*/ 0 w 2"/>
                <a:gd name="T5" fmla="*/ 9525 h 6"/>
                <a:gd name="T6" fmla="*/ 0 60000 65536"/>
                <a:gd name="T7" fmla="*/ 0 60000 65536"/>
                <a:gd name="T8" fmla="*/ 0 60000 65536"/>
                <a:gd name="T9" fmla="*/ 0 w 2"/>
                <a:gd name="T10" fmla="*/ 0 h 6"/>
                <a:gd name="T11" fmla="*/ 2 w 2"/>
                <a:gd name="T12" fmla="*/ 6 h 6"/>
              </a:gdLst>
              <a:ahLst/>
              <a:cxnLst>
                <a:cxn ang="T6">
                  <a:pos x="T0" y="T1"/>
                </a:cxn>
                <a:cxn ang="T7">
                  <a:pos x="T2" y="T3"/>
                </a:cxn>
                <a:cxn ang="T8">
                  <a:pos x="T4" y="T5"/>
                </a:cxn>
              </a:cxnLst>
              <a:rect l="T9" t="T10" r="T11" b="T12"/>
              <a:pathLst>
                <a:path w="2" h="6">
                  <a:moveTo>
                    <a:pt x="2" y="0"/>
                  </a:moveTo>
                  <a:lnTo>
                    <a:pt x="0" y="4"/>
                  </a:lnTo>
                  <a:lnTo>
                    <a:pt x="0" y="6"/>
                  </a:lnTo>
                </a:path>
              </a:pathLst>
            </a:custGeom>
            <a:noFill/>
            <a:ln w="3">
              <a:solidFill>
                <a:srgbClr val="00BDFF"/>
              </a:solidFill>
              <a:prstDash val="solid"/>
              <a:round/>
              <a:headEnd/>
              <a:tailEnd/>
            </a:ln>
          </p:spPr>
          <p:txBody>
            <a:bodyPr/>
            <a:lstStyle/>
            <a:p>
              <a:endParaRPr lang="nb-NO" dirty="0"/>
            </a:p>
          </p:txBody>
        </p:sp>
        <p:sp>
          <p:nvSpPr>
            <p:cNvPr id="2300" name="Freeform 2439"/>
            <p:cNvSpPr>
              <a:spLocks/>
            </p:cNvSpPr>
            <p:nvPr/>
          </p:nvSpPr>
          <p:spPr bwMode="auto">
            <a:xfrm>
              <a:off x="2481263" y="4986338"/>
              <a:ext cx="47625" cy="44450"/>
            </a:xfrm>
            <a:custGeom>
              <a:avLst/>
              <a:gdLst>
                <a:gd name="T0" fmla="*/ 44450 w 30"/>
                <a:gd name="T1" fmla="*/ 44450 h 28"/>
                <a:gd name="T2" fmla="*/ 34925 w 30"/>
                <a:gd name="T3" fmla="*/ 41275 h 28"/>
                <a:gd name="T4" fmla="*/ 25400 w 30"/>
                <a:gd name="T5" fmla="*/ 38100 h 28"/>
                <a:gd name="T6" fmla="*/ 19050 w 30"/>
                <a:gd name="T7" fmla="*/ 30163 h 28"/>
                <a:gd name="T8" fmla="*/ 14288 w 30"/>
                <a:gd name="T9" fmla="*/ 17463 h 28"/>
                <a:gd name="T10" fmla="*/ 11113 w 30"/>
                <a:gd name="T11" fmla="*/ 14288 h 28"/>
                <a:gd name="T12" fmla="*/ 0 w 30"/>
                <a:gd name="T13" fmla="*/ 3175 h 28"/>
                <a:gd name="T14" fmla="*/ 6350 w 30"/>
                <a:gd name="T15" fmla="*/ 1588 h 28"/>
                <a:gd name="T16" fmla="*/ 7938 w 30"/>
                <a:gd name="T17" fmla="*/ 1588 h 28"/>
                <a:gd name="T18" fmla="*/ 17463 w 30"/>
                <a:gd name="T19" fmla="*/ 0 h 28"/>
                <a:gd name="T20" fmla="*/ 28575 w 30"/>
                <a:gd name="T21" fmla="*/ 20638 h 28"/>
                <a:gd name="T22" fmla="*/ 39688 w 30"/>
                <a:gd name="T23" fmla="*/ 22225 h 28"/>
                <a:gd name="T24" fmla="*/ 47625 w 30"/>
                <a:gd name="T25" fmla="*/ 30163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8"/>
                <a:gd name="T41" fmla="*/ 30 w 30"/>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8">
                  <a:moveTo>
                    <a:pt x="28" y="28"/>
                  </a:moveTo>
                  <a:lnTo>
                    <a:pt x="22" y="26"/>
                  </a:lnTo>
                  <a:lnTo>
                    <a:pt x="16" y="24"/>
                  </a:lnTo>
                  <a:lnTo>
                    <a:pt x="12" y="19"/>
                  </a:lnTo>
                  <a:lnTo>
                    <a:pt x="9" y="11"/>
                  </a:lnTo>
                  <a:lnTo>
                    <a:pt x="7" y="9"/>
                  </a:lnTo>
                  <a:lnTo>
                    <a:pt x="0" y="2"/>
                  </a:lnTo>
                  <a:lnTo>
                    <a:pt x="4" y="1"/>
                  </a:lnTo>
                  <a:lnTo>
                    <a:pt x="5" y="1"/>
                  </a:lnTo>
                  <a:lnTo>
                    <a:pt x="11" y="0"/>
                  </a:lnTo>
                  <a:lnTo>
                    <a:pt x="18" y="13"/>
                  </a:lnTo>
                  <a:lnTo>
                    <a:pt x="25" y="14"/>
                  </a:lnTo>
                  <a:lnTo>
                    <a:pt x="30" y="19"/>
                  </a:lnTo>
                </a:path>
              </a:pathLst>
            </a:custGeom>
            <a:noFill/>
            <a:ln w="3">
              <a:solidFill>
                <a:srgbClr val="00BDFF"/>
              </a:solidFill>
              <a:prstDash val="solid"/>
              <a:round/>
              <a:headEnd/>
              <a:tailEnd/>
            </a:ln>
          </p:spPr>
          <p:txBody>
            <a:bodyPr/>
            <a:lstStyle/>
            <a:p>
              <a:endParaRPr lang="nb-NO" dirty="0"/>
            </a:p>
          </p:txBody>
        </p:sp>
        <p:sp>
          <p:nvSpPr>
            <p:cNvPr id="2301" name="Line 2440"/>
            <p:cNvSpPr>
              <a:spLocks noChangeShapeType="1"/>
            </p:cNvSpPr>
            <p:nvPr/>
          </p:nvSpPr>
          <p:spPr bwMode="auto">
            <a:xfrm flipV="1">
              <a:off x="2636838" y="5018088"/>
              <a:ext cx="12700" cy="12700"/>
            </a:xfrm>
            <a:prstGeom prst="line">
              <a:avLst/>
            </a:prstGeom>
            <a:noFill/>
            <a:ln w="3">
              <a:solidFill>
                <a:srgbClr val="00BDFF"/>
              </a:solidFill>
              <a:round/>
              <a:headEnd/>
              <a:tailEnd/>
            </a:ln>
          </p:spPr>
          <p:txBody>
            <a:bodyPr/>
            <a:lstStyle/>
            <a:p>
              <a:endParaRPr lang="nb-NO" dirty="0"/>
            </a:p>
          </p:txBody>
        </p:sp>
        <p:sp>
          <p:nvSpPr>
            <p:cNvPr id="2302" name="Freeform 2441"/>
            <p:cNvSpPr>
              <a:spLocks/>
            </p:cNvSpPr>
            <p:nvPr/>
          </p:nvSpPr>
          <p:spPr bwMode="auto">
            <a:xfrm>
              <a:off x="2543175" y="4979988"/>
              <a:ext cx="31750" cy="60325"/>
            </a:xfrm>
            <a:custGeom>
              <a:avLst/>
              <a:gdLst>
                <a:gd name="T0" fmla="*/ 26988 w 20"/>
                <a:gd name="T1" fmla="*/ 60325 h 38"/>
                <a:gd name="T2" fmla="*/ 23812 w 20"/>
                <a:gd name="T3" fmla="*/ 55563 h 38"/>
                <a:gd name="T4" fmla="*/ 15875 w 20"/>
                <a:gd name="T5" fmla="*/ 41275 h 38"/>
                <a:gd name="T6" fmla="*/ 9525 w 20"/>
                <a:gd name="T7" fmla="*/ 42862 h 38"/>
                <a:gd name="T8" fmla="*/ 0 w 20"/>
                <a:gd name="T9" fmla="*/ 33337 h 38"/>
                <a:gd name="T10" fmla="*/ 9525 w 20"/>
                <a:gd name="T11" fmla="*/ 22225 h 38"/>
                <a:gd name="T12" fmla="*/ 11112 w 20"/>
                <a:gd name="T13" fmla="*/ 20637 h 38"/>
                <a:gd name="T14" fmla="*/ 19050 w 20"/>
                <a:gd name="T15" fmla="*/ 17462 h 38"/>
                <a:gd name="T16" fmla="*/ 26988 w 20"/>
                <a:gd name="T17" fmla="*/ 15875 h 38"/>
                <a:gd name="T18" fmla="*/ 26988 w 20"/>
                <a:gd name="T19" fmla="*/ 15875 h 38"/>
                <a:gd name="T20" fmla="*/ 23812 w 20"/>
                <a:gd name="T21" fmla="*/ 6350 h 38"/>
                <a:gd name="T22" fmla="*/ 26988 w 20"/>
                <a:gd name="T23" fmla="*/ 0 h 38"/>
                <a:gd name="T24" fmla="*/ 30163 w 20"/>
                <a:gd name="T25" fmla="*/ 0 h 38"/>
                <a:gd name="T26" fmla="*/ 31750 w 20"/>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38"/>
                <a:gd name="T44" fmla="*/ 20 w 20"/>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38">
                  <a:moveTo>
                    <a:pt x="17" y="38"/>
                  </a:moveTo>
                  <a:lnTo>
                    <a:pt x="15" y="35"/>
                  </a:lnTo>
                  <a:lnTo>
                    <a:pt x="10" y="26"/>
                  </a:lnTo>
                  <a:lnTo>
                    <a:pt x="6" y="27"/>
                  </a:lnTo>
                  <a:lnTo>
                    <a:pt x="0" y="21"/>
                  </a:lnTo>
                  <a:lnTo>
                    <a:pt x="6" y="14"/>
                  </a:lnTo>
                  <a:lnTo>
                    <a:pt x="7" y="13"/>
                  </a:lnTo>
                  <a:lnTo>
                    <a:pt x="12" y="11"/>
                  </a:lnTo>
                  <a:lnTo>
                    <a:pt x="17" y="10"/>
                  </a:lnTo>
                  <a:lnTo>
                    <a:pt x="15" y="4"/>
                  </a:lnTo>
                  <a:lnTo>
                    <a:pt x="17" y="0"/>
                  </a:lnTo>
                  <a:lnTo>
                    <a:pt x="19" y="0"/>
                  </a:lnTo>
                  <a:lnTo>
                    <a:pt x="20" y="0"/>
                  </a:lnTo>
                </a:path>
              </a:pathLst>
            </a:custGeom>
            <a:noFill/>
            <a:ln w="3">
              <a:solidFill>
                <a:srgbClr val="00BDFF"/>
              </a:solidFill>
              <a:prstDash val="solid"/>
              <a:round/>
              <a:headEnd/>
              <a:tailEnd/>
            </a:ln>
          </p:spPr>
          <p:txBody>
            <a:bodyPr/>
            <a:lstStyle/>
            <a:p>
              <a:endParaRPr lang="nb-NO" dirty="0"/>
            </a:p>
          </p:txBody>
        </p:sp>
        <p:sp>
          <p:nvSpPr>
            <p:cNvPr id="2303" name="Freeform 2442"/>
            <p:cNvSpPr>
              <a:spLocks/>
            </p:cNvSpPr>
            <p:nvPr/>
          </p:nvSpPr>
          <p:spPr bwMode="auto">
            <a:xfrm>
              <a:off x="2570163" y="5040313"/>
              <a:ext cx="6350" cy="17462"/>
            </a:xfrm>
            <a:custGeom>
              <a:avLst/>
              <a:gdLst>
                <a:gd name="T0" fmla="*/ 6350 w 4"/>
                <a:gd name="T1" fmla="*/ 17462 h 11"/>
                <a:gd name="T2" fmla="*/ 6350 w 4"/>
                <a:gd name="T3" fmla="*/ 17462 h 11"/>
                <a:gd name="T4" fmla="*/ 4762 w 4"/>
                <a:gd name="T5" fmla="*/ 3175 h 11"/>
                <a:gd name="T6" fmla="*/ 4762 w 4"/>
                <a:gd name="T7" fmla="*/ 3175 h 11"/>
                <a:gd name="T8" fmla="*/ 0 w 4"/>
                <a:gd name="T9" fmla="*/ 0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11"/>
                  </a:moveTo>
                  <a:lnTo>
                    <a:pt x="4" y="11"/>
                  </a:lnTo>
                  <a:lnTo>
                    <a:pt x="3" y="2"/>
                  </a:lnTo>
                  <a:lnTo>
                    <a:pt x="0" y="0"/>
                  </a:lnTo>
                </a:path>
              </a:pathLst>
            </a:custGeom>
            <a:noFill/>
            <a:ln w="3">
              <a:solidFill>
                <a:srgbClr val="00BDFF"/>
              </a:solidFill>
              <a:prstDash val="solid"/>
              <a:round/>
              <a:headEnd/>
              <a:tailEnd/>
            </a:ln>
          </p:spPr>
          <p:txBody>
            <a:bodyPr/>
            <a:lstStyle/>
            <a:p>
              <a:endParaRPr lang="nb-NO" dirty="0"/>
            </a:p>
          </p:txBody>
        </p:sp>
        <p:sp>
          <p:nvSpPr>
            <p:cNvPr id="2304" name="Freeform 2443"/>
            <p:cNvSpPr>
              <a:spLocks/>
            </p:cNvSpPr>
            <p:nvPr/>
          </p:nvSpPr>
          <p:spPr bwMode="auto">
            <a:xfrm>
              <a:off x="2528888" y="5016500"/>
              <a:ext cx="47625" cy="47625"/>
            </a:xfrm>
            <a:custGeom>
              <a:avLst/>
              <a:gdLst>
                <a:gd name="T0" fmla="*/ 0 w 30"/>
                <a:gd name="T1" fmla="*/ 0 h 30"/>
                <a:gd name="T2" fmla="*/ 6350 w 30"/>
                <a:gd name="T3" fmla="*/ 7938 h 30"/>
                <a:gd name="T4" fmla="*/ 23813 w 30"/>
                <a:gd name="T5" fmla="*/ 17463 h 30"/>
                <a:gd name="T6" fmla="*/ 23813 w 30"/>
                <a:gd name="T7" fmla="*/ 39688 h 30"/>
                <a:gd name="T8" fmla="*/ 36513 w 30"/>
                <a:gd name="T9" fmla="*/ 47625 h 30"/>
                <a:gd name="T10" fmla="*/ 33338 w 30"/>
                <a:gd name="T11" fmla="*/ 31750 h 30"/>
                <a:gd name="T12" fmla="*/ 36513 w 30"/>
                <a:gd name="T13" fmla="*/ 31750 h 30"/>
                <a:gd name="T14" fmla="*/ 44450 w 30"/>
                <a:gd name="T15" fmla="*/ 44450 h 30"/>
                <a:gd name="T16" fmla="*/ 47625 w 30"/>
                <a:gd name="T17" fmla="*/ 4127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0"/>
                <a:gd name="T29" fmla="*/ 30 w 30"/>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0">
                  <a:moveTo>
                    <a:pt x="0" y="0"/>
                  </a:moveTo>
                  <a:lnTo>
                    <a:pt x="4" y="5"/>
                  </a:lnTo>
                  <a:lnTo>
                    <a:pt x="15" y="11"/>
                  </a:lnTo>
                  <a:lnTo>
                    <a:pt x="15" y="25"/>
                  </a:lnTo>
                  <a:lnTo>
                    <a:pt x="23" y="30"/>
                  </a:lnTo>
                  <a:lnTo>
                    <a:pt x="21" y="20"/>
                  </a:lnTo>
                  <a:lnTo>
                    <a:pt x="23" y="20"/>
                  </a:lnTo>
                  <a:lnTo>
                    <a:pt x="28" y="28"/>
                  </a:lnTo>
                  <a:lnTo>
                    <a:pt x="30" y="26"/>
                  </a:lnTo>
                </a:path>
              </a:pathLst>
            </a:custGeom>
            <a:noFill/>
            <a:ln w="3">
              <a:solidFill>
                <a:srgbClr val="00BDFF"/>
              </a:solidFill>
              <a:prstDash val="solid"/>
              <a:round/>
              <a:headEnd/>
              <a:tailEnd/>
            </a:ln>
          </p:spPr>
          <p:txBody>
            <a:bodyPr/>
            <a:lstStyle/>
            <a:p>
              <a:endParaRPr lang="nb-NO" dirty="0"/>
            </a:p>
          </p:txBody>
        </p:sp>
        <p:sp>
          <p:nvSpPr>
            <p:cNvPr id="2305" name="Freeform 2444"/>
            <p:cNvSpPr>
              <a:spLocks/>
            </p:cNvSpPr>
            <p:nvPr/>
          </p:nvSpPr>
          <p:spPr bwMode="auto">
            <a:xfrm>
              <a:off x="2433638" y="5037138"/>
              <a:ext cx="19050" cy="39687"/>
            </a:xfrm>
            <a:custGeom>
              <a:avLst/>
              <a:gdLst>
                <a:gd name="T0" fmla="*/ 12700 w 12"/>
                <a:gd name="T1" fmla="*/ 39687 h 25"/>
                <a:gd name="T2" fmla="*/ 17463 w 12"/>
                <a:gd name="T3" fmla="*/ 26987 h 25"/>
                <a:gd name="T4" fmla="*/ 19050 w 12"/>
                <a:gd name="T5" fmla="*/ 25400 h 25"/>
                <a:gd name="T6" fmla="*/ 11112 w 12"/>
                <a:gd name="T7" fmla="*/ 23812 h 25"/>
                <a:gd name="T8" fmla="*/ 12700 w 12"/>
                <a:gd name="T9" fmla="*/ 14287 h 25"/>
                <a:gd name="T10" fmla="*/ 1588 w 12"/>
                <a:gd name="T11" fmla="*/ 0 h 25"/>
                <a:gd name="T12" fmla="*/ 0 w 12"/>
                <a:gd name="T13" fmla="*/ 33337 h 25"/>
                <a:gd name="T14" fmla="*/ 12700 w 12"/>
                <a:gd name="T15" fmla="*/ 39687 h 25"/>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5"/>
                <a:gd name="T26" fmla="*/ 12 w 12"/>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5">
                  <a:moveTo>
                    <a:pt x="8" y="25"/>
                  </a:moveTo>
                  <a:lnTo>
                    <a:pt x="11" y="17"/>
                  </a:lnTo>
                  <a:lnTo>
                    <a:pt x="12" y="16"/>
                  </a:lnTo>
                  <a:lnTo>
                    <a:pt x="7" y="15"/>
                  </a:lnTo>
                  <a:lnTo>
                    <a:pt x="8" y="9"/>
                  </a:lnTo>
                  <a:lnTo>
                    <a:pt x="1" y="0"/>
                  </a:lnTo>
                  <a:lnTo>
                    <a:pt x="0" y="21"/>
                  </a:lnTo>
                  <a:lnTo>
                    <a:pt x="8" y="25"/>
                  </a:lnTo>
                </a:path>
              </a:pathLst>
            </a:custGeom>
            <a:noFill/>
            <a:ln w="3">
              <a:solidFill>
                <a:srgbClr val="00BDFF"/>
              </a:solidFill>
              <a:prstDash val="solid"/>
              <a:round/>
              <a:headEnd/>
              <a:tailEnd/>
            </a:ln>
          </p:spPr>
          <p:txBody>
            <a:bodyPr/>
            <a:lstStyle/>
            <a:p>
              <a:endParaRPr lang="nb-NO" dirty="0"/>
            </a:p>
          </p:txBody>
        </p:sp>
        <p:sp>
          <p:nvSpPr>
            <p:cNvPr id="2306" name="Freeform 2445"/>
            <p:cNvSpPr>
              <a:spLocks/>
            </p:cNvSpPr>
            <p:nvPr/>
          </p:nvSpPr>
          <p:spPr bwMode="auto">
            <a:xfrm>
              <a:off x="2465388" y="5018088"/>
              <a:ext cx="50800" cy="69850"/>
            </a:xfrm>
            <a:custGeom>
              <a:avLst/>
              <a:gdLst>
                <a:gd name="T0" fmla="*/ 47625 w 32"/>
                <a:gd name="T1" fmla="*/ 69850 h 44"/>
                <a:gd name="T2" fmla="*/ 50800 w 32"/>
                <a:gd name="T3" fmla="*/ 60325 h 44"/>
                <a:gd name="T4" fmla="*/ 34925 w 32"/>
                <a:gd name="T5" fmla="*/ 38100 h 44"/>
                <a:gd name="T6" fmla="*/ 33337 w 32"/>
                <a:gd name="T7" fmla="*/ 30163 h 44"/>
                <a:gd name="T8" fmla="*/ 30162 w 32"/>
                <a:gd name="T9" fmla="*/ 19050 h 44"/>
                <a:gd name="T10" fmla="*/ 28575 w 32"/>
                <a:gd name="T11" fmla="*/ 17463 h 44"/>
                <a:gd name="T12" fmla="*/ 1588 w 32"/>
                <a:gd name="T13" fmla="*/ 0 h 44"/>
                <a:gd name="T14" fmla="*/ 0 w 32"/>
                <a:gd name="T15" fmla="*/ 6350 h 44"/>
                <a:gd name="T16" fmla="*/ 0 w 32"/>
                <a:gd name="T17" fmla="*/ 19050 h 44"/>
                <a:gd name="T18" fmla="*/ 6350 w 32"/>
                <a:gd name="T19" fmla="*/ 26988 h 44"/>
                <a:gd name="T20" fmla="*/ 14287 w 32"/>
                <a:gd name="T21" fmla="*/ 42862 h 44"/>
                <a:gd name="T22" fmla="*/ 47625 w 32"/>
                <a:gd name="T23" fmla="*/ 6985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44"/>
                <a:gd name="T38" fmla="*/ 32 w 32"/>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44">
                  <a:moveTo>
                    <a:pt x="30" y="44"/>
                  </a:moveTo>
                  <a:lnTo>
                    <a:pt x="32" y="38"/>
                  </a:lnTo>
                  <a:lnTo>
                    <a:pt x="22" y="24"/>
                  </a:lnTo>
                  <a:lnTo>
                    <a:pt x="21" y="19"/>
                  </a:lnTo>
                  <a:lnTo>
                    <a:pt x="19" y="12"/>
                  </a:lnTo>
                  <a:lnTo>
                    <a:pt x="18" y="11"/>
                  </a:lnTo>
                  <a:lnTo>
                    <a:pt x="1" y="0"/>
                  </a:lnTo>
                  <a:lnTo>
                    <a:pt x="0" y="4"/>
                  </a:lnTo>
                  <a:lnTo>
                    <a:pt x="0" y="12"/>
                  </a:lnTo>
                  <a:lnTo>
                    <a:pt x="4" y="17"/>
                  </a:lnTo>
                  <a:lnTo>
                    <a:pt x="9" y="27"/>
                  </a:lnTo>
                  <a:lnTo>
                    <a:pt x="30" y="44"/>
                  </a:lnTo>
                </a:path>
              </a:pathLst>
            </a:custGeom>
            <a:noFill/>
            <a:ln w="3">
              <a:solidFill>
                <a:srgbClr val="00BDFF"/>
              </a:solidFill>
              <a:prstDash val="solid"/>
              <a:round/>
              <a:headEnd/>
              <a:tailEnd/>
            </a:ln>
          </p:spPr>
          <p:txBody>
            <a:bodyPr/>
            <a:lstStyle/>
            <a:p>
              <a:endParaRPr lang="nb-NO" dirty="0"/>
            </a:p>
          </p:txBody>
        </p:sp>
        <p:sp>
          <p:nvSpPr>
            <p:cNvPr id="2307" name="Freeform 2446"/>
            <p:cNvSpPr>
              <a:spLocks/>
            </p:cNvSpPr>
            <p:nvPr/>
          </p:nvSpPr>
          <p:spPr bwMode="auto">
            <a:xfrm>
              <a:off x="2471738" y="5073650"/>
              <a:ext cx="20637" cy="28575"/>
            </a:xfrm>
            <a:custGeom>
              <a:avLst/>
              <a:gdLst>
                <a:gd name="T0" fmla="*/ 20637 w 13"/>
                <a:gd name="T1" fmla="*/ 7937 h 18"/>
                <a:gd name="T2" fmla="*/ 7937 w 13"/>
                <a:gd name="T3" fmla="*/ 3175 h 18"/>
                <a:gd name="T4" fmla="*/ 0 w 13"/>
                <a:gd name="T5" fmla="*/ 0 h 18"/>
                <a:gd name="T6" fmla="*/ 9525 w 13"/>
                <a:gd name="T7" fmla="*/ 23812 h 18"/>
                <a:gd name="T8" fmla="*/ 15875 w 13"/>
                <a:gd name="T9" fmla="*/ 28575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13" y="5"/>
                  </a:moveTo>
                  <a:lnTo>
                    <a:pt x="5" y="2"/>
                  </a:lnTo>
                  <a:lnTo>
                    <a:pt x="0" y="0"/>
                  </a:lnTo>
                  <a:lnTo>
                    <a:pt x="6" y="15"/>
                  </a:lnTo>
                  <a:lnTo>
                    <a:pt x="10" y="18"/>
                  </a:lnTo>
                </a:path>
              </a:pathLst>
            </a:custGeom>
            <a:noFill/>
            <a:ln w="3">
              <a:solidFill>
                <a:srgbClr val="00BDFF"/>
              </a:solidFill>
              <a:prstDash val="solid"/>
              <a:round/>
              <a:headEnd/>
              <a:tailEnd/>
            </a:ln>
          </p:spPr>
          <p:txBody>
            <a:bodyPr/>
            <a:lstStyle/>
            <a:p>
              <a:endParaRPr lang="nb-NO" dirty="0"/>
            </a:p>
          </p:txBody>
        </p:sp>
        <p:sp>
          <p:nvSpPr>
            <p:cNvPr id="2308" name="Freeform 2447"/>
            <p:cNvSpPr>
              <a:spLocks/>
            </p:cNvSpPr>
            <p:nvPr/>
          </p:nvSpPr>
          <p:spPr bwMode="auto">
            <a:xfrm>
              <a:off x="2509838" y="5010150"/>
              <a:ext cx="139700" cy="95250"/>
            </a:xfrm>
            <a:custGeom>
              <a:avLst/>
              <a:gdLst>
                <a:gd name="T0" fmla="*/ 139700 w 88"/>
                <a:gd name="T1" fmla="*/ 0 h 60"/>
                <a:gd name="T2" fmla="*/ 131763 w 88"/>
                <a:gd name="T3" fmla="*/ 7938 h 60"/>
                <a:gd name="T4" fmla="*/ 119063 w 88"/>
                <a:gd name="T5" fmla="*/ 19050 h 60"/>
                <a:gd name="T6" fmla="*/ 112713 w 88"/>
                <a:gd name="T7" fmla="*/ 30163 h 60"/>
                <a:gd name="T8" fmla="*/ 111125 w 88"/>
                <a:gd name="T9" fmla="*/ 33338 h 60"/>
                <a:gd name="T10" fmla="*/ 106363 w 88"/>
                <a:gd name="T11" fmla="*/ 31750 h 60"/>
                <a:gd name="T12" fmla="*/ 96837 w 88"/>
                <a:gd name="T13" fmla="*/ 41275 h 60"/>
                <a:gd name="T14" fmla="*/ 90487 w 88"/>
                <a:gd name="T15" fmla="*/ 44450 h 60"/>
                <a:gd name="T16" fmla="*/ 85725 w 88"/>
                <a:gd name="T17" fmla="*/ 41275 h 60"/>
                <a:gd name="T18" fmla="*/ 85725 w 88"/>
                <a:gd name="T19" fmla="*/ 41275 h 60"/>
                <a:gd name="T20" fmla="*/ 85725 w 88"/>
                <a:gd name="T21" fmla="*/ 44450 h 60"/>
                <a:gd name="T22" fmla="*/ 85725 w 88"/>
                <a:gd name="T23" fmla="*/ 57150 h 60"/>
                <a:gd name="T24" fmla="*/ 84137 w 88"/>
                <a:gd name="T25" fmla="*/ 65088 h 60"/>
                <a:gd name="T26" fmla="*/ 73025 w 88"/>
                <a:gd name="T27" fmla="*/ 68263 h 60"/>
                <a:gd name="T28" fmla="*/ 58738 w 88"/>
                <a:gd name="T29" fmla="*/ 74613 h 60"/>
                <a:gd name="T30" fmla="*/ 49212 w 88"/>
                <a:gd name="T31" fmla="*/ 77788 h 60"/>
                <a:gd name="T32" fmla="*/ 42862 w 88"/>
                <a:gd name="T33" fmla="*/ 79375 h 60"/>
                <a:gd name="T34" fmla="*/ 44450 w 88"/>
                <a:gd name="T35" fmla="*/ 90488 h 60"/>
                <a:gd name="T36" fmla="*/ 23812 w 88"/>
                <a:gd name="T37" fmla="*/ 95250 h 60"/>
                <a:gd name="T38" fmla="*/ 22225 w 88"/>
                <a:gd name="T39" fmla="*/ 93663 h 60"/>
                <a:gd name="T40" fmla="*/ 17463 w 88"/>
                <a:gd name="T41" fmla="*/ 90488 h 60"/>
                <a:gd name="T42" fmla="*/ 15875 w 88"/>
                <a:gd name="T43" fmla="*/ 90488 h 60"/>
                <a:gd name="T44" fmla="*/ 15875 w 88"/>
                <a:gd name="T45" fmla="*/ 68263 h 60"/>
                <a:gd name="T46" fmla="*/ 6350 w 88"/>
                <a:gd name="T47" fmla="*/ 53975 h 60"/>
                <a:gd name="T48" fmla="*/ 0 w 88"/>
                <a:gd name="T49" fmla="*/ 47625 h 60"/>
                <a:gd name="T50" fmla="*/ 4762 w 88"/>
                <a:gd name="T51" fmla="*/ 44450 h 60"/>
                <a:gd name="T52" fmla="*/ 4762 w 88"/>
                <a:gd name="T53" fmla="*/ 44450 h 60"/>
                <a:gd name="T54" fmla="*/ 12700 w 88"/>
                <a:gd name="T55" fmla="*/ 50800 h 60"/>
                <a:gd name="T56" fmla="*/ 17463 w 88"/>
                <a:gd name="T57" fmla="*/ 58738 h 60"/>
                <a:gd name="T58" fmla="*/ 19050 w 88"/>
                <a:gd name="T59" fmla="*/ 47625 h 60"/>
                <a:gd name="T60" fmla="*/ 19050 w 88"/>
                <a:gd name="T61" fmla="*/ 47625 h 60"/>
                <a:gd name="T62" fmla="*/ 17463 w 88"/>
                <a:gd name="T63" fmla="*/ 44450 h 60"/>
                <a:gd name="T64" fmla="*/ 4762 w 88"/>
                <a:gd name="T65" fmla="*/ 25400 h 60"/>
                <a:gd name="T66" fmla="*/ 4762 w 88"/>
                <a:gd name="T67" fmla="*/ 25400 h 60"/>
                <a:gd name="T68" fmla="*/ 4762 w 88"/>
                <a:gd name="T69" fmla="*/ 25400 h 60"/>
                <a:gd name="T70" fmla="*/ 15875 w 88"/>
                <a:gd name="T71" fmla="*/ 25400 h 60"/>
                <a:gd name="T72" fmla="*/ 15875 w 88"/>
                <a:gd name="T73" fmla="*/ 20638 h 60"/>
                <a:gd name="T74" fmla="*/ 15875 w 88"/>
                <a:gd name="T75" fmla="*/ 20638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60"/>
                <a:gd name="T116" fmla="*/ 88 w 88"/>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60">
                  <a:moveTo>
                    <a:pt x="88" y="0"/>
                  </a:moveTo>
                  <a:lnTo>
                    <a:pt x="83" y="5"/>
                  </a:lnTo>
                  <a:lnTo>
                    <a:pt x="75" y="12"/>
                  </a:lnTo>
                  <a:lnTo>
                    <a:pt x="71" y="19"/>
                  </a:lnTo>
                  <a:lnTo>
                    <a:pt x="70" y="21"/>
                  </a:lnTo>
                  <a:lnTo>
                    <a:pt x="67" y="20"/>
                  </a:lnTo>
                  <a:lnTo>
                    <a:pt x="61" y="26"/>
                  </a:lnTo>
                  <a:lnTo>
                    <a:pt x="57" y="28"/>
                  </a:lnTo>
                  <a:lnTo>
                    <a:pt x="54" y="26"/>
                  </a:lnTo>
                  <a:lnTo>
                    <a:pt x="54" y="28"/>
                  </a:lnTo>
                  <a:lnTo>
                    <a:pt x="54" y="36"/>
                  </a:lnTo>
                  <a:lnTo>
                    <a:pt x="53" y="41"/>
                  </a:lnTo>
                  <a:lnTo>
                    <a:pt x="46" y="43"/>
                  </a:lnTo>
                  <a:lnTo>
                    <a:pt x="37" y="47"/>
                  </a:lnTo>
                  <a:lnTo>
                    <a:pt x="31" y="49"/>
                  </a:lnTo>
                  <a:lnTo>
                    <a:pt x="27" y="50"/>
                  </a:lnTo>
                  <a:lnTo>
                    <a:pt x="28" y="57"/>
                  </a:lnTo>
                  <a:lnTo>
                    <a:pt x="15" y="60"/>
                  </a:lnTo>
                  <a:lnTo>
                    <a:pt x="14" y="59"/>
                  </a:lnTo>
                  <a:lnTo>
                    <a:pt x="11" y="57"/>
                  </a:lnTo>
                  <a:lnTo>
                    <a:pt x="10" y="57"/>
                  </a:lnTo>
                  <a:lnTo>
                    <a:pt x="10" y="43"/>
                  </a:lnTo>
                  <a:lnTo>
                    <a:pt x="4" y="34"/>
                  </a:lnTo>
                  <a:lnTo>
                    <a:pt x="0" y="30"/>
                  </a:lnTo>
                  <a:lnTo>
                    <a:pt x="3" y="28"/>
                  </a:lnTo>
                  <a:lnTo>
                    <a:pt x="8" y="32"/>
                  </a:lnTo>
                  <a:lnTo>
                    <a:pt x="11" y="37"/>
                  </a:lnTo>
                  <a:lnTo>
                    <a:pt x="12" y="30"/>
                  </a:lnTo>
                  <a:lnTo>
                    <a:pt x="11" y="28"/>
                  </a:lnTo>
                  <a:lnTo>
                    <a:pt x="3" y="16"/>
                  </a:lnTo>
                  <a:lnTo>
                    <a:pt x="10" y="16"/>
                  </a:lnTo>
                  <a:lnTo>
                    <a:pt x="10" y="13"/>
                  </a:lnTo>
                </a:path>
              </a:pathLst>
            </a:custGeom>
            <a:noFill/>
            <a:ln w="3">
              <a:solidFill>
                <a:srgbClr val="00BDFF"/>
              </a:solidFill>
              <a:prstDash val="solid"/>
              <a:round/>
              <a:headEnd/>
              <a:tailEnd/>
            </a:ln>
          </p:spPr>
          <p:txBody>
            <a:bodyPr/>
            <a:lstStyle/>
            <a:p>
              <a:endParaRPr lang="nb-NO" dirty="0"/>
            </a:p>
          </p:txBody>
        </p:sp>
        <p:sp>
          <p:nvSpPr>
            <p:cNvPr id="2309" name="Line 2448"/>
            <p:cNvSpPr>
              <a:spLocks noChangeShapeType="1"/>
            </p:cNvSpPr>
            <p:nvPr/>
          </p:nvSpPr>
          <p:spPr bwMode="auto">
            <a:xfrm flipV="1">
              <a:off x="2614613" y="5078413"/>
              <a:ext cx="7937" cy="26987"/>
            </a:xfrm>
            <a:prstGeom prst="line">
              <a:avLst/>
            </a:prstGeom>
            <a:noFill/>
            <a:ln w="3">
              <a:solidFill>
                <a:srgbClr val="00BDFF"/>
              </a:solidFill>
              <a:round/>
              <a:headEnd/>
              <a:tailEnd/>
            </a:ln>
          </p:spPr>
          <p:txBody>
            <a:bodyPr/>
            <a:lstStyle/>
            <a:p>
              <a:endParaRPr lang="nb-NO" dirty="0"/>
            </a:p>
          </p:txBody>
        </p:sp>
        <p:sp>
          <p:nvSpPr>
            <p:cNvPr id="2310" name="Freeform 2449"/>
            <p:cNvSpPr>
              <a:spLocks/>
            </p:cNvSpPr>
            <p:nvPr/>
          </p:nvSpPr>
          <p:spPr bwMode="auto">
            <a:xfrm>
              <a:off x="2620963" y="5030788"/>
              <a:ext cx="20637" cy="85725"/>
            </a:xfrm>
            <a:custGeom>
              <a:avLst/>
              <a:gdLst>
                <a:gd name="T0" fmla="*/ 3175 w 13"/>
                <a:gd name="T1" fmla="*/ 85725 h 54"/>
                <a:gd name="T2" fmla="*/ 9525 w 13"/>
                <a:gd name="T3" fmla="*/ 71438 h 54"/>
                <a:gd name="T4" fmla="*/ 9525 w 13"/>
                <a:gd name="T5" fmla="*/ 58738 h 54"/>
                <a:gd name="T6" fmla="*/ 14287 w 13"/>
                <a:gd name="T7" fmla="*/ 47625 h 54"/>
                <a:gd name="T8" fmla="*/ 14287 w 13"/>
                <a:gd name="T9" fmla="*/ 38100 h 54"/>
                <a:gd name="T10" fmla="*/ 15875 w 13"/>
                <a:gd name="T11" fmla="*/ 30163 h 54"/>
                <a:gd name="T12" fmla="*/ 20637 w 13"/>
                <a:gd name="T13" fmla="*/ 25400 h 54"/>
                <a:gd name="T14" fmla="*/ 0 w 13"/>
                <a:gd name="T15" fmla="*/ 20638 h 54"/>
                <a:gd name="T16" fmla="*/ 1587 w 13"/>
                <a:gd name="T17" fmla="*/ 14288 h 54"/>
                <a:gd name="T18" fmla="*/ 6350 w 13"/>
                <a:gd name="T19" fmla="*/ 11112 h 54"/>
                <a:gd name="T20" fmla="*/ 9525 w 13"/>
                <a:gd name="T21" fmla="*/ 6350 h 54"/>
                <a:gd name="T22" fmla="*/ 15875 w 13"/>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54"/>
                <a:gd name="T38" fmla="*/ 13 w 13"/>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54">
                  <a:moveTo>
                    <a:pt x="2" y="54"/>
                  </a:moveTo>
                  <a:lnTo>
                    <a:pt x="6" y="45"/>
                  </a:lnTo>
                  <a:lnTo>
                    <a:pt x="6" y="37"/>
                  </a:lnTo>
                  <a:lnTo>
                    <a:pt x="9" y="30"/>
                  </a:lnTo>
                  <a:lnTo>
                    <a:pt x="9" y="24"/>
                  </a:lnTo>
                  <a:lnTo>
                    <a:pt x="10" y="19"/>
                  </a:lnTo>
                  <a:lnTo>
                    <a:pt x="13" y="16"/>
                  </a:lnTo>
                  <a:lnTo>
                    <a:pt x="0" y="13"/>
                  </a:lnTo>
                  <a:lnTo>
                    <a:pt x="1" y="9"/>
                  </a:lnTo>
                  <a:lnTo>
                    <a:pt x="4" y="7"/>
                  </a:lnTo>
                  <a:lnTo>
                    <a:pt x="6" y="4"/>
                  </a:lnTo>
                  <a:lnTo>
                    <a:pt x="10" y="0"/>
                  </a:lnTo>
                </a:path>
              </a:pathLst>
            </a:custGeom>
            <a:noFill/>
            <a:ln w="3">
              <a:solidFill>
                <a:srgbClr val="00BDFF"/>
              </a:solidFill>
              <a:prstDash val="solid"/>
              <a:round/>
              <a:headEnd/>
              <a:tailEnd/>
            </a:ln>
          </p:spPr>
          <p:txBody>
            <a:bodyPr/>
            <a:lstStyle/>
            <a:p>
              <a:endParaRPr lang="nb-NO" dirty="0"/>
            </a:p>
          </p:txBody>
        </p:sp>
        <p:sp>
          <p:nvSpPr>
            <p:cNvPr id="2311" name="Line 2450"/>
            <p:cNvSpPr>
              <a:spLocks noChangeShapeType="1"/>
            </p:cNvSpPr>
            <p:nvPr/>
          </p:nvSpPr>
          <p:spPr bwMode="auto">
            <a:xfrm flipV="1">
              <a:off x="2613025" y="5105400"/>
              <a:ext cx="1588" cy="11113"/>
            </a:xfrm>
            <a:prstGeom prst="line">
              <a:avLst/>
            </a:prstGeom>
            <a:noFill/>
            <a:ln w="3">
              <a:solidFill>
                <a:srgbClr val="00BDFF"/>
              </a:solidFill>
              <a:round/>
              <a:headEnd/>
              <a:tailEnd/>
            </a:ln>
          </p:spPr>
          <p:txBody>
            <a:bodyPr/>
            <a:lstStyle/>
            <a:p>
              <a:endParaRPr lang="nb-NO" dirty="0"/>
            </a:p>
          </p:txBody>
        </p:sp>
        <p:sp>
          <p:nvSpPr>
            <p:cNvPr id="2312" name="Freeform 2451"/>
            <p:cNvSpPr>
              <a:spLocks/>
            </p:cNvSpPr>
            <p:nvPr/>
          </p:nvSpPr>
          <p:spPr bwMode="auto">
            <a:xfrm>
              <a:off x="2487613" y="5081588"/>
              <a:ext cx="34925" cy="39687"/>
            </a:xfrm>
            <a:custGeom>
              <a:avLst/>
              <a:gdLst>
                <a:gd name="T0" fmla="*/ 0 w 22"/>
                <a:gd name="T1" fmla="*/ 20637 h 25"/>
                <a:gd name="T2" fmla="*/ 33338 w 22"/>
                <a:gd name="T3" fmla="*/ 39687 h 25"/>
                <a:gd name="T4" fmla="*/ 34925 w 22"/>
                <a:gd name="T5" fmla="*/ 30162 h 25"/>
                <a:gd name="T6" fmla="*/ 28575 w 22"/>
                <a:gd name="T7" fmla="*/ 20637 h 25"/>
                <a:gd name="T8" fmla="*/ 22225 w 22"/>
                <a:gd name="T9" fmla="*/ 9525 h 25"/>
                <a:gd name="T10" fmla="*/ 20637 w 22"/>
                <a:gd name="T11" fmla="*/ 6350 h 25"/>
                <a:gd name="T12" fmla="*/ 20637 w 22"/>
                <a:gd name="T13" fmla="*/ 6350 h 25"/>
                <a:gd name="T14" fmla="*/ 17463 w 22"/>
                <a:gd name="T15" fmla="*/ 3175 h 25"/>
                <a:gd name="T16" fmla="*/ 14288 w 22"/>
                <a:gd name="T17" fmla="*/ 3175 h 25"/>
                <a:gd name="T18" fmla="*/ 4762 w 2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5"/>
                <a:gd name="T32" fmla="*/ 22 w 22"/>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5">
                  <a:moveTo>
                    <a:pt x="0" y="13"/>
                  </a:moveTo>
                  <a:lnTo>
                    <a:pt x="21" y="25"/>
                  </a:lnTo>
                  <a:lnTo>
                    <a:pt x="22" y="19"/>
                  </a:lnTo>
                  <a:lnTo>
                    <a:pt x="18" y="13"/>
                  </a:lnTo>
                  <a:lnTo>
                    <a:pt x="14" y="6"/>
                  </a:lnTo>
                  <a:lnTo>
                    <a:pt x="13" y="4"/>
                  </a:lnTo>
                  <a:lnTo>
                    <a:pt x="11" y="2"/>
                  </a:lnTo>
                  <a:lnTo>
                    <a:pt x="9" y="2"/>
                  </a:lnTo>
                  <a:lnTo>
                    <a:pt x="3" y="0"/>
                  </a:lnTo>
                </a:path>
              </a:pathLst>
            </a:custGeom>
            <a:noFill/>
            <a:ln w="3">
              <a:solidFill>
                <a:srgbClr val="00BDFF"/>
              </a:solidFill>
              <a:prstDash val="solid"/>
              <a:round/>
              <a:headEnd/>
              <a:tailEnd/>
            </a:ln>
          </p:spPr>
          <p:txBody>
            <a:bodyPr/>
            <a:lstStyle/>
            <a:p>
              <a:endParaRPr lang="nb-NO" dirty="0"/>
            </a:p>
          </p:txBody>
        </p:sp>
        <p:sp>
          <p:nvSpPr>
            <p:cNvPr id="2313" name="Freeform 2452"/>
            <p:cNvSpPr>
              <a:spLocks/>
            </p:cNvSpPr>
            <p:nvPr/>
          </p:nvSpPr>
          <p:spPr bwMode="auto">
            <a:xfrm>
              <a:off x="2438400" y="5078413"/>
              <a:ext cx="22225" cy="50800"/>
            </a:xfrm>
            <a:custGeom>
              <a:avLst/>
              <a:gdLst>
                <a:gd name="T0" fmla="*/ 22225 w 14"/>
                <a:gd name="T1" fmla="*/ 50800 h 32"/>
                <a:gd name="T2" fmla="*/ 7938 w 14"/>
                <a:gd name="T3" fmla="*/ 36512 h 32"/>
                <a:gd name="T4" fmla="*/ 0 w 14"/>
                <a:gd name="T5" fmla="*/ 6350 h 32"/>
                <a:gd name="T6" fmla="*/ 9525 w 14"/>
                <a:gd name="T7" fmla="*/ 0 h 32"/>
                <a:gd name="T8" fmla="*/ 22225 w 14"/>
                <a:gd name="T9" fmla="*/ 50800 h 32"/>
                <a:gd name="T10" fmla="*/ 0 60000 65536"/>
                <a:gd name="T11" fmla="*/ 0 60000 65536"/>
                <a:gd name="T12" fmla="*/ 0 60000 65536"/>
                <a:gd name="T13" fmla="*/ 0 60000 65536"/>
                <a:gd name="T14" fmla="*/ 0 60000 65536"/>
                <a:gd name="T15" fmla="*/ 0 w 14"/>
                <a:gd name="T16" fmla="*/ 0 h 32"/>
                <a:gd name="T17" fmla="*/ 14 w 14"/>
                <a:gd name="T18" fmla="*/ 32 h 32"/>
              </a:gdLst>
              <a:ahLst/>
              <a:cxnLst>
                <a:cxn ang="T10">
                  <a:pos x="T0" y="T1"/>
                </a:cxn>
                <a:cxn ang="T11">
                  <a:pos x="T2" y="T3"/>
                </a:cxn>
                <a:cxn ang="T12">
                  <a:pos x="T4" y="T5"/>
                </a:cxn>
                <a:cxn ang="T13">
                  <a:pos x="T6" y="T7"/>
                </a:cxn>
                <a:cxn ang="T14">
                  <a:pos x="T8" y="T9"/>
                </a:cxn>
              </a:cxnLst>
              <a:rect l="T15" t="T16" r="T17" b="T18"/>
              <a:pathLst>
                <a:path w="14" h="32">
                  <a:moveTo>
                    <a:pt x="14" y="32"/>
                  </a:moveTo>
                  <a:lnTo>
                    <a:pt x="5" y="23"/>
                  </a:lnTo>
                  <a:lnTo>
                    <a:pt x="0" y="4"/>
                  </a:lnTo>
                  <a:lnTo>
                    <a:pt x="6" y="0"/>
                  </a:lnTo>
                  <a:lnTo>
                    <a:pt x="14" y="32"/>
                  </a:lnTo>
                </a:path>
              </a:pathLst>
            </a:custGeom>
            <a:noFill/>
            <a:ln w="3">
              <a:solidFill>
                <a:srgbClr val="00BDFF"/>
              </a:solidFill>
              <a:prstDash val="solid"/>
              <a:round/>
              <a:headEnd/>
              <a:tailEnd/>
            </a:ln>
          </p:spPr>
          <p:txBody>
            <a:bodyPr/>
            <a:lstStyle/>
            <a:p>
              <a:endParaRPr lang="nb-NO" dirty="0"/>
            </a:p>
          </p:txBody>
        </p:sp>
        <p:sp>
          <p:nvSpPr>
            <p:cNvPr id="2314" name="Freeform 2453"/>
            <p:cNvSpPr>
              <a:spLocks/>
            </p:cNvSpPr>
            <p:nvPr/>
          </p:nvSpPr>
          <p:spPr bwMode="auto">
            <a:xfrm>
              <a:off x="2489200" y="5111750"/>
              <a:ext cx="25400" cy="31750"/>
            </a:xfrm>
            <a:custGeom>
              <a:avLst/>
              <a:gdLst>
                <a:gd name="T0" fmla="*/ 25400 w 16"/>
                <a:gd name="T1" fmla="*/ 31750 h 20"/>
                <a:gd name="T2" fmla="*/ 25400 w 16"/>
                <a:gd name="T3" fmla="*/ 20637 h 20"/>
                <a:gd name="T4" fmla="*/ 0 w 16"/>
                <a:gd name="T5" fmla="*/ 0 h 20"/>
                <a:gd name="T6" fmla="*/ 0 60000 65536"/>
                <a:gd name="T7" fmla="*/ 0 60000 65536"/>
                <a:gd name="T8" fmla="*/ 0 60000 65536"/>
                <a:gd name="T9" fmla="*/ 0 w 16"/>
                <a:gd name="T10" fmla="*/ 0 h 20"/>
                <a:gd name="T11" fmla="*/ 16 w 16"/>
                <a:gd name="T12" fmla="*/ 20 h 20"/>
              </a:gdLst>
              <a:ahLst/>
              <a:cxnLst>
                <a:cxn ang="T6">
                  <a:pos x="T0" y="T1"/>
                </a:cxn>
                <a:cxn ang="T7">
                  <a:pos x="T2" y="T3"/>
                </a:cxn>
                <a:cxn ang="T8">
                  <a:pos x="T4" y="T5"/>
                </a:cxn>
              </a:cxnLst>
              <a:rect l="T9" t="T10" r="T11" b="T12"/>
              <a:pathLst>
                <a:path w="16" h="20">
                  <a:moveTo>
                    <a:pt x="16" y="20"/>
                  </a:moveTo>
                  <a:lnTo>
                    <a:pt x="16" y="13"/>
                  </a:lnTo>
                  <a:lnTo>
                    <a:pt x="0" y="0"/>
                  </a:lnTo>
                </a:path>
              </a:pathLst>
            </a:custGeom>
            <a:noFill/>
            <a:ln w="3">
              <a:solidFill>
                <a:srgbClr val="00BDFF"/>
              </a:solidFill>
              <a:prstDash val="solid"/>
              <a:round/>
              <a:headEnd/>
              <a:tailEnd/>
            </a:ln>
          </p:spPr>
          <p:txBody>
            <a:bodyPr/>
            <a:lstStyle/>
            <a:p>
              <a:endParaRPr lang="nb-NO" dirty="0"/>
            </a:p>
          </p:txBody>
        </p:sp>
        <p:sp>
          <p:nvSpPr>
            <p:cNvPr id="2315" name="Freeform 2454"/>
            <p:cNvSpPr>
              <a:spLocks/>
            </p:cNvSpPr>
            <p:nvPr/>
          </p:nvSpPr>
          <p:spPr bwMode="auto">
            <a:xfrm>
              <a:off x="2546350" y="5057775"/>
              <a:ext cx="80963" cy="96838"/>
            </a:xfrm>
            <a:custGeom>
              <a:avLst/>
              <a:gdLst>
                <a:gd name="T0" fmla="*/ 76200 w 51"/>
                <a:gd name="T1" fmla="*/ 20638 h 61"/>
                <a:gd name="T2" fmla="*/ 80963 w 51"/>
                <a:gd name="T3" fmla="*/ 11113 h 61"/>
                <a:gd name="T4" fmla="*/ 73025 w 51"/>
                <a:gd name="T5" fmla="*/ 3175 h 61"/>
                <a:gd name="T6" fmla="*/ 69850 w 51"/>
                <a:gd name="T7" fmla="*/ 0 h 61"/>
                <a:gd name="T8" fmla="*/ 50800 w 51"/>
                <a:gd name="T9" fmla="*/ 30163 h 61"/>
                <a:gd name="T10" fmla="*/ 23813 w 51"/>
                <a:gd name="T11" fmla="*/ 39688 h 61"/>
                <a:gd name="T12" fmla="*/ 23813 w 51"/>
                <a:gd name="T13" fmla="*/ 50800 h 61"/>
                <a:gd name="T14" fmla="*/ 0 w 51"/>
                <a:gd name="T15" fmla="*/ 57150 h 61"/>
                <a:gd name="T16" fmla="*/ 12700 w 51"/>
                <a:gd name="T17" fmla="*/ 73025 h 61"/>
                <a:gd name="T18" fmla="*/ 33338 w 51"/>
                <a:gd name="T19" fmla="*/ 96838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61"/>
                <a:gd name="T32" fmla="*/ 51 w 5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61">
                  <a:moveTo>
                    <a:pt x="48" y="13"/>
                  </a:moveTo>
                  <a:lnTo>
                    <a:pt x="51" y="7"/>
                  </a:lnTo>
                  <a:lnTo>
                    <a:pt x="46" y="2"/>
                  </a:lnTo>
                  <a:lnTo>
                    <a:pt x="44" y="0"/>
                  </a:lnTo>
                  <a:lnTo>
                    <a:pt x="32" y="19"/>
                  </a:lnTo>
                  <a:lnTo>
                    <a:pt x="15" y="25"/>
                  </a:lnTo>
                  <a:lnTo>
                    <a:pt x="15" y="32"/>
                  </a:lnTo>
                  <a:lnTo>
                    <a:pt x="0" y="36"/>
                  </a:lnTo>
                  <a:lnTo>
                    <a:pt x="8" y="46"/>
                  </a:lnTo>
                  <a:lnTo>
                    <a:pt x="21" y="61"/>
                  </a:lnTo>
                </a:path>
              </a:pathLst>
            </a:custGeom>
            <a:noFill/>
            <a:ln w="3">
              <a:solidFill>
                <a:srgbClr val="00BDFF"/>
              </a:solidFill>
              <a:prstDash val="solid"/>
              <a:round/>
              <a:headEnd/>
              <a:tailEnd/>
            </a:ln>
          </p:spPr>
          <p:txBody>
            <a:bodyPr/>
            <a:lstStyle/>
            <a:p>
              <a:endParaRPr lang="nb-NO" dirty="0"/>
            </a:p>
          </p:txBody>
        </p:sp>
        <p:sp>
          <p:nvSpPr>
            <p:cNvPr id="2316" name="Freeform 2455"/>
            <p:cNvSpPr>
              <a:spLocks/>
            </p:cNvSpPr>
            <p:nvPr/>
          </p:nvSpPr>
          <p:spPr bwMode="auto">
            <a:xfrm>
              <a:off x="2579688" y="5116513"/>
              <a:ext cx="33337" cy="44450"/>
            </a:xfrm>
            <a:custGeom>
              <a:avLst/>
              <a:gdLst>
                <a:gd name="T0" fmla="*/ 0 w 21"/>
                <a:gd name="T1" fmla="*/ 38100 h 28"/>
                <a:gd name="T2" fmla="*/ 3175 w 21"/>
                <a:gd name="T3" fmla="*/ 44450 h 28"/>
                <a:gd name="T4" fmla="*/ 14287 w 21"/>
                <a:gd name="T5" fmla="*/ 41275 h 28"/>
                <a:gd name="T6" fmla="*/ 14287 w 21"/>
                <a:gd name="T7" fmla="*/ 33338 h 28"/>
                <a:gd name="T8" fmla="*/ 30162 w 21"/>
                <a:gd name="T9" fmla="*/ 28575 h 28"/>
                <a:gd name="T10" fmla="*/ 30162 w 21"/>
                <a:gd name="T11" fmla="*/ 7938 h 28"/>
                <a:gd name="T12" fmla="*/ 30162 w 21"/>
                <a:gd name="T13" fmla="*/ 4763 h 28"/>
                <a:gd name="T14" fmla="*/ 33337 w 21"/>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8"/>
                <a:gd name="T26" fmla="*/ 21 w 2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8">
                  <a:moveTo>
                    <a:pt x="0" y="24"/>
                  </a:moveTo>
                  <a:lnTo>
                    <a:pt x="2" y="28"/>
                  </a:lnTo>
                  <a:lnTo>
                    <a:pt x="9" y="26"/>
                  </a:lnTo>
                  <a:lnTo>
                    <a:pt x="9" y="21"/>
                  </a:lnTo>
                  <a:lnTo>
                    <a:pt x="19" y="18"/>
                  </a:lnTo>
                  <a:lnTo>
                    <a:pt x="19" y="5"/>
                  </a:lnTo>
                  <a:lnTo>
                    <a:pt x="19" y="3"/>
                  </a:lnTo>
                  <a:lnTo>
                    <a:pt x="21" y="0"/>
                  </a:lnTo>
                </a:path>
              </a:pathLst>
            </a:custGeom>
            <a:noFill/>
            <a:ln w="3">
              <a:solidFill>
                <a:srgbClr val="00BDFF"/>
              </a:solidFill>
              <a:prstDash val="solid"/>
              <a:round/>
              <a:headEnd/>
              <a:tailEnd/>
            </a:ln>
          </p:spPr>
          <p:txBody>
            <a:bodyPr/>
            <a:lstStyle/>
            <a:p>
              <a:endParaRPr lang="nb-NO" dirty="0"/>
            </a:p>
          </p:txBody>
        </p:sp>
        <p:sp>
          <p:nvSpPr>
            <p:cNvPr id="2317" name="Freeform 2456"/>
            <p:cNvSpPr>
              <a:spLocks/>
            </p:cNvSpPr>
            <p:nvPr/>
          </p:nvSpPr>
          <p:spPr bwMode="auto">
            <a:xfrm>
              <a:off x="2525713" y="5118100"/>
              <a:ext cx="41275" cy="46038"/>
            </a:xfrm>
            <a:custGeom>
              <a:avLst/>
              <a:gdLst>
                <a:gd name="T0" fmla="*/ 0 w 26"/>
                <a:gd name="T1" fmla="*/ 6350 h 29"/>
                <a:gd name="T2" fmla="*/ 6350 w 26"/>
                <a:gd name="T3" fmla="*/ 3175 h 29"/>
                <a:gd name="T4" fmla="*/ 6350 w 26"/>
                <a:gd name="T5" fmla="*/ 0 h 29"/>
                <a:gd name="T6" fmla="*/ 17463 w 26"/>
                <a:gd name="T7" fmla="*/ 6350 h 29"/>
                <a:gd name="T8" fmla="*/ 23812 w 26"/>
                <a:gd name="T9" fmla="*/ 19050 h 29"/>
                <a:gd name="T10" fmla="*/ 34925 w 26"/>
                <a:gd name="T11" fmla="*/ 31750 h 29"/>
                <a:gd name="T12" fmla="*/ 41275 w 26"/>
                <a:gd name="T13" fmla="*/ 46038 h 29"/>
                <a:gd name="T14" fmla="*/ 0 60000 65536"/>
                <a:gd name="T15" fmla="*/ 0 60000 65536"/>
                <a:gd name="T16" fmla="*/ 0 60000 65536"/>
                <a:gd name="T17" fmla="*/ 0 60000 65536"/>
                <a:gd name="T18" fmla="*/ 0 60000 65536"/>
                <a:gd name="T19" fmla="*/ 0 60000 65536"/>
                <a:gd name="T20" fmla="*/ 0 60000 65536"/>
                <a:gd name="T21" fmla="*/ 0 w 26"/>
                <a:gd name="T22" fmla="*/ 0 h 29"/>
                <a:gd name="T23" fmla="*/ 26 w 2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9">
                  <a:moveTo>
                    <a:pt x="0" y="4"/>
                  </a:moveTo>
                  <a:lnTo>
                    <a:pt x="4" y="2"/>
                  </a:lnTo>
                  <a:lnTo>
                    <a:pt x="4" y="0"/>
                  </a:lnTo>
                  <a:lnTo>
                    <a:pt x="11" y="4"/>
                  </a:lnTo>
                  <a:lnTo>
                    <a:pt x="15" y="12"/>
                  </a:lnTo>
                  <a:lnTo>
                    <a:pt x="22" y="20"/>
                  </a:lnTo>
                  <a:lnTo>
                    <a:pt x="26" y="29"/>
                  </a:lnTo>
                </a:path>
              </a:pathLst>
            </a:custGeom>
            <a:noFill/>
            <a:ln w="3">
              <a:solidFill>
                <a:srgbClr val="00BDFF"/>
              </a:solidFill>
              <a:prstDash val="solid"/>
              <a:round/>
              <a:headEnd/>
              <a:tailEnd/>
            </a:ln>
          </p:spPr>
          <p:txBody>
            <a:bodyPr/>
            <a:lstStyle/>
            <a:p>
              <a:endParaRPr lang="nb-NO" dirty="0"/>
            </a:p>
          </p:txBody>
        </p:sp>
        <p:sp>
          <p:nvSpPr>
            <p:cNvPr id="2318" name="Freeform 2457"/>
            <p:cNvSpPr>
              <a:spLocks/>
            </p:cNvSpPr>
            <p:nvPr/>
          </p:nvSpPr>
          <p:spPr bwMode="auto">
            <a:xfrm>
              <a:off x="2468563" y="5097463"/>
              <a:ext cx="50800" cy="68262"/>
            </a:xfrm>
            <a:custGeom>
              <a:avLst/>
              <a:gdLst>
                <a:gd name="T0" fmla="*/ 20637 w 32"/>
                <a:gd name="T1" fmla="*/ 14287 h 43"/>
                <a:gd name="T2" fmla="*/ 0 w 32"/>
                <a:gd name="T3" fmla="*/ 0 h 43"/>
                <a:gd name="T4" fmla="*/ 38100 w 32"/>
                <a:gd name="T5" fmla="*/ 68262 h 43"/>
                <a:gd name="T6" fmla="*/ 50800 w 32"/>
                <a:gd name="T7" fmla="*/ 63500 h 43"/>
                <a:gd name="T8" fmla="*/ 46037 w 32"/>
                <a:gd name="T9" fmla="*/ 52387 h 43"/>
                <a:gd name="T10" fmla="*/ 46037 w 32"/>
                <a:gd name="T11" fmla="*/ 46037 h 43"/>
                <a:gd name="T12" fmla="*/ 0 60000 65536"/>
                <a:gd name="T13" fmla="*/ 0 60000 65536"/>
                <a:gd name="T14" fmla="*/ 0 60000 65536"/>
                <a:gd name="T15" fmla="*/ 0 60000 65536"/>
                <a:gd name="T16" fmla="*/ 0 60000 65536"/>
                <a:gd name="T17" fmla="*/ 0 60000 65536"/>
                <a:gd name="T18" fmla="*/ 0 w 32"/>
                <a:gd name="T19" fmla="*/ 0 h 43"/>
                <a:gd name="T20" fmla="*/ 32 w 32"/>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32" h="43">
                  <a:moveTo>
                    <a:pt x="13" y="9"/>
                  </a:moveTo>
                  <a:lnTo>
                    <a:pt x="0" y="0"/>
                  </a:lnTo>
                  <a:lnTo>
                    <a:pt x="24" y="43"/>
                  </a:lnTo>
                  <a:lnTo>
                    <a:pt x="32" y="40"/>
                  </a:lnTo>
                  <a:lnTo>
                    <a:pt x="29" y="33"/>
                  </a:lnTo>
                  <a:lnTo>
                    <a:pt x="29" y="29"/>
                  </a:lnTo>
                </a:path>
              </a:pathLst>
            </a:custGeom>
            <a:noFill/>
            <a:ln w="3">
              <a:solidFill>
                <a:srgbClr val="00BDFF"/>
              </a:solidFill>
              <a:prstDash val="solid"/>
              <a:round/>
              <a:headEnd/>
              <a:tailEnd/>
            </a:ln>
          </p:spPr>
          <p:txBody>
            <a:bodyPr/>
            <a:lstStyle/>
            <a:p>
              <a:endParaRPr lang="nb-NO" dirty="0"/>
            </a:p>
          </p:txBody>
        </p:sp>
        <p:sp>
          <p:nvSpPr>
            <p:cNvPr id="2319" name="Freeform 2458"/>
            <p:cNvSpPr>
              <a:spLocks/>
            </p:cNvSpPr>
            <p:nvPr/>
          </p:nvSpPr>
          <p:spPr bwMode="auto">
            <a:xfrm>
              <a:off x="2566988" y="5116513"/>
              <a:ext cx="57150" cy="52387"/>
            </a:xfrm>
            <a:custGeom>
              <a:avLst/>
              <a:gdLst>
                <a:gd name="T0" fmla="*/ 0 w 36"/>
                <a:gd name="T1" fmla="*/ 47625 h 33"/>
                <a:gd name="T2" fmla="*/ 6350 w 36"/>
                <a:gd name="T3" fmla="*/ 52387 h 33"/>
                <a:gd name="T4" fmla="*/ 9525 w 36"/>
                <a:gd name="T5" fmla="*/ 52387 h 33"/>
                <a:gd name="T6" fmla="*/ 19050 w 36"/>
                <a:gd name="T7" fmla="*/ 52387 h 33"/>
                <a:gd name="T8" fmla="*/ 26988 w 36"/>
                <a:gd name="T9" fmla="*/ 49212 h 33"/>
                <a:gd name="T10" fmla="*/ 26988 w 36"/>
                <a:gd name="T11" fmla="*/ 49212 h 33"/>
                <a:gd name="T12" fmla="*/ 28575 w 36"/>
                <a:gd name="T13" fmla="*/ 47625 h 33"/>
                <a:gd name="T14" fmla="*/ 33337 w 36"/>
                <a:gd name="T15" fmla="*/ 44450 h 33"/>
                <a:gd name="T16" fmla="*/ 39687 w 36"/>
                <a:gd name="T17" fmla="*/ 39687 h 33"/>
                <a:gd name="T18" fmla="*/ 47625 w 36"/>
                <a:gd name="T19" fmla="*/ 41275 h 33"/>
                <a:gd name="T20" fmla="*/ 49212 w 36"/>
                <a:gd name="T21" fmla="*/ 34925 h 33"/>
                <a:gd name="T22" fmla="*/ 52388 w 36"/>
                <a:gd name="T23" fmla="*/ 28575 h 33"/>
                <a:gd name="T24" fmla="*/ 53975 w 36"/>
                <a:gd name="T25" fmla="*/ 4762 h 33"/>
                <a:gd name="T26" fmla="*/ 57150 w 36"/>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3"/>
                <a:gd name="T44" fmla="*/ 36 w 36"/>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3">
                  <a:moveTo>
                    <a:pt x="0" y="30"/>
                  </a:moveTo>
                  <a:lnTo>
                    <a:pt x="4" y="33"/>
                  </a:lnTo>
                  <a:lnTo>
                    <a:pt x="6" y="33"/>
                  </a:lnTo>
                  <a:lnTo>
                    <a:pt x="12" y="33"/>
                  </a:lnTo>
                  <a:lnTo>
                    <a:pt x="17" y="31"/>
                  </a:lnTo>
                  <a:lnTo>
                    <a:pt x="18" y="30"/>
                  </a:lnTo>
                  <a:lnTo>
                    <a:pt x="21" y="28"/>
                  </a:lnTo>
                  <a:lnTo>
                    <a:pt x="25" y="25"/>
                  </a:lnTo>
                  <a:lnTo>
                    <a:pt x="30" y="26"/>
                  </a:lnTo>
                  <a:lnTo>
                    <a:pt x="31" y="22"/>
                  </a:lnTo>
                  <a:lnTo>
                    <a:pt x="33" y="18"/>
                  </a:lnTo>
                  <a:lnTo>
                    <a:pt x="34" y="3"/>
                  </a:lnTo>
                  <a:lnTo>
                    <a:pt x="36" y="0"/>
                  </a:lnTo>
                </a:path>
              </a:pathLst>
            </a:custGeom>
            <a:noFill/>
            <a:ln w="3">
              <a:solidFill>
                <a:srgbClr val="00BDFF"/>
              </a:solidFill>
              <a:prstDash val="solid"/>
              <a:round/>
              <a:headEnd/>
              <a:tailEnd/>
            </a:ln>
          </p:spPr>
          <p:txBody>
            <a:bodyPr/>
            <a:lstStyle/>
            <a:p>
              <a:endParaRPr lang="nb-NO" dirty="0"/>
            </a:p>
          </p:txBody>
        </p:sp>
        <p:sp>
          <p:nvSpPr>
            <p:cNvPr id="2320" name="Freeform 2459"/>
            <p:cNvSpPr>
              <a:spLocks/>
            </p:cNvSpPr>
            <p:nvPr/>
          </p:nvSpPr>
          <p:spPr bwMode="auto">
            <a:xfrm>
              <a:off x="2901950" y="5178425"/>
              <a:ext cx="6350" cy="9525"/>
            </a:xfrm>
            <a:custGeom>
              <a:avLst/>
              <a:gdLst>
                <a:gd name="T0" fmla="*/ 0 w 4"/>
                <a:gd name="T1" fmla="*/ 9525 h 6"/>
                <a:gd name="T2" fmla="*/ 6350 w 4"/>
                <a:gd name="T3" fmla="*/ 4763 h 6"/>
                <a:gd name="T4" fmla="*/ 3175 w 4"/>
                <a:gd name="T5" fmla="*/ 0 h 6"/>
                <a:gd name="T6" fmla="*/ 0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0" y="6"/>
                  </a:moveTo>
                  <a:lnTo>
                    <a:pt x="4" y="3"/>
                  </a:lnTo>
                  <a:lnTo>
                    <a:pt x="2" y="0"/>
                  </a:lnTo>
                  <a:lnTo>
                    <a:pt x="0" y="0"/>
                  </a:lnTo>
                </a:path>
              </a:pathLst>
            </a:custGeom>
            <a:noFill/>
            <a:ln w="3">
              <a:solidFill>
                <a:srgbClr val="00BDFF"/>
              </a:solidFill>
              <a:prstDash val="solid"/>
              <a:round/>
              <a:headEnd/>
              <a:tailEnd/>
            </a:ln>
          </p:spPr>
          <p:txBody>
            <a:bodyPr/>
            <a:lstStyle/>
            <a:p>
              <a:endParaRPr lang="nb-NO" dirty="0"/>
            </a:p>
          </p:txBody>
        </p:sp>
        <p:sp>
          <p:nvSpPr>
            <p:cNvPr id="2321" name="Freeform 2460"/>
            <p:cNvSpPr>
              <a:spLocks/>
            </p:cNvSpPr>
            <p:nvPr/>
          </p:nvSpPr>
          <p:spPr bwMode="auto">
            <a:xfrm>
              <a:off x="2892425" y="5187950"/>
              <a:ext cx="9525" cy="4763"/>
            </a:xfrm>
            <a:custGeom>
              <a:avLst/>
              <a:gdLst>
                <a:gd name="T0" fmla="*/ 0 w 6"/>
                <a:gd name="T1" fmla="*/ 3175 h 3"/>
                <a:gd name="T2" fmla="*/ 0 w 6"/>
                <a:gd name="T3" fmla="*/ 4763 h 3"/>
                <a:gd name="T4" fmla="*/ 9525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0" y="2"/>
                  </a:moveTo>
                  <a:lnTo>
                    <a:pt x="0" y="3"/>
                  </a:lnTo>
                  <a:lnTo>
                    <a:pt x="6" y="0"/>
                  </a:lnTo>
                </a:path>
              </a:pathLst>
            </a:custGeom>
            <a:noFill/>
            <a:ln w="3">
              <a:solidFill>
                <a:srgbClr val="00BDFF"/>
              </a:solidFill>
              <a:prstDash val="solid"/>
              <a:round/>
              <a:headEnd/>
              <a:tailEnd/>
            </a:ln>
          </p:spPr>
          <p:txBody>
            <a:bodyPr/>
            <a:lstStyle/>
            <a:p>
              <a:endParaRPr lang="nb-NO" dirty="0"/>
            </a:p>
          </p:txBody>
        </p:sp>
        <p:sp>
          <p:nvSpPr>
            <p:cNvPr id="2322" name="Freeform 2461"/>
            <p:cNvSpPr>
              <a:spLocks/>
            </p:cNvSpPr>
            <p:nvPr/>
          </p:nvSpPr>
          <p:spPr bwMode="auto">
            <a:xfrm>
              <a:off x="2798763" y="5141913"/>
              <a:ext cx="103187" cy="53975"/>
            </a:xfrm>
            <a:custGeom>
              <a:avLst/>
              <a:gdLst>
                <a:gd name="T0" fmla="*/ 103187 w 65"/>
                <a:gd name="T1" fmla="*/ 36512 h 34"/>
                <a:gd name="T2" fmla="*/ 96837 w 65"/>
                <a:gd name="T3" fmla="*/ 36512 h 34"/>
                <a:gd name="T4" fmla="*/ 84137 w 65"/>
                <a:gd name="T5" fmla="*/ 30162 h 34"/>
                <a:gd name="T6" fmla="*/ 76200 w 65"/>
                <a:gd name="T7" fmla="*/ 33337 h 34"/>
                <a:gd name="T8" fmla="*/ 73025 w 65"/>
                <a:gd name="T9" fmla="*/ 33337 h 34"/>
                <a:gd name="T10" fmla="*/ 66675 w 65"/>
                <a:gd name="T11" fmla="*/ 33337 h 34"/>
                <a:gd name="T12" fmla="*/ 76200 w 65"/>
                <a:gd name="T13" fmla="*/ 20637 h 34"/>
                <a:gd name="T14" fmla="*/ 85725 w 65"/>
                <a:gd name="T15" fmla="*/ 7937 h 34"/>
                <a:gd name="T16" fmla="*/ 90487 w 65"/>
                <a:gd name="T17" fmla="*/ 3175 h 34"/>
                <a:gd name="T18" fmla="*/ 85725 w 65"/>
                <a:gd name="T19" fmla="*/ 0 h 34"/>
                <a:gd name="T20" fmla="*/ 77787 w 65"/>
                <a:gd name="T21" fmla="*/ 6350 h 34"/>
                <a:gd name="T22" fmla="*/ 71437 w 65"/>
                <a:gd name="T23" fmla="*/ 15875 h 34"/>
                <a:gd name="T24" fmla="*/ 71437 w 65"/>
                <a:gd name="T25" fmla="*/ 6350 h 34"/>
                <a:gd name="T26" fmla="*/ 66675 w 65"/>
                <a:gd name="T27" fmla="*/ 7937 h 34"/>
                <a:gd name="T28" fmla="*/ 63500 w 65"/>
                <a:gd name="T29" fmla="*/ 19050 h 34"/>
                <a:gd name="T30" fmla="*/ 65087 w 65"/>
                <a:gd name="T31" fmla="*/ 22225 h 34"/>
                <a:gd name="T32" fmla="*/ 58737 w 65"/>
                <a:gd name="T33" fmla="*/ 34925 h 34"/>
                <a:gd name="T34" fmla="*/ 57150 w 65"/>
                <a:gd name="T35" fmla="*/ 36512 h 34"/>
                <a:gd name="T36" fmla="*/ 49212 w 65"/>
                <a:gd name="T37" fmla="*/ 33337 h 34"/>
                <a:gd name="T38" fmla="*/ 39687 w 65"/>
                <a:gd name="T39" fmla="*/ 36512 h 34"/>
                <a:gd name="T40" fmla="*/ 39687 w 65"/>
                <a:gd name="T41" fmla="*/ 36512 h 34"/>
                <a:gd name="T42" fmla="*/ 30162 w 65"/>
                <a:gd name="T43" fmla="*/ 41275 h 34"/>
                <a:gd name="T44" fmla="*/ 17462 w 65"/>
                <a:gd name="T45" fmla="*/ 53975 h 34"/>
                <a:gd name="T46" fmla="*/ 11112 w 65"/>
                <a:gd name="T47" fmla="*/ 49212 h 34"/>
                <a:gd name="T48" fmla="*/ 4762 w 65"/>
                <a:gd name="T49" fmla="*/ 41275 h 34"/>
                <a:gd name="T50" fmla="*/ 6350 w 65"/>
                <a:gd name="T51" fmla="*/ 39687 h 34"/>
                <a:gd name="T52" fmla="*/ 19050 w 65"/>
                <a:gd name="T53" fmla="*/ 28575 h 34"/>
                <a:gd name="T54" fmla="*/ 25400 w 65"/>
                <a:gd name="T55" fmla="*/ 19050 h 34"/>
                <a:gd name="T56" fmla="*/ 23812 w 65"/>
                <a:gd name="T57" fmla="*/ 15875 h 34"/>
                <a:gd name="T58" fmla="*/ 15875 w 65"/>
                <a:gd name="T59" fmla="*/ 23812 h 34"/>
                <a:gd name="T60" fmla="*/ 6350 w 65"/>
                <a:gd name="T61" fmla="*/ 33337 h 34"/>
                <a:gd name="T62" fmla="*/ 0 w 65"/>
                <a:gd name="T63" fmla="*/ 34925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34"/>
                <a:gd name="T98" fmla="*/ 65 w 65"/>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34">
                  <a:moveTo>
                    <a:pt x="65" y="23"/>
                  </a:moveTo>
                  <a:lnTo>
                    <a:pt x="61" y="23"/>
                  </a:lnTo>
                  <a:lnTo>
                    <a:pt x="53" y="19"/>
                  </a:lnTo>
                  <a:lnTo>
                    <a:pt x="48" y="21"/>
                  </a:lnTo>
                  <a:lnTo>
                    <a:pt x="46" y="21"/>
                  </a:lnTo>
                  <a:lnTo>
                    <a:pt x="42" y="21"/>
                  </a:lnTo>
                  <a:lnTo>
                    <a:pt x="48" y="13"/>
                  </a:lnTo>
                  <a:lnTo>
                    <a:pt x="54" y="5"/>
                  </a:lnTo>
                  <a:lnTo>
                    <a:pt x="57" y="2"/>
                  </a:lnTo>
                  <a:lnTo>
                    <a:pt x="54" y="0"/>
                  </a:lnTo>
                  <a:lnTo>
                    <a:pt x="49" y="4"/>
                  </a:lnTo>
                  <a:lnTo>
                    <a:pt x="45" y="10"/>
                  </a:lnTo>
                  <a:lnTo>
                    <a:pt x="45" y="4"/>
                  </a:lnTo>
                  <a:lnTo>
                    <a:pt x="42" y="5"/>
                  </a:lnTo>
                  <a:lnTo>
                    <a:pt x="40" y="12"/>
                  </a:lnTo>
                  <a:lnTo>
                    <a:pt x="41" y="14"/>
                  </a:lnTo>
                  <a:lnTo>
                    <a:pt x="37" y="22"/>
                  </a:lnTo>
                  <a:lnTo>
                    <a:pt x="36" y="23"/>
                  </a:lnTo>
                  <a:lnTo>
                    <a:pt x="31" y="21"/>
                  </a:lnTo>
                  <a:lnTo>
                    <a:pt x="25" y="23"/>
                  </a:lnTo>
                  <a:lnTo>
                    <a:pt x="19" y="26"/>
                  </a:lnTo>
                  <a:lnTo>
                    <a:pt x="11" y="34"/>
                  </a:lnTo>
                  <a:lnTo>
                    <a:pt x="7" y="31"/>
                  </a:lnTo>
                  <a:lnTo>
                    <a:pt x="3" y="26"/>
                  </a:lnTo>
                  <a:lnTo>
                    <a:pt x="4" y="25"/>
                  </a:lnTo>
                  <a:lnTo>
                    <a:pt x="12" y="18"/>
                  </a:lnTo>
                  <a:lnTo>
                    <a:pt x="16" y="12"/>
                  </a:lnTo>
                  <a:lnTo>
                    <a:pt x="15" y="10"/>
                  </a:lnTo>
                  <a:lnTo>
                    <a:pt x="10" y="15"/>
                  </a:lnTo>
                  <a:lnTo>
                    <a:pt x="4" y="21"/>
                  </a:lnTo>
                  <a:lnTo>
                    <a:pt x="0" y="22"/>
                  </a:lnTo>
                </a:path>
              </a:pathLst>
            </a:custGeom>
            <a:noFill/>
            <a:ln w="3">
              <a:solidFill>
                <a:srgbClr val="00BDFF"/>
              </a:solidFill>
              <a:prstDash val="solid"/>
              <a:round/>
              <a:headEnd/>
              <a:tailEnd/>
            </a:ln>
          </p:spPr>
          <p:txBody>
            <a:bodyPr/>
            <a:lstStyle/>
            <a:p>
              <a:endParaRPr lang="nb-NO" dirty="0"/>
            </a:p>
          </p:txBody>
        </p:sp>
        <p:sp>
          <p:nvSpPr>
            <p:cNvPr id="2323" name="Freeform 2462"/>
            <p:cNvSpPr>
              <a:spLocks/>
            </p:cNvSpPr>
            <p:nvPr/>
          </p:nvSpPr>
          <p:spPr bwMode="auto">
            <a:xfrm>
              <a:off x="2743200" y="5176838"/>
              <a:ext cx="55563" cy="19050"/>
            </a:xfrm>
            <a:custGeom>
              <a:avLst/>
              <a:gdLst>
                <a:gd name="T0" fmla="*/ 55563 w 35"/>
                <a:gd name="T1" fmla="*/ 0 h 12"/>
                <a:gd name="T2" fmla="*/ 53975 w 35"/>
                <a:gd name="T3" fmla="*/ 6350 h 12"/>
                <a:gd name="T4" fmla="*/ 44450 w 35"/>
                <a:gd name="T5" fmla="*/ 6350 h 12"/>
                <a:gd name="T6" fmla="*/ 38100 w 35"/>
                <a:gd name="T7" fmla="*/ 6350 h 12"/>
                <a:gd name="T8" fmla="*/ 31750 w 35"/>
                <a:gd name="T9" fmla="*/ 7938 h 12"/>
                <a:gd name="T10" fmla="*/ 20638 w 35"/>
                <a:gd name="T11" fmla="*/ 12700 h 12"/>
                <a:gd name="T12" fmla="*/ 14288 w 35"/>
                <a:gd name="T13" fmla="*/ 12700 h 12"/>
                <a:gd name="T14" fmla="*/ 11113 w 35"/>
                <a:gd name="T15" fmla="*/ 19050 h 12"/>
                <a:gd name="T16" fmla="*/ 0 w 35"/>
                <a:gd name="T17" fmla="*/ 1905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5" y="0"/>
                  </a:moveTo>
                  <a:lnTo>
                    <a:pt x="34" y="4"/>
                  </a:lnTo>
                  <a:lnTo>
                    <a:pt x="28" y="4"/>
                  </a:lnTo>
                  <a:lnTo>
                    <a:pt x="24" y="4"/>
                  </a:lnTo>
                  <a:lnTo>
                    <a:pt x="20" y="5"/>
                  </a:lnTo>
                  <a:lnTo>
                    <a:pt x="13" y="8"/>
                  </a:lnTo>
                  <a:lnTo>
                    <a:pt x="9" y="8"/>
                  </a:lnTo>
                  <a:lnTo>
                    <a:pt x="7" y="12"/>
                  </a:lnTo>
                  <a:lnTo>
                    <a:pt x="0" y="12"/>
                  </a:lnTo>
                </a:path>
              </a:pathLst>
            </a:custGeom>
            <a:noFill/>
            <a:ln w="3">
              <a:solidFill>
                <a:srgbClr val="00BDFF"/>
              </a:solidFill>
              <a:prstDash val="solid"/>
              <a:round/>
              <a:headEnd/>
              <a:tailEnd/>
            </a:ln>
          </p:spPr>
          <p:txBody>
            <a:bodyPr/>
            <a:lstStyle/>
            <a:p>
              <a:endParaRPr lang="nb-NO" dirty="0"/>
            </a:p>
          </p:txBody>
        </p:sp>
        <p:sp>
          <p:nvSpPr>
            <p:cNvPr id="2324" name="Freeform 2463"/>
            <p:cNvSpPr>
              <a:spLocks/>
            </p:cNvSpPr>
            <p:nvPr/>
          </p:nvSpPr>
          <p:spPr bwMode="auto">
            <a:xfrm>
              <a:off x="2822575" y="5183188"/>
              <a:ext cx="69850" cy="20637"/>
            </a:xfrm>
            <a:custGeom>
              <a:avLst/>
              <a:gdLst>
                <a:gd name="T0" fmla="*/ 0 w 44"/>
                <a:gd name="T1" fmla="*/ 20637 h 13"/>
                <a:gd name="T2" fmla="*/ 6350 w 44"/>
                <a:gd name="T3" fmla="*/ 14287 h 13"/>
                <a:gd name="T4" fmla="*/ 25400 w 44"/>
                <a:gd name="T5" fmla="*/ 0 h 13"/>
                <a:gd name="T6" fmla="*/ 26988 w 44"/>
                <a:gd name="T7" fmla="*/ 0 h 13"/>
                <a:gd name="T8" fmla="*/ 34925 w 44"/>
                <a:gd name="T9" fmla="*/ 1587 h 13"/>
                <a:gd name="T10" fmla="*/ 36512 w 44"/>
                <a:gd name="T11" fmla="*/ 1587 h 13"/>
                <a:gd name="T12" fmla="*/ 55563 w 44"/>
                <a:gd name="T13" fmla="*/ 0 h 13"/>
                <a:gd name="T14" fmla="*/ 66675 w 44"/>
                <a:gd name="T15" fmla="*/ 4762 h 13"/>
                <a:gd name="T16" fmla="*/ 69850 w 44"/>
                <a:gd name="T17" fmla="*/ 793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3"/>
                <a:gd name="T29" fmla="*/ 44 w 4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3">
                  <a:moveTo>
                    <a:pt x="0" y="13"/>
                  </a:moveTo>
                  <a:lnTo>
                    <a:pt x="4" y="9"/>
                  </a:lnTo>
                  <a:lnTo>
                    <a:pt x="16" y="0"/>
                  </a:lnTo>
                  <a:lnTo>
                    <a:pt x="17" y="0"/>
                  </a:lnTo>
                  <a:lnTo>
                    <a:pt x="22" y="1"/>
                  </a:lnTo>
                  <a:lnTo>
                    <a:pt x="23" y="1"/>
                  </a:lnTo>
                  <a:lnTo>
                    <a:pt x="35" y="0"/>
                  </a:lnTo>
                  <a:lnTo>
                    <a:pt x="42" y="3"/>
                  </a:lnTo>
                  <a:lnTo>
                    <a:pt x="44" y="5"/>
                  </a:lnTo>
                </a:path>
              </a:pathLst>
            </a:custGeom>
            <a:noFill/>
            <a:ln w="3">
              <a:solidFill>
                <a:srgbClr val="00BDFF"/>
              </a:solidFill>
              <a:prstDash val="solid"/>
              <a:round/>
              <a:headEnd/>
              <a:tailEnd/>
            </a:ln>
          </p:spPr>
          <p:txBody>
            <a:bodyPr/>
            <a:lstStyle/>
            <a:p>
              <a:endParaRPr lang="nb-NO" dirty="0"/>
            </a:p>
          </p:txBody>
        </p:sp>
        <p:sp>
          <p:nvSpPr>
            <p:cNvPr id="2325" name="Freeform 2464"/>
            <p:cNvSpPr>
              <a:spLocks/>
            </p:cNvSpPr>
            <p:nvPr/>
          </p:nvSpPr>
          <p:spPr bwMode="auto">
            <a:xfrm>
              <a:off x="2787650" y="5191125"/>
              <a:ext cx="20638" cy="17463"/>
            </a:xfrm>
            <a:custGeom>
              <a:avLst/>
              <a:gdLst>
                <a:gd name="T0" fmla="*/ 0 w 13"/>
                <a:gd name="T1" fmla="*/ 1588 h 11"/>
                <a:gd name="T2" fmla="*/ 1588 w 13"/>
                <a:gd name="T3" fmla="*/ 0 h 11"/>
                <a:gd name="T4" fmla="*/ 9525 w 13"/>
                <a:gd name="T5" fmla="*/ 4763 h 11"/>
                <a:gd name="T6" fmla="*/ 20638 w 13"/>
                <a:gd name="T7" fmla="*/ 14288 h 11"/>
                <a:gd name="T8" fmla="*/ 17463 w 13"/>
                <a:gd name="T9" fmla="*/ 17463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0" y="1"/>
                  </a:moveTo>
                  <a:lnTo>
                    <a:pt x="1" y="0"/>
                  </a:lnTo>
                  <a:lnTo>
                    <a:pt x="6" y="3"/>
                  </a:lnTo>
                  <a:lnTo>
                    <a:pt x="13" y="9"/>
                  </a:lnTo>
                  <a:lnTo>
                    <a:pt x="11" y="11"/>
                  </a:lnTo>
                </a:path>
              </a:pathLst>
            </a:custGeom>
            <a:noFill/>
            <a:ln w="3">
              <a:solidFill>
                <a:srgbClr val="00BDFF"/>
              </a:solidFill>
              <a:prstDash val="solid"/>
              <a:round/>
              <a:headEnd/>
              <a:tailEnd/>
            </a:ln>
          </p:spPr>
          <p:txBody>
            <a:bodyPr/>
            <a:lstStyle/>
            <a:p>
              <a:endParaRPr lang="nb-NO" dirty="0"/>
            </a:p>
          </p:txBody>
        </p:sp>
        <p:sp>
          <p:nvSpPr>
            <p:cNvPr id="2326" name="Freeform 2465"/>
            <p:cNvSpPr>
              <a:spLocks/>
            </p:cNvSpPr>
            <p:nvPr/>
          </p:nvSpPr>
          <p:spPr bwMode="auto">
            <a:xfrm>
              <a:off x="2808288" y="5203825"/>
              <a:ext cx="14287" cy="19050"/>
            </a:xfrm>
            <a:custGeom>
              <a:avLst/>
              <a:gdLst>
                <a:gd name="T0" fmla="*/ 0 w 9"/>
                <a:gd name="T1" fmla="*/ 15875 h 12"/>
                <a:gd name="T2" fmla="*/ 3175 w 9"/>
                <a:gd name="T3" fmla="*/ 11112 h 12"/>
                <a:gd name="T4" fmla="*/ 9525 w 9"/>
                <a:gd name="T5" fmla="*/ 19050 h 12"/>
                <a:gd name="T6" fmla="*/ 9525 w 9"/>
                <a:gd name="T7" fmla="*/ 11112 h 12"/>
                <a:gd name="T8" fmla="*/ 7937 w 9"/>
                <a:gd name="T9" fmla="*/ 7938 h 12"/>
                <a:gd name="T10" fmla="*/ 14287 w 9"/>
                <a:gd name="T11" fmla="*/ 0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0" y="10"/>
                  </a:moveTo>
                  <a:lnTo>
                    <a:pt x="2" y="7"/>
                  </a:lnTo>
                  <a:lnTo>
                    <a:pt x="6" y="12"/>
                  </a:lnTo>
                  <a:lnTo>
                    <a:pt x="6" y="7"/>
                  </a:lnTo>
                  <a:lnTo>
                    <a:pt x="5" y="5"/>
                  </a:lnTo>
                  <a:lnTo>
                    <a:pt x="9" y="0"/>
                  </a:lnTo>
                </a:path>
              </a:pathLst>
            </a:custGeom>
            <a:noFill/>
            <a:ln w="3">
              <a:solidFill>
                <a:srgbClr val="00BDFF"/>
              </a:solidFill>
              <a:prstDash val="solid"/>
              <a:round/>
              <a:headEnd/>
              <a:tailEnd/>
            </a:ln>
          </p:spPr>
          <p:txBody>
            <a:bodyPr/>
            <a:lstStyle/>
            <a:p>
              <a:endParaRPr lang="nb-NO" dirty="0"/>
            </a:p>
          </p:txBody>
        </p:sp>
        <p:sp>
          <p:nvSpPr>
            <p:cNvPr id="2327" name="Freeform 2466"/>
            <p:cNvSpPr>
              <a:spLocks/>
            </p:cNvSpPr>
            <p:nvPr/>
          </p:nvSpPr>
          <p:spPr bwMode="auto">
            <a:xfrm>
              <a:off x="2514600" y="5222875"/>
              <a:ext cx="7938" cy="6350"/>
            </a:xfrm>
            <a:custGeom>
              <a:avLst/>
              <a:gdLst>
                <a:gd name="T0" fmla="*/ 7938 w 5"/>
                <a:gd name="T1" fmla="*/ 6350 h 4"/>
                <a:gd name="T2" fmla="*/ 7938 w 5"/>
                <a:gd name="T3" fmla="*/ 0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5" y="0"/>
                  </a:lnTo>
                  <a:lnTo>
                    <a:pt x="0" y="0"/>
                  </a:lnTo>
                </a:path>
              </a:pathLst>
            </a:custGeom>
            <a:noFill/>
            <a:ln w="3">
              <a:solidFill>
                <a:srgbClr val="00BDFF"/>
              </a:solidFill>
              <a:prstDash val="solid"/>
              <a:round/>
              <a:headEnd/>
              <a:tailEnd/>
            </a:ln>
          </p:spPr>
          <p:txBody>
            <a:bodyPr/>
            <a:lstStyle/>
            <a:p>
              <a:endParaRPr lang="nb-NO" dirty="0"/>
            </a:p>
          </p:txBody>
        </p:sp>
        <p:sp>
          <p:nvSpPr>
            <p:cNvPr id="2328" name="Freeform 2467"/>
            <p:cNvSpPr>
              <a:spLocks/>
            </p:cNvSpPr>
            <p:nvPr/>
          </p:nvSpPr>
          <p:spPr bwMode="auto">
            <a:xfrm>
              <a:off x="2498725" y="5199063"/>
              <a:ext cx="15875" cy="33337"/>
            </a:xfrm>
            <a:custGeom>
              <a:avLst/>
              <a:gdLst>
                <a:gd name="T0" fmla="*/ 15875 w 10"/>
                <a:gd name="T1" fmla="*/ 23812 h 21"/>
                <a:gd name="T2" fmla="*/ 7938 w 10"/>
                <a:gd name="T3" fmla="*/ 33337 h 21"/>
                <a:gd name="T4" fmla="*/ 3175 w 10"/>
                <a:gd name="T5" fmla="*/ 33337 h 21"/>
                <a:gd name="T6" fmla="*/ 3175 w 10"/>
                <a:gd name="T7" fmla="*/ 31750 h 21"/>
                <a:gd name="T8" fmla="*/ 1588 w 10"/>
                <a:gd name="T9" fmla="*/ 26987 h 21"/>
                <a:gd name="T10" fmla="*/ 0 w 10"/>
                <a:gd name="T11" fmla="*/ 19050 h 21"/>
                <a:gd name="T12" fmla="*/ 0 w 10"/>
                <a:gd name="T13" fmla="*/ 11112 h 21"/>
                <a:gd name="T14" fmla="*/ 3175 w 10"/>
                <a:gd name="T15" fmla="*/ 0 h 21"/>
                <a:gd name="T16" fmla="*/ 9525 w 10"/>
                <a:gd name="T17" fmla="*/ 317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21"/>
                <a:gd name="T29" fmla="*/ 10 w 1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21">
                  <a:moveTo>
                    <a:pt x="10" y="15"/>
                  </a:moveTo>
                  <a:lnTo>
                    <a:pt x="5" y="21"/>
                  </a:lnTo>
                  <a:lnTo>
                    <a:pt x="2" y="21"/>
                  </a:lnTo>
                  <a:lnTo>
                    <a:pt x="2" y="20"/>
                  </a:lnTo>
                  <a:lnTo>
                    <a:pt x="1" y="17"/>
                  </a:lnTo>
                  <a:lnTo>
                    <a:pt x="0" y="12"/>
                  </a:lnTo>
                  <a:lnTo>
                    <a:pt x="0" y="7"/>
                  </a:lnTo>
                  <a:lnTo>
                    <a:pt x="2" y="0"/>
                  </a:lnTo>
                  <a:lnTo>
                    <a:pt x="6" y="2"/>
                  </a:lnTo>
                </a:path>
              </a:pathLst>
            </a:custGeom>
            <a:noFill/>
            <a:ln w="3">
              <a:solidFill>
                <a:srgbClr val="00BDFF"/>
              </a:solidFill>
              <a:prstDash val="solid"/>
              <a:round/>
              <a:headEnd/>
              <a:tailEnd/>
            </a:ln>
          </p:spPr>
          <p:txBody>
            <a:bodyPr/>
            <a:lstStyle/>
            <a:p>
              <a:endParaRPr lang="nb-NO" dirty="0"/>
            </a:p>
          </p:txBody>
        </p:sp>
        <p:sp>
          <p:nvSpPr>
            <p:cNvPr id="2329" name="Freeform 2468"/>
            <p:cNvSpPr>
              <a:spLocks/>
            </p:cNvSpPr>
            <p:nvPr/>
          </p:nvSpPr>
          <p:spPr bwMode="auto">
            <a:xfrm>
              <a:off x="2689225" y="5192713"/>
              <a:ext cx="98425" cy="79375"/>
            </a:xfrm>
            <a:custGeom>
              <a:avLst/>
              <a:gdLst>
                <a:gd name="T0" fmla="*/ 0 w 62"/>
                <a:gd name="T1" fmla="*/ 79375 h 50"/>
                <a:gd name="T2" fmla="*/ 1588 w 62"/>
                <a:gd name="T3" fmla="*/ 77788 h 50"/>
                <a:gd name="T4" fmla="*/ 14288 w 62"/>
                <a:gd name="T5" fmla="*/ 73025 h 50"/>
                <a:gd name="T6" fmla="*/ 17463 w 62"/>
                <a:gd name="T7" fmla="*/ 65088 h 50"/>
                <a:gd name="T8" fmla="*/ 20638 w 62"/>
                <a:gd name="T9" fmla="*/ 58738 h 50"/>
                <a:gd name="T10" fmla="*/ 26988 w 62"/>
                <a:gd name="T11" fmla="*/ 46037 h 50"/>
                <a:gd name="T12" fmla="*/ 39688 w 62"/>
                <a:gd name="T13" fmla="*/ 42862 h 50"/>
                <a:gd name="T14" fmla="*/ 49213 w 62"/>
                <a:gd name="T15" fmla="*/ 36513 h 50"/>
                <a:gd name="T16" fmla="*/ 52388 w 62"/>
                <a:gd name="T17" fmla="*/ 31750 h 50"/>
                <a:gd name="T18" fmla="*/ 52388 w 62"/>
                <a:gd name="T19" fmla="*/ 22225 h 50"/>
                <a:gd name="T20" fmla="*/ 55563 w 62"/>
                <a:gd name="T21" fmla="*/ 22225 h 50"/>
                <a:gd name="T22" fmla="*/ 58738 w 62"/>
                <a:gd name="T23" fmla="*/ 22225 h 50"/>
                <a:gd name="T24" fmla="*/ 68263 w 62"/>
                <a:gd name="T25" fmla="*/ 23812 h 50"/>
                <a:gd name="T26" fmla="*/ 80963 w 62"/>
                <a:gd name="T27" fmla="*/ 19050 h 50"/>
                <a:gd name="T28" fmla="*/ 85725 w 62"/>
                <a:gd name="T29" fmla="*/ 11112 h 50"/>
                <a:gd name="T30" fmla="*/ 98425 w 62"/>
                <a:gd name="T31" fmla="*/ 0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0"/>
                <a:gd name="T50" fmla="*/ 62 w 6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0">
                  <a:moveTo>
                    <a:pt x="0" y="50"/>
                  </a:moveTo>
                  <a:lnTo>
                    <a:pt x="1" y="49"/>
                  </a:lnTo>
                  <a:lnTo>
                    <a:pt x="9" y="46"/>
                  </a:lnTo>
                  <a:lnTo>
                    <a:pt x="11" y="41"/>
                  </a:lnTo>
                  <a:lnTo>
                    <a:pt x="13" y="37"/>
                  </a:lnTo>
                  <a:lnTo>
                    <a:pt x="17" y="29"/>
                  </a:lnTo>
                  <a:lnTo>
                    <a:pt x="25" y="27"/>
                  </a:lnTo>
                  <a:lnTo>
                    <a:pt x="31" y="23"/>
                  </a:lnTo>
                  <a:lnTo>
                    <a:pt x="33" y="20"/>
                  </a:lnTo>
                  <a:lnTo>
                    <a:pt x="33" y="14"/>
                  </a:lnTo>
                  <a:lnTo>
                    <a:pt x="35" y="14"/>
                  </a:lnTo>
                  <a:lnTo>
                    <a:pt x="37" y="14"/>
                  </a:lnTo>
                  <a:lnTo>
                    <a:pt x="43" y="15"/>
                  </a:lnTo>
                  <a:lnTo>
                    <a:pt x="51" y="12"/>
                  </a:lnTo>
                  <a:lnTo>
                    <a:pt x="54" y="7"/>
                  </a:lnTo>
                  <a:lnTo>
                    <a:pt x="62" y="0"/>
                  </a:lnTo>
                </a:path>
              </a:pathLst>
            </a:custGeom>
            <a:noFill/>
            <a:ln w="3">
              <a:solidFill>
                <a:srgbClr val="00BDFF"/>
              </a:solidFill>
              <a:prstDash val="solid"/>
              <a:round/>
              <a:headEnd/>
              <a:tailEnd/>
            </a:ln>
          </p:spPr>
          <p:txBody>
            <a:bodyPr/>
            <a:lstStyle/>
            <a:p>
              <a:endParaRPr lang="nb-NO" dirty="0"/>
            </a:p>
          </p:txBody>
        </p:sp>
        <p:sp>
          <p:nvSpPr>
            <p:cNvPr id="2330" name="Freeform 2469"/>
            <p:cNvSpPr>
              <a:spLocks/>
            </p:cNvSpPr>
            <p:nvPr/>
          </p:nvSpPr>
          <p:spPr bwMode="auto">
            <a:xfrm>
              <a:off x="2649538" y="5165725"/>
              <a:ext cx="93662" cy="106363"/>
            </a:xfrm>
            <a:custGeom>
              <a:avLst/>
              <a:gdLst>
                <a:gd name="T0" fmla="*/ 93662 w 59"/>
                <a:gd name="T1" fmla="*/ 30163 h 67"/>
                <a:gd name="T2" fmla="*/ 79375 w 59"/>
                <a:gd name="T3" fmla="*/ 36513 h 67"/>
                <a:gd name="T4" fmla="*/ 77787 w 59"/>
                <a:gd name="T5" fmla="*/ 33338 h 67"/>
                <a:gd name="T6" fmla="*/ 73025 w 59"/>
                <a:gd name="T7" fmla="*/ 22225 h 67"/>
                <a:gd name="T8" fmla="*/ 73025 w 59"/>
                <a:gd name="T9" fmla="*/ 17463 h 67"/>
                <a:gd name="T10" fmla="*/ 71437 w 59"/>
                <a:gd name="T11" fmla="*/ 0 h 67"/>
                <a:gd name="T12" fmla="*/ 65087 w 59"/>
                <a:gd name="T13" fmla="*/ 4763 h 67"/>
                <a:gd name="T14" fmla="*/ 66675 w 59"/>
                <a:gd name="T15" fmla="*/ 23813 h 67"/>
                <a:gd name="T16" fmla="*/ 71437 w 59"/>
                <a:gd name="T17" fmla="*/ 31750 h 67"/>
                <a:gd name="T18" fmla="*/ 73025 w 59"/>
                <a:gd name="T19" fmla="*/ 36513 h 67"/>
                <a:gd name="T20" fmla="*/ 74612 w 59"/>
                <a:gd name="T21" fmla="*/ 39688 h 67"/>
                <a:gd name="T22" fmla="*/ 58737 w 59"/>
                <a:gd name="T23" fmla="*/ 39688 h 67"/>
                <a:gd name="T24" fmla="*/ 50800 w 59"/>
                <a:gd name="T25" fmla="*/ 42863 h 67"/>
                <a:gd name="T26" fmla="*/ 60325 w 59"/>
                <a:gd name="T27" fmla="*/ 53975 h 67"/>
                <a:gd name="T28" fmla="*/ 60325 w 59"/>
                <a:gd name="T29" fmla="*/ 60325 h 67"/>
                <a:gd name="T30" fmla="*/ 53975 w 59"/>
                <a:gd name="T31" fmla="*/ 63500 h 67"/>
                <a:gd name="T32" fmla="*/ 50800 w 59"/>
                <a:gd name="T33" fmla="*/ 65088 h 67"/>
                <a:gd name="T34" fmla="*/ 52387 w 59"/>
                <a:gd name="T35" fmla="*/ 69850 h 67"/>
                <a:gd name="T36" fmla="*/ 52387 w 59"/>
                <a:gd name="T37" fmla="*/ 79375 h 67"/>
                <a:gd name="T38" fmla="*/ 44450 w 59"/>
                <a:gd name="T39" fmla="*/ 93663 h 67"/>
                <a:gd name="T40" fmla="*/ 39687 w 59"/>
                <a:gd name="T41" fmla="*/ 92075 h 67"/>
                <a:gd name="T42" fmla="*/ 19050 w 59"/>
                <a:gd name="T43" fmla="*/ 77788 h 67"/>
                <a:gd name="T44" fmla="*/ 17462 w 59"/>
                <a:gd name="T45" fmla="*/ 80963 h 67"/>
                <a:gd name="T46" fmla="*/ 17462 w 59"/>
                <a:gd name="T47" fmla="*/ 84138 h 67"/>
                <a:gd name="T48" fmla="*/ 11112 w 59"/>
                <a:gd name="T49" fmla="*/ 92075 h 67"/>
                <a:gd name="T50" fmla="*/ 0 w 59"/>
                <a:gd name="T51" fmla="*/ 106363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
                <a:gd name="T79" fmla="*/ 0 h 67"/>
                <a:gd name="T80" fmla="*/ 59 w 59"/>
                <a:gd name="T81" fmla="*/ 67 h 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 h="67">
                  <a:moveTo>
                    <a:pt x="59" y="19"/>
                  </a:moveTo>
                  <a:lnTo>
                    <a:pt x="50" y="23"/>
                  </a:lnTo>
                  <a:lnTo>
                    <a:pt x="49" y="21"/>
                  </a:lnTo>
                  <a:lnTo>
                    <a:pt x="46" y="14"/>
                  </a:lnTo>
                  <a:lnTo>
                    <a:pt x="46" y="11"/>
                  </a:lnTo>
                  <a:lnTo>
                    <a:pt x="45" y="0"/>
                  </a:lnTo>
                  <a:lnTo>
                    <a:pt x="41" y="3"/>
                  </a:lnTo>
                  <a:lnTo>
                    <a:pt x="42" y="15"/>
                  </a:lnTo>
                  <a:lnTo>
                    <a:pt x="45" y="20"/>
                  </a:lnTo>
                  <a:lnTo>
                    <a:pt x="46" y="23"/>
                  </a:lnTo>
                  <a:lnTo>
                    <a:pt x="47" y="25"/>
                  </a:lnTo>
                  <a:lnTo>
                    <a:pt x="37" y="25"/>
                  </a:lnTo>
                  <a:lnTo>
                    <a:pt x="32" y="27"/>
                  </a:lnTo>
                  <a:lnTo>
                    <a:pt x="38" y="34"/>
                  </a:lnTo>
                  <a:lnTo>
                    <a:pt x="38" y="38"/>
                  </a:lnTo>
                  <a:lnTo>
                    <a:pt x="34" y="40"/>
                  </a:lnTo>
                  <a:lnTo>
                    <a:pt x="32" y="41"/>
                  </a:lnTo>
                  <a:lnTo>
                    <a:pt x="33" y="44"/>
                  </a:lnTo>
                  <a:lnTo>
                    <a:pt x="33" y="50"/>
                  </a:lnTo>
                  <a:lnTo>
                    <a:pt x="28" y="59"/>
                  </a:lnTo>
                  <a:lnTo>
                    <a:pt x="25" y="58"/>
                  </a:lnTo>
                  <a:lnTo>
                    <a:pt x="12" y="49"/>
                  </a:lnTo>
                  <a:lnTo>
                    <a:pt x="11" y="51"/>
                  </a:lnTo>
                  <a:lnTo>
                    <a:pt x="11" y="53"/>
                  </a:lnTo>
                  <a:lnTo>
                    <a:pt x="7" y="58"/>
                  </a:lnTo>
                  <a:lnTo>
                    <a:pt x="0" y="67"/>
                  </a:lnTo>
                </a:path>
              </a:pathLst>
            </a:custGeom>
            <a:noFill/>
            <a:ln w="3">
              <a:solidFill>
                <a:srgbClr val="00BDFF"/>
              </a:solidFill>
              <a:prstDash val="solid"/>
              <a:round/>
              <a:headEnd/>
              <a:tailEnd/>
            </a:ln>
          </p:spPr>
          <p:txBody>
            <a:bodyPr/>
            <a:lstStyle/>
            <a:p>
              <a:endParaRPr lang="nb-NO" dirty="0"/>
            </a:p>
          </p:txBody>
        </p:sp>
        <p:sp>
          <p:nvSpPr>
            <p:cNvPr id="2331" name="Line 2470"/>
            <p:cNvSpPr>
              <a:spLocks noChangeShapeType="1"/>
            </p:cNvSpPr>
            <p:nvPr/>
          </p:nvSpPr>
          <p:spPr bwMode="auto">
            <a:xfrm flipV="1">
              <a:off x="2613025" y="5270500"/>
              <a:ext cx="9525" cy="6350"/>
            </a:xfrm>
            <a:prstGeom prst="line">
              <a:avLst/>
            </a:prstGeom>
            <a:noFill/>
            <a:ln w="3">
              <a:solidFill>
                <a:srgbClr val="00BDFF"/>
              </a:solidFill>
              <a:round/>
              <a:headEnd/>
              <a:tailEnd/>
            </a:ln>
          </p:spPr>
          <p:txBody>
            <a:bodyPr/>
            <a:lstStyle/>
            <a:p>
              <a:endParaRPr lang="nb-NO" dirty="0"/>
            </a:p>
          </p:txBody>
        </p:sp>
        <p:sp>
          <p:nvSpPr>
            <p:cNvPr id="2332" name="Freeform 2471"/>
            <p:cNvSpPr>
              <a:spLocks/>
            </p:cNvSpPr>
            <p:nvPr/>
          </p:nvSpPr>
          <p:spPr bwMode="auto">
            <a:xfrm>
              <a:off x="2676525" y="5272088"/>
              <a:ext cx="12700" cy="11112"/>
            </a:xfrm>
            <a:custGeom>
              <a:avLst/>
              <a:gdLst>
                <a:gd name="T0" fmla="*/ 0 w 8"/>
                <a:gd name="T1" fmla="*/ 11112 h 7"/>
                <a:gd name="T2" fmla="*/ 0 w 8"/>
                <a:gd name="T3" fmla="*/ 7937 h 7"/>
                <a:gd name="T4" fmla="*/ 4762 w 8"/>
                <a:gd name="T5" fmla="*/ 0 h 7"/>
                <a:gd name="T6" fmla="*/ 12700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0" y="5"/>
                  </a:lnTo>
                  <a:lnTo>
                    <a:pt x="3" y="0"/>
                  </a:lnTo>
                  <a:lnTo>
                    <a:pt x="8" y="0"/>
                  </a:lnTo>
                </a:path>
              </a:pathLst>
            </a:custGeom>
            <a:noFill/>
            <a:ln w="3">
              <a:solidFill>
                <a:srgbClr val="00BDFF"/>
              </a:solidFill>
              <a:prstDash val="solid"/>
              <a:round/>
              <a:headEnd/>
              <a:tailEnd/>
            </a:ln>
          </p:spPr>
          <p:txBody>
            <a:bodyPr/>
            <a:lstStyle/>
            <a:p>
              <a:endParaRPr lang="nb-NO" dirty="0"/>
            </a:p>
          </p:txBody>
        </p:sp>
        <p:sp>
          <p:nvSpPr>
            <p:cNvPr id="2333" name="Freeform 2472"/>
            <p:cNvSpPr>
              <a:spLocks/>
            </p:cNvSpPr>
            <p:nvPr/>
          </p:nvSpPr>
          <p:spPr bwMode="auto">
            <a:xfrm>
              <a:off x="2647950" y="5272088"/>
              <a:ext cx="1588" cy="11112"/>
            </a:xfrm>
            <a:custGeom>
              <a:avLst/>
              <a:gdLst>
                <a:gd name="T0" fmla="*/ 1588 w 1"/>
                <a:gd name="T1" fmla="*/ 0 h 7"/>
                <a:gd name="T2" fmla="*/ 1588 w 1"/>
                <a:gd name="T3" fmla="*/ 3175 h 7"/>
                <a:gd name="T4" fmla="*/ 0 w 1"/>
                <a:gd name="T5" fmla="*/ 11112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1" y="0"/>
                  </a:moveTo>
                  <a:lnTo>
                    <a:pt x="1" y="2"/>
                  </a:lnTo>
                  <a:lnTo>
                    <a:pt x="0" y="7"/>
                  </a:lnTo>
                </a:path>
              </a:pathLst>
            </a:custGeom>
            <a:noFill/>
            <a:ln w="3">
              <a:solidFill>
                <a:srgbClr val="00BDFF"/>
              </a:solidFill>
              <a:prstDash val="solid"/>
              <a:round/>
              <a:headEnd/>
              <a:tailEnd/>
            </a:ln>
          </p:spPr>
          <p:txBody>
            <a:bodyPr/>
            <a:lstStyle/>
            <a:p>
              <a:endParaRPr lang="nb-NO" dirty="0"/>
            </a:p>
          </p:txBody>
        </p:sp>
        <p:sp>
          <p:nvSpPr>
            <p:cNvPr id="2334" name="Freeform 2473"/>
            <p:cNvSpPr>
              <a:spLocks/>
            </p:cNvSpPr>
            <p:nvPr/>
          </p:nvSpPr>
          <p:spPr bwMode="auto">
            <a:xfrm>
              <a:off x="2505075" y="5178425"/>
              <a:ext cx="122238" cy="106363"/>
            </a:xfrm>
            <a:custGeom>
              <a:avLst/>
              <a:gdLst>
                <a:gd name="T0" fmla="*/ 117475 w 77"/>
                <a:gd name="T1" fmla="*/ 92075 h 67"/>
                <a:gd name="T2" fmla="*/ 122238 w 77"/>
                <a:gd name="T3" fmla="*/ 90488 h 67"/>
                <a:gd name="T4" fmla="*/ 119063 w 77"/>
                <a:gd name="T5" fmla="*/ 85725 h 67"/>
                <a:gd name="T6" fmla="*/ 117475 w 77"/>
                <a:gd name="T7" fmla="*/ 85725 h 67"/>
                <a:gd name="T8" fmla="*/ 95250 w 77"/>
                <a:gd name="T9" fmla="*/ 92075 h 67"/>
                <a:gd name="T10" fmla="*/ 84138 w 77"/>
                <a:gd name="T11" fmla="*/ 98425 h 67"/>
                <a:gd name="T12" fmla="*/ 84138 w 77"/>
                <a:gd name="T13" fmla="*/ 98425 h 67"/>
                <a:gd name="T14" fmla="*/ 80963 w 77"/>
                <a:gd name="T15" fmla="*/ 104775 h 67"/>
                <a:gd name="T16" fmla="*/ 69850 w 77"/>
                <a:gd name="T17" fmla="*/ 104775 h 67"/>
                <a:gd name="T18" fmla="*/ 68263 w 77"/>
                <a:gd name="T19" fmla="*/ 104775 h 67"/>
                <a:gd name="T20" fmla="*/ 65088 w 77"/>
                <a:gd name="T21" fmla="*/ 96838 h 67"/>
                <a:gd name="T22" fmla="*/ 69850 w 77"/>
                <a:gd name="T23" fmla="*/ 80963 h 67"/>
                <a:gd name="T24" fmla="*/ 82550 w 77"/>
                <a:gd name="T25" fmla="*/ 74613 h 67"/>
                <a:gd name="T26" fmla="*/ 84138 w 77"/>
                <a:gd name="T27" fmla="*/ 73025 h 67"/>
                <a:gd name="T28" fmla="*/ 101600 w 77"/>
                <a:gd name="T29" fmla="*/ 73025 h 67"/>
                <a:gd name="T30" fmla="*/ 101600 w 77"/>
                <a:gd name="T31" fmla="*/ 68263 h 67"/>
                <a:gd name="T32" fmla="*/ 82550 w 77"/>
                <a:gd name="T33" fmla="*/ 66675 h 67"/>
                <a:gd name="T34" fmla="*/ 88900 w 77"/>
                <a:gd name="T35" fmla="*/ 53975 h 67"/>
                <a:gd name="T36" fmla="*/ 77788 w 77"/>
                <a:gd name="T37" fmla="*/ 58738 h 67"/>
                <a:gd name="T38" fmla="*/ 87313 w 77"/>
                <a:gd name="T39" fmla="*/ 46038 h 67"/>
                <a:gd name="T40" fmla="*/ 88900 w 77"/>
                <a:gd name="T41" fmla="*/ 41275 h 67"/>
                <a:gd name="T42" fmla="*/ 90488 w 77"/>
                <a:gd name="T43" fmla="*/ 36513 h 67"/>
                <a:gd name="T44" fmla="*/ 92075 w 77"/>
                <a:gd name="T45" fmla="*/ 31750 h 67"/>
                <a:gd name="T46" fmla="*/ 98425 w 77"/>
                <a:gd name="T47" fmla="*/ 20638 h 67"/>
                <a:gd name="T48" fmla="*/ 101600 w 77"/>
                <a:gd name="T49" fmla="*/ 19050 h 67"/>
                <a:gd name="T50" fmla="*/ 101600 w 77"/>
                <a:gd name="T51" fmla="*/ 19050 h 67"/>
                <a:gd name="T52" fmla="*/ 111125 w 77"/>
                <a:gd name="T53" fmla="*/ 14288 h 67"/>
                <a:gd name="T54" fmla="*/ 115888 w 77"/>
                <a:gd name="T55" fmla="*/ 9525 h 67"/>
                <a:gd name="T56" fmla="*/ 111125 w 77"/>
                <a:gd name="T57" fmla="*/ 4763 h 67"/>
                <a:gd name="T58" fmla="*/ 109538 w 77"/>
                <a:gd name="T59" fmla="*/ 0 h 67"/>
                <a:gd name="T60" fmla="*/ 107950 w 77"/>
                <a:gd name="T61" fmla="*/ 3175 h 67"/>
                <a:gd name="T62" fmla="*/ 103188 w 77"/>
                <a:gd name="T63" fmla="*/ 11113 h 67"/>
                <a:gd name="T64" fmla="*/ 92075 w 77"/>
                <a:gd name="T65" fmla="*/ 11113 h 67"/>
                <a:gd name="T66" fmla="*/ 84138 w 77"/>
                <a:gd name="T67" fmla="*/ 30163 h 67"/>
                <a:gd name="T68" fmla="*/ 74613 w 77"/>
                <a:gd name="T69" fmla="*/ 46038 h 67"/>
                <a:gd name="T70" fmla="*/ 74613 w 77"/>
                <a:gd name="T71" fmla="*/ 47625 h 67"/>
                <a:gd name="T72" fmla="*/ 69850 w 77"/>
                <a:gd name="T73" fmla="*/ 52388 h 67"/>
                <a:gd name="T74" fmla="*/ 68263 w 77"/>
                <a:gd name="T75" fmla="*/ 57150 h 67"/>
                <a:gd name="T76" fmla="*/ 63500 w 77"/>
                <a:gd name="T77" fmla="*/ 58738 h 67"/>
                <a:gd name="T78" fmla="*/ 61913 w 77"/>
                <a:gd name="T79" fmla="*/ 68263 h 67"/>
                <a:gd name="T80" fmla="*/ 57150 w 77"/>
                <a:gd name="T81" fmla="*/ 79375 h 67"/>
                <a:gd name="T82" fmla="*/ 55563 w 77"/>
                <a:gd name="T83" fmla="*/ 80963 h 67"/>
                <a:gd name="T84" fmla="*/ 53975 w 77"/>
                <a:gd name="T85" fmla="*/ 84138 h 67"/>
                <a:gd name="T86" fmla="*/ 44450 w 77"/>
                <a:gd name="T87" fmla="*/ 87313 h 67"/>
                <a:gd name="T88" fmla="*/ 41275 w 77"/>
                <a:gd name="T89" fmla="*/ 90488 h 67"/>
                <a:gd name="T90" fmla="*/ 38100 w 77"/>
                <a:gd name="T91" fmla="*/ 92075 h 67"/>
                <a:gd name="T92" fmla="*/ 34925 w 77"/>
                <a:gd name="T93" fmla="*/ 106363 h 67"/>
                <a:gd name="T94" fmla="*/ 31750 w 77"/>
                <a:gd name="T95" fmla="*/ 98425 h 67"/>
                <a:gd name="T96" fmla="*/ 30163 w 77"/>
                <a:gd name="T97" fmla="*/ 96838 h 67"/>
                <a:gd name="T98" fmla="*/ 23813 w 77"/>
                <a:gd name="T99" fmla="*/ 85725 h 67"/>
                <a:gd name="T100" fmla="*/ 15875 w 77"/>
                <a:gd name="T101" fmla="*/ 79375 h 67"/>
                <a:gd name="T102" fmla="*/ 23813 w 77"/>
                <a:gd name="T103" fmla="*/ 73025 h 67"/>
                <a:gd name="T104" fmla="*/ 22225 w 77"/>
                <a:gd name="T105" fmla="*/ 66675 h 67"/>
                <a:gd name="T106" fmla="*/ 20638 w 77"/>
                <a:gd name="T107" fmla="*/ 65088 h 67"/>
                <a:gd name="T108" fmla="*/ 4763 w 77"/>
                <a:gd name="T109" fmla="*/ 68263 h 67"/>
                <a:gd name="T110" fmla="*/ 3175 w 77"/>
                <a:gd name="T111" fmla="*/ 66675 h 67"/>
                <a:gd name="T112" fmla="*/ 0 w 77"/>
                <a:gd name="T113" fmla="*/ 65088 h 67"/>
                <a:gd name="T114" fmla="*/ 1588 w 77"/>
                <a:gd name="T115" fmla="*/ 58738 h 67"/>
                <a:gd name="T116" fmla="*/ 4763 w 77"/>
                <a:gd name="T117" fmla="*/ 58738 h 67"/>
                <a:gd name="T118" fmla="*/ 11113 w 77"/>
                <a:gd name="T119" fmla="*/ 53975 h 67"/>
                <a:gd name="T120" fmla="*/ 17463 w 77"/>
                <a:gd name="T121" fmla="*/ 50800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
                <a:gd name="T184" fmla="*/ 0 h 67"/>
                <a:gd name="T185" fmla="*/ 77 w 77"/>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 h="67">
                  <a:moveTo>
                    <a:pt x="74" y="58"/>
                  </a:moveTo>
                  <a:lnTo>
                    <a:pt x="77" y="57"/>
                  </a:lnTo>
                  <a:lnTo>
                    <a:pt x="75" y="54"/>
                  </a:lnTo>
                  <a:lnTo>
                    <a:pt x="74" y="54"/>
                  </a:lnTo>
                  <a:lnTo>
                    <a:pt x="60" y="58"/>
                  </a:lnTo>
                  <a:lnTo>
                    <a:pt x="53" y="62"/>
                  </a:lnTo>
                  <a:lnTo>
                    <a:pt x="51" y="66"/>
                  </a:lnTo>
                  <a:lnTo>
                    <a:pt x="44" y="66"/>
                  </a:lnTo>
                  <a:lnTo>
                    <a:pt x="43" y="66"/>
                  </a:lnTo>
                  <a:lnTo>
                    <a:pt x="41" y="61"/>
                  </a:lnTo>
                  <a:lnTo>
                    <a:pt x="44" y="51"/>
                  </a:lnTo>
                  <a:lnTo>
                    <a:pt x="52" y="47"/>
                  </a:lnTo>
                  <a:lnTo>
                    <a:pt x="53" y="46"/>
                  </a:lnTo>
                  <a:lnTo>
                    <a:pt x="64" y="46"/>
                  </a:lnTo>
                  <a:lnTo>
                    <a:pt x="64" y="43"/>
                  </a:lnTo>
                  <a:lnTo>
                    <a:pt x="52" y="42"/>
                  </a:lnTo>
                  <a:lnTo>
                    <a:pt x="56" y="34"/>
                  </a:lnTo>
                  <a:lnTo>
                    <a:pt x="49" y="37"/>
                  </a:lnTo>
                  <a:lnTo>
                    <a:pt x="55" y="29"/>
                  </a:lnTo>
                  <a:lnTo>
                    <a:pt x="56" y="26"/>
                  </a:lnTo>
                  <a:lnTo>
                    <a:pt x="57" y="23"/>
                  </a:lnTo>
                  <a:lnTo>
                    <a:pt x="58" y="20"/>
                  </a:lnTo>
                  <a:lnTo>
                    <a:pt x="62" y="13"/>
                  </a:lnTo>
                  <a:lnTo>
                    <a:pt x="64" y="12"/>
                  </a:lnTo>
                  <a:lnTo>
                    <a:pt x="70" y="9"/>
                  </a:lnTo>
                  <a:lnTo>
                    <a:pt x="73" y="6"/>
                  </a:lnTo>
                  <a:lnTo>
                    <a:pt x="70" y="3"/>
                  </a:lnTo>
                  <a:lnTo>
                    <a:pt x="69" y="0"/>
                  </a:lnTo>
                  <a:lnTo>
                    <a:pt x="68" y="2"/>
                  </a:lnTo>
                  <a:lnTo>
                    <a:pt x="65" y="7"/>
                  </a:lnTo>
                  <a:lnTo>
                    <a:pt x="58" y="7"/>
                  </a:lnTo>
                  <a:lnTo>
                    <a:pt x="53" y="19"/>
                  </a:lnTo>
                  <a:lnTo>
                    <a:pt x="47" y="29"/>
                  </a:lnTo>
                  <a:lnTo>
                    <a:pt x="47" y="30"/>
                  </a:lnTo>
                  <a:lnTo>
                    <a:pt x="44" y="33"/>
                  </a:lnTo>
                  <a:lnTo>
                    <a:pt x="43" y="36"/>
                  </a:lnTo>
                  <a:lnTo>
                    <a:pt x="40" y="37"/>
                  </a:lnTo>
                  <a:lnTo>
                    <a:pt x="39" y="43"/>
                  </a:lnTo>
                  <a:lnTo>
                    <a:pt x="36" y="50"/>
                  </a:lnTo>
                  <a:lnTo>
                    <a:pt x="35" y="51"/>
                  </a:lnTo>
                  <a:lnTo>
                    <a:pt x="34" y="53"/>
                  </a:lnTo>
                  <a:lnTo>
                    <a:pt x="28" y="55"/>
                  </a:lnTo>
                  <a:lnTo>
                    <a:pt x="26" y="57"/>
                  </a:lnTo>
                  <a:lnTo>
                    <a:pt x="24" y="58"/>
                  </a:lnTo>
                  <a:lnTo>
                    <a:pt x="22" y="67"/>
                  </a:lnTo>
                  <a:lnTo>
                    <a:pt x="20" y="62"/>
                  </a:lnTo>
                  <a:lnTo>
                    <a:pt x="19" y="61"/>
                  </a:lnTo>
                  <a:lnTo>
                    <a:pt x="15" y="54"/>
                  </a:lnTo>
                  <a:lnTo>
                    <a:pt x="10" y="50"/>
                  </a:lnTo>
                  <a:lnTo>
                    <a:pt x="15" y="46"/>
                  </a:lnTo>
                  <a:lnTo>
                    <a:pt x="14" y="42"/>
                  </a:lnTo>
                  <a:lnTo>
                    <a:pt x="13" y="41"/>
                  </a:lnTo>
                  <a:lnTo>
                    <a:pt x="3" y="43"/>
                  </a:lnTo>
                  <a:lnTo>
                    <a:pt x="2" y="42"/>
                  </a:lnTo>
                  <a:lnTo>
                    <a:pt x="0" y="41"/>
                  </a:lnTo>
                  <a:lnTo>
                    <a:pt x="1" y="37"/>
                  </a:lnTo>
                  <a:lnTo>
                    <a:pt x="3" y="37"/>
                  </a:lnTo>
                  <a:lnTo>
                    <a:pt x="7" y="34"/>
                  </a:lnTo>
                  <a:lnTo>
                    <a:pt x="11" y="32"/>
                  </a:lnTo>
                </a:path>
              </a:pathLst>
            </a:custGeom>
            <a:noFill/>
            <a:ln w="3">
              <a:solidFill>
                <a:srgbClr val="00BDFF"/>
              </a:solidFill>
              <a:prstDash val="solid"/>
              <a:round/>
              <a:headEnd/>
              <a:tailEnd/>
            </a:ln>
          </p:spPr>
          <p:txBody>
            <a:bodyPr/>
            <a:lstStyle/>
            <a:p>
              <a:endParaRPr lang="nb-NO" dirty="0"/>
            </a:p>
          </p:txBody>
        </p:sp>
        <p:sp>
          <p:nvSpPr>
            <p:cNvPr id="2335" name="Freeform 2474"/>
            <p:cNvSpPr>
              <a:spLocks/>
            </p:cNvSpPr>
            <p:nvPr/>
          </p:nvSpPr>
          <p:spPr bwMode="auto">
            <a:xfrm>
              <a:off x="2466975" y="5270500"/>
              <a:ext cx="14288" cy="20638"/>
            </a:xfrm>
            <a:custGeom>
              <a:avLst/>
              <a:gdLst>
                <a:gd name="T0" fmla="*/ 14288 w 9"/>
                <a:gd name="T1" fmla="*/ 20638 h 13"/>
                <a:gd name="T2" fmla="*/ 6350 w 9"/>
                <a:gd name="T3" fmla="*/ 20638 h 13"/>
                <a:gd name="T4" fmla="*/ 0 w 9"/>
                <a:gd name="T5" fmla="*/ 0 h 13"/>
                <a:gd name="T6" fmla="*/ 11113 w 9"/>
                <a:gd name="T7" fmla="*/ 0 h 13"/>
                <a:gd name="T8" fmla="*/ 14288 w 9"/>
                <a:gd name="T9" fmla="*/ 20638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9" y="13"/>
                  </a:moveTo>
                  <a:lnTo>
                    <a:pt x="4" y="13"/>
                  </a:lnTo>
                  <a:lnTo>
                    <a:pt x="0" y="0"/>
                  </a:lnTo>
                  <a:lnTo>
                    <a:pt x="7" y="0"/>
                  </a:lnTo>
                  <a:lnTo>
                    <a:pt x="9" y="13"/>
                  </a:lnTo>
                </a:path>
              </a:pathLst>
            </a:custGeom>
            <a:noFill/>
            <a:ln w="3">
              <a:solidFill>
                <a:srgbClr val="00BDFF"/>
              </a:solidFill>
              <a:prstDash val="solid"/>
              <a:round/>
              <a:headEnd/>
              <a:tailEnd/>
            </a:ln>
          </p:spPr>
          <p:txBody>
            <a:bodyPr/>
            <a:lstStyle/>
            <a:p>
              <a:endParaRPr lang="nb-NO" dirty="0"/>
            </a:p>
          </p:txBody>
        </p:sp>
        <p:sp>
          <p:nvSpPr>
            <p:cNvPr id="2336" name="Freeform 2475"/>
            <p:cNvSpPr>
              <a:spLocks/>
            </p:cNvSpPr>
            <p:nvPr/>
          </p:nvSpPr>
          <p:spPr bwMode="auto">
            <a:xfrm>
              <a:off x="2630488" y="5283200"/>
              <a:ext cx="17462" cy="15875"/>
            </a:xfrm>
            <a:custGeom>
              <a:avLst/>
              <a:gdLst>
                <a:gd name="T0" fmla="*/ 17462 w 11"/>
                <a:gd name="T1" fmla="*/ 0 h 10"/>
                <a:gd name="T2" fmla="*/ 15875 w 11"/>
                <a:gd name="T3" fmla="*/ 6350 h 10"/>
                <a:gd name="T4" fmla="*/ 3175 w 11"/>
                <a:gd name="T5" fmla="*/ 6350 h 10"/>
                <a:gd name="T6" fmla="*/ 0 w 11"/>
                <a:gd name="T7" fmla="*/ 15875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11" y="0"/>
                  </a:moveTo>
                  <a:lnTo>
                    <a:pt x="10" y="4"/>
                  </a:lnTo>
                  <a:lnTo>
                    <a:pt x="2" y="4"/>
                  </a:lnTo>
                  <a:lnTo>
                    <a:pt x="0" y="10"/>
                  </a:lnTo>
                </a:path>
              </a:pathLst>
            </a:custGeom>
            <a:noFill/>
            <a:ln w="3">
              <a:solidFill>
                <a:srgbClr val="00BDFF"/>
              </a:solidFill>
              <a:prstDash val="solid"/>
              <a:round/>
              <a:headEnd/>
              <a:tailEnd/>
            </a:ln>
          </p:spPr>
          <p:txBody>
            <a:bodyPr/>
            <a:lstStyle/>
            <a:p>
              <a:endParaRPr lang="nb-NO" dirty="0"/>
            </a:p>
          </p:txBody>
        </p:sp>
        <p:sp>
          <p:nvSpPr>
            <p:cNvPr id="2337" name="Freeform 2476"/>
            <p:cNvSpPr>
              <a:spLocks/>
            </p:cNvSpPr>
            <p:nvPr/>
          </p:nvSpPr>
          <p:spPr bwMode="auto">
            <a:xfrm>
              <a:off x="2768600" y="5208588"/>
              <a:ext cx="36513" cy="101600"/>
            </a:xfrm>
            <a:custGeom>
              <a:avLst/>
              <a:gdLst>
                <a:gd name="T0" fmla="*/ 36513 w 23"/>
                <a:gd name="T1" fmla="*/ 0 h 64"/>
                <a:gd name="T2" fmla="*/ 28575 w 23"/>
                <a:gd name="T3" fmla="*/ 17462 h 64"/>
                <a:gd name="T4" fmla="*/ 20638 w 23"/>
                <a:gd name="T5" fmla="*/ 38100 h 64"/>
                <a:gd name="T6" fmla="*/ 15875 w 23"/>
                <a:gd name="T7" fmla="*/ 50800 h 64"/>
                <a:gd name="T8" fmla="*/ 9525 w 23"/>
                <a:gd name="T9" fmla="*/ 66675 h 64"/>
                <a:gd name="T10" fmla="*/ 6350 w 23"/>
                <a:gd name="T11" fmla="*/ 77787 h 64"/>
                <a:gd name="T12" fmla="*/ 1588 w 23"/>
                <a:gd name="T13" fmla="*/ 88900 h 64"/>
                <a:gd name="T14" fmla="*/ 1588 w 23"/>
                <a:gd name="T15" fmla="*/ 90487 h 64"/>
                <a:gd name="T16" fmla="*/ 0 w 23"/>
                <a:gd name="T17" fmla="*/ 10160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64"/>
                <a:gd name="T29" fmla="*/ 23 w 23"/>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64">
                  <a:moveTo>
                    <a:pt x="23" y="0"/>
                  </a:moveTo>
                  <a:lnTo>
                    <a:pt x="18" y="11"/>
                  </a:lnTo>
                  <a:lnTo>
                    <a:pt x="13" y="24"/>
                  </a:lnTo>
                  <a:lnTo>
                    <a:pt x="10" y="32"/>
                  </a:lnTo>
                  <a:lnTo>
                    <a:pt x="6" y="42"/>
                  </a:lnTo>
                  <a:lnTo>
                    <a:pt x="4" y="49"/>
                  </a:lnTo>
                  <a:lnTo>
                    <a:pt x="1" y="56"/>
                  </a:lnTo>
                  <a:lnTo>
                    <a:pt x="1" y="57"/>
                  </a:lnTo>
                  <a:lnTo>
                    <a:pt x="0" y="64"/>
                  </a:lnTo>
                </a:path>
              </a:pathLst>
            </a:custGeom>
            <a:noFill/>
            <a:ln w="3">
              <a:solidFill>
                <a:srgbClr val="00BDFF"/>
              </a:solidFill>
              <a:prstDash val="solid"/>
              <a:round/>
              <a:headEnd/>
              <a:tailEnd/>
            </a:ln>
          </p:spPr>
          <p:txBody>
            <a:bodyPr/>
            <a:lstStyle/>
            <a:p>
              <a:endParaRPr lang="nb-NO" dirty="0"/>
            </a:p>
          </p:txBody>
        </p:sp>
        <p:sp>
          <p:nvSpPr>
            <p:cNvPr id="2338" name="Freeform 2477"/>
            <p:cNvSpPr>
              <a:spLocks/>
            </p:cNvSpPr>
            <p:nvPr/>
          </p:nvSpPr>
          <p:spPr bwMode="auto">
            <a:xfrm>
              <a:off x="2676525" y="5283200"/>
              <a:ext cx="11113" cy="28575"/>
            </a:xfrm>
            <a:custGeom>
              <a:avLst/>
              <a:gdLst>
                <a:gd name="T0" fmla="*/ 11113 w 7"/>
                <a:gd name="T1" fmla="*/ 28575 h 18"/>
                <a:gd name="T2" fmla="*/ 11113 w 7"/>
                <a:gd name="T3" fmla="*/ 26988 h 18"/>
                <a:gd name="T4" fmla="*/ 6350 w 7"/>
                <a:gd name="T5" fmla="*/ 15875 h 18"/>
                <a:gd name="T6" fmla="*/ 4763 w 7"/>
                <a:gd name="T7" fmla="*/ 15875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7" y="18"/>
                  </a:moveTo>
                  <a:lnTo>
                    <a:pt x="7" y="17"/>
                  </a:lnTo>
                  <a:lnTo>
                    <a:pt x="4" y="10"/>
                  </a:lnTo>
                  <a:lnTo>
                    <a:pt x="3" y="10"/>
                  </a:lnTo>
                  <a:lnTo>
                    <a:pt x="0" y="0"/>
                  </a:lnTo>
                </a:path>
              </a:pathLst>
            </a:custGeom>
            <a:noFill/>
            <a:ln w="3">
              <a:solidFill>
                <a:srgbClr val="00BDFF"/>
              </a:solidFill>
              <a:prstDash val="solid"/>
              <a:round/>
              <a:headEnd/>
              <a:tailEnd/>
            </a:ln>
          </p:spPr>
          <p:txBody>
            <a:bodyPr/>
            <a:lstStyle/>
            <a:p>
              <a:endParaRPr lang="nb-NO" dirty="0"/>
            </a:p>
          </p:txBody>
        </p:sp>
        <p:sp>
          <p:nvSpPr>
            <p:cNvPr id="2339" name="Freeform 2478"/>
            <p:cNvSpPr>
              <a:spLocks/>
            </p:cNvSpPr>
            <p:nvPr/>
          </p:nvSpPr>
          <p:spPr bwMode="auto">
            <a:xfrm>
              <a:off x="2687638" y="5295900"/>
              <a:ext cx="30162" cy="20638"/>
            </a:xfrm>
            <a:custGeom>
              <a:avLst/>
              <a:gdLst>
                <a:gd name="T0" fmla="*/ 28575 w 19"/>
                <a:gd name="T1" fmla="*/ 11113 h 13"/>
                <a:gd name="T2" fmla="*/ 30162 w 19"/>
                <a:gd name="T3" fmla="*/ 3175 h 13"/>
                <a:gd name="T4" fmla="*/ 23812 w 19"/>
                <a:gd name="T5" fmla="*/ 0 h 13"/>
                <a:gd name="T6" fmla="*/ 22225 w 19"/>
                <a:gd name="T7" fmla="*/ 3175 h 13"/>
                <a:gd name="T8" fmla="*/ 20637 w 19"/>
                <a:gd name="T9" fmla="*/ 9525 h 13"/>
                <a:gd name="T10" fmla="*/ 1587 w 19"/>
                <a:gd name="T11" fmla="*/ 20638 h 13"/>
                <a:gd name="T12" fmla="*/ 0 w 19"/>
                <a:gd name="T13" fmla="*/ 15875 h 13"/>
                <a:gd name="T14" fmla="*/ 0 60000 65536"/>
                <a:gd name="T15" fmla="*/ 0 60000 65536"/>
                <a:gd name="T16" fmla="*/ 0 60000 65536"/>
                <a:gd name="T17" fmla="*/ 0 60000 65536"/>
                <a:gd name="T18" fmla="*/ 0 60000 65536"/>
                <a:gd name="T19" fmla="*/ 0 60000 65536"/>
                <a:gd name="T20" fmla="*/ 0 60000 65536"/>
                <a:gd name="T21" fmla="*/ 0 w 19"/>
                <a:gd name="T22" fmla="*/ 0 h 13"/>
                <a:gd name="T23" fmla="*/ 19 w 1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3">
                  <a:moveTo>
                    <a:pt x="18" y="7"/>
                  </a:moveTo>
                  <a:lnTo>
                    <a:pt x="19" y="2"/>
                  </a:lnTo>
                  <a:lnTo>
                    <a:pt x="15" y="0"/>
                  </a:lnTo>
                  <a:lnTo>
                    <a:pt x="14" y="2"/>
                  </a:lnTo>
                  <a:lnTo>
                    <a:pt x="13" y="6"/>
                  </a:lnTo>
                  <a:lnTo>
                    <a:pt x="1" y="13"/>
                  </a:lnTo>
                  <a:lnTo>
                    <a:pt x="0" y="10"/>
                  </a:lnTo>
                </a:path>
              </a:pathLst>
            </a:custGeom>
            <a:noFill/>
            <a:ln w="3">
              <a:solidFill>
                <a:srgbClr val="00BDFF"/>
              </a:solidFill>
              <a:prstDash val="solid"/>
              <a:round/>
              <a:headEnd/>
              <a:tailEnd/>
            </a:ln>
          </p:spPr>
          <p:txBody>
            <a:bodyPr/>
            <a:lstStyle/>
            <a:p>
              <a:endParaRPr lang="nb-NO" dirty="0"/>
            </a:p>
          </p:txBody>
        </p:sp>
        <p:sp>
          <p:nvSpPr>
            <p:cNvPr id="2340" name="Freeform 2479"/>
            <p:cNvSpPr>
              <a:spLocks/>
            </p:cNvSpPr>
            <p:nvPr/>
          </p:nvSpPr>
          <p:spPr bwMode="auto">
            <a:xfrm>
              <a:off x="2701925" y="5307013"/>
              <a:ext cx="14288" cy="12700"/>
            </a:xfrm>
            <a:custGeom>
              <a:avLst/>
              <a:gdLst>
                <a:gd name="T0" fmla="*/ 0 w 9"/>
                <a:gd name="T1" fmla="*/ 12700 h 8"/>
                <a:gd name="T2" fmla="*/ 7938 w 9"/>
                <a:gd name="T3" fmla="*/ 9525 h 8"/>
                <a:gd name="T4" fmla="*/ 14288 w 9"/>
                <a:gd name="T5" fmla="*/ 4762 h 8"/>
                <a:gd name="T6" fmla="*/ 14288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0" y="8"/>
                  </a:moveTo>
                  <a:lnTo>
                    <a:pt x="5" y="6"/>
                  </a:lnTo>
                  <a:lnTo>
                    <a:pt x="9" y="3"/>
                  </a:lnTo>
                  <a:lnTo>
                    <a:pt x="9" y="0"/>
                  </a:lnTo>
                </a:path>
              </a:pathLst>
            </a:custGeom>
            <a:noFill/>
            <a:ln w="3">
              <a:solidFill>
                <a:srgbClr val="00BDFF"/>
              </a:solidFill>
              <a:prstDash val="solid"/>
              <a:round/>
              <a:headEnd/>
              <a:tailEnd/>
            </a:ln>
          </p:spPr>
          <p:txBody>
            <a:bodyPr/>
            <a:lstStyle/>
            <a:p>
              <a:endParaRPr lang="nb-NO" dirty="0"/>
            </a:p>
          </p:txBody>
        </p:sp>
        <p:sp>
          <p:nvSpPr>
            <p:cNvPr id="2341" name="Freeform 2480"/>
            <p:cNvSpPr>
              <a:spLocks/>
            </p:cNvSpPr>
            <p:nvPr/>
          </p:nvSpPr>
          <p:spPr bwMode="auto">
            <a:xfrm>
              <a:off x="2649538" y="5289550"/>
              <a:ext cx="19050" cy="33338"/>
            </a:xfrm>
            <a:custGeom>
              <a:avLst/>
              <a:gdLst>
                <a:gd name="T0" fmla="*/ 0 w 12"/>
                <a:gd name="T1" fmla="*/ 33338 h 21"/>
                <a:gd name="T2" fmla="*/ 11112 w 12"/>
                <a:gd name="T3" fmla="*/ 23813 h 21"/>
                <a:gd name="T4" fmla="*/ 17463 w 12"/>
                <a:gd name="T5" fmla="*/ 15875 h 21"/>
                <a:gd name="T6" fmla="*/ 17463 w 12"/>
                <a:gd name="T7" fmla="*/ 12700 h 21"/>
                <a:gd name="T8" fmla="*/ 17463 w 12"/>
                <a:gd name="T9" fmla="*/ 9525 h 21"/>
                <a:gd name="T10" fmla="*/ 19050 w 12"/>
                <a:gd name="T11" fmla="*/ 7938 h 21"/>
                <a:gd name="T12" fmla="*/ 17463 w 12"/>
                <a:gd name="T13" fmla="*/ 6350 h 21"/>
                <a:gd name="T14" fmla="*/ 14288 w 12"/>
                <a:gd name="T15" fmla="*/ 3175 h 21"/>
                <a:gd name="T16" fmla="*/ 12700 w 12"/>
                <a:gd name="T17" fmla="*/ 0 h 21"/>
                <a:gd name="T18" fmla="*/ 6350 w 12"/>
                <a:gd name="T19" fmla="*/ 0 h 21"/>
                <a:gd name="T20" fmla="*/ 0 w 12"/>
                <a:gd name="T21" fmla="*/ 1588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1"/>
                <a:gd name="T35" fmla="*/ 12 w 12"/>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1">
                  <a:moveTo>
                    <a:pt x="0" y="21"/>
                  </a:moveTo>
                  <a:lnTo>
                    <a:pt x="7" y="15"/>
                  </a:lnTo>
                  <a:lnTo>
                    <a:pt x="11" y="10"/>
                  </a:lnTo>
                  <a:lnTo>
                    <a:pt x="11" y="8"/>
                  </a:lnTo>
                  <a:lnTo>
                    <a:pt x="11" y="6"/>
                  </a:lnTo>
                  <a:lnTo>
                    <a:pt x="12" y="5"/>
                  </a:lnTo>
                  <a:lnTo>
                    <a:pt x="11" y="4"/>
                  </a:lnTo>
                  <a:lnTo>
                    <a:pt x="9" y="2"/>
                  </a:lnTo>
                  <a:lnTo>
                    <a:pt x="8" y="0"/>
                  </a:lnTo>
                  <a:lnTo>
                    <a:pt x="4" y="0"/>
                  </a:lnTo>
                  <a:lnTo>
                    <a:pt x="0" y="1"/>
                  </a:lnTo>
                </a:path>
              </a:pathLst>
            </a:custGeom>
            <a:noFill/>
            <a:ln w="3">
              <a:solidFill>
                <a:srgbClr val="00BDFF"/>
              </a:solidFill>
              <a:prstDash val="solid"/>
              <a:round/>
              <a:headEnd/>
              <a:tailEnd/>
            </a:ln>
          </p:spPr>
          <p:txBody>
            <a:bodyPr/>
            <a:lstStyle/>
            <a:p>
              <a:endParaRPr lang="nb-NO" dirty="0"/>
            </a:p>
          </p:txBody>
        </p:sp>
        <p:sp>
          <p:nvSpPr>
            <p:cNvPr id="2342" name="Freeform 2481"/>
            <p:cNvSpPr>
              <a:spLocks/>
            </p:cNvSpPr>
            <p:nvPr/>
          </p:nvSpPr>
          <p:spPr bwMode="auto">
            <a:xfrm>
              <a:off x="2693988" y="5319713"/>
              <a:ext cx="7937" cy="3175"/>
            </a:xfrm>
            <a:custGeom>
              <a:avLst/>
              <a:gdLst>
                <a:gd name="T0" fmla="*/ 0 w 5"/>
                <a:gd name="T1" fmla="*/ 3175 h 2"/>
                <a:gd name="T2" fmla="*/ 1587 w 5"/>
                <a:gd name="T3" fmla="*/ 3175 h 2"/>
                <a:gd name="T4" fmla="*/ 7937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1" y="2"/>
                  </a:lnTo>
                  <a:lnTo>
                    <a:pt x="5" y="0"/>
                  </a:lnTo>
                </a:path>
              </a:pathLst>
            </a:custGeom>
            <a:noFill/>
            <a:ln w="3">
              <a:solidFill>
                <a:srgbClr val="00BDFF"/>
              </a:solidFill>
              <a:prstDash val="solid"/>
              <a:round/>
              <a:headEnd/>
              <a:tailEnd/>
            </a:ln>
          </p:spPr>
          <p:txBody>
            <a:bodyPr/>
            <a:lstStyle/>
            <a:p>
              <a:endParaRPr lang="nb-NO" dirty="0"/>
            </a:p>
          </p:txBody>
        </p:sp>
        <p:sp>
          <p:nvSpPr>
            <p:cNvPr id="2343" name="Freeform 2482"/>
            <p:cNvSpPr>
              <a:spLocks/>
            </p:cNvSpPr>
            <p:nvPr/>
          </p:nvSpPr>
          <p:spPr bwMode="auto">
            <a:xfrm>
              <a:off x="2668588" y="5322888"/>
              <a:ext cx="25400" cy="1587"/>
            </a:xfrm>
            <a:custGeom>
              <a:avLst/>
              <a:gdLst>
                <a:gd name="T0" fmla="*/ 0 w 16"/>
                <a:gd name="T1" fmla="*/ 1587 h 1"/>
                <a:gd name="T2" fmla="*/ 12700 w 16"/>
                <a:gd name="T3" fmla="*/ 1587 h 1"/>
                <a:gd name="T4" fmla="*/ 25400 w 16"/>
                <a:gd name="T5" fmla="*/ 0 h 1"/>
                <a:gd name="T6" fmla="*/ 0 60000 65536"/>
                <a:gd name="T7" fmla="*/ 0 60000 65536"/>
                <a:gd name="T8" fmla="*/ 0 60000 65536"/>
                <a:gd name="T9" fmla="*/ 0 w 16"/>
                <a:gd name="T10" fmla="*/ 0 h 1"/>
                <a:gd name="T11" fmla="*/ 16 w 16"/>
                <a:gd name="T12" fmla="*/ 1 h 1"/>
              </a:gdLst>
              <a:ahLst/>
              <a:cxnLst>
                <a:cxn ang="T6">
                  <a:pos x="T0" y="T1"/>
                </a:cxn>
                <a:cxn ang="T7">
                  <a:pos x="T2" y="T3"/>
                </a:cxn>
                <a:cxn ang="T8">
                  <a:pos x="T4" y="T5"/>
                </a:cxn>
              </a:cxnLst>
              <a:rect l="T9" t="T10" r="T11" b="T12"/>
              <a:pathLst>
                <a:path w="16" h="1">
                  <a:moveTo>
                    <a:pt x="0" y="1"/>
                  </a:moveTo>
                  <a:lnTo>
                    <a:pt x="8" y="1"/>
                  </a:lnTo>
                  <a:lnTo>
                    <a:pt x="16" y="0"/>
                  </a:lnTo>
                </a:path>
              </a:pathLst>
            </a:custGeom>
            <a:noFill/>
            <a:ln w="3">
              <a:solidFill>
                <a:srgbClr val="00BDFF"/>
              </a:solidFill>
              <a:prstDash val="solid"/>
              <a:round/>
              <a:headEnd/>
              <a:tailEnd/>
            </a:ln>
          </p:spPr>
          <p:txBody>
            <a:bodyPr/>
            <a:lstStyle/>
            <a:p>
              <a:endParaRPr lang="nb-NO" dirty="0"/>
            </a:p>
          </p:txBody>
        </p:sp>
        <p:sp>
          <p:nvSpPr>
            <p:cNvPr id="2344" name="Freeform 2483"/>
            <p:cNvSpPr>
              <a:spLocks/>
            </p:cNvSpPr>
            <p:nvPr/>
          </p:nvSpPr>
          <p:spPr bwMode="auto">
            <a:xfrm>
              <a:off x="2641600" y="5291138"/>
              <a:ext cx="7938" cy="34925"/>
            </a:xfrm>
            <a:custGeom>
              <a:avLst/>
              <a:gdLst>
                <a:gd name="T0" fmla="*/ 7938 w 5"/>
                <a:gd name="T1" fmla="*/ 0 h 22"/>
                <a:gd name="T2" fmla="*/ 0 w 5"/>
                <a:gd name="T3" fmla="*/ 6350 h 22"/>
                <a:gd name="T4" fmla="*/ 6350 w 5"/>
                <a:gd name="T5" fmla="*/ 34925 h 22"/>
                <a:gd name="T6" fmla="*/ 7938 w 5"/>
                <a:gd name="T7" fmla="*/ 31750 h 22"/>
                <a:gd name="T8" fmla="*/ 7938 w 5"/>
                <a:gd name="T9" fmla="*/ 31750 h 22"/>
                <a:gd name="T10" fmla="*/ 0 60000 65536"/>
                <a:gd name="T11" fmla="*/ 0 60000 65536"/>
                <a:gd name="T12" fmla="*/ 0 60000 65536"/>
                <a:gd name="T13" fmla="*/ 0 60000 65536"/>
                <a:gd name="T14" fmla="*/ 0 60000 65536"/>
                <a:gd name="T15" fmla="*/ 0 w 5"/>
                <a:gd name="T16" fmla="*/ 0 h 22"/>
                <a:gd name="T17" fmla="*/ 5 w 5"/>
                <a:gd name="T18" fmla="*/ 22 h 22"/>
              </a:gdLst>
              <a:ahLst/>
              <a:cxnLst>
                <a:cxn ang="T10">
                  <a:pos x="T0" y="T1"/>
                </a:cxn>
                <a:cxn ang="T11">
                  <a:pos x="T2" y="T3"/>
                </a:cxn>
                <a:cxn ang="T12">
                  <a:pos x="T4" y="T5"/>
                </a:cxn>
                <a:cxn ang="T13">
                  <a:pos x="T6" y="T7"/>
                </a:cxn>
                <a:cxn ang="T14">
                  <a:pos x="T8" y="T9"/>
                </a:cxn>
              </a:cxnLst>
              <a:rect l="T15" t="T16" r="T17" b="T18"/>
              <a:pathLst>
                <a:path w="5" h="22">
                  <a:moveTo>
                    <a:pt x="5" y="0"/>
                  </a:moveTo>
                  <a:lnTo>
                    <a:pt x="0" y="4"/>
                  </a:lnTo>
                  <a:lnTo>
                    <a:pt x="4" y="22"/>
                  </a:lnTo>
                  <a:lnTo>
                    <a:pt x="5" y="20"/>
                  </a:lnTo>
                </a:path>
              </a:pathLst>
            </a:custGeom>
            <a:noFill/>
            <a:ln w="3">
              <a:solidFill>
                <a:srgbClr val="00BDFF"/>
              </a:solidFill>
              <a:prstDash val="solid"/>
              <a:round/>
              <a:headEnd/>
              <a:tailEnd/>
            </a:ln>
          </p:spPr>
          <p:txBody>
            <a:bodyPr/>
            <a:lstStyle/>
            <a:p>
              <a:endParaRPr lang="nb-NO" dirty="0"/>
            </a:p>
          </p:txBody>
        </p:sp>
        <p:sp>
          <p:nvSpPr>
            <p:cNvPr id="2345" name="Freeform 2484"/>
            <p:cNvSpPr>
              <a:spLocks/>
            </p:cNvSpPr>
            <p:nvPr/>
          </p:nvSpPr>
          <p:spPr bwMode="auto">
            <a:xfrm>
              <a:off x="2762250" y="5310188"/>
              <a:ext cx="6350" cy="19050"/>
            </a:xfrm>
            <a:custGeom>
              <a:avLst/>
              <a:gdLst>
                <a:gd name="T0" fmla="*/ 6350 w 4"/>
                <a:gd name="T1" fmla="*/ 0 h 12"/>
                <a:gd name="T2" fmla="*/ 1588 w 4"/>
                <a:gd name="T3" fmla="*/ 7938 h 12"/>
                <a:gd name="T4" fmla="*/ 0 w 4"/>
                <a:gd name="T5" fmla="*/ 15875 h 12"/>
                <a:gd name="T6" fmla="*/ 0 w 4"/>
                <a:gd name="T7" fmla="*/ 19050 h 12"/>
                <a:gd name="T8" fmla="*/ 0 60000 65536"/>
                <a:gd name="T9" fmla="*/ 0 60000 65536"/>
                <a:gd name="T10" fmla="*/ 0 60000 65536"/>
                <a:gd name="T11" fmla="*/ 0 60000 65536"/>
                <a:gd name="T12" fmla="*/ 0 w 4"/>
                <a:gd name="T13" fmla="*/ 0 h 12"/>
                <a:gd name="T14" fmla="*/ 4 w 4"/>
                <a:gd name="T15" fmla="*/ 12 h 12"/>
              </a:gdLst>
              <a:ahLst/>
              <a:cxnLst>
                <a:cxn ang="T8">
                  <a:pos x="T0" y="T1"/>
                </a:cxn>
                <a:cxn ang="T9">
                  <a:pos x="T2" y="T3"/>
                </a:cxn>
                <a:cxn ang="T10">
                  <a:pos x="T4" y="T5"/>
                </a:cxn>
                <a:cxn ang="T11">
                  <a:pos x="T6" y="T7"/>
                </a:cxn>
              </a:cxnLst>
              <a:rect l="T12" t="T13" r="T14" b="T15"/>
              <a:pathLst>
                <a:path w="4" h="12">
                  <a:moveTo>
                    <a:pt x="4" y="0"/>
                  </a:moveTo>
                  <a:lnTo>
                    <a:pt x="1" y="5"/>
                  </a:lnTo>
                  <a:lnTo>
                    <a:pt x="0" y="10"/>
                  </a:lnTo>
                  <a:lnTo>
                    <a:pt x="0" y="12"/>
                  </a:lnTo>
                </a:path>
              </a:pathLst>
            </a:custGeom>
            <a:noFill/>
            <a:ln w="3">
              <a:solidFill>
                <a:srgbClr val="00BDFF"/>
              </a:solidFill>
              <a:prstDash val="solid"/>
              <a:round/>
              <a:headEnd/>
              <a:tailEnd/>
            </a:ln>
          </p:spPr>
          <p:txBody>
            <a:bodyPr/>
            <a:lstStyle/>
            <a:p>
              <a:endParaRPr lang="nb-NO" dirty="0"/>
            </a:p>
          </p:txBody>
        </p:sp>
        <p:sp>
          <p:nvSpPr>
            <p:cNvPr id="2346" name="Freeform 2485"/>
            <p:cNvSpPr>
              <a:spLocks/>
            </p:cNvSpPr>
            <p:nvPr/>
          </p:nvSpPr>
          <p:spPr bwMode="auto">
            <a:xfrm>
              <a:off x="2481263" y="5284788"/>
              <a:ext cx="19050" cy="46037"/>
            </a:xfrm>
            <a:custGeom>
              <a:avLst/>
              <a:gdLst>
                <a:gd name="T0" fmla="*/ 19050 w 12"/>
                <a:gd name="T1" fmla="*/ 11112 h 29"/>
                <a:gd name="T2" fmla="*/ 12700 w 12"/>
                <a:gd name="T3" fmla="*/ 0 h 29"/>
                <a:gd name="T4" fmla="*/ 7938 w 12"/>
                <a:gd name="T5" fmla="*/ 1587 h 29"/>
                <a:gd name="T6" fmla="*/ 0 w 12"/>
                <a:gd name="T7" fmla="*/ 22225 h 29"/>
                <a:gd name="T8" fmla="*/ 1588 w 12"/>
                <a:gd name="T9" fmla="*/ 39687 h 29"/>
                <a:gd name="T10" fmla="*/ 6350 w 12"/>
                <a:gd name="T11" fmla="*/ 46037 h 29"/>
                <a:gd name="T12" fmla="*/ 0 60000 65536"/>
                <a:gd name="T13" fmla="*/ 0 60000 65536"/>
                <a:gd name="T14" fmla="*/ 0 60000 65536"/>
                <a:gd name="T15" fmla="*/ 0 60000 65536"/>
                <a:gd name="T16" fmla="*/ 0 60000 65536"/>
                <a:gd name="T17" fmla="*/ 0 60000 65536"/>
                <a:gd name="T18" fmla="*/ 0 w 12"/>
                <a:gd name="T19" fmla="*/ 0 h 29"/>
                <a:gd name="T20" fmla="*/ 12 w 1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2" h="29">
                  <a:moveTo>
                    <a:pt x="12" y="7"/>
                  </a:moveTo>
                  <a:lnTo>
                    <a:pt x="8" y="0"/>
                  </a:lnTo>
                  <a:lnTo>
                    <a:pt x="5" y="1"/>
                  </a:lnTo>
                  <a:lnTo>
                    <a:pt x="0" y="14"/>
                  </a:lnTo>
                  <a:lnTo>
                    <a:pt x="1" y="25"/>
                  </a:lnTo>
                  <a:lnTo>
                    <a:pt x="4" y="29"/>
                  </a:lnTo>
                </a:path>
              </a:pathLst>
            </a:custGeom>
            <a:noFill/>
            <a:ln w="3">
              <a:solidFill>
                <a:srgbClr val="00BDFF"/>
              </a:solidFill>
              <a:prstDash val="solid"/>
              <a:round/>
              <a:headEnd/>
              <a:tailEnd/>
            </a:ln>
          </p:spPr>
          <p:txBody>
            <a:bodyPr/>
            <a:lstStyle/>
            <a:p>
              <a:endParaRPr lang="nb-NO" dirty="0"/>
            </a:p>
          </p:txBody>
        </p:sp>
        <p:sp>
          <p:nvSpPr>
            <p:cNvPr id="2347" name="Freeform 2486"/>
            <p:cNvSpPr>
              <a:spLocks/>
            </p:cNvSpPr>
            <p:nvPr/>
          </p:nvSpPr>
          <p:spPr bwMode="auto">
            <a:xfrm>
              <a:off x="2487613" y="5295900"/>
              <a:ext cx="17462" cy="41275"/>
            </a:xfrm>
            <a:custGeom>
              <a:avLst/>
              <a:gdLst>
                <a:gd name="T0" fmla="*/ 0 w 11"/>
                <a:gd name="T1" fmla="*/ 34925 h 26"/>
                <a:gd name="T2" fmla="*/ 4762 w 11"/>
                <a:gd name="T3" fmla="*/ 38100 h 26"/>
                <a:gd name="T4" fmla="*/ 6350 w 11"/>
                <a:gd name="T5" fmla="*/ 41275 h 26"/>
                <a:gd name="T6" fmla="*/ 6350 w 11"/>
                <a:gd name="T7" fmla="*/ 38100 h 26"/>
                <a:gd name="T8" fmla="*/ 17462 w 11"/>
                <a:gd name="T9" fmla="*/ 14288 h 26"/>
                <a:gd name="T10" fmla="*/ 12700 w 11"/>
                <a:gd name="T11" fmla="*/ 0 h 26"/>
                <a:gd name="T12" fmla="*/ 0 60000 65536"/>
                <a:gd name="T13" fmla="*/ 0 60000 65536"/>
                <a:gd name="T14" fmla="*/ 0 60000 65536"/>
                <a:gd name="T15" fmla="*/ 0 60000 65536"/>
                <a:gd name="T16" fmla="*/ 0 60000 65536"/>
                <a:gd name="T17" fmla="*/ 0 60000 65536"/>
                <a:gd name="T18" fmla="*/ 0 w 11"/>
                <a:gd name="T19" fmla="*/ 0 h 26"/>
                <a:gd name="T20" fmla="*/ 11 w 1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1" h="26">
                  <a:moveTo>
                    <a:pt x="0" y="22"/>
                  </a:moveTo>
                  <a:lnTo>
                    <a:pt x="3" y="24"/>
                  </a:lnTo>
                  <a:lnTo>
                    <a:pt x="4" y="26"/>
                  </a:lnTo>
                  <a:lnTo>
                    <a:pt x="4" y="24"/>
                  </a:lnTo>
                  <a:lnTo>
                    <a:pt x="11" y="9"/>
                  </a:lnTo>
                  <a:lnTo>
                    <a:pt x="8" y="0"/>
                  </a:lnTo>
                </a:path>
              </a:pathLst>
            </a:custGeom>
            <a:noFill/>
            <a:ln w="3">
              <a:solidFill>
                <a:srgbClr val="00BDFF"/>
              </a:solidFill>
              <a:prstDash val="solid"/>
              <a:round/>
              <a:headEnd/>
              <a:tailEnd/>
            </a:ln>
          </p:spPr>
          <p:txBody>
            <a:bodyPr/>
            <a:lstStyle/>
            <a:p>
              <a:endParaRPr lang="nb-NO" dirty="0"/>
            </a:p>
          </p:txBody>
        </p:sp>
        <p:sp>
          <p:nvSpPr>
            <p:cNvPr id="2348" name="Freeform 2487"/>
            <p:cNvSpPr>
              <a:spLocks/>
            </p:cNvSpPr>
            <p:nvPr/>
          </p:nvSpPr>
          <p:spPr bwMode="auto">
            <a:xfrm>
              <a:off x="2765425" y="5219700"/>
              <a:ext cx="42863" cy="117475"/>
            </a:xfrm>
            <a:custGeom>
              <a:avLst/>
              <a:gdLst>
                <a:gd name="T0" fmla="*/ 0 w 27"/>
                <a:gd name="T1" fmla="*/ 117475 h 74"/>
                <a:gd name="T2" fmla="*/ 4763 w 27"/>
                <a:gd name="T3" fmla="*/ 100012 h 74"/>
                <a:gd name="T4" fmla="*/ 9525 w 27"/>
                <a:gd name="T5" fmla="*/ 93662 h 74"/>
                <a:gd name="T6" fmla="*/ 11113 w 27"/>
                <a:gd name="T7" fmla="*/ 84137 h 74"/>
                <a:gd name="T8" fmla="*/ 11113 w 27"/>
                <a:gd name="T9" fmla="*/ 82550 h 74"/>
                <a:gd name="T10" fmla="*/ 23813 w 27"/>
                <a:gd name="T11" fmla="*/ 55563 h 74"/>
                <a:gd name="T12" fmla="*/ 28575 w 27"/>
                <a:gd name="T13" fmla="*/ 36512 h 74"/>
                <a:gd name="T14" fmla="*/ 36513 w 27"/>
                <a:gd name="T15" fmla="*/ 12700 h 74"/>
                <a:gd name="T16" fmla="*/ 42863 w 27"/>
                <a:gd name="T17" fmla="*/ 0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74"/>
                <a:gd name="T29" fmla="*/ 27 w 27"/>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74">
                  <a:moveTo>
                    <a:pt x="0" y="74"/>
                  </a:moveTo>
                  <a:lnTo>
                    <a:pt x="3" y="63"/>
                  </a:lnTo>
                  <a:lnTo>
                    <a:pt x="6" y="59"/>
                  </a:lnTo>
                  <a:lnTo>
                    <a:pt x="7" y="53"/>
                  </a:lnTo>
                  <a:lnTo>
                    <a:pt x="7" y="52"/>
                  </a:lnTo>
                  <a:lnTo>
                    <a:pt x="15" y="35"/>
                  </a:lnTo>
                  <a:lnTo>
                    <a:pt x="18" y="23"/>
                  </a:lnTo>
                  <a:lnTo>
                    <a:pt x="23" y="8"/>
                  </a:lnTo>
                  <a:lnTo>
                    <a:pt x="27" y="0"/>
                  </a:lnTo>
                </a:path>
              </a:pathLst>
            </a:custGeom>
            <a:noFill/>
            <a:ln w="3">
              <a:solidFill>
                <a:srgbClr val="00BDFF"/>
              </a:solidFill>
              <a:prstDash val="solid"/>
              <a:round/>
              <a:headEnd/>
              <a:tailEnd/>
            </a:ln>
          </p:spPr>
          <p:txBody>
            <a:bodyPr/>
            <a:lstStyle/>
            <a:p>
              <a:endParaRPr lang="nb-NO" dirty="0"/>
            </a:p>
          </p:txBody>
        </p:sp>
        <p:sp>
          <p:nvSpPr>
            <p:cNvPr id="2349" name="Freeform 2488"/>
            <p:cNvSpPr>
              <a:spLocks/>
            </p:cNvSpPr>
            <p:nvPr/>
          </p:nvSpPr>
          <p:spPr bwMode="auto">
            <a:xfrm>
              <a:off x="2762250" y="5329238"/>
              <a:ext cx="3175" cy="7937"/>
            </a:xfrm>
            <a:custGeom>
              <a:avLst/>
              <a:gdLst>
                <a:gd name="T0" fmla="*/ 0 w 2"/>
                <a:gd name="T1" fmla="*/ 0 h 5"/>
                <a:gd name="T2" fmla="*/ 1588 w 2"/>
                <a:gd name="T3" fmla="*/ 4762 h 5"/>
                <a:gd name="T4" fmla="*/ 3175 w 2"/>
                <a:gd name="T5" fmla="*/ 7937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0"/>
                  </a:moveTo>
                  <a:lnTo>
                    <a:pt x="1" y="3"/>
                  </a:lnTo>
                  <a:lnTo>
                    <a:pt x="2" y="5"/>
                  </a:lnTo>
                </a:path>
              </a:pathLst>
            </a:custGeom>
            <a:noFill/>
            <a:ln w="3">
              <a:solidFill>
                <a:srgbClr val="00BDFF"/>
              </a:solidFill>
              <a:prstDash val="solid"/>
              <a:round/>
              <a:headEnd/>
              <a:tailEnd/>
            </a:ln>
          </p:spPr>
          <p:txBody>
            <a:bodyPr/>
            <a:lstStyle/>
            <a:p>
              <a:endParaRPr lang="nb-NO" dirty="0"/>
            </a:p>
          </p:txBody>
        </p:sp>
        <p:sp>
          <p:nvSpPr>
            <p:cNvPr id="2350" name="Freeform 2489"/>
            <p:cNvSpPr>
              <a:spLocks/>
            </p:cNvSpPr>
            <p:nvPr/>
          </p:nvSpPr>
          <p:spPr bwMode="auto">
            <a:xfrm>
              <a:off x="2513013" y="5303838"/>
              <a:ext cx="22225" cy="34925"/>
            </a:xfrm>
            <a:custGeom>
              <a:avLst/>
              <a:gdLst>
                <a:gd name="T0" fmla="*/ 6350 w 14"/>
                <a:gd name="T1" fmla="*/ 34925 h 22"/>
                <a:gd name="T2" fmla="*/ 9525 w 14"/>
                <a:gd name="T3" fmla="*/ 26988 h 22"/>
                <a:gd name="T4" fmla="*/ 20638 w 14"/>
                <a:gd name="T5" fmla="*/ 26988 h 22"/>
                <a:gd name="T6" fmla="*/ 22225 w 14"/>
                <a:gd name="T7" fmla="*/ 25400 h 22"/>
                <a:gd name="T8" fmla="*/ 22225 w 14"/>
                <a:gd name="T9" fmla="*/ 14288 h 22"/>
                <a:gd name="T10" fmla="*/ 20638 w 14"/>
                <a:gd name="T11" fmla="*/ 1588 h 22"/>
                <a:gd name="T12" fmla="*/ 6350 w 14"/>
                <a:gd name="T13" fmla="*/ 0 h 22"/>
                <a:gd name="T14" fmla="*/ 6350 w 14"/>
                <a:gd name="T15" fmla="*/ 1588 h 22"/>
                <a:gd name="T16" fmla="*/ 0 w 14"/>
                <a:gd name="T17" fmla="*/ 33338 h 22"/>
                <a:gd name="T18" fmla="*/ 0 w 14"/>
                <a:gd name="T19" fmla="*/ 33338 h 22"/>
                <a:gd name="T20" fmla="*/ 6350 w 14"/>
                <a:gd name="T21" fmla="*/ 34925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2"/>
                <a:gd name="T35" fmla="*/ 14 w 1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2">
                  <a:moveTo>
                    <a:pt x="4" y="22"/>
                  </a:moveTo>
                  <a:lnTo>
                    <a:pt x="6" y="17"/>
                  </a:lnTo>
                  <a:lnTo>
                    <a:pt x="13" y="17"/>
                  </a:lnTo>
                  <a:lnTo>
                    <a:pt x="14" y="16"/>
                  </a:lnTo>
                  <a:lnTo>
                    <a:pt x="14" y="9"/>
                  </a:lnTo>
                  <a:lnTo>
                    <a:pt x="13" y="1"/>
                  </a:lnTo>
                  <a:lnTo>
                    <a:pt x="4" y="0"/>
                  </a:lnTo>
                  <a:lnTo>
                    <a:pt x="4" y="1"/>
                  </a:lnTo>
                  <a:lnTo>
                    <a:pt x="0" y="21"/>
                  </a:lnTo>
                  <a:lnTo>
                    <a:pt x="4" y="22"/>
                  </a:lnTo>
                </a:path>
              </a:pathLst>
            </a:custGeom>
            <a:noFill/>
            <a:ln w="3">
              <a:solidFill>
                <a:srgbClr val="00BDFF"/>
              </a:solidFill>
              <a:prstDash val="solid"/>
              <a:round/>
              <a:headEnd/>
              <a:tailEnd/>
            </a:ln>
          </p:spPr>
          <p:txBody>
            <a:bodyPr/>
            <a:lstStyle/>
            <a:p>
              <a:endParaRPr lang="nb-NO" dirty="0"/>
            </a:p>
          </p:txBody>
        </p:sp>
        <p:sp>
          <p:nvSpPr>
            <p:cNvPr id="2351" name="Freeform 2490"/>
            <p:cNvSpPr>
              <a:spLocks/>
            </p:cNvSpPr>
            <p:nvPr/>
          </p:nvSpPr>
          <p:spPr bwMode="auto">
            <a:xfrm>
              <a:off x="2460625" y="5326063"/>
              <a:ext cx="22225" cy="19050"/>
            </a:xfrm>
            <a:custGeom>
              <a:avLst/>
              <a:gdLst>
                <a:gd name="T0" fmla="*/ 0 w 14"/>
                <a:gd name="T1" fmla="*/ 19050 h 12"/>
                <a:gd name="T2" fmla="*/ 19050 w 14"/>
                <a:gd name="T3" fmla="*/ 17463 h 12"/>
                <a:gd name="T4" fmla="*/ 22225 w 14"/>
                <a:gd name="T5" fmla="*/ 11112 h 12"/>
                <a:gd name="T6" fmla="*/ 20638 w 14"/>
                <a:gd name="T7" fmla="*/ 3175 h 12"/>
                <a:gd name="T8" fmla="*/ 19050 w 14"/>
                <a:gd name="T9" fmla="*/ 0 h 12"/>
                <a:gd name="T10" fmla="*/ 19050 w 14"/>
                <a:gd name="T11" fmla="*/ 0 h 12"/>
                <a:gd name="T12" fmla="*/ 0 w 14"/>
                <a:gd name="T13" fmla="*/ 4763 h 12"/>
                <a:gd name="T14" fmla="*/ 0 w 14"/>
                <a:gd name="T15" fmla="*/ 1905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0" y="12"/>
                  </a:moveTo>
                  <a:lnTo>
                    <a:pt x="12" y="11"/>
                  </a:lnTo>
                  <a:lnTo>
                    <a:pt x="14" y="7"/>
                  </a:lnTo>
                  <a:lnTo>
                    <a:pt x="13" y="2"/>
                  </a:lnTo>
                  <a:lnTo>
                    <a:pt x="12" y="0"/>
                  </a:lnTo>
                  <a:lnTo>
                    <a:pt x="0" y="3"/>
                  </a:lnTo>
                  <a:lnTo>
                    <a:pt x="0" y="12"/>
                  </a:lnTo>
                </a:path>
              </a:pathLst>
            </a:custGeom>
            <a:noFill/>
            <a:ln w="3">
              <a:solidFill>
                <a:srgbClr val="00BDFF"/>
              </a:solidFill>
              <a:prstDash val="solid"/>
              <a:round/>
              <a:headEnd/>
              <a:tailEnd/>
            </a:ln>
          </p:spPr>
          <p:txBody>
            <a:bodyPr/>
            <a:lstStyle/>
            <a:p>
              <a:endParaRPr lang="nb-NO" dirty="0"/>
            </a:p>
          </p:txBody>
        </p:sp>
        <p:sp>
          <p:nvSpPr>
            <p:cNvPr id="2352" name="Freeform 2491"/>
            <p:cNvSpPr>
              <a:spLocks/>
            </p:cNvSpPr>
            <p:nvPr/>
          </p:nvSpPr>
          <p:spPr bwMode="auto">
            <a:xfrm>
              <a:off x="2649538" y="5324475"/>
              <a:ext cx="19050" cy="20638"/>
            </a:xfrm>
            <a:custGeom>
              <a:avLst/>
              <a:gdLst>
                <a:gd name="T0" fmla="*/ 0 w 12"/>
                <a:gd name="T1" fmla="*/ 20638 h 13"/>
                <a:gd name="T2" fmla="*/ 6350 w 12"/>
                <a:gd name="T3" fmla="*/ 9525 h 13"/>
                <a:gd name="T4" fmla="*/ 17463 w 12"/>
                <a:gd name="T5" fmla="*/ 1588 h 13"/>
                <a:gd name="T6" fmla="*/ 19050 w 12"/>
                <a:gd name="T7" fmla="*/ 0 h 13"/>
                <a:gd name="T8" fmla="*/ 0 60000 65536"/>
                <a:gd name="T9" fmla="*/ 0 60000 65536"/>
                <a:gd name="T10" fmla="*/ 0 60000 65536"/>
                <a:gd name="T11" fmla="*/ 0 60000 65536"/>
                <a:gd name="T12" fmla="*/ 0 w 12"/>
                <a:gd name="T13" fmla="*/ 0 h 13"/>
                <a:gd name="T14" fmla="*/ 12 w 12"/>
                <a:gd name="T15" fmla="*/ 13 h 13"/>
              </a:gdLst>
              <a:ahLst/>
              <a:cxnLst>
                <a:cxn ang="T8">
                  <a:pos x="T0" y="T1"/>
                </a:cxn>
                <a:cxn ang="T9">
                  <a:pos x="T2" y="T3"/>
                </a:cxn>
                <a:cxn ang="T10">
                  <a:pos x="T4" y="T5"/>
                </a:cxn>
                <a:cxn ang="T11">
                  <a:pos x="T6" y="T7"/>
                </a:cxn>
              </a:cxnLst>
              <a:rect l="T12" t="T13" r="T14" b="T15"/>
              <a:pathLst>
                <a:path w="12" h="13">
                  <a:moveTo>
                    <a:pt x="0" y="13"/>
                  </a:moveTo>
                  <a:lnTo>
                    <a:pt x="4" y="6"/>
                  </a:lnTo>
                  <a:lnTo>
                    <a:pt x="11" y="1"/>
                  </a:lnTo>
                  <a:lnTo>
                    <a:pt x="12" y="0"/>
                  </a:lnTo>
                </a:path>
              </a:pathLst>
            </a:custGeom>
            <a:noFill/>
            <a:ln w="3">
              <a:solidFill>
                <a:srgbClr val="00BDFF"/>
              </a:solidFill>
              <a:prstDash val="solid"/>
              <a:round/>
              <a:headEnd/>
              <a:tailEnd/>
            </a:ln>
          </p:spPr>
          <p:txBody>
            <a:bodyPr/>
            <a:lstStyle/>
            <a:p>
              <a:endParaRPr lang="nb-NO" dirty="0"/>
            </a:p>
          </p:txBody>
        </p:sp>
        <p:sp>
          <p:nvSpPr>
            <p:cNvPr id="2353" name="Freeform 2492"/>
            <p:cNvSpPr>
              <a:spLocks/>
            </p:cNvSpPr>
            <p:nvPr/>
          </p:nvSpPr>
          <p:spPr bwMode="auto">
            <a:xfrm>
              <a:off x="2647950" y="5345113"/>
              <a:ext cx="1588" cy="6350"/>
            </a:xfrm>
            <a:custGeom>
              <a:avLst/>
              <a:gdLst>
                <a:gd name="T0" fmla="*/ 0 w 1"/>
                <a:gd name="T1" fmla="*/ 6350 h 4"/>
                <a:gd name="T2" fmla="*/ 0 w 1"/>
                <a:gd name="T3" fmla="*/ 6350 h 4"/>
                <a:gd name="T4" fmla="*/ 1588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4"/>
                  </a:lnTo>
                  <a:lnTo>
                    <a:pt x="1" y="0"/>
                  </a:lnTo>
                </a:path>
              </a:pathLst>
            </a:custGeom>
            <a:noFill/>
            <a:ln w="3">
              <a:solidFill>
                <a:srgbClr val="00BDFF"/>
              </a:solidFill>
              <a:prstDash val="solid"/>
              <a:round/>
              <a:headEnd/>
              <a:tailEnd/>
            </a:ln>
          </p:spPr>
          <p:txBody>
            <a:bodyPr/>
            <a:lstStyle/>
            <a:p>
              <a:endParaRPr lang="nb-NO" dirty="0"/>
            </a:p>
          </p:txBody>
        </p:sp>
        <p:sp>
          <p:nvSpPr>
            <p:cNvPr id="2354" name="Freeform 2493"/>
            <p:cNvSpPr>
              <a:spLocks/>
            </p:cNvSpPr>
            <p:nvPr/>
          </p:nvSpPr>
          <p:spPr bwMode="auto">
            <a:xfrm>
              <a:off x="2593975" y="5276850"/>
              <a:ext cx="41275" cy="80963"/>
            </a:xfrm>
            <a:custGeom>
              <a:avLst/>
              <a:gdLst>
                <a:gd name="T0" fmla="*/ 36513 w 26"/>
                <a:gd name="T1" fmla="*/ 22225 h 51"/>
                <a:gd name="T2" fmla="*/ 39688 w 26"/>
                <a:gd name="T3" fmla="*/ 30163 h 51"/>
                <a:gd name="T4" fmla="*/ 41275 w 26"/>
                <a:gd name="T5" fmla="*/ 39688 h 51"/>
                <a:gd name="T6" fmla="*/ 39688 w 26"/>
                <a:gd name="T7" fmla="*/ 52388 h 51"/>
                <a:gd name="T8" fmla="*/ 36513 w 26"/>
                <a:gd name="T9" fmla="*/ 57150 h 51"/>
                <a:gd name="T10" fmla="*/ 34925 w 26"/>
                <a:gd name="T11" fmla="*/ 63500 h 51"/>
                <a:gd name="T12" fmla="*/ 26988 w 26"/>
                <a:gd name="T13" fmla="*/ 74613 h 51"/>
                <a:gd name="T14" fmla="*/ 20638 w 26"/>
                <a:gd name="T15" fmla="*/ 79375 h 51"/>
                <a:gd name="T16" fmla="*/ 15875 w 26"/>
                <a:gd name="T17" fmla="*/ 80963 h 51"/>
                <a:gd name="T18" fmla="*/ 15875 w 26"/>
                <a:gd name="T19" fmla="*/ 73025 h 51"/>
                <a:gd name="T20" fmla="*/ 6350 w 26"/>
                <a:gd name="T21" fmla="*/ 79375 h 51"/>
                <a:gd name="T22" fmla="*/ 3175 w 26"/>
                <a:gd name="T23" fmla="*/ 80963 h 51"/>
                <a:gd name="T24" fmla="*/ 0 w 26"/>
                <a:gd name="T25" fmla="*/ 80963 h 51"/>
                <a:gd name="T26" fmla="*/ 1588 w 26"/>
                <a:gd name="T27" fmla="*/ 76200 h 51"/>
                <a:gd name="T28" fmla="*/ 1588 w 26"/>
                <a:gd name="T29" fmla="*/ 69850 h 51"/>
                <a:gd name="T30" fmla="*/ 1588 w 26"/>
                <a:gd name="T31" fmla="*/ 69850 h 51"/>
                <a:gd name="T32" fmla="*/ 1588 w 26"/>
                <a:gd name="T33" fmla="*/ 61913 h 51"/>
                <a:gd name="T34" fmla="*/ 0 w 26"/>
                <a:gd name="T35" fmla="*/ 52388 h 51"/>
                <a:gd name="T36" fmla="*/ 0 w 26"/>
                <a:gd name="T37" fmla="*/ 52388 h 51"/>
                <a:gd name="T38" fmla="*/ 1588 w 26"/>
                <a:gd name="T39" fmla="*/ 46038 h 51"/>
                <a:gd name="T40" fmla="*/ 9525 w 26"/>
                <a:gd name="T41" fmla="*/ 47625 h 51"/>
                <a:gd name="T42" fmla="*/ 14288 w 26"/>
                <a:gd name="T43" fmla="*/ 49213 h 51"/>
                <a:gd name="T44" fmla="*/ 20638 w 26"/>
                <a:gd name="T45" fmla="*/ 39688 h 51"/>
                <a:gd name="T46" fmla="*/ 14288 w 26"/>
                <a:gd name="T47" fmla="*/ 36513 h 51"/>
                <a:gd name="T48" fmla="*/ 9525 w 26"/>
                <a:gd name="T49" fmla="*/ 39688 h 51"/>
                <a:gd name="T50" fmla="*/ 6350 w 26"/>
                <a:gd name="T51" fmla="*/ 34925 h 51"/>
                <a:gd name="T52" fmla="*/ 6350 w 26"/>
                <a:gd name="T53" fmla="*/ 25400 h 51"/>
                <a:gd name="T54" fmla="*/ 7938 w 26"/>
                <a:gd name="T55" fmla="*/ 6350 h 51"/>
                <a:gd name="T56" fmla="*/ 19050 w 26"/>
                <a:gd name="T57" fmla="*/ 0 h 51"/>
                <a:gd name="T58" fmla="*/ 19050 w 26"/>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51"/>
                <a:gd name="T92" fmla="*/ 26 w 26"/>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51">
                  <a:moveTo>
                    <a:pt x="23" y="14"/>
                  </a:moveTo>
                  <a:lnTo>
                    <a:pt x="25" y="19"/>
                  </a:lnTo>
                  <a:lnTo>
                    <a:pt x="26" y="25"/>
                  </a:lnTo>
                  <a:lnTo>
                    <a:pt x="25" y="33"/>
                  </a:lnTo>
                  <a:lnTo>
                    <a:pt x="23" y="36"/>
                  </a:lnTo>
                  <a:lnTo>
                    <a:pt x="22" y="40"/>
                  </a:lnTo>
                  <a:lnTo>
                    <a:pt x="17" y="47"/>
                  </a:lnTo>
                  <a:lnTo>
                    <a:pt x="13" y="50"/>
                  </a:lnTo>
                  <a:lnTo>
                    <a:pt x="10" y="51"/>
                  </a:lnTo>
                  <a:lnTo>
                    <a:pt x="10" y="46"/>
                  </a:lnTo>
                  <a:lnTo>
                    <a:pt x="4" y="50"/>
                  </a:lnTo>
                  <a:lnTo>
                    <a:pt x="2" y="51"/>
                  </a:lnTo>
                  <a:lnTo>
                    <a:pt x="0" y="51"/>
                  </a:lnTo>
                  <a:lnTo>
                    <a:pt x="1" y="48"/>
                  </a:lnTo>
                  <a:lnTo>
                    <a:pt x="1" y="44"/>
                  </a:lnTo>
                  <a:lnTo>
                    <a:pt x="1" y="39"/>
                  </a:lnTo>
                  <a:lnTo>
                    <a:pt x="0" y="33"/>
                  </a:lnTo>
                  <a:lnTo>
                    <a:pt x="1" y="29"/>
                  </a:lnTo>
                  <a:lnTo>
                    <a:pt x="6" y="30"/>
                  </a:lnTo>
                  <a:lnTo>
                    <a:pt x="9" y="31"/>
                  </a:lnTo>
                  <a:lnTo>
                    <a:pt x="13" y="25"/>
                  </a:lnTo>
                  <a:lnTo>
                    <a:pt x="9" y="23"/>
                  </a:lnTo>
                  <a:lnTo>
                    <a:pt x="6" y="25"/>
                  </a:lnTo>
                  <a:lnTo>
                    <a:pt x="4" y="22"/>
                  </a:lnTo>
                  <a:lnTo>
                    <a:pt x="4" y="16"/>
                  </a:lnTo>
                  <a:lnTo>
                    <a:pt x="5" y="4"/>
                  </a:lnTo>
                  <a:lnTo>
                    <a:pt x="12" y="0"/>
                  </a:lnTo>
                </a:path>
              </a:pathLst>
            </a:custGeom>
            <a:noFill/>
            <a:ln w="3">
              <a:solidFill>
                <a:srgbClr val="00BDFF"/>
              </a:solidFill>
              <a:prstDash val="solid"/>
              <a:round/>
              <a:headEnd/>
              <a:tailEnd/>
            </a:ln>
          </p:spPr>
          <p:txBody>
            <a:bodyPr/>
            <a:lstStyle/>
            <a:p>
              <a:endParaRPr lang="nb-NO" dirty="0"/>
            </a:p>
          </p:txBody>
        </p:sp>
        <p:sp>
          <p:nvSpPr>
            <p:cNvPr id="2355" name="Freeform 2494"/>
            <p:cNvSpPr>
              <a:spLocks/>
            </p:cNvSpPr>
            <p:nvPr/>
          </p:nvSpPr>
          <p:spPr bwMode="auto">
            <a:xfrm>
              <a:off x="2646363" y="5351463"/>
              <a:ext cx="3175" cy="14287"/>
            </a:xfrm>
            <a:custGeom>
              <a:avLst/>
              <a:gdLst>
                <a:gd name="T0" fmla="*/ 3175 w 2"/>
                <a:gd name="T1" fmla="*/ 14287 h 9"/>
                <a:gd name="T2" fmla="*/ 3175 w 2"/>
                <a:gd name="T3" fmla="*/ 14287 h 9"/>
                <a:gd name="T4" fmla="*/ 3175 w 2"/>
                <a:gd name="T5" fmla="*/ 12700 h 9"/>
                <a:gd name="T6" fmla="*/ 0 w 2"/>
                <a:gd name="T7" fmla="*/ 7937 h 9"/>
                <a:gd name="T8" fmla="*/ 0 w 2"/>
                <a:gd name="T9" fmla="*/ 7937 h 9"/>
                <a:gd name="T10" fmla="*/ 1588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2" y="9"/>
                  </a:moveTo>
                  <a:lnTo>
                    <a:pt x="2" y="9"/>
                  </a:lnTo>
                  <a:lnTo>
                    <a:pt x="2" y="8"/>
                  </a:lnTo>
                  <a:lnTo>
                    <a:pt x="0" y="5"/>
                  </a:lnTo>
                  <a:lnTo>
                    <a:pt x="1" y="0"/>
                  </a:lnTo>
                </a:path>
              </a:pathLst>
            </a:custGeom>
            <a:noFill/>
            <a:ln w="3">
              <a:solidFill>
                <a:srgbClr val="00BDFF"/>
              </a:solidFill>
              <a:prstDash val="solid"/>
              <a:round/>
              <a:headEnd/>
              <a:tailEnd/>
            </a:ln>
          </p:spPr>
          <p:txBody>
            <a:bodyPr/>
            <a:lstStyle/>
            <a:p>
              <a:endParaRPr lang="nb-NO" dirty="0"/>
            </a:p>
          </p:txBody>
        </p:sp>
        <p:sp>
          <p:nvSpPr>
            <p:cNvPr id="2356" name="Freeform 2495"/>
            <p:cNvSpPr>
              <a:spLocks/>
            </p:cNvSpPr>
            <p:nvPr/>
          </p:nvSpPr>
          <p:spPr bwMode="auto">
            <a:xfrm>
              <a:off x="2636838" y="5365750"/>
              <a:ext cx="12700" cy="11113"/>
            </a:xfrm>
            <a:custGeom>
              <a:avLst/>
              <a:gdLst>
                <a:gd name="T0" fmla="*/ 0 w 8"/>
                <a:gd name="T1" fmla="*/ 11113 h 7"/>
                <a:gd name="T2" fmla="*/ 6350 w 8"/>
                <a:gd name="T3" fmla="*/ 7938 h 7"/>
                <a:gd name="T4" fmla="*/ 9525 w 8"/>
                <a:gd name="T5" fmla="*/ 6350 h 7"/>
                <a:gd name="T6" fmla="*/ 12700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4" y="5"/>
                  </a:lnTo>
                  <a:lnTo>
                    <a:pt x="6" y="4"/>
                  </a:lnTo>
                  <a:lnTo>
                    <a:pt x="8" y="0"/>
                  </a:lnTo>
                </a:path>
              </a:pathLst>
            </a:custGeom>
            <a:noFill/>
            <a:ln w="3">
              <a:solidFill>
                <a:srgbClr val="00BDFF"/>
              </a:solidFill>
              <a:prstDash val="solid"/>
              <a:round/>
              <a:headEnd/>
              <a:tailEnd/>
            </a:ln>
          </p:spPr>
          <p:txBody>
            <a:bodyPr/>
            <a:lstStyle/>
            <a:p>
              <a:endParaRPr lang="nb-NO" dirty="0"/>
            </a:p>
          </p:txBody>
        </p:sp>
        <p:sp>
          <p:nvSpPr>
            <p:cNvPr id="2357" name="Freeform 2496"/>
            <p:cNvSpPr>
              <a:spLocks/>
            </p:cNvSpPr>
            <p:nvPr/>
          </p:nvSpPr>
          <p:spPr bwMode="auto">
            <a:xfrm>
              <a:off x="2628900" y="5376863"/>
              <a:ext cx="7938" cy="1587"/>
            </a:xfrm>
            <a:custGeom>
              <a:avLst/>
              <a:gdLst>
                <a:gd name="T0" fmla="*/ 0 w 5"/>
                <a:gd name="T1" fmla="*/ 1587 h 1"/>
                <a:gd name="T2" fmla="*/ 1588 w 5"/>
                <a:gd name="T3" fmla="*/ 0 h 1"/>
                <a:gd name="T4" fmla="*/ 4763 w 5"/>
                <a:gd name="T5" fmla="*/ 0 h 1"/>
                <a:gd name="T6" fmla="*/ 7938 w 5"/>
                <a:gd name="T7" fmla="*/ 0 h 1"/>
                <a:gd name="T8" fmla="*/ 0 60000 65536"/>
                <a:gd name="T9" fmla="*/ 0 60000 65536"/>
                <a:gd name="T10" fmla="*/ 0 60000 65536"/>
                <a:gd name="T11" fmla="*/ 0 60000 65536"/>
                <a:gd name="T12" fmla="*/ 0 w 5"/>
                <a:gd name="T13" fmla="*/ 0 h 1"/>
                <a:gd name="T14" fmla="*/ 5 w 5"/>
                <a:gd name="T15" fmla="*/ 1 h 1"/>
              </a:gdLst>
              <a:ahLst/>
              <a:cxnLst>
                <a:cxn ang="T8">
                  <a:pos x="T0" y="T1"/>
                </a:cxn>
                <a:cxn ang="T9">
                  <a:pos x="T2" y="T3"/>
                </a:cxn>
                <a:cxn ang="T10">
                  <a:pos x="T4" y="T5"/>
                </a:cxn>
                <a:cxn ang="T11">
                  <a:pos x="T6" y="T7"/>
                </a:cxn>
              </a:cxnLst>
              <a:rect l="T12" t="T13" r="T14" b="T15"/>
              <a:pathLst>
                <a:path w="5" h="1">
                  <a:moveTo>
                    <a:pt x="0" y="1"/>
                  </a:moveTo>
                  <a:lnTo>
                    <a:pt x="1" y="0"/>
                  </a:lnTo>
                  <a:lnTo>
                    <a:pt x="3" y="0"/>
                  </a:lnTo>
                  <a:lnTo>
                    <a:pt x="5" y="0"/>
                  </a:lnTo>
                </a:path>
              </a:pathLst>
            </a:custGeom>
            <a:noFill/>
            <a:ln w="3">
              <a:solidFill>
                <a:srgbClr val="00BDFF"/>
              </a:solidFill>
              <a:prstDash val="solid"/>
              <a:round/>
              <a:headEnd/>
              <a:tailEnd/>
            </a:ln>
          </p:spPr>
          <p:txBody>
            <a:bodyPr/>
            <a:lstStyle/>
            <a:p>
              <a:endParaRPr lang="nb-NO" dirty="0"/>
            </a:p>
          </p:txBody>
        </p:sp>
        <p:sp>
          <p:nvSpPr>
            <p:cNvPr id="2358" name="Freeform 2497"/>
            <p:cNvSpPr>
              <a:spLocks/>
            </p:cNvSpPr>
            <p:nvPr/>
          </p:nvSpPr>
          <p:spPr bwMode="auto">
            <a:xfrm>
              <a:off x="2619375" y="5378450"/>
              <a:ext cx="9525" cy="1588"/>
            </a:xfrm>
            <a:custGeom>
              <a:avLst/>
              <a:gdLst>
                <a:gd name="T0" fmla="*/ 0 w 6"/>
                <a:gd name="T1" fmla="*/ 1588 h 1"/>
                <a:gd name="T2" fmla="*/ 1588 w 6"/>
                <a:gd name="T3" fmla="*/ 1588 h 1"/>
                <a:gd name="T4" fmla="*/ 9525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1"/>
                  </a:moveTo>
                  <a:lnTo>
                    <a:pt x="1" y="1"/>
                  </a:lnTo>
                  <a:lnTo>
                    <a:pt x="6" y="0"/>
                  </a:lnTo>
                </a:path>
              </a:pathLst>
            </a:custGeom>
            <a:noFill/>
            <a:ln w="3">
              <a:solidFill>
                <a:srgbClr val="00BDFF"/>
              </a:solidFill>
              <a:prstDash val="solid"/>
              <a:round/>
              <a:headEnd/>
              <a:tailEnd/>
            </a:ln>
          </p:spPr>
          <p:txBody>
            <a:bodyPr/>
            <a:lstStyle/>
            <a:p>
              <a:endParaRPr lang="nb-NO" dirty="0"/>
            </a:p>
          </p:txBody>
        </p:sp>
        <p:sp>
          <p:nvSpPr>
            <p:cNvPr id="2359" name="Freeform 2498"/>
            <p:cNvSpPr>
              <a:spLocks/>
            </p:cNvSpPr>
            <p:nvPr/>
          </p:nvSpPr>
          <p:spPr bwMode="auto">
            <a:xfrm>
              <a:off x="2489200" y="5345113"/>
              <a:ext cx="50800" cy="52387"/>
            </a:xfrm>
            <a:custGeom>
              <a:avLst/>
              <a:gdLst>
                <a:gd name="T0" fmla="*/ 50800 w 32"/>
                <a:gd name="T1" fmla="*/ 52387 h 33"/>
                <a:gd name="T2" fmla="*/ 50800 w 32"/>
                <a:gd name="T3" fmla="*/ 52387 h 33"/>
                <a:gd name="T4" fmla="*/ 47625 w 32"/>
                <a:gd name="T5" fmla="*/ 46037 h 33"/>
                <a:gd name="T6" fmla="*/ 47625 w 32"/>
                <a:gd name="T7" fmla="*/ 46037 h 33"/>
                <a:gd name="T8" fmla="*/ 47625 w 32"/>
                <a:gd name="T9" fmla="*/ 38100 h 33"/>
                <a:gd name="T10" fmla="*/ 46037 w 32"/>
                <a:gd name="T11" fmla="*/ 31750 h 33"/>
                <a:gd name="T12" fmla="*/ 42862 w 32"/>
                <a:gd name="T13" fmla="*/ 26987 h 33"/>
                <a:gd name="T14" fmla="*/ 23812 w 32"/>
                <a:gd name="T15" fmla="*/ 6350 h 33"/>
                <a:gd name="T16" fmla="*/ 17462 w 32"/>
                <a:gd name="T17" fmla="*/ 1587 h 33"/>
                <a:gd name="T18" fmla="*/ 12700 w 32"/>
                <a:gd name="T19" fmla="*/ 0 h 33"/>
                <a:gd name="T20" fmla="*/ 6350 w 32"/>
                <a:gd name="T21" fmla="*/ 7937 h 33"/>
                <a:gd name="T22" fmla="*/ 12700 w 32"/>
                <a:gd name="T23" fmla="*/ 14287 h 33"/>
                <a:gd name="T24" fmla="*/ 3175 w 32"/>
                <a:gd name="T25" fmla="*/ 28575 h 33"/>
                <a:gd name="T26" fmla="*/ 0 w 32"/>
                <a:gd name="T27" fmla="*/ 41275 h 33"/>
                <a:gd name="T28" fmla="*/ 0 w 32"/>
                <a:gd name="T29" fmla="*/ 47625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3"/>
                <a:gd name="T47" fmla="*/ 32 w 3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3">
                  <a:moveTo>
                    <a:pt x="32" y="33"/>
                  </a:moveTo>
                  <a:lnTo>
                    <a:pt x="32" y="33"/>
                  </a:lnTo>
                  <a:lnTo>
                    <a:pt x="30" y="29"/>
                  </a:lnTo>
                  <a:lnTo>
                    <a:pt x="30" y="24"/>
                  </a:lnTo>
                  <a:lnTo>
                    <a:pt x="29" y="20"/>
                  </a:lnTo>
                  <a:lnTo>
                    <a:pt x="27" y="17"/>
                  </a:lnTo>
                  <a:lnTo>
                    <a:pt x="15" y="4"/>
                  </a:lnTo>
                  <a:lnTo>
                    <a:pt x="11" y="1"/>
                  </a:lnTo>
                  <a:lnTo>
                    <a:pt x="8" y="0"/>
                  </a:lnTo>
                  <a:lnTo>
                    <a:pt x="4" y="5"/>
                  </a:lnTo>
                  <a:lnTo>
                    <a:pt x="8" y="9"/>
                  </a:lnTo>
                  <a:lnTo>
                    <a:pt x="2" y="18"/>
                  </a:lnTo>
                  <a:lnTo>
                    <a:pt x="0" y="26"/>
                  </a:lnTo>
                  <a:lnTo>
                    <a:pt x="0" y="30"/>
                  </a:lnTo>
                </a:path>
              </a:pathLst>
            </a:custGeom>
            <a:noFill/>
            <a:ln w="3">
              <a:solidFill>
                <a:srgbClr val="00BDFF"/>
              </a:solidFill>
              <a:prstDash val="solid"/>
              <a:round/>
              <a:headEnd/>
              <a:tailEnd/>
            </a:ln>
          </p:spPr>
          <p:txBody>
            <a:bodyPr/>
            <a:lstStyle/>
            <a:p>
              <a:endParaRPr lang="nb-NO" dirty="0"/>
            </a:p>
          </p:txBody>
        </p:sp>
        <p:sp>
          <p:nvSpPr>
            <p:cNvPr id="2360" name="Freeform 2499"/>
            <p:cNvSpPr>
              <a:spLocks/>
            </p:cNvSpPr>
            <p:nvPr/>
          </p:nvSpPr>
          <p:spPr bwMode="auto">
            <a:xfrm>
              <a:off x="2522538" y="5316538"/>
              <a:ext cx="63500" cy="82550"/>
            </a:xfrm>
            <a:custGeom>
              <a:avLst/>
              <a:gdLst>
                <a:gd name="T0" fmla="*/ 36512 w 40"/>
                <a:gd name="T1" fmla="*/ 82550 h 52"/>
                <a:gd name="T2" fmla="*/ 38100 w 40"/>
                <a:gd name="T3" fmla="*/ 77788 h 52"/>
                <a:gd name="T4" fmla="*/ 38100 w 40"/>
                <a:gd name="T5" fmla="*/ 77788 h 52"/>
                <a:gd name="T6" fmla="*/ 47625 w 40"/>
                <a:gd name="T7" fmla="*/ 68263 h 52"/>
                <a:gd name="T8" fmla="*/ 46037 w 40"/>
                <a:gd name="T9" fmla="*/ 63500 h 52"/>
                <a:gd name="T10" fmla="*/ 42862 w 40"/>
                <a:gd name="T11" fmla="*/ 57150 h 52"/>
                <a:gd name="T12" fmla="*/ 53975 w 40"/>
                <a:gd name="T13" fmla="*/ 42862 h 52"/>
                <a:gd name="T14" fmla="*/ 63500 w 40"/>
                <a:gd name="T15" fmla="*/ 1588 h 52"/>
                <a:gd name="T16" fmla="*/ 63500 w 40"/>
                <a:gd name="T17" fmla="*/ 0 h 52"/>
                <a:gd name="T18" fmla="*/ 26988 w 40"/>
                <a:gd name="T19" fmla="*/ 6350 h 52"/>
                <a:gd name="T20" fmla="*/ 23812 w 40"/>
                <a:gd name="T21" fmla="*/ 6350 h 52"/>
                <a:gd name="T22" fmla="*/ 17462 w 40"/>
                <a:gd name="T23" fmla="*/ 22225 h 52"/>
                <a:gd name="T24" fmla="*/ 14288 w 40"/>
                <a:gd name="T25" fmla="*/ 28575 h 52"/>
                <a:gd name="T26" fmla="*/ 11112 w 40"/>
                <a:gd name="T27" fmla="*/ 26988 h 52"/>
                <a:gd name="T28" fmla="*/ 4762 w 40"/>
                <a:gd name="T29" fmla="*/ 23812 h 52"/>
                <a:gd name="T30" fmla="*/ 0 w 40"/>
                <a:gd name="T31" fmla="*/ 34925 h 52"/>
                <a:gd name="T32" fmla="*/ 3175 w 40"/>
                <a:gd name="T33" fmla="*/ 39688 h 52"/>
                <a:gd name="T34" fmla="*/ 12700 w 40"/>
                <a:gd name="T35" fmla="*/ 49212 h 52"/>
                <a:gd name="T36" fmla="*/ 17462 w 40"/>
                <a:gd name="T37" fmla="*/ 44450 h 52"/>
                <a:gd name="T38" fmla="*/ 20637 w 40"/>
                <a:gd name="T39" fmla="*/ 69850 h 52"/>
                <a:gd name="T40" fmla="*/ 20637 w 40"/>
                <a:gd name="T41" fmla="*/ 69850 h 52"/>
                <a:gd name="T42" fmla="*/ 26988 w 40"/>
                <a:gd name="T43" fmla="*/ 74613 h 52"/>
                <a:gd name="T44" fmla="*/ 26988 w 40"/>
                <a:gd name="T45" fmla="*/ 74613 h 52"/>
                <a:gd name="T46" fmla="*/ 30163 w 40"/>
                <a:gd name="T47" fmla="*/ 76200 h 52"/>
                <a:gd name="T48" fmla="*/ 36512 w 40"/>
                <a:gd name="T49" fmla="*/ 8255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52"/>
                <a:gd name="T77" fmla="*/ 40 w 40"/>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52">
                  <a:moveTo>
                    <a:pt x="23" y="52"/>
                  </a:moveTo>
                  <a:lnTo>
                    <a:pt x="24" y="49"/>
                  </a:lnTo>
                  <a:lnTo>
                    <a:pt x="30" y="43"/>
                  </a:lnTo>
                  <a:lnTo>
                    <a:pt x="29" y="40"/>
                  </a:lnTo>
                  <a:lnTo>
                    <a:pt x="27" y="36"/>
                  </a:lnTo>
                  <a:lnTo>
                    <a:pt x="34" y="27"/>
                  </a:lnTo>
                  <a:lnTo>
                    <a:pt x="40" y="1"/>
                  </a:lnTo>
                  <a:lnTo>
                    <a:pt x="40" y="0"/>
                  </a:lnTo>
                  <a:lnTo>
                    <a:pt x="17" y="4"/>
                  </a:lnTo>
                  <a:lnTo>
                    <a:pt x="15" y="4"/>
                  </a:lnTo>
                  <a:lnTo>
                    <a:pt x="11" y="14"/>
                  </a:lnTo>
                  <a:lnTo>
                    <a:pt x="9" y="18"/>
                  </a:lnTo>
                  <a:lnTo>
                    <a:pt x="7" y="17"/>
                  </a:lnTo>
                  <a:lnTo>
                    <a:pt x="3" y="15"/>
                  </a:lnTo>
                  <a:lnTo>
                    <a:pt x="0" y="22"/>
                  </a:lnTo>
                  <a:lnTo>
                    <a:pt x="2" y="25"/>
                  </a:lnTo>
                  <a:lnTo>
                    <a:pt x="8" y="31"/>
                  </a:lnTo>
                  <a:lnTo>
                    <a:pt x="11" y="28"/>
                  </a:lnTo>
                  <a:lnTo>
                    <a:pt x="13" y="44"/>
                  </a:lnTo>
                  <a:lnTo>
                    <a:pt x="17" y="47"/>
                  </a:lnTo>
                  <a:lnTo>
                    <a:pt x="19" y="48"/>
                  </a:lnTo>
                  <a:lnTo>
                    <a:pt x="23" y="52"/>
                  </a:lnTo>
                </a:path>
              </a:pathLst>
            </a:custGeom>
            <a:noFill/>
            <a:ln w="3">
              <a:solidFill>
                <a:srgbClr val="00BDFF"/>
              </a:solidFill>
              <a:prstDash val="solid"/>
              <a:round/>
              <a:headEnd/>
              <a:tailEnd/>
            </a:ln>
          </p:spPr>
          <p:txBody>
            <a:bodyPr/>
            <a:lstStyle/>
            <a:p>
              <a:endParaRPr lang="nb-NO" dirty="0"/>
            </a:p>
          </p:txBody>
        </p:sp>
        <p:sp>
          <p:nvSpPr>
            <p:cNvPr id="2361" name="Freeform 2500"/>
            <p:cNvSpPr>
              <a:spLocks/>
            </p:cNvSpPr>
            <p:nvPr/>
          </p:nvSpPr>
          <p:spPr bwMode="auto">
            <a:xfrm>
              <a:off x="2546350" y="5397500"/>
              <a:ext cx="12700" cy="23813"/>
            </a:xfrm>
            <a:custGeom>
              <a:avLst/>
              <a:gdLst>
                <a:gd name="T0" fmla="*/ 3175 w 8"/>
                <a:gd name="T1" fmla="*/ 23813 h 15"/>
                <a:gd name="T2" fmla="*/ 7937 w 8"/>
                <a:gd name="T3" fmla="*/ 19050 h 15"/>
                <a:gd name="T4" fmla="*/ 7937 w 8"/>
                <a:gd name="T5" fmla="*/ 15875 h 15"/>
                <a:gd name="T6" fmla="*/ 12700 w 8"/>
                <a:gd name="T7" fmla="*/ 9525 h 15"/>
                <a:gd name="T8" fmla="*/ 9525 w 8"/>
                <a:gd name="T9" fmla="*/ 3175 h 15"/>
                <a:gd name="T10" fmla="*/ 6350 w 8"/>
                <a:gd name="T11" fmla="*/ 0 h 15"/>
                <a:gd name="T12" fmla="*/ 0 w 8"/>
                <a:gd name="T13" fmla="*/ 3175 h 15"/>
                <a:gd name="T14" fmla="*/ 0 w 8"/>
                <a:gd name="T15" fmla="*/ 19050 h 15"/>
                <a:gd name="T16" fmla="*/ 1588 w 8"/>
                <a:gd name="T17" fmla="*/ 23813 h 15"/>
                <a:gd name="T18" fmla="*/ 3175 w 8"/>
                <a:gd name="T19" fmla="*/ 23813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5"/>
                <a:gd name="T32" fmla="*/ 8 w 8"/>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5">
                  <a:moveTo>
                    <a:pt x="2" y="15"/>
                  </a:moveTo>
                  <a:lnTo>
                    <a:pt x="5" y="12"/>
                  </a:lnTo>
                  <a:lnTo>
                    <a:pt x="5" y="10"/>
                  </a:lnTo>
                  <a:lnTo>
                    <a:pt x="8" y="6"/>
                  </a:lnTo>
                  <a:lnTo>
                    <a:pt x="6" y="2"/>
                  </a:lnTo>
                  <a:lnTo>
                    <a:pt x="4" y="0"/>
                  </a:lnTo>
                  <a:lnTo>
                    <a:pt x="0" y="2"/>
                  </a:lnTo>
                  <a:lnTo>
                    <a:pt x="0" y="12"/>
                  </a:lnTo>
                  <a:lnTo>
                    <a:pt x="1" y="15"/>
                  </a:lnTo>
                  <a:lnTo>
                    <a:pt x="2" y="15"/>
                  </a:lnTo>
                </a:path>
              </a:pathLst>
            </a:custGeom>
            <a:noFill/>
            <a:ln w="3">
              <a:solidFill>
                <a:srgbClr val="00BDFF"/>
              </a:solidFill>
              <a:prstDash val="solid"/>
              <a:round/>
              <a:headEnd/>
              <a:tailEnd/>
            </a:ln>
          </p:spPr>
          <p:txBody>
            <a:bodyPr/>
            <a:lstStyle/>
            <a:p>
              <a:endParaRPr lang="nb-NO" dirty="0"/>
            </a:p>
          </p:txBody>
        </p:sp>
        <p:sp>
          <p:nvSpPr>
            <p:cNvPr id="2362" name="Freeform 2501"/>
            <p:cNvSpPr>
              <a:spLocks/>
            </p:cNvSpPr>
            <p:nvPr/>
          </p:nvSpPr>
          <p:spPr bwMode="auto">
            <a:xfrm>
              <a:off x="2489200" y="5392738"/>
              <a:ext cx="6350" cy="34925"/>
            </a:xfrm>
            <a:custGeom>
              <a:avLst/>
              <a:gdLst>
                <a:gd name="T0" fmla="*/ 0 w 4"/>
                <a:gd name="T1" fmla="*/ 0 h 22"/>
                <a:gd name="T2" fmla="*/ 4762 w 4"/>
                <a:gd name="T3" fmla="*/ 25400 h 22"/>
                <a:gd name="T4" fmla="*/ 6350 w 4"/>
                <a:gd name="T5" fmla="*/ 34925 h 22"/>
                <a:gd name="T6" fmla="*/ 0 60000 65536"/>
                <a:gd name="T7" fmla="*/ 0 60000 65536"/>
                <a:gd name="T8" fmla="*/ 0 60000 65536"/>
                <a:gd name="T9" fmla="*/ 0 w 4"/>
                <a:gd name="T10" fmla="*/ 0 h 22"/>
                <a:gd name="T11" fmla="*/ 4 w 4"/>
                <a:gd name="T12" fmla="*/ 22 h 22"/>
              </a:gdLst>
              <a:ahLst/>
              <a:cxnLst>
                <a:cxn ang="T6">
                  <a:pos x="T0" y="T1"/>
                </a:cxn>
                <a:cxn ang="T7">
                  <a:pos x="T2" y="T3"/>
                </a:cxn>
                <a:cxn ang="T8">
                  <a:pos x="T4" y="T5"/>
                </a:cxn>
              </a:cxnLst>
              <a:rect l="T9" t="T10" r="T11" b="T12"/>
              <a:pathLst>
                <a:path w="4" h="22">
                  <a:moveTo>
                    <a:pt x="0" y="0"/>
                  </a:moveTo>
                  <a:lnTo>
                    <a:pt x="3" y="16"/>
                  </a:lnTo>
                  <a:lnTo>
                    <a:pt x="4" y="22"/>
                  </a:lnTo>
                </a:path>
              </a:pathLst>
            </a:custGeom>
            <a:noFill/>
            <a:ln w="3">
              <a:solidFill>
                <a:srgbClr val="00BDFF"/>
              </a:solidFill>
              <a:prstDash val="solid"/>
              <a:round/>
              <a:headEnd/>
              <a:tailEnd/>
            </a:ln>
          </p:spPr>
          <p:txBody>
            <a:bodyPr/>
            <a:lstStyle/>
            <a:p>
              <a:endParaRPr lang="nb-NO" dirty="0"/>
            </a:p>
          </p:txBody>
        </p:sp>
        <p:sp>
          <p:nvSpPr>
            <p:cNvPr id="2363" name="Line 2502"/>
            <p:cNvSpPr>
              <a:spLocks noChangeShapeType="1"/>
            </p:cNvSpPr>
            <p:nvPr/>
          </p:nvSpPr>
          <p:spPr bwMode="auto">
            <a:xfrm flipV="1">
              <a:off x="2536825" y="5397500"/>
              <a:ext cx="3175" cy="30163"/>
            </a:xfrm>
            <a:prstGeom prst="line">
              <a:avLst/>
            </a:prstGeom>
            <a:noFill/>
            <a:ln w="3">
              <a:solidFill>
                <a:srgbClr val="00BDFF"/>
              </a:solidFill>
              <a:round/>
              <a:headEnd/>
              <a:tailEnd/>
            </a:ln>
          </p:spPr>
          <p:txBody>
            <a:bodyPr/>
            <a:lstStyle/>
            <a:p>
              <a:endParaRPr lang="nb-NO" dirty="0"/>
            </a:p>
          </p:txBody>
        </p:sp>
        <p:sp>
          <p:nvSpPr>
            <p:cNvPr id="2364" name="Freeform 2503"/>
            <p:cNvSpPr>
              <a:spLocks/>
            </p:cNvSpPr>
            <p:nvPr/>
          </p:nvSpPr>
          <p:spPr bwMode="auto">
            <a:xfrm>
              <a:off x="2559050" y="5426075"/>
              <a:ext cx="20638" cy="4763"/>
            </a:xfrm>
            <a:custGeom>
              <a:avLst/>
              <a:gdLst>
                <a:gd name="T0" fmla="*/ 20638 w 13"/>
                <a:gd name="T1" fmla="*/ 4763 h 3"/>
                <a:gd name="T2" fmla="*/ 7938 w 13"/>
                <a:gd name="T3" fmla="*/ 0 h 3"/>
                <a:gd name="T4" fmla="*/ 0 w 13"/>
                <a:gd name="T5" fmla="*/ 4763 h 3"/>
                <a:gd name="T6" fmla="*/ 0 w 13"/>
                <a:gd name="T7" fmla="*/ 4763 h 3"/>
                <a:gd name="T8" fmla="*/ 0 60000 65536"/>
                <a:gd name="T9" fmla="*/ 0 60000 65536"/>
                <a:gd name="T10" fmla="*/ 0 60000 65536"/>
                <a:gd name="T11" fmla="*/ 0 60000 65536"/>
                <a:gd name="T12" fmla="*/ 0 w 13"/>
                <a:gd name="T13" fmla="*/ 0 h 3"/>
                <a:gd name="T14" fmla="*/ 13 w 13"/>
                <a:gd name="T15" fmla="*/ 3 h 3"/>
              </a:gdLst>
              <a:ahLst/>
              <a:cxnLst>
                <a:cxn ang="T8">
                  <a:pos x="T0" y="T1"/>
                </a:cxn>
                <a:cxn ang="T9">
                  <a:pos x="T2" y="T3"/>
                </a:cxn>
                <a:cxn ang="T10">
                  <a:pos x="T4" y="T5"/>
                </a:cxn>
                <a:cxn ang="T11">
                  <a:pos x="T6" y="T7"/>
                </a:cxn>
              </a:cxnLst>
              <a:rect l="T12" t="T13" r="T14" b="T15"/>
              <a:pathLst>
                <a:path w="13" h="3">
                  <a:moveTo>
                    <a:pt x="13" y="3"/>
                  </a:moveTo>
                  <a:lnTo>
                    <a:pt x="5" y="0"/>
                  </a:lnTo>
                  <a:lnTo>
                    <a:pt x="0" y="3"/>
                  </a:lnTo>
                </a:path>
              </a:pathLst>
            </a:custGeom>
            <a:noFill/>
            <a:ln w="3">
              <a:solidFill>
                <a:srgbClr val="00BDFF"/>
              </a:solidFill>
              <a:prstDash val="solid"/>
              <a:round/>
              <a:headEnd/>
              <a:tailEnd/>
            </a:ln>
          </p:spPr>
          <p:txBody>
            <a:bodyPr/>
            <a:lstStyle/>
            <a:p>
              <a:endParaRPr lang="nb-NO" dirty="0"/>
            </a:p>
          </p:txBody>
        </p:sp>
        <p:sp>
          <p:nvSpPr>
            <p:cNvPr id="2365" name="Freeform 2504"/>
            <p:cNvSpPr>
              <a:spLocks/>
            </p:cNvSpPr>
            <p:nvPr/>
          </p:nvSpPr>
          <p:spPr bwMode="auto">
            <a:xfrm>
              <a:off x="2627313" y="5416550"/>
              <a:ext cx="7937" cy="15875"/>
            </a:xfrm>
            <a:custGeom>
              <a:avLst/>
              <a:gdLst>
                <a:gd name="T0" fmla="*/ 7937 w 5"/>
                <a:gd name="T1" fmla="*/ 15875 h 10"/>
                <a:gd name="T2" fmla="*/ 7937 w 5"/>
                <a:gd name="T3" fmla="*/ 14288 h 10"/>
                <a:gd name="T4" fmla="*/ 7937 w 5"/>
                <a:gd name="T5" fmla="*/ 4762 h 10"/>
                <a:gd name="T6" fmla="*/ 7937 w 5"/>
                <a:gd name="T7" fmla="*/ 0 h 10"/>
                <a:gd name="T8" fmla="*/ 3175 w 5"/>
                <a:gd name="T9" fmla="*/ 1588 h 10"/>
                <a:gd name="T10" fmla="*/ 0 w 5"/>
                <a:gd name="T11" fmla="*/ 14288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10"/>
                  </a:moveTo>
                  <a:lnTo>
                    <a:pt x="5" y="9"/>
                  </a:lnTo>
                  <a:lnTo>
                    <a:pt x="5" y="3"/>
                  </a:lnTo>
                  <a:lnTo>
                    <a:pt x="5" y="0"/>
                  </a:lnTo>
                  <a:lnTo>
                    <a:pt x="2" y="1"/>
                  </a:lnTo>
                  <a:lnTo>
                    <a:pt x="0" y="9"/>
                  </a:lnTo>
                </a:path>
              </a:pathLst>
            </a:custGeom>
            <a:noFill/>
            <a:ln w="3">
              <a:solidFill>
                <a:srgbClr val="00BDFF"/>
              </a:solidFill>
              <a:prstDash val="solid"/>
              <a:round/>
              <a:headEnd/>
              <a:tailEnd/>
            </a:ln>
          </p:spPr>
          <p:txBody>
            <a:bodyPr/>
            <a:lstStyle/>
            <a:p>
              <a:endParaRPr lang="nb-NO" dirty="0"/>
            </a:p>
          </p:txBody>
        </p:sp>
        <p:sp>
          <p:nvSpPr>
            <p:cNvPr id="2366" name="Freeform 2505"/>
            <p:cNvSpPr>
              <a:spLocks/>
            </p:cNvSpPr>
            <p:nvPr/>
          </p:nvSpPr>
          <p:spPr bwMode="auto">
            <a:xfrm>
              <a:off x="2684463" y="5421313"/>
              <a:ext cx="31750" cy="12700"/>
            </a:xfrm>
            <a:custGeom>
              <a:avLst/>
              <a:gdLst>
                <a:gd name="T0" fmla="*/ 26988 w 20"/>
                <a:gd name="T1" fmla="*/ 11112 h 8"/>
                <a:gd name="T2" fmla="*/ 30163 w 20"/>
                <a:gd name="T3" fmla="*/ 9525 h 8"/>
                <a:gd name="T4" fmla="*/ 31750 w 20"/>
                <a:gd name="T5" fmla="*/ 0 h 8"/>
                <a:gd name="T6" fmla="*/ 25400 w 20"/>
                <a:gd name="T7" fmla="*/ 3175 h 8"/>
                <a:gd name="T8" fmla="*/ 23812 w 20"/>
                <a:gd name="T9" fmla="*/ 4762 h 8"/>
                <a:gd name="T10" fmla="*/ 19050 w 20"/>
                <a:gd name="T11" fmla="*/ 9525 h 8"/>
                <a:gd name="T12" fmla="*/ 3175 w 20"/>
                <a:gd name="T13" fmla="*/ 12700 h 8"/>
                <a:gd name="T14" fmla="*/ 0 w 20"/>
                <a:gd name="T15" fmla="*/ 12700 h 8"/>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8"/>
                <a:gd name="T26" fmla="*/ 20 w 2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8">
                  <a:moveTo>
                    <a:pt x="17" y="7"/>
                  </a:moveTo>
                  <a:lnTo>
                    <a:pt x="19" y="6"/>
                  </a:lnTo>
                  <a:lnTo>
                    <a:pt x="20" y="0"/>
                  </a:lnTo>
                  <a:lnTo>
                    <a:pt x="16" y="2"/>
                  </a:lnTo>
                  <a:lnTo>
                    <a:pt x="15" y="3"/>
                  </a:lnTo>
                  <a:lnTo>
                    <a:pt x="12" y="6"/>
                  </a:lnTo>
                  <a:lnTo>
                    <a:pt x="2" y="8"/>
                  </a:lnTo>
                  <a:lnTo>
                    <a:pt x="0" y="8"/>
                  </a:lnTo>
                </a:path>
              </a:pathLst>
            </a:custGeom>
            <a:noFill/>
            <a:ln w="3">
              <a:solidFill>
                <a:srgbClr val="00BDFF"/>
              </a:solidFill>
              <a:prstDash val="solid"/>
              <a:round/>
              <a:headEnd/>
              <a:tailEnd/>
            </a:ln>
          </p:spPr>
          <p:txBody>
            <a:bodyPr/>
            <a:lstStyle/>
            <a:p>
              <a:endParaRPr lang="nb-NO" dirty="0"/>
            </a:p>
          </p:txBody>
        </p:sp>
        <p:sp>
          <p:nvSpPr>
            <p:cNvPr id="2367" name="Line 2506"/>
            <p:cNvSpPr>
              <a:spLocks noChangeShapeType="1"/>
            </p:cNvSpPr>
            <p:nvPr/>
          </p:nvSpPr>
          <p:spPr bwMode="auto">
            <a:xfrm flipV="1">
              <a:off x="2527300" y="5440363"/>
              <a:ext cx="1588" cy="3175"/>
            </a:xfrm>
            <a:prstGeom prst="line">
              <a:avLst/>
            </a:prstGeom>
            <a:noFill/>
            <a:ln w="3">
              <a:solidFill>
                <a:srgbClr val="00BDFF"/>
              </a:solidFill>
              <a:round/>
              <a:headEnd/>
              <a:tailEnd/>
            </a:ln>
          </p:spPr>
          <p:txBody>
            <a:bodyPr/>
            <a:lstStyle/>
            <a:p>
              <a:endParaRPr lang="nb-NO" dirty="0"/>
            </a:p>
          </p:txBody>
        </p:sp>
        <p:sp>
          <p:nvSpPr>
            <p:cNvPr id="2368" name="Freeform 2507"/>
            <p:cNvSpPr>
              <a:spLocks/>
            </p:cNvSpPr>
            <p:nvPr/>
          </p:nvSpPr>
          <p:spPr bwMode="auto">
            <a:xfrm>
              <a:off x="2559050" y="5430838"/>
              <a:ext cx="20638" cy="14287"/>
            </a:xfrm>
            <a:custGeom>
              <a:avLst/>
              <a:gdLst>
                <a:gd name="T0" fmla="*/ 0 w 13"/>
                <a:gd name="T1" fmla="*/ 0 h 9"/>
                <a:gd name="T2" fmla="*/ 3175 w 13"/>
                <a:gd name="T3" fmla="*/ 9525 h 9"/>
                <a:gd name="T4" fmla="*/ 20638 w 13"/>
                <a:gd name="T5" fmla="*/ 14287 h 9"/>
                <a:gd name="T6" fmla="*/ 0 60000 65536"/>
                <a:gd name="T7" fmla="*/ 0 60000 65536"/>
                <a:gd name="T8" fmla="*/ 0 60000 65536"/>
                <a:gd name="T9" fmla="*/ 0 w 13"/>
                <a:gd name="T10" fmla="*/ 0 h 9"/>
                <a:gd name="T11" fmla="*/ 13 w 13"/>
                <a:gd name="T12" fmla="*/ 9 h 9"/>
              </a:gdLst>
              <a:ahLst/>
              <a:cxnLst>
                <a:cxn ang="T6">
                  <a:pos x="T0" y="T1"/>
                </a:cxn>
                <a:cxn ang="T7">
                  <a:pos x="T2" y="T3"/>
                </a:cxn>
                <a:cxn ang="T8">
                  <a:pos x="T4" y="T5"/>
                </a:cxn>
              </a:cxnLst>
              <a:rect l="T9" t="T10" r="T11" b="T12"/>
              <a:pathLst>
                <a:path w="13" h="9">
                  <a:moveTo>
                    <a:pt x="0" y="0"/>
                  </a:moveTo>
                  <a:lnTo>
                    <a:pt x="2" y="6"/>
                  </a:lnTo>
                  <a:lnTo>
                    <a:pt x="13" y="9"/>
                  </a:lnTo>
                </a:path>
              </a:pathLst>
            </a:custGeom>
            <a:noFill/>
            <a:ln w="3">
              <a:solidFill>
                <a:srgbClr val="00BDFF"/>
              </a:solidFill>
              <a:prstDash val="solid"/>
              <a:round/>
              <a:headEnd/>
              <a:tailEnd/>
            </a:ln>
          </p:spPr>
          <p:txBody>
            <a:bodyPr/>
            <a:lstStyle/>
            <a:p>
              <a:endParaRPr lang="nb-NO" dirty="0"/>
            </a:p>
          </p:txBody>
        </p:sp>
        <p:sp>
          <p:nvSpPr>
            <p:cNvPr id="2369" name="Freeform 2508"/>
            <p:cNvSpPr>
              <a:spLocks/>
            </p:cNvSpPr>
            <p:nvPr/>
          </p:nvSpPr>
          <p:spPr bwMode="auto">
            <a:xfrm>
              <a:off x="2667000" y="5434013"/>
              <a:ext cx="17463" cy="11112"/>
            </a:xfrm>
            <a:custGeom>
              <a:avLst/>
              <a:gdLst>
                <a:gd name="T0" fmla="*/ 17463 w 11"/>
                <a:gd name="T1" fmla="*/ 0 h 7"/>
                <a:gd name="T2" fmla="*/ 7938 w 11"/>
                <a:gd name="T3" fmla="*/ 6350 h 7"/>
                <a:gd name="T4" fmla="*/ 0 w 11"/>
                <a:gd name="T5" fmla="*/ 11112 h 7"/>
                <a:gd name="T6" fmla="*/ 0 w 11"/>
                <a:gd name="T7" fmla="*/ 11112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0"/>
                  </a:moveTo>
                  <a:lnTo>
                    <a:pt x="5" y="4"/>
                  </a:lnTo>
                  <a:lnTo>
                    <a:pt x="0" y="7"/>
                  </a:lnTo>
                </a:path>
              </a:pathLst>
            </a:custGeom>
            <a:noFill/>
            <a:ln w="3">
              <a:solidFill>
                <a:srgbClr val="00BDFF"/>
              </a:solidFill>
              <a:prstDash val="solid"/>
              <a:round/>
              <a:headEnd/>
              <a:tailEnd/>
            </a:ln>
          </p:spPr>
          <p:txBody>
            <a:bodyPr/>
            <a:lstStyle/>
            <a:p>
              <a:endParaRPr lang="nb-NO" dirty="0"/>
            </a:p>
          </p:txBody>
        </p:sp>
        <p:sp>
          <p:nvSpPr>
            <p:cNvPr id="2370" name="Freeform 2509"/>
            <p:cNvSpPr>
              <a:spLocks/>
            </p:cNvSpPr>
            <p:nvPr/>
          </p:nvSpPr>
          <p:spPr bwMode="auto">
            <a:xfrm>
              <a:off x="2495550" y="5427663"/>
              <a:ext cx="31750" cy="19050"/>
            </a:xfrm>
            <a:custGeom>
              <a:avLst/>
              <a:gdLst>
                <a:gd name="T0" fmla="*/ 0 w 20"/>
                <a:gd name="T1" fmla="*/ 0 h 12"/>
                <a:gd name="T2" fmla="*/ 9525 w 20"/>
                <a:gd name="T3" fmla="*/ 6350 h 12"/>
                <a:gd name="T4" fmla="*/ 12700 w 20"/>
                <a:gd name="T5" fmla="*/ 17463 h 12"/>
                <a:gd name="T6" fmla="*/ 12700 w 20"/>
                <a:gd name="T7" fmla="*/ 17463 h 12"/>
                <a:gd name="T8" fmla="*/ 23812 w 20"/>
                <a:gd name="T9" fmla="*/ 19050 h 12"/>
                <a:gd name="T10" fmla="*/ 31750 w 20"/>
                <a:gd name="T11" fmla="*/ 15875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0" y="0"/>
                  </a:moveTo>
                  <a:lnTo>
                    <a:pt x="6" y="4"/>
                  </a:lnTo>
                  <a:lnTo>
                    <a:pt x="8" y="11"/>
                  </a:lnTo>
                  <a:lnTo>
                    <a:pt x="15" y="12"/>
                  </a:lnTo>
                  <a:lnTo>
                    <a:pt x="20" y="10"/>
                  </a:lnTo>
                </a:path>
              </a:pathLst>
            </a:custGeom>
            <a:noFill/>
            <a:ln w="3">
              <a:solidFill>
                <a:srgbClr val="00BDFF"/>
              </a:solidFill>
              <a:prstDash val="solid"/>
              <a:round/>
              <a:headEnd/>
              <a:tailEnd/>
            </a:ln>
          </p:spPr>
          <p:txBody>
            <a:bodyPr/>
            <a:lstStyle/>
            <a:p>
              <a:endParaRPr lang="nb-NO" dirty="0"/>
            </a:p>
          </p:txBody>
        </p:sp>
        <p:sp>
          <p:nvSpPr>
            <p:cNvPr id="2371" name="Freeform 2510"/>
            <p:cNvSpPr>
              <a:spLocks/>
            </p:cNvSpPr>
            <p:nvPr/>
          </p:nvSpPr>
          <p:spPr bwMode="auto">
            <a:xfrm>
              <a:off x="2579688" y="5430838"/>
              <a:ext cx="20637" cy="22225"/>
            </a:xfrm>
            <a:custGeom>
              <a:avLst/>
              <a:gdLst>
                <a:gd name="T0" fmla="*/ 15875 w 13"/>
                <a:gd name="T1" fmla="*/ 22225 h 14"/>
                <a:gd name="T2" fmla="*/ 20637 w 13"/>
                <a:gd name="T3" fmla="*/ 20638 h 14"/>
                <a:gd name="T4" fmla="*/ 1587 w 13"/>
                <a:gd name="T5" fmla="*/ 0 h 14"/>
                <a:gd name="T6" fmla="*/ 0 w 13"/>
                <a:gd name="T7" fmla="*/ 0 h 14"/>
                <a:gd name="T8" fmla="*/ 0 60000 65536"/>
                <a:gd name="T9" fmla="*/ 0 60000 65536"/>
                <a:gd name="T10" fmla="*/ 0 60000 65536"/>
                <a:gd name="T11" fmla="*/ 0 60000 65536"/>
                <a:gd name="T12" fmla="*/ 0 w 13"/>
                <a:gd name="T13" fmla="*/ 0 h 14"/>
                <a:gd name="T14" fmla="*/ 13 w 13"/>
                <a:gd name="T15" fmla="*/ 14 h 14"/>
              </a:gdLst>
              <a:ahLst/>
              <a:cxnLst>
                <a:cxn ang="T8">
                  <a:pos x="T0" y="T1"/>
                </a:cxn>
                <a:cxn ang="T9">
                  <a:pos x="T2" y="T3"/>
                </a:cxn>
                <a:cxn ang="T10">
                  <a:pos x="T4" y="T5"/>
                </a:cxn>
                <a:cxn ang="T11">
                  <a:pos x="T6" y="T7"/>
                </a:cxn>
              </a:cxnLst>
              <a:rect l="T12" t="T13" r="T14" b="T15"/>
              <a:pathLst>
                <a:path w="13" h="14">
                  <a:moveTo>
                    <a:pt x="10" y="14"/>
                  </a:moveTo>
                  <a:lnTo>
                    <a:pt x="13" y="13"/>
                  </a:lnTo>
                  <a:lnTo>
                    <a:pt x="1" y="0"/>
                  </a:lnTo>
                  <a:lnTo>
                    <a:pt x="0" y="0"/>
                  </a:lnTo>
                </a:path>
              </a:pathLst>
            </a:custGeom>
            <a:noFill/>
            <a:ln w="3">
              <a:solidFill>
                <a:srgbClr val="00BDFF"/>
              </a:solidFill>
              <a:prstDash val="solid"/>
              <a:round/>
              <a:headEnd/>
              <a:tailEnd/>
            </a:ln>
          </p:spPr>
          <p:txBody>
            <a:bodyPr/>
            <a:lstStyle/>
            <a:p>
              <a:endParaRPr lang="nb-NO" dirty="0"/>
            </a:p>
          </p:txBody>
        </p:sp>
        <p:sp>
          <p:nvSpPr>
            <p:cNvPr id="2372" name="Freeform 2511"/>
            <p:cNvSpPr>
              <a:spLocks/>
            </p:cNvSpPr>
            <p:nvPr/>
          </p:nvSpPr>
          <p:spPr bwMode="auto">
            <a:xfrm>
              <a:off x="2649538" y="5445125"/>
              <a:ext cx="17462" cy="12700"/>
            </a:xfrm>
            <a:custGeom>
              <a:avLst/>
              <a:gdLst>
                <a:gd name="T0" fmla="*/ 17462 w 11"/>
                <a:gd name="T1" fmla="*/ 0 h 8"/>
                <a:gd name="T2" fmla="*/ 17462 w 11"/>
                <a:gd name="T3" fmla="*/ 1588 h 8"/>
                <a:gd name="T4" fmla="*/ 6350 w 11"/>
                <a:gd name="T5" fmla="*/ 3175 h 8"/>
                <a:gd name="T6" fmla="*/ 1587 w 11"/>
                <a:gd name="T7" fmla="*/ 12700 h 8"/>
                <a:gd name="T8" fmla="*/ 0 w 11"/>
                <a:gd name="T9" fmla="*/ 12700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11" y="0"/>
                  </a:moveTo>
                  <a:lnTo>
                    <a:pt x="11" y="1"/>
                  </a:lnTo>
                  <a:lnTo>
                    <a:pt x="4" y="2"/>
                  </a:lnTo>
                  <a:lnTo>
                    <a:pt x="1" y="8"/>
                  </a:lnTo>
                  <a:lnTo>
                    <a:pt x="0" y="8"/>
                  </a:lnTo>
                </a:path>
              </a:pathLst>
            </a:custGeom>
            <a:noFill/>
            <a:ln w="3">
              <a:solidFill>
                <a:srgbClr val="00BDFF"/>
              </a:solidFill>
              <a:prstDash val="solid"/>
              <a:round/>
              <a:headEnd/>
              <a:tailEnd/>
            </a:ln>
          </p:spPr>
          <p:txBody>
            <a:bodyPr/>
            <a:lstStyle/>
            <a:p>
              <a:endParaRPr lang="nb-NO" dirty="0"/>
            </a:p>
          </p:txBody>
        </p:sp>
        <p:sp>
          <p:nvSpPr>
            <p:cNvPr id="2373" name="Freeform 2512"/>
            <p:cNvSpPr>
              <a:spLocks/>
            </p:cNvSpPr>
            <p:nvPr/>
          </p:nvSpPr>
          <p:spPr bwMode="auto">
            <a:xfrm>
              <a:off x="2627313" y="5432425"/>
              <a:ext cx="22225" cy="26988"/>
            </a:xfrm>
            <a:custGeom>
              <a:avLst/>
              <a:gdLst>
                <a:gd name="T0" fmla="*/ 22225 w 14"/>
                <a:gd name="T1" fmla="*/ 25400 h 17"/>
                <a:gd name="T2" fmla="*/ 12700 w 14"/>
                <a:gd name="T3" fmla="*/ 26988 h 17"/>
                <a:gd name="T4" fmla="*/ 6350 w 14"/>
                <a:gd name="T5" fmla="*/ 25400 h 17"/>
                <a:gd name="T6" fmla="*/ 0 w 14"/>
                <a:gd name="T7" fmla="*/ 15875 h 17"/>
                <a:gd name="T8" fmla="*/ 3175 w 14"/>
                <a:gd name="T9" fmla="*/ 7938 h 17"/>
                <a:gd name="T10" fmla="*/ 7938 w 14"/>
                <a:gd name="T11" fmla="*/ 0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14" y="16"/>
                  </a:moveTo>
                  <a:lnTo>
                    <a:pt x="8" y="17"/>
                  </a:lnTo>
                  <a:lnTo>
                    <a:pt x="4" y="16"/>
                  </a:lnTo>
                  <a:lnTo>
                    <a:pt x="0" y="10"/>
                  </a:lnTo>
                  <a:lnTo>
                    <a:pt x="2" y="5"/>
                  </a:lnTo>
                  <a:lnTo>
                    <a:pt x="5" y="0"/>
                  </a:lnTo>
                </a:path>
              </a:pathLst>
            </a:custGeom>
            <a:noFill/>
            <a:ln w="3">
              <a:solidFill>
                <a:srgbClr val="00BDFF"/>
              </a:solidFill>
              <a:prstDash val="solid"/>
              <a:round/>
              <a:headEnd/>
              <a:tailEnd/>
            </a:ln>
          </p:spPr>
          <p:txBody>
            <a:bodyPr/>
            <a:lstStyle/>
            <a:p>
              <a:endParaRPr lang="nb-NO" dirty="0"/>
            </a:p>
          </p:txBody>
        </p:sp>
        <p:sp>
          <p:nvSpPr>
            <p:cNvPr id="2374" name="Freeform 2513"/>
            <p:cNvSpPr>
              <a:spLocks/>
            </p:cNvSpPr>
            <p:nvPr/>
          </p:nvSpPr>
          <p:spPr bwMode="auto">
            <a:xfrm>
              <a:off x="2657475" y="5432425"/>
              <a:ext cx="53975" cy="33338"/>
            </a:xfrm>
            <a:custGeom>
              <a:avLst/>
              <a:gdLst>
                <a:gd name="T0" fmla="*/ 0 w 34"/>
                <a:gd name="T1" fmla="*/ 33338 h 21"/>
                <a:gd name="T2" fmla="*/ 6350 w 34"/>
                <a:gd name="T3" fmla="*/ 20638 h 21"/>
                <a:gd name="T4" fmla="*/ 25400 w 34"/>
                <a:gd name="T5" fmla="*/ 12700 h 21"/>
                <a:gd name="T6" fmla="*/ 31750 w 34"/>
                <a:gd name="T7" fmla="*/ 6350 h 21"/>
                <a:gd name="T8" fmla="*/ 42862 w 34"/>
                <a:gd name="T9" fmla="*/ 4763 h 21"/>
                <a:gd name="T10" fmla="*/ 46037 w 34"/>
                <a:gd name="T11" fmla="*/ 1588 h 21"/>
                <a:gd name="T12" fmla="*/ 53975 w 34"/>
                <a:gd name="T13" fmla="*/ 0 h 21"/>
                <a:gd name="T14" fmla="*/ 0 60000 65536"/>
                <a:gd name="T15" fmla="*/ 0 60000 65536"/>
                <a:gd name="T16" fmla="*/ 0 60000 65536"/>
                <a:gd name="T17" fmla="*/ 0 60000 65536"/>
                <a:gd name="T18" fmla="*/ 0 60000 65536"/>
                <a:gd name="T19" fmla="*/ 0 60000 65536"/>
                <a:gd name="T20" fmla="*/ 0 60000 65536"/>
                <a:gd name="T21" fmla="*/ 0 w 34"/>
                <a:gd name="T22" fmla="*/ 0 h 21"/>
                <a:gd name="T23" fmla="*/ 34 w 3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1">
                  <a:moveTo>
                    <a:pt x="0" y="21"/>
                  </a:moveTo>
                  <a:lnTo>
                    <a:pt x="4" y="13"/>
                  </a:lnTo>
                  <a:lnTo>
                    <a:pt x="16" y="8"/>
                  </a:lnTo>
                  <a:lnTo>
                    <a:pt x="20" y="4"/>
                  </a:lnTo>
                  <a:lnTo>
                    <a:pt x="27" y="3"/>
                  </a:lnTo>
                  <a:lnTo>
                    <a:pt x="29" y="1"/>
                  </a:lnTo>
                  <a:lnTo>
                    <a:pt x="34" y="0"/>
                  </a:lnTo>
                </a:path>
              </a:pathLst>
            </a:custGeom>
            <a:noFill/>
            <a:ln w="3">
              <a:solidFill>
                <a:srgbClr val="00BDFF"/>
              </a:solidFill>
              <a:prstDash val="solid"/>
              <a:round/>
              <a:headEnd/>
              <a:tailEnd/>
            </a:ln>
          </p:spPr>
          <p:txBody>
            <a:bodyPr/>
            <a:lstStyle/>
            <a:p>
              <a:endParaRPr lang="nb-NO" dirty="0"/>
            </a:p>
          </p:txBody>
        </p:sp>
        <p:sp>
          <p:nvSpPr>
            <p:cNvPr id="2375" name="Freeform 2514"/>
            <p:cNvSpPr>
              <a:spLocks/>
            </p:cNvSpPr>
            <p:nvPr/>
          </p:nvSpPr>
          <p:spPr bwMode="auto">
            <a:xfrm>
              <a:off x="2649538" y="5465763"/>
              <a:ext cx="7937" cy="4762"/>
            </a:xfrm>
            <a:custGeom>
              <a:avLst/>
              <a:gdLst>
                <a:gd name="T0" fmla="*/ 0 w 5"/>
                <a:gd name="T1" fmla="*/ 4762 h 3"/>
                <a:gd name="T2" fmla="*/ 1587 w 5"/>
                <a:gd name="T3" fmla="*/ 4762 h 3"/>
                <a:gd name="T4" fmla="*/ 7937 w 5"/>
                <a:gd name="T5" fmla="*/ 1587 h 3"/>
                <a:gd name="T6" fmla="*/ 7937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1" y="3"/>
                  </a:lnTo>
                  <a:lnTo>
                    <a:pt x="5" y="1"/>
                  </a:lnTo>
                  <a:lnTo>
                    <a:pt x="5" y="0"/>
                  </a:lnTo>
                </a:path>
              </a:pathLst>
            </a:custGeom>
            <a:noFill/>
            <a:ln w="3">
              <a:solidFill>
                <a:srgbClr val="00BDFF"/>
              </a:solidFill>
              <a:prstDash val="solid"/>
              <a:round/>
              <a:headEnd/>
              <a:tailEnd/>
            </a:ln>
          </p:spPr>
          <p:txBody>
            <a:bodyPr/>
            <a:lstStyle/>
            <a:p>
              <a:endParaRPr lang="nb-NO" dirty="0"/>
            </a:p>
          </p:txBody>
        </p:sp>
        <p:sp>
          <p:nvSpPr>
            <p:cNvPr id="2376" name="Freeform 2515"/>
            <p:cNvSpPr>
              <a:spLocks/>
            </p:cNvSpPr>
            <p:nvPr/>
          </p:nvSpPr>
          <p:spPr bwMode="auto">
            <a:xfrm>
              <a:off x="2555875" y="5445125"/>
              <a:ext cx="39688" cy="26988"/>
            </a:xfrm>
            <a:custGeom>
              <a:avLst/>
              <a:gdLst>
                <a:gd name="T0" fmla="*/ 23813 w 25"/>
                <a:gd name="T1" fmla="*/ 0 h 17"/>
                <a:gd name="T2" fmla="*/ 20638 w 25"/>
                <a:gd name="T3" fmla="*/ 1588 h 17"/>
                <a:gd name="T4" fmla="*/ 0 w 25"/>
                <a:gd name="T5" fmla="*/ 12700 h 17"/>
                <a:gd name="T6" fmla="*/ 0 w 25"/>
                <a:gd name="T7" fmla="*/ 12700 h 17"/>
                <a:gd name="T8" fmla="*/ 11113 w 25"/>
                <a:gd name="T9" fmla="*/ 26988 h 17"/>
                <a:gd name="T10" fmla="*/ 11113 w 25"/>
                <a:gd name="T11" fmla="*/ 26988 h 17"/>
                <a:gd name="T12" fmla="*/ 12700 w 25"/>
                <a:gd name="T13" fmla="*/ 26988 h 17"/>
                <a:gd name="T14" fmla="*/ 39688 w 25"/>
                <a:gd name="T15" fmla="*/ 7938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15" y="0"/>
                  </a:moveTo>
                  <a:lnTo>
                    <a:pt x="13" y="1"/>
                  </a:lnTo>
                  <a:lnTo>
                    <a:pt x="0" y="8"/>
                  </a:lnTo>
                  <a:lnTo>
                    <a:pt x="7" y="17"/>
                  </a:lnTo>
                  <a:lnTo>
                    <a:pt x="8" y="17"/>
                  </a:lnTo>
                  <a:lnTo>
                    <a:pt x="25" y="5"/>
                  </a:lnTo>
                </a:path>
              </a:pathLst>
            </a:custGeom>
            <a:noFill/>
            <a:ln w="3">
              <a:solidFill>
                <a:srgbClr val="00BDFF"/>
              </a:solidFill>
              <a:prstDash val="solid"/>
              <a:round/>
              <a:headEnd/>
              <a:tailEnd/>
            </a:ln>
          </p:spPr>
          <p:txBody>
            <a:bodyPr/>
            <a:lstStyle/>
            <a:p>
              <a:endParaRPr lang="nb-NO" dirty="0"/>
            </a:p>
          </p:txBody>
        </p:sp>
        <p:sp>
          <p:nvSpPr>
            <p:cNvPr id="2377" name="Freeform 2516"/>
            <p:cNvSpPr>
              <a:spLocks/>
            </p:cNvSpPr>
            <p:nvPr/>
          </p:nvSpPr>
          <p:spPr bwMode="auto">
            <a:xfrm>
              <a:off x="2444750" y="5389563"/>
              <a:ext cx="57150" cy="95250"/>
            </a:xfrm>
            <a:custGeom>
              <a:avLst/>
              <a:gdLst>
                <a:gd name="T0" fmla="*/ 38100 w 36"/>
                <a:gd name="T1" fmla="*/ 84138 h 60"/>
                <a:gd name="T2" fmla="*/ 38100 w 36"/>
                <a:gd name="T3" fmla="*/ 85725 h 60"/>
                <a:gd name="T4" fmla="*/ 50800 w 36"/>
                <a:gd name="T5" fmla="*/ 82550 h 60"/>
                <a:gd name="T6" fmla="*/ 57150 w 36"/>
                <a:gd name="T7" fmla="*/ 74613 h 60"/>
                <a:gd name="T8" fmla="*/ 50800 w 36"/>
                <a:gd name="T9" fmla="*/ 55563 h 60"/>
                <a:gd name="T10" fmla="*/ 50800 w 36"/>
                <a:gd name="T11" fmla="*/ 47625 h 60"/>
                <a:gd name="T12" fmla="*/ 47625 w 36"/>
                <a:gd name="T13" fmla="*/ 42863 h 60"/>
                <a:gd name="T14" fmla="*/ 44450 w 36"/>
                <a:gd name="T15" fmla="*/ 30163 h 60"/>
                <a:gd name="T16" fmla="*/ 36512 w 36"/>
                <a:gd name="T17" fmla="*/ 20638 h 60"/>
                <a:gd name="T18" fmla="*/ 36512 w 36"/>
                <a:gd name="T19" fmla="*/ 11113 h 60"/>
                <a:gd name="T20" fmla="*/ 23812 w 36"/>
                <a:gd name="T21" fmla="*/ 0 h 60"/>
                <a:gd name="T22" fmla="*/ 1588 w 36"/>
                <a:gd name="T23" fmla="*/ 0 h 60"/>
                <a:gd name="T24" fmla="*/ 0 w 36"/>
                <a:gd name="T25" fmla="*/ 38100 h 60"/>
                <a:gd name="T26" fmla="*/ 11112 w 36"/>
                <a:gd name="T27" fmla="*/ 41275 h 60"/>
                <a:gd name="T28" fmla="*/ 20637 w 36"/>
                <a:gd name="T29" fmla="*/ 55563 h 60"/>
                <a:gd name="T30" fmla="*/ 7937 w 36"/>
                <a:gd name="T31" fmla="*/ 61913 h 60"/>
                <a:gd name="T32" fmla="*/ 7937 w 36"/>
                <a:gd name="T33" fmla="*/ 9525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60"/>
                <a:gd name="T53" fmla="*/ 36 w 36"/>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60">
                  <a:moveTo>
                    <a:pt x="24" y="53"/>
                  </a:moveTo>
                  <a:lnTo>
                    <a:pt x="24" y="54"/>
                  </a:lnTo>
                  <a:lnTo>
                    <a:pt x="32" y="52"/>
                  </a:lnTo>
                  <a:lnTo>
                    <a:pt x="36" y="47"/>
                  </a:lnTo>
                  <a:lnTo>
                    <a:pt x="32" y="35"/>
                  </a:lnTo>
                  <a:lnTo>
                    <a:pt x="32" y="30"/>
                  </a:lnTo>
                  <a:lnTo>
                    <a:pt x="30" y="27"/>
                  </a:lnTo>
                  <a:lnTo>
                    <a:pt x="28" y="19"/>
                  </a:lnTo>
                  <a:lnTo>
                    <a:pt x="23" y="13"/>
                  </a:lnTo>
                  <a:lnTo>
                    <a:pt x="23" y="7"/>
                  </a:lnTo>
                  <a:lnTo>
                    <a:pt x="15" y="0"/>
                  </a:lnTo>
                  <a:lnTo>
                    <a:pt x="1" y="0"/>
                  </a:lnTo>
                  <a:lnTo>
                    <a:pt x="0" y="24"/>
                  </a:lnTo>
                  <a:lnTo>
                    <a:pt x="7" y="26"/>
                  </a:lnTo>
                  <a:lnTo>
                    <a:pt x="13" y="35"/>
                  </a:lnTo>
                  <a:lnTo>
                    <a:pt x="5" y="39"/>
                  </a:lnTo>
                  <a:lnTo>
                    <a:pt x="5" y="60"/>
                  </a:lnTo>
                </a:path>
              </a:pathLst>
            </a:custGeom>
            <a:noFill/>
            <a:ln w="3">
              <a:solidFill>
                <a:srgbClr val="00BDFF"/>
              </a:solidFill>
              <a:prstDash val="solid"/>
              <a:round/>
              <a:headEnd/>
              <a:tailEnd/>
            </a:ln>
          </p:spPr>
          <p:txBody>
            <a:bodyPr/>
            <a:lstStyle/>
            <a:p>
              <a:endParaRPr lang="nb-NO" dirty="0"/>
            </a:p>
          </p:txBody>
        </p:sp>
        <p:sp>
          <p:nvSpPr>
            <p:cNvPr id="2378" name="Line 2517"/>
            <p:cNvSpPr>
              <a:spLocks noChangeShapeType="1"/>
            </p:cNvSpPr>
            <p:nvPr/>
          </p:nvSpPr>
          <p:spPr bwMode="auto">
            <a:xfrm>
              <a:off x="2452688" y="5484813"/>
              <a:ext cx="1587" cy="1587"/>
            </a:xfrm>
            <a:prstGeom prst="line">
              <a:avLst/>
            </a:prstGeom>
            <a:noFill/>
            <a:ln w="3">
              <a:solidFill>
                <a:srgbClr val="00BDFF"/>
              </a:solidFill>
              <a:round/>
              <a:headEnd/>
              <a:tailEnd/>
            </a:ln>
          </p:spPr>
          <p:txBody>
            <a:bodyPr/>
            <a:lstStyle/>
            <a:p>
              <a:endParaRPr lang="nb-NO" dirty="0"/>
            </a:p>
          </p:txBody>
        </p:sp>
        <p:sp>
          <p:nvSpPr>
            <p:cNvPr id="2379" name="Freeform 2518"/>
            <p:cNvSpPr>
              <a:spLocks/>
            </p:cNvSpPr>
            <p:nvPr/>
          </p:nvSpPr>
          <p:spPr bwMode="auto">
            <a:xfrm>
              <a:off x="2462213" y="5440363"/>
              <a:ext cx="20637" cy="52387"/>
            </a:xfrm>
            <a:custGeom>
              <a:avLst/>
              <a:gdLst>
                <a:gd name="T0" fmla="*/ 0 w 13"/>
                <a:gd name="T1" fmla="*/ 52387 h 33"/>
                <a:gd name="T2" fmla="*/ 3175 w 13"/>
                <a:gd name="T3" fmla="*/ 30162 h 33"/>
                <a:gd name="T4" fmla="*/ 19050 w 13"/>
                <a:gd name="T5" fmla="*/ 0 h 33"/>
                <a:gd name="T6" fmla="*/ 20637 w 13"/>
                <a:gd name="T7" fmla="*/ 19050 h 33"/>
                <a:gd name="T8" fmla="*/ 20637 w 13"/>
                <a:gd name="T9" fmla="*/ 33337 h 33"/>
                <a:gd name="T10" fmla="*/ 0 60000 65536"/>
                <a:gd name="T11" fmla="*/ 0 60000 65536"/>
                <a:gd name="T12" fmla="*/ 0 60000 65536"/>
                <a:gd name="T13" fmla="*/ 0 60000 65536"/>
                <a:gd name="T14" fmla="*/ 0 60000 65536"/>
                <a:gd name="T15" fmla="*/ 0 w 13"/>
                <a:gd name="T16" fmla="*/ 0 h 33"/>
                <a:gd name="T17" fmla="*/ 13 w 13"/>
                <a:gd name="T18" fmla="*/ 33 h 33"/>
              </a:gdLst>
              <a:ahLst/>
              <a:cxnLst>
                <a:cxn ang="T10">
                  <a:pos x="T0" y="T1"/>
                </a:cxn>
                <a:cxn ang="T11">
                  <a:pos x="T2" y="T3"/>
                </a:cxn>
                <a:cxn ang="T12">
                  <a:pos x="T4" y="T5"/>
                </a:cxn>
                <a:cxn ang="T13">
                  <a:pos x="T6" y="T7"/>
                </a:cxn>
                <a:cxn ang="T14">
                  <a:pos x="T8" y="T9"/>
                </a:cxn>
              </a:cxnLst>
              <a:rect l="T15" t="T16" r="T17" b="T18"/>
              <a:pathLst>
                <a:path w="13" h="33">
                  <a:moveTo>
                    <a:pt x="0" y="33"/>
                  </a:moveTo>
                  <a:lnTo>
                    <a:pt x="2" y="19"/>
                  </a:lnTo>
                  <a:lnTo>
                    <a:pt x="12" y="0"/>
                  </a:lnTo>
                  <a:lnTo>
                    <a:pt x="13" y="12"/>
                  </a:lnTo>
                  <a:lnTo>
                    <a:pt x="13" y="21"/>
                  </a:lnTo>
                </a:path>
              </a:pathLst>
            </a:custGeom>
            <a:noFill/>
            <a:ln w="3">
              <a:solidFill>
                <a:srgbClr val="00BDFF"/>
              </a:solidFill>
              <a:prstDash val="solid"/>
              <a:round/>
              <a:headEnd/>
              <a:tailEnd/>
            </a:ln>
          </p:spPr>
          <p:txBody>
            <a:bodyPr/>
            <a:lstStyle/>
            <a:p>
              <a:endParaRPr lang="nb-NO" dirty="0"/>
            </a:p>
          </p:txBody>
        </p:sp>
        <p:sp>
          <p:nvSpPr>
            <p:cNvPr id="2380" name="Freeform 2519"/>
            <p:cNvSpPr>
              <a:spLocks/>
            </p:cNvSpPr>
            <p:nvPr/>
          </p:nvSpPr>
          <p:spPr bwMode="auto">
            <a:xfrm>
              <a:off x="2586038" y="5453063"/>
              <a:ext cx="63500" cy="53975"/>
            </a:xfrm>
            <a:custGeom>
              <a:avLst/>
              <a:gdLst>
                <a:gd name="T0" fmla="*/ 0 w 40"/>
                <a:gd name="T1" fmla="*/ 53975 h 34"/>
                <a:gd name="T2" fmla="*/ 0 w 40"/>
                <a:gd name="T3" fmla="*/ 52388 h 34"/>
                <a:gd name="T4" fmla="*/ 0 w 40"/>
                <a:gd name="T5" fmla="*/ 50800 h 34"/>
                <a:gd name="T6" fmla="*/ 6350 w 40"/>
                <a:gd name="T7" fmla="*/ 50800 h 34"/>
                <a:gd name="T8" fmla="*/ 17462 w 40"/>
                <a:gd name="T9" fmla="*/ 52388 h 34"/>
                <a:gd name="T10" fmla="*/ 28575 w 40"/>
                <a:gd name="T11" fmla="*/ 44450 h 34"/>
                <a:gd name="T12" fmla="*/ 26988 w 40"/>
                <a:gd name="T13" fmla="*/ 38100 h 34"/>
                <a:gd name="T14" fmla="*/ 9525 w 40"/>
                <a:gd name="T15" fmla="*/ 41275 h 34"/>
                <a:gd name="T16" fmla="*/ 0 w 40"/>
                <a:gd name="T17" fmla="*/ 44450 h 34"/>
                <a:gd name="T18" fmla="*/ 0 w 40"/>
                <a:gd name="T19" fmla="*/ 33337 h 34"/>
                <a:gd name="T20" fmla="*/ 7938 w 40"/>
                <a:gd name="T21" fmla="*/ 25400 h 34"/>
                <a:gd name="T22" fmla="*/ 15875 w 40"/>
                <a:gd name="T23" fmla="*/ 19050 h 34"/>
                <a:gd name="T24" fmla="*/ 30163 w 40"/>
                <a:gd name="T25" fmla="*/ 12700 h 34"/>
                <a:gd name="T26" fmla="*/ 30163 w 40"/>
                <a:gd name="T27" fmla="*/ 7937 h 34"/>
                <a:gd name="T28" fmla="*/ 33337 w 40"/>
                <a:gd name="T29" fmla="*/ 4762 h 34"/>
                <a:gd name="T30" fmla="*/ 34925 w 40"/>
                <a:gd name="T31" fmla="*/ 0 h 34"/>
                <a:gd name="T32" fmla="*/ 38100 w 40"/>
                <a:gd name="T33" fmla="*/ 7937 h 34"/>
                <a:gd name="T34" fmla="*/ 44450 w 40"/>
                <a:gd name="T35" fmla="*/ 12700 h 34"/>
                <a:gd name="T36" fmla="*/ 63500 w 40"/>
                <a:gd name="T37" fmla="*/ 17462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34"/>
                <a:gd name="T59" fmla="*/ 40 w 40"/>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34">
                  <a:moveTo>
                    <a:pt x="0" y="34"/>
                  </a:moveTo>
                  <a:lnTo>
                    <a:pt x="0" y="33"/>
                  </a:lnTo>
                  <a:lnTo>
                    <a:pt x="0" y="32"/>
                  </a:lnTo>
                  <a:lnTo>
                    <a:pt x="4" y="32"/>
                  </a:lnTo>
                  <a:lnTo>
                    <a:pt x="11" y="33"/>
                  </a:lnTo>
                  <a:lnTo>
                    <a:pt x="18" y="28"/>
                  </a:lnTo>
                  <a:lnTo>
                    <a:pt x="17" y="24"/>
                  </a:lnTo>
                  <a:lnTo>
                    <a:pt x="6" y="26"/>
                  </a:lnTo>
                  <a:lnTo>
                    <a:pt x="0" y="28"/>
                  </a:lnTo>
                  <a:lnTo>
                    <a:pt x="0" y="21"/>
                  </a:lnTo>
                  <a:lnTo>
                    <a:pt x="5" y="16"/>
                  </a:lnTo>
                  <a:lnTo>
                    <a:pt x="10" y="12"/>
                  </a:lnTo>
                  <a:lnTo>
                    <a:pt x="19" y="8"/>
                  </a:lnTo>
                  <a:lnTo>
                    <a:pt x="19" y="5"/>
                  </a:lnTo>
                  <a:lnTo>
                    <a:pt x="21" y="3"/>
                  </a:lnTo>
                  <a:lnTo>
                    <a:pt x="22" y="0"/>
                  </a:lnTo>
                  <a:lnTo>
                    <a:pt x="24" y="5"/>
                  </a:lnTo>
                  <a:lnTo>
                    <a:pt x="28" y="8"/>
                  </a:lnTo>
                  <a:lnTo>
                    <a:pt x="40" y="11"/>
                  </a:lnTo>
                </a:path>
              </a:pathLst>
            </a:custGeom>
            <a:noFill/>
            <a:ln w="3">
              <a:solidFill>
                <a:srgbClr val="00BDFF"/>
              </a:solidFill>
              <a:prstDash val="solid"/>
              <a:round/>
              <a:headEnd/>
              <a:tailEnd/>
            </a:ln>
          </p:spPr>
          <p:txBody>
            <a:bodyPr/>
            <a:lstStyle/>
            <a:p>
              <a:endParaRPr lang="nb-NO" dirty="0"/>
            </a:p>
          </p:txBody>
        </p:sp>
        <p:sp>
          <p:nvSpPr>
            <p:cNvPr id="2381" name="Freeform 2520"/>
            <p:cNvSpPr>
              <a:spLocks/>
            </p:cNvSpPr>
            <p:nvPr/>
          </p:nvSpPr>
          <p:spPr bwMode="auto">
            <a:xfrm>
              <a:off x="2452688" y="5484813"/>
              <a:ext cx="9525" cy="23812"/>
            </a:xfrm>
            <a:custGeom>
              <a:avLst/>
              <a:gdLst>
                <a:gd name="T0" fmla="*/ 0 w 6"/>
                <a:gd name="T1" fmla="*/ 0 h 15"/>
                <a:gd name="T2" fmla="*/ 0 w 6"/>
                <a:gd name="T3" fmla="*/ 23812 h 15"/>
                <a:gd name="T4" fmla="*/ 9525 w 6"/>
                <a:gd name="T5" fmla="*/ 20637 h 15"/>
                <a:gd name="T6" fmla="*/ 9525 w 6"/>
                <a:gd name="T7" fmla="*/ 7937 h 15"/>
                <a:gd name="T8" fmla="*/ 0 60000 65536"/>
                <a:gd name="T9" fmla="*/ 0 60000 65536"/>
                <a:gd name="T10" fmla="*/ 0 60000 65536"/>
                <a:gd name="T11" fmla="*/ 0 60000 65536"/>
                <a:gd name="T12" fmla="*/ 0 w 6"/>
                <a:gd name="T13" fmla="*/ 0 h 15"/>
                <a:gd name="T14" fmla="*/ 6 w 6"/>
                <a:gd name="T15" fmla="*/ 15 h 15"/>
              </a:gdLst>
              <a:ahLst/>
              <a:cxnLst>
                <a:cxn ang="T8">
                  <a:pos x="T0" y="T1"/>
                </a:cxn>
                <a:cxn ang="T9">
                  <a:pos x="T2" y="T3"/>
                </a:cxn>
                <a:cxn ang="T10">
                  <a:pos x="T4" y="T5"/>
                </a:cxn>
                <a:cxn ang="T11">
                  <a:pos x="T6" y="T7"/>
                </a:cxn>
              </a:cxnLst>
              <a:rect l="T12" t="T13" r="T14" b="T15"/>
              <a:pathLst>
                <a:path w="6" h="15">
                  <a:moveTo>
                    <a:pt x="0" y="0"/>
                  </a:moveTo>
                  <a:lnTo>
                    <a:pt x="0" y="15"/>
                  </a:lnTo>
                  <a:lnTo>
                    <a:pt x="6" y="13"/>
                  </a:lnTo>
                  <a:lnTo>
                    <a:pt x="6" y="5"/>
                  </a:lnTo>
                </a:path>
              </a:pathLst>
            </a:custGeom>
            <a:noFill/>
            <a:ln w="3">
              <a:solidFill>
                <a:srgbClr val="00BDFF"/>
              </a:solidFill>
              <a:prstDash val="solid"/>
              <a:round/>
              <a:headEnd/>
              <a:tailEnd/>
            </a:ln>
          </p:spPr>
          <p:txBody>
            <a:bodyPr/>
            <a:lstStyle/>
            <a:p>
              <a:endParaRPr lang="nb-NO" dirty="0"/>
            </a:p>
          </p:txBody>
        </p:sp>
        <p:sp>
          <p:nvSpPr>
            <p:cNvPr id="2382" name="Freeform 2521"/>
            <p:cNvSpPr>
              <a:spLocks/>
            </p:cNvSpPr>
            <p:nvPr/>
          </p:nvSpPr>
          <p:spPr bwMode="auto">
            <a:xfrm>
              <a:off x="2574925" y="5497513"/>
              <a:ext cx="4763" cy="15875"/>
            </a:xfrm>
            <a:custGeom>
              <a:avLst/>
              <a:gdLst>
                <a:gd name="T0" fmla="*/ 0 w 3"/>
                <a:gd name="T1" fmla="*/ 0 h 10"/>
                <a:gd name="T2" fmla="*/ 4763 w 3"/>
                <a:gd name="T3" fmla="*/ 7938 h 10"/>
                <a:gd name="T4" fmla="*/ 0 w 3"/>
                <a:gd name="T5" fmla="*/ 15875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3" y="5"/>
                  </a:lnTo>
                  <a:lnTo>
                    <a:pt x="0" y="10"/>
                  </a:lnTo>
                </a:path>
              </a:pathLst>
            </a:custGeom>
            <a:noFill/>
            <a:ln w="3">
              <a:solidFill>
                <a:srgbClr val="00BDFF"/>
              </a:solidFill>
              <a:prstDash val="solid"/>
              <a:round/>
              <a:headEnd/>
              <a:tailEnd/>
            </a:ln>
          </p:spPr>
          <p:txBody>
            <a:bodyPr/>
            <a:lstStyle/>
            <a:p>
              <a:endParaRPr lang="nb-NO" dirty="0"/>
            </a:p>
          </p:txBody>
        </p:sp>
        <p:sp>
          <p:nvSpPr>
            <p:cNvPr id="2383" name="Freeform 2522"/>
            <p:cNvSpPr>
              <a:spLocks/>
            </p:cNvSpPr>
            <p:nvPr/>
          </p:nvSpPr>
          <p:spPr bwMode="auto">
            <a:xfrm>
              <a:off x="2570163" y="5507038"/>
              <a:ext cx="15875" cy="11112"/>
            </a:xfrm>
            <a:custGeom>
              <a:avLst/>
              <a:gdLst>
                <a:gd name="T0" fmla="*/ 0 w 10"/>
                <a:gd name="T1" fmla="*/ 11112 h 7"/>
                <a:gd name="T2" fmla="*/ 12700 w 10"/>
                <a:gd name="T3" fmla="*/ 7937 h 7"/>
                <a:gd name="T4" fmla="*/ 15875 w 10"/>
                <a:gd name="T5" fmla="*/ 0 h 7"/>
                <a:gd name="T6" fmla="*/ 0 60000 65536"/>
                <a:gd name="T7" fmla="*/ 0 60000 65536"/>
                <a:gd name="T8" fmla="*/ 0 60000 65536"/>
                <a:gd name="T9" fmla="*/ 0 w 10"/>
                <a:gd name="T10" fmla="*/ 0 h 7"/>
                <a:gd name="T11" fmla="*/ 10 w 10"/>
                <a:gd name="T12" fmla="*/ 7 h 7"/>
              </a:gdLst>
              <a:ahLst/>
              <a:cxnLst>
                <a:cxn ang="T6">
                  <a:pos x="T0" y="T1"/>
                </a:cxn>
                <a:cxn ang="T7">
                  <a:pos x="T2" y="T3"/>
                </a:cxn>
                <a:cxn ang="T8">
                  <a:pos x="T4" y="T5"/>
                </a:cxn>
              </a:cxnLst>
              <a:rect l="T9" t="T10" r="T11" b="T12"/>
              <a:pathLst>
                <a:path w="10" h="7">
                  <a:moveTo>
                    <a:pt x="0" y="7"/>
                  </a:moveTo>
                  <a:lnTo>
                    <a:pt x="8" y="5"/>
                  </a:lnTo>
                  <a:lnTo>
                    <a:pt x="10" y="0"/>
                  </a:lnTo>
                </a:path>
              </a:pathLst>
            </a:custGeom>
            <a:noFill/>
            <a:ln w="3">
              <a:solidFill>
                <a:srgbClr val="00BDFF"/>
              </a:solidFill>
              <a:prstDash val="solid"/>
              <a:round/>
              <a:headEnd/>
              <a:tailEnd/>
            </a:ln>
          </p:spPr>
          <p:txBody>
            <a:bodyPr/>
            <a:lstStyle/>
            <a:p>
              <a:endParaRPr lang="nb-NO" dirty="0"/>
            </a:p>
          </p:txBody>
        </p:sp>
        <p:sp>
          <p:nvSpPr>
            <p:cNvPr id="2384" name="Freeform 2523"/>
            <p:cNvSpPr>
              <a:spLocks/>
            </p:cNvSpPr>
            <p:nvPr/>
          </p:nvSpPr>
          <p:spPr bwMode="auto">
            <a:xfrm>
              <a:off x="2570163" y="5513388"/>
              <a:ext cx="4762" cy="4762"/>
            </a:xfrm>
            <a:custGeom>
              <a:avLst/>
              <a:gdLst>
                <a:gd name="T0" fmla="*/ 4762 w 3"/>
                <a:gd name="T1" fmla="*/ 0 h 3"/>
                <a:gd name="T2" fmla="*/ 3175 w 3"/>
                <a:gd name="T3" fmla="*/ 0 h 3"/>
                <a:gd name="T4" fmla="*/ 0 w 3"/>
                <a:gd name="T5" fmla="*/ 1587 h 3"/>
                <a:gd name="T6" fmla="*/ 0 w 3"/>
                <a:gd name="T7" fmla="*/ 4762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2" y="0"/>
                  </a:lnTo>
                  <a:lnTo>
                    <a:pt x="0" y="1"/>
                  </a:lnTo>
                  <a:lnTo>
                    <a:pt x="0" y="3"/>
                  </a:lnTo>
                </a:path>
              </a:pathLst>
            </a:custGeom>
            <a:noFill/>
            <a:ln w="3">
              <a:solidFill>
                <a:srgbClr val="00BDFF"/>
              </a:solidFill>
              <a:prstDash val="solid"/>
              <a:round/>
              <a:headEnd/>
              <a:tailEnd/>
            </a:ln>
          </p:spPr>
          <p:txBody>
            <a:bodyPr/>
            <a:lstStyle/>
            <a:p>
              <a:endParaRPr lang="nb-NO" dirty="0"/>
            </a:p>
          </p:txBody>
        </p:sp>
        <p:sp>
          <p:nvSpPr>
            <p:cNvPr id="2385" name="Freeform 2524"/>
            <p:cNvSpPr>
              <a:spLocks/>
            </p:cNvSpPr>
            <p:nvPr/>
          </p:nvSpPr>
          <p:spPr bwMode="auto">
            <a:xfrm>
              <a:off x="3609975" y="5511800"/>
              <a:ext cx="19050" cy="22225"/>
            </a:xfrm>
            <a:custGeom>
              <a:avLst/>
              <a:gdLst>
                <a:gd name="T0" fmla="*/ 0 w 12"/>
                <a:gd name="T1" fmla="*/ 22225 h 14"/>
                <a:gd name="T2" fmla="*/ 4763 w 12"/>
                <a:gd name="T3" fmla="*/ 14288 h 14"/>
                <a:gd name="T4" fmla="*/ 6350 w 12"/>
                <a:gd name="T5" fmla="*/ 7938 h 14"/>
                <a:gd name="T6" fmla="*/ 11112 w 12"/>
                <a:gd name="T7" fmla="*/ 0 h 14"/>
                <a:gd name="T8" fmla="*/ 14288 w 12"/>
                <a:gd name="T9" fmla="*/ 0 h 14"/>
                <a:gd name="T10" fmla="*/ 15875 w 12"/>
                <a:gd name="T11" fmla="*/ 3175 h 14"/>
                <a:gd name="T12" fmla="*/ 19050 w 12"/>
                <a:gd name="T13" fmla="*/ 14288 h 14"/>
                <a:gd name="T14" fmla="*/ 15875 w 12"/>
                <a:gd name="T15" fmla="*/ 22225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14"/>
                  </a:moveTo>
                  <a:lnTo>
                    <a:pt x="3" y="9"/>
                  </a:lnTo>
                  <a:lnTo>
                    <a:pt x="4" y="5"/>
                  </a:lnTo>
                  <a:lnTo>
                    <a:pt x="7" y="0"/>
                  </a:lnTo>
                  <a:lnTo>
                    <a:pt x="9" y="0"/>
                  </a:lnTo>
                  <a:lnTo>
                    <a:pt x="10" y="2"/>
                  </a:lnTo>
                  <a:lnTo>
                    <a:pt x="12" y="9"/>
                  </a:lnTo>
                  <a:lnTo>
                    <a:pt x="10" y="14"/>
                  </a:lnTo>
                </a:path>
              </a:pathLst>
            </a:custGeom>
            <a:noFill/>
            <a:ln w="3">
              <a:solidFill>
                <a:srgbClr val="00BDFF"/>
              </a:solidFill>
              <a:prstDash val="solid"/>
              <a:round/>
              <a:headEnd/>
              <a:tailEnd/>
            </a:ln>
          </p:spPr>
          <p:txBody>
            <a:bodyPr/>
            <a:lstStyle/>
            <a:p>
              <a:endParaRPr lang="nb-NO" dirty="0"/>
            </a:p>
          </p:txBody>
        </p:sp>
        <p:sp>
          <p:nvSpPr>
            <p:cNvPr id="2386" name="Freeform 2525"/>
            <p:cNvSpPr>
              <a:spLocks/>
            </p:cNvSpPr>
            <p:nvPr/>
          </p:nvSpPr>
          <p:spPr bwMode="auto">
            <a:xfrm>
              <a:off x="2486025" y="5454650"/>
              <a:ext cx="46038" cy="80963"/>
            </a:xfrm>
            <a:custGeom>
              <a:avLst/>
              <a:gdLst>
                <a:gd name="T0" fmla="*/ 0 w 29"/>
                <a:gd name="T1" fmla="*/ 39688 h 51"/>
                <a:gd name="T2" fmla="*/ 6350 w 29"/>
                <a:gd name="T3" fmla="*/ 36513 h 51"/>
                <a:gd name="T4" fmla="*/ 12700 w 29"/>
                <a:gd name="T5" fmla="*/ 33338 h 51"/>
                <a:gd name="T6" fmla="*/ 12700 w 29"/>
                <a:gd name="T7" fmla="*/ 36513 h 51"/>
                <a:gd name="T8" fmla="*/ 15875 w 29"/>
                <a:gd name="T9" fmla="*/ 49213 h 51"/>
                <a:gd name="T10" fmla="*/ 19050 w 29"/>
                <a:gd name="T11" fmla="*/ 52388 h 51"/>
                <a:gd name="T12" fmla="*/ 26988 w 29"/>
                <a:gd name="T13" fmla="*/ 49213 h 51"/>
                <a:gd name="T14" fmla="*/ 23813 w 29"/>
                <a:gd name="T15" fmla="*/ 38100 h 51"/>
                <a:gd name="T16" fmla="*/ 20638 w 29"/>
                <a:gd name="T17" fmla="*/ 30163 h 51"/>
                <a:gd name="T18" fmla="*/ 28575 w 29"/>
                <a:gd name="T19" fmla="*/ 19050 h 51"/>
                <a:gd name="T20" fmla="*/ 34925 w 29"/>
                <a:gd name="T21" fmla="*/ 12700 h 51"/>
                <a:gd name="T22" fmla="*/ 39688 w 29"/>
                <a:gd name="T23" fmla="*/ 6350 h 51"/>
                <a:gd name="T24" fmla="*/ 42863 w 29"/>
                <a:gd name="T25" fmla="*/ 4763 h 51"/>
                <a:gd name="T26" fmla="*/ 46038 w 29"/>
                <a:gd name="T27" fmla="*/ 0 h 51"/>
                <a:gd name="T28" fmla="*/ 46038 w 29"/>
                <a:gd name="T29" fmla="*/ 4763 h 51"/>
                <a:gd name="T30" fmla="*/ 46038 w 29"/>
                <a:gd name="T31" fmla="*/ 20638 h 51"/>
                <a:gd name="T32" fmla="*/ 41275 w 29"/>
                <a:gd name="T33" fmla="*/ 33338 h 51"/>
                <a:gd name="T34" fmla="*/ 36513 w 29"/>
                <a:gd name="T35" fmla="*/ 50800 h 51"/>
                <a:gd name="T36" fmla="*/ 36513 w 29"/>
                <a:gd name="T37" fmla="*/ 69850 h 51"/>
                <a:gd name="T38" fmla="*/ 26988 w 29"/>
                <a:gd name="T39" fmla="*/ 79375 h 51"/>
                <a:gd name="T40" fmla="*/ 20638 w 29"/>
                <a:gd name="T41" fmla="*/ 8096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51"/>
                <a:gd name="T65" fmla="*/ 29 w 29"/>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51">
                  <a:moveTo>
                    <a:pt x="0" y="25"/>
                  </a:moveTo>
                  <a:lnTo>
                    <a:pt x="4" y="23"/>
                  </a:lnTo>
                  <a:lnTo>
                    <a:pt x="8" y="21"/>
                  </a:lnTo>
                  <a:lnTo>
                    <a:pt x="8" y="23"/>
                  </a:lnTo>
                  <a:lnTo>
                    <a:pt x="10" y="31"/>
                  </a:lnTo>
                  <a:lnTo>
                    <a:pt x="12" y="33"/>
                  </a:lnTo>
                  <a:lnTo>
                    <a:pt x="17" y="31"/>
                  </a:lnTo>
                  <a:lnTo>
                    <a:pt x="15" y="24"/>
                  </a:lnTo>
                  <a:lnTo>
                    <a:pt x="13" y="19"/>
                  </a:lnTo>
                  <a:lnTo>
                    <a:pt x="18" y="12"/>
                  </a:lnTo>
                  <a:lnTo>
                    <a:pt x="22" y="8"/>
                  </a:lnTo>
                  <a:lnTo>
                    <a:pt x="25" y="4"/>
                  </a:lnTo>
                  <a:lnTo>
                    <a:pt x="27" y="3"/>
                  </a:lnTo>
                  <a:lnTo>
                    <a:pt x="29" y="0"/>
                  </a:lnTo>
                  <a:lnTo>
                    <a:pt x="29" y="3"/>
                  </a:lnTo>
                  <a:lnTo>
                    <a:pt x="29" y="13"/>
                  </a:lnTo>
                  <a:lnTo>
                    <a:pt x="26" y="21"/>
                  </a:lnTo>
                  <a:lnTo>
                    <a:pt x="23" y="32"/>
                  </a:lnTo>
                  <a:lnTo>
                    <a:pt x="23" y="44"/>
                  </a:lnTo>
                  <a:lnTo>
                    <a:pt x="17" y="50"/>
                  </a:lnTo>
                  <a:lnTo>
                    <a:pt x="13" y="51"/>
                  </a:lnTo>
                </a:path>
              </a:pathLst>
            </a:custGeom>
            <a:noFill/>
            <a:ln w="3">
              <a:solidFill>
                <a:srgbClr val="00BDFF"/>
              </a:solidFill>
              <a:prstDash val="solid"/>
              <a:round/>
              <a:headEnd/>
              <a:tailEnd/>
            </a:ln>
          </p:spPr>
          <p:txBody>
            <a:bodyPr/>
            <a:lstStyle/>
            <a:p>
              <a:endParaRPr lang="nb-NO" dirty="0"/>
            </a:p>
          </p:txBody>
        </p:sp>
        <p:sp>
          <p:nvSpPr>
            <p:cNvPr id="2387" name="Freeform 2526"/>
            <p:cNvSpPr>
              <a:spLocks/>
            </p:cNvSpPr>
            <p:nvPr/>
          </p:nvSpPr>
          <p:spPr bwMode="auto">
            <a:xfrm>
              <a:off x="2689225" y="5521325"/>
              <a:ext cx="11113" cy="30163"/>
            </a:xfrm>
            <a:custGeom>
              <a:avLst/>
              <a:gdLst>
                <a:gd name="T0" fmla="*/ 0 w 7"/>
                <a:gd name="T1" fmla="*/ 30163 h 19"/>
                <a:gd name="T2" fmla="*/ 1588 w 7"/>
                <a:gd name="T3" fmla="*/ 26988 h 19"/>
                <a:gd name="T4" fmla="*/ 6350 w 7"/>
                <a:gd name="T5" fmla="*/ 20638 h 19"/>
                <a:gd name="T6" fmla="*/ 7938 w 7"/>
                <a:gd name="T7" fmla="*/ 3175 h 19"/>
                <a:gd name="T8" fmla="*/ 11113 w 7"/>
                <a:gd name="T9" fmla="*/ 0 h 19"/>
                <a:gd name="T10" fmla="*/ 0 60000 65536"/>
                <a:gd name="T11" fmla="*/ 0 60000 65536"/>
                <a:gd name="T12" fmla="*/ 0 60000 65536"/>
                <a:gd name="T13" fmla="*/ 0 60000 65536"/>
                <a:gd name="T14" fmla="*/ 0 60000 65536"/>
                <a:gd name="T15" fmla="*/ 0 w 7"/>
                <a:gd name="T16" fmla="*/ 0 h 19"/>
                <a:gd name="T17" fmla="*/ 7 w 7"/>
                <a:gd name="T18" fmla="*/ 19 h 19"/>
              </a:gdLst>
              <a:ahLst/>
              <a:cxnLst>
                <a:cxn ang="T10">
                  <a:pos x="T0" y="T1"/>
                </a:cxn>
                <a:cxn ang="T11">
                  <a:pos x="T2" y="T3"/>
                </a:cxn>
                <a:cxn ang="T12">
                  <a:pos x="T4" y="T5"/>
                </a:cxn>
                <a:cxn ang="T13">
                  <a:pos x="T6" y="T7"/>
                </a:cxn>
                <a:cxn ang="T14">
                  <a:pos x="T8" y="T9"/>
                </a:cxn>
              </a:cxnLst>
              <a:rect l="T15" t="T16" r="T17" b="T18"/>
              <a:pathLst>
                <a:path w="7" h="19">
                  <a:moveTo>
                    <a:pt x="0" y="19"/>
                  </a:moveTo>
                  <a:lnTo>
                    <a:pt x="1" y="17"/>
                  </a:lnTo>
                  <a:lnTo>
                    <a:pt x="4" y="13"/>
                  </a:lnTo>
                  <a:lnTo>
                    <a:pt x="5" y="2"/>
                  </a:lnTo>
                  <a:lnTo>
                    <a:pt x="7" y="0"/>
                  </a:lnTo>
                </a:path>
              </a:pathLst>
            </a:custGeom>
            <a:noFill/>
            <a:ln w="3">
              <a:solidFill>
                <a:srgbClr val="00BDFF"/>
              </a:solidFill>
              <a:prstDash val="solid"/>
              <a:round/>
              <a:headEnd/>
              <a:tailEnd/>
            </a:ln>
          </p:spPr>
          <p:txBody>
            <a:bodyPr/>
            <a:lstStyle/>
            <a:p>
              <a:endParaRPr lang="nb-NO" dirty="0"/>
            </a:p>
          </p:txBody>
        </p:sp>
        <p:sp>
          <p:nvSpPr>
            <p:cNvPr id="2388" name="Freeform 2527"/>
            <p:cNvSpPr>
              <a:spLocks/>
            </p:cNvSpPr>
            <p:nvPr/>
          </p:nvSpPr>
          <p:spPr bwMode="auto">
            <a:xfrm>
              <a:off x="3581400" y="5492750"/>
              <a:ext cx="63500" cy="58738"/>
            </a:xfrm>
            <a:custGeom>
              <a:avLst/>
              <a:gdLst>
                <a:gd name="T0" fmla="*/ 61913 w 40"/>
                <a:gd name="T1" fmla="*/ 31750 h 37"/>
                <a:gd name="T2" fmla="*/ 63500 w 40"/>
                <a:gd name="T3" fmla="*/ 25400 h 37"/>
                <a:gd name="T4" fmla="*/ 60325 w 40"/>
                <a:gd name="T5" fmla="*/ 14288 h 37"/>
                <a:gd name="T6" fmla="*/ 60325 w 40"/>
                <a:gd name="T7" fmla="*/ 7938 h 37"/>
                <a:gd name="T8" fmla="*/ 49212 w 40"/>
                <a:gd name="T9" fmla="*/ 4763 h 37"/>
                <a:gd name="T10" fmla="*/ 44450 w 40"/>
                <a:gd name="T11" fmla="*/ 1588 h 37"/>
                <a:gd name="T12" fmla="*/ 42862 w 40"/>
                <a:gd name="T13" fmla="*/ 0 h 37"/>
                <a:gd name="T14" fmla="*/ 36512 w 40"/>
                <a:gd name="T15" fmla="*/ 6350 h 37"/>
                <a:gd name="T16" fmla="*/ 33337 w 40"/>
                <a:gd name="T17" fmla="*/ 14288 h 37"/>
                <a:gd name="T18" fmla="*/ 23812 w 40"/>
                <a:gd name="T19" fmla="*/ 11113 h 37"/>
                <a:gd name="T20" fmla="*/ 22225 w 40"/>
                <a:gd name="T21" fmla="*/ 7938 h 37"/>
                <a:gd name="T22" fmla="*/ 14288 w 40"/>
                <a:gd name="T23" fmla="*/ 12700 h 37"/>
                <a:gd name="T24" fmla="*/ 9525 w 40"/>
                <a:gd name="T25" fmla="*/ 14288 h 37"/>
                <a:gd name="T26" fmla="*/ 7938 w 40"/>
                <a:gd name="T27" fmla="*/ 14288 h 37"/>
                <a:gd name="T28" fmla="*/ 3175 w 40"/>
                <a:gd name="T29" fmla="*/ 20638 h 37"/>
                <a:gd name="T30" fmla="*/ 1588 w 40"/>
                <a:gd name="T31" fmla="*/ 31750 h 37"/>
                <a:gd name="T32" fmla="*/ 0 w 40"/>
                <a:gd name="T33" fmla="*/ 41275 h 37"/>
                <a:gd name="T34" fmla="*/ 1588 w 40"/>
                <a:gd name="T35" fmla="*/ 53975 h 37"/>
                <a:gd name="T36" fmla="*/ 3175 w 40"/>
                <a:gd name="T37" fmla="*/ 53975 h 37"/>
                <a:gd name="T38" fmla="*/ 3175 w 40"/>
                <a:gd name="T39" fmla="*/ 58738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37"/>
                <a:gd name="T62" fmla="*/ 40 w 40"/>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37">
                  <a:moveTo>
                    <a:pt x="39" y="20"/>
                  </a:moveTo>
                  <a:lnTo>
                    <a:pt x="40" y="16"/>
                  </a:lnTo>
                  <a:lnTo>
                    <a:pt x="38" y="9"/>
                  </a:lnTo>
                  <a:lnTo>
                    <a:pt x="38" y="5"/>
                  </a:lnTo>
                  <a:lnTo>
                    <a:pt x="31" y="3"/>
                  </a:lnTo>
                  <a:lnTo>
                    <a:pt x="28" y="1"/>
                  </a:lnTo>
                  <a:lnTo>
                    <a:pt x="27" y="0"/>
                  </a:lnTo>
                  <a:lnTo>
                    <a:pt x="23" y="4"/>
                  </a:lnTo>
                  <a:lnTo>
                    <a:pt x="21" y="9"/>
                  </a:lnTo>
                  <a:lnTo>
                    <a:pt x="15" y="7"/>
                  </a:lnTo>
                  <a:lnTo>
                    <a:pt x="14" y="5"/>
                  </a:lnTo>
                  <a:lnTo>
                    <a:pt x="9" y="8"/>
                  </a:lnTo>
                  <a:lnTo>
                    <a:pt x="6" y="9"/>
                  </a:lnTo>
                  <a:lnTo>
                    <a:pt x="5" y="9"/>
                  </a:lnTo>
                  <a:lnTo>
                    <a:pt x="2" y="13"/>
                  </a:lnTo>
                  <a:lnTo>
                    <a:pt x="1" y="20"/>
                  </a:lnTo>
                  <a:lnTo>
                    <a:pt x="0" y="26"/>
                  </a:lnTo>
                  <a:lnTo>
                    <a:pt x="1" y="34"/>
                  </a:lnTo>
                  <a:lnTo>
                    <a:pt x="2" y="34"/>
                  </a:lnTo>
                  <a:lnTo>
                    <a:pt x="2" y="37"/>
                  </a:lnTo>
                </a:path>
              </a:pathLst>
            </a:custGeom>
            <a:noFill/>
            <a:ln w="3">
              <a:solidFill>
                <a:srgbClr val="00BDFF"/>
              </a:solidFill>
              <a:prstDash val="solid"/>
              <a:round/>
              <a:headEnd/>
              <a:tailEnd/>
            </a:ln>
          </p:spPr>
          <p:txBody>
            <a:bodyPr/>
            <a:lstStyle/>
            <a:p>
              <a:endParaRPr lang="nb-NO" dirty="0"/>
            </a:p>
          </p:txBody>
        </p:sp>
        <p:sp>
          <p:nvSpPr>
            <p:cNvPr id="2389" name="Freeform 2528"/>
            <p:cNvSpPr>
              <a:spLocks/>
            </p:cNvSpPr>
            <p:nvPr/>
          </p:nvSpPr>
          <p:spPr bwMode="auto">
            <a:xfrm>
              <a:off x="2501900" y="5534025"/>
              <a:ext cx="26988" cy="17463"/>
            </a:xfrm>
            <a:custGeom>
              <a:avLst/>
              <a:gdLst>
                <a:gd name="T0" fmla="*/ 4763 w 17"/>
                <a:gd name="T1" fmla="*/ 1588 h 11"/>
                <a:gd name="T2" fmla="*/ 0 w 17"/>
                <a:gd name="T3" fmla="*/ 4763 h 11"/>
                <a:gd name="T4" fmla="*/ 0 w 17"/>
                <a:gd name="T5" fmla="*/ 17463 h 11"/>
                <a:gd name="T6" fmla="*/ 0 w 17"/>
                <a:gd name="T7" fmla="*/ 17463 h 11"/>
                <a:gd name="T8" fmla="*/ 0 w 17"/>
                <a:gd name="T9" fmla="*/ 17463 h 11"/>
                <a:gd name="T10" fmla="*/ 3175 w 17"/>
                <a:gd name="T11" fmla="*/ 17463 h 11"/>
                <a:gd name="T12" fmla="*/ 17463 w 17"/>
                <a:gd name="T13" fmla="*/ 11113 h 11"/>
                <a:gd name="T14" fmla="*/ 26988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3" y="1"/>
                  </a:moveTo>
                  <a:lnTo>
                    <a:pt x="0" y="3"/>
                  </a:lnTo>
                  <a:lnTo>
                    <a:pt x="0" y="11"/>
                  </a:lnTo>
                  <a:lnTo>
                    <a:pt x="2" y="11"/>
                  </a:lnTo>
                  <a:lnTo>
                    <a:pt x="11" y="7"/>
                  </a:lnTo>
                  <a:lnTo>
                    <a:pt x="17" y="0"/>
                  </a:lnTo>
                </a:path>
              </a:pathLst>
            </a:custGeom>
            <a:noFill/>
            <a:ln w="3">
              <a:solidFill>
                <a:srgbClr val="00BDFF"/>
              </a:solidFill>
              <a:prstDash val="solid"/>
              <a:round/>
              <a:headEnd/>
              <a:tailEnd/>
            </a:ln>
          </p:spPr>
          <p:txBody>
            <a:bodyPr/>
            <a:lstStyle/>
            <a:p>
              <a:endParaRPr lang="nb-NO" dirty="0"/>
            </a:p>
          </p:txBody>
        </p:sp>
        <p:sp>
          <p:nvSpPr>
            <p:cNvPr id="2390" name="Freeform 2529"/>
            <p:cNvSpPr>
              <a:spLocks/>
            </p:cNvSpPr>
            <p:nvPr/>
          </p:nvSpPr>
          <p:spPr bwMode="auto">
            <a:xfrm>
              <a:off x="2581275" y="5545138"/>
              <a:ext cx="12700" cy="7937"/>
            </a:xfrm>
            <a:custGeom>
              <a:avLst/>
              <a:gdLst>
                <a:gd name="T0" fmla="*/ 12700 w 8"/>
                <a:gd name="T1" fmla="*/ 7937 h 5"/>
                <a:gd name="T2" fmla="*/ 12700 w 8"/>
                <a:gd name="T3" fmla="*/ 6350 h 5"/>
                <a:gd name="T4" fmla="*/ 11112 w 8"/>
                <a:gd name="T5" fmla="*/ 0 h 5"/>
                <a:gd name="T6" fmla="*/ 11112 w 8"/>
                <a:gd name="T7" fmla="*/ 0 h 5"/>
                <a:gd name="T8" fmla="*/ 11112 w 8"/>
                <a:gd name="T9" fmla="*/ 0 h 5"/>
                <a:gd name="T10" fmla="*/ 0 w 8"/>
                <a:gd name="T11" fmla="*/ 7937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8" y="5"/>
                  </a:moveTo>
                  <a:lnTo>
                    <a:pt x="8" y="4"/>
                  </a:lnTo>
                  <a:lnTo>
                    <a:pt x="7" y="0"/>
                  </a:lnTo>
                  <a:lnTo>
                    <a:pt x="0" y="5"/>
                  </a:lnTo>
                </a:path>
              </a:pathLst>
            </a:custGeom>
            <a:noFill/>
            <a:ln w="3">
              <a:solidFill>
                <a:srgbClr val="00BDFF"/>
              </a:solidFill>
              <a:prstDash val="solid"/>
              <a:round/>
              <a:headEnd/>
              <a:tailEnd/>
            </a:ln>
          </p:spPr>
          <p:txBody>
            <a:bodyPr/>
            <a:lstStyle/>
            <a:p>
              <a:endParaRPr lang="nb-NO" dirty="0"/>
            </a:p>
          </p:txBody>
        </p:sp>
        <p:sp>
          <p:nvSpPr>
            <p:cNvPr id="2391" name="Freeform 2530"/>
            <p:cNvSpPr>
              <a:spLocks/>
            </p:cNvSpPr>
            <p:nvPr/>
          </p:nvSpPr>
          <p:spPr bwMode="auto">
            <a:xfrm>
              <a:off x="2533650" y="5557838"/>
              <a:ext cx="3175" cy="4762"/>
            </a:xfrm>
            <a:custGeom>
              <a:avLst/>
              <a:gdLst>
                <a:gd name="T0" fmla="*/ 3175 w 2"/>
                <a:gd name="T1" fmla="*/ 4762 h 3"/>
                <a:gd name="T2" fmla="*/ 3175 w 2"/>
                <a:gd name="T3" fmla="*/ 0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2" y="0"/>
                  </a:lnTo>
                  <a:lnTo>
                    <a:pt x="0" y="0"/>
                  </a:lnTo>
                </a:path>
              </a:pathLst>
            </a:custGeom>
            <a:noFill/>
            <a:ln w="3">
              <a:solidFill>
                <a:srgbClr val="00BDFF"/>
              </a:solidFill>
              <a:prstDash val="solid"/>
              <a:round/>
              <a:headEnd/>
              <a:tailEnd/>
            </a:ln>
          </p:spPr>
          <p:txBody>
            <a:bodyPr/>
            <a:lstStyle/>
            <a:p>
              <a:endParaRPr lang="nb-NO" dirty="0"/>
            </a:p>
          </p:txBody>
        </p:sp>
        <p:sp>
          <p:nvSpPr>
            <p:cNvPr id="2392" name="Freeform 2531"/>
            <p:cNvSpPr>
              <a:spLocks/>
            </p:cNvSpPr>
            <p:nvPr/>
          </p:nvSpPr>
          <p:spPr bwMode="auto">
            <a:xfrm>
              <a:off x="2681288" y="5551488"/>
              <a:ext cx="49212" cy="17462"/>
            </a:xfrm>
            <a:custGeom>
              <a:avLst/>
              <a:gdLst>
                <a:gd name="T0" fmla="*/ 15875 w 31"/>
                <a:gd name="T1" fmla="*/ 17462 h 11"/>
                <a:gd name="T2" fmla="*/ 30162 w 31"/>
                <a:gd name="T3" fmla="*/ 14287 h 11"/>
                <a:gd name="T4" fmla="*/ 41275 w 31"/>
                <a:gd name="T5" fmla="*/ 9525 h 11"/>
                <a:gd name="T6" fmla="*/ 49212 w 31"/>
                <a:gd name="T7" fmla="*/ 7937 h 11"/>
                <a:gd name="T8" fmla="*/ 39687 w 31"/>
                <a:gd name="T9" fmla="*/ 3175 h 11"/>
                <a:gd name="T10" fmla="*/ 19050 w 31"/>
                <a:gd name="T11" fmla="*/ 9525 h 11"/>
                <a:gd name="T12" fmla="*/ 0 w 31"/>
                <a:gd name="T13" fmla="*/ 14287 h 11"/>
                <a:gd name="T14" fmla="*/ 7937 w 3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1"/>
                <a:gd name="T26" fmla="*/ 31 w 3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1">
                  <a:moveTo>
                    <a:pt x="10" y="11"/>
                  </a:moveTo>
                  <a:lnTo>
                    <a:pt x="19" y="9"/>
                  </a:lnTo>
                  <a:lnTo>
                    <a:pt x="26" y="6"/>
                  </a:lnTo>
                  <a:lnTo>
                    <a:pt x="31" y="5"/>
                  </a:lnTo>
                  <a:lnTo>
                    <a:pt x="25" y="2"/>
                  </a:lnTo>
                  <a:lnTo>
                    <a:pt x="12" y="6"/>
                  </a:lnTo>
                  <a:lnTo>
                    <a:pt x="0" y="9"/>
                  </a:lnTo>
                  <a:lnTo>
                    <a:pt x="5" y="0"/>
                  </a:lnTo>
                </a:path>
              </a:pathLst>
            </a:custGeom>
            <a:noFill/>
            <a:ln w="3">
              <a:solidFill>
                <a:srgbClr val="00BDFF"/>
              </a:solidFill>
              <a:prstDash val="solid"/>
              <a:round/>
              <a:headEnd/>
              <a:tailEnd/>
            </a:ln>
          </p:spPr>
          <p:txBody>
            <a:bodyPr/>
            <a:lstStyle/>
            <a:p>
              <a:endParaRPr lang="nb-NO" dirty="0"/>
            </a:p>
          </p:txBody>
        </p:sp>
        <p:sp>
          <p:nvSpPr>
            <p:cNvPr id="2393" name="Freeform 2532"/>
            <p:cNvSpPr>
              <a:spLocks/>
            </p:cNvSpPr>
            <p:nvPr/>
          </p:nvSpPr>
          <p:spPr bwMode="auto">
            <a:xfrm>
              <a:off x="3625850" y="5524500"/>
              <a:ext cx="17463" cy="50800"/>
            </a:xfrm>
            <a:custGeom>
              <a:avLst/>
              <a:gdLst>
                <a:gd name="T0" fmla="*/ 0 w 11"/>
                <a:gd name="T1" fmla="*/ 9525 h 32"/>
                <a:gd name="T2" fmla="*/ 0 w 11"/>
                <a:gd name="T3" fmla="*/ 11112 h 32"/>
                <a:gd name="T4" fmla="*/ 0 w 11"/>
                <a:gd name="T5" fmla="*/ 26987 h 32"/>
                <a:gd name="T6" fmla="*/ 0 w 11"/>
                <a:gd name="T7" fmla="*/ 28575 h 32"/>
                <a:gd name="T8" fmla="*/ 0 w 11"/>
                <a:gd name="T9" fmla="*/ 38100 h 32"/>
                <a:gd name="T10" fmla="*/ 0 w 11"/>
                <a:gd name="T11" fmla="*/ 49212 h 32"/>
                <a:gd name="T12" fmla="*/ 4763 w 11"/>
                <a:gd name="T13" fmla="*/ 50800 h 32"/>
                <a:gd name="T14" fmla="*/ 6350 w 11"/>
                <a:gd name="T15" fmla="*/ 50800 h 32"/>
                <a:gd name="T16" fmla="*/ 6350 w 11"/>
                <a:gd name="T17" fmla="*/ 49212 h 32"/>
                <a:gd name="T18" fmla="*/ 9525 w 11"/>
                <a:gd name="T19" fmla="*/ 49212 h 32"/>
                <a:gd name="T20" fmla="*/ 9525 w 11"/>
                <a:gd name="T21" fmla="*/ 41275 h 32"/>
                <a:gd name="T22" fmla="*/ 9525 w 11"/>
                <a:gd name="T23" fmla="*/ 41275 h 32"/>
                <a:gd name="T24" fmla="*/ 6350 w 11"/>
                <a:gd name="T25" fmla="*/ 34925 h 32"/>
                <a:gd name="T26" fmla="*/ 6350 w 11"/>
                <a:gd name="T27" fmla="*/ 33337 h 32"/>
                <a:gd name="T28" fmla="*/ 9525 w 11"/>
                <a:gd name="T29" fmla="*/ 26987 h 32"/>
                <a:gd name="T30" fmla="*/ 9525 w 11"/>
                <a:gd name="T31" fmla="*/ 15875 h 32"/>
                <a:gd name="T32" fmla="*/ 15875 w 11"/>
                <a:gd name="T33" fmla="*/ 6350 h 32"/>
                <a:gd name="T34" fmla="*/ 15875 w 11"/>
                <a:gd name="T35" fmla="*/ 3175 h 32"/>
                <a:gd name="T36" fmla="*/ 17463 w 11"/>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32"/>
                <a:gd name="T59" fmla="*/ 11 w 11"/>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32">
                  <a:moveTo>
                    <a:pt x="0" y="6"/>
                  </a:moveTo>
                  <a:lnTo>
                    <a:pt x="0" y="7"/>
                  </a:lnTo>
                  <a:lnTo>
                    <a:pt x="0" y="17"/>
                  </a:lnTo>
                  <a:lnTo>
                    <a:pt x="0" y="18"/>
                  </a:lnTo>
                  <a:lnTo>
                    <a:pt x="0" y="24"/>
                  </a:lnTo>
                  <a:lnTo>
                    <a:pt x="0" y="31"/>
                  </a:lnTo>
                  <a:lnTo>
                    <a:pt x="3" y="32"/>
                  </a:lnTo>
                  <a:lnTo>
                    <a:pt x="4" y="32"/>
                  </a:lnTo>
                  <a:lnTo>
                    <a:pt x="4" y="31"/>
                  </a:lnTo>
                  <a:lnTo>
                    <a:pt x="6" y="31"/>
                  </a:lnTo>
                  <a:lnTo>
                    <a:pt x="6" y="26"/>
                  </a:lnTo>
                  <a:lnTo>
                    <a:pt x="4" y="22"/>
                  </a:lnTo>
                  <a:lnTo>
                    <a:pt x="4" y="21"/>
                  </a:lnTo>
                  <a:lnTo>
                    <a:pt x="6" y="17"/>
                  </a:lnTo>
                  <a:lnTo>
                    <a:pt x="6" y="10"/>
                  </a:lnTo>
                  <a:lnTo>
                    <a:pt x="10" y="4"/>
                  </a:lnTo>
                  <a:lnTo>
                    <a:pt x="10" y="2"/>
                  </a:lnTo>
                  <a:lnTo>
                    <a:pt x="11" y="0"/>
                  </a:lnTo>
                </a:path>
              </a:pathLst>
            </a:custGeom>
            <a:noFill/>
            <a:ln w="3">
              <a:solidFill>
                <a:srgbClr val="00BDFF"/>
              </a:solidFill>
              <a:prstDash val="solid"/>
              <a:round/>
              <a:headEnd/>
              <a:tailEnd/>
            </a:ln>
          </p:spPr>
          <p:txBody>
            <a:bodyPr/>
            <a:lstStyle/>
            <a:p>
              <a:endParaRPr lang="nb-NO" dirty="0"/>
            </a:p>
          </p:txBody>
        </p:sp>
        <p:sp>
          <p:nvSpPr>
            <p:cNvPr id="2394" name="Freeform 2533"/>
            <p:cNvSpPr>
              <a:spLocks/>
            </p:cNvSpPr>
            <p:nvPr/>
          </p:nvSpPr>
          <p:spPr bwMode="auto">
            <a:xfrm>
              <a:off x="2660650" y="5518150"/>
              <a:ext cx="46038" cy="60325"/>
            </a:xfrm>
            <a:custGeom>
              <a:avLst/>
              <a:gdLst>
                <a:gd name="T0" fmla="*/ 39688 w 29"/>
                <a:gd name="T1" fmla="*/ 3175 h 38"/>
                <a:gd name="T2" fmla="*/ 46038 w 29"/>
                <a:gd name="T3" fmla="*/ 0 h 38"/>
                <a:gd name="T4" fmla="*/ 36513 w 29"/>
                <a:gd name="T5" fmla="*/ 0 h 38"/>
                <a:gd name="T6" fmla="*/ 23813 w 29"/>
                <a:gd name="T7" fmla="*/ 14288 h 38"/>
                <a:gd name="T8" fmla="*/ 20638 w 29"/>
                <a:gd name="T9" fmla="*/ 28575 h 38"/>
                <a:gd name="T10" fmla="*/ 20638 w 29"/>
                <a:gd name="T11" fmla="*/ 30163 h 38"/>
                <a:gd name="T12" fmla="*/ 12700 w 29"/>
                <a:gd name="T13" fmla="*/ 41275 h 38"/>
                <a:gd name="T14" fmla="*/ 3175 w 29"/>
                <a:gd name="T15" fmla="*/ 53975 h 38"/>
                <a:gd name="T16" fmla="*/ 0 w 29"/>
                <a:gd name="T17" fmla="*/ 60325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8"/>
                <a:gd name="T29" fmla="*/ 29 w 2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8">
                  <a:moveTo>
                    <a:pt x="25" y="2"/>
                  </a:moveTo>
                  <a:lnTo>
                    <a:pt x="29" y="0"/>
                  </a:lnTo>
                  <a:lnTo>
                    <a:pt x="23" y="0"/>
                  </a:lnTo>
                  <a:lnTo>
                    <a:pt x="15" y="9"/>
                  </a:lnTo>
                  <a:lnTo>
                    <a:pt x="13" y="18"/>
                  </a:lnTo>
                  <a:lnTo>
                    <a:pt x="13" y="19"/>
                  </a:lnTo>
                  <a:lnTo>
                    <a:pt x="8" y="26"/>
                  </a:lnTo>
                  <a:lnTo>
                    <a:pt x="2" y="34"/>
                  </a:lnTo>
                  <a:lnTo>
                    <a:pt x="0" y="38"/>
                  </a:lnTo>
                </a:path>
              </a:pathLst>
            </a:custGeom>
            <a:noFill/>
            <a:ln w="3">
              <a:solidFill>
                <a:srgbClr val="00BDFF"/>
              </a:solidFill>
              <a:prstDash val="solid"/>
              <a:round/>
              <a:headEnd/>
              <a:tailEnd/>
            </a:ln>
          </p:spPr>
          <p:txBody>
            <a:bodyPr/>
            <a:lstStyle/>
            <a:p>
              <a:endParaRPr lang="nb-NO" dirty="0"/>
            </a:p>
          </p:txBody>
        </p:sp>
        <p:sp>
          <p:nvSpPr>
            <p:cNvPr id="2395" name="Freeform 2534"/>
            <p:cNvSpPr>
              <a:spLocks/>
            </p:cNvSpPr>
            <p:nvPr/>
          </p:nvSpPr>
          <p:spPr bwMode="auto">
            <a:xfrm>
              <a:off x="2593975" y="5553075"/>
              <a:ext cx="55563" cy="26988"/>
            </a:xfrm>
            <a:custGeom>
              <a:avLst/>
              <a:gdLst>
                <a:gd name="T0" fmla="*/ 55563 w 35"/>
                <a:gd name="T1" fmla="*/ 26988 h 17"/>
                <a:gd name="T2" fmla="*/ 39688 w 35"/>
                <a:gd name="T3" fmla="*/ 26988 h 17"/>
                <a:gd name="T4" fmla="*/ 6350 w 35"/>
                <a:gd name="T5" fmla="*/ 20638 h 17"/>
                <a:gd name="T6" fmla="*/ 6350 w 35"/>
                <a:gd name="T7" fmla="*/ 20638 h 17"/>
                <a:gd name="T8" fmla="*/ 3175 w 35"/>
                <a:gd name="T9" fmla="*/ 20638 h 17"/>
                <a:gd name="T10" fmla="*/ 3175 w 35"/>
                <a:gd name="T11" fmla="*/ 20638 h 17"/>
                <a:gd name="T12" fmla="*/ 3175 w 35"/>
                <a:gd name="T13" fmla="*/ 19050 h 17"/>
                <a:gd name="T14" fmla="*/ 0 w 35"/>
                <a:gd name="T15" fmla="*/ 14288 h 17"/>
                <a:gd name="T16" fmla="*/ 0 w 35"/>
                <a:gd name="T17" fmla="*/ 7938 h 17"/>
                <a:gd name="T18" fmla="*/ 0 w 35"/>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7"/>
                <a:gd name="T32" fmla="*/ 35 w 35"/>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7">
                  <a:moveTo>
                    <a:pt x="35" y="17"/>
                  </a:moveTo>
                  <a:lnTo>
                    <a:pt x="25" y="17"/>
                  </a:lnTo>
                  <a:lnTo>
                    <a:pt x="4" y="13"/>
                  </a:lnTo>
                  <a:lnTo>
                    <a:pt x="2" y="13"/>
                  </a:lnTo>
                  <a:lnTo>
                    <a:pt x="2" y="12"/>
                  </a:lnTo>
                  <a:lnTo>
                    <a:pt x="0" y="9"/>
                  </a:lnTo>
                  <a:lnTo>
                    <a:pt x="0" y="5"/>
                  </a:lnTo>
                  <a:lnTo>
                    <a:pt x="0" y="0"/>
                  </a:lnTo>
                </a:path>
              </a:pathLst>
            </a:custGeom>
            <a:noFill/>
            <a:ln w="3">
              <a:solidFill>
                <a:srgbClr val="00BDFF"/>
              </a:solidFill>
              <a:prstDash val="solid"/>
              <a:round/>
              <a:headEnd/>
              <a:tailEnd/>
            </a:ln>
          </p:spPr>
          <p:txBody>
            <a:bodyPr/>
            <a:lstStyle/>
            <a:p>
              <a:endParaRPr lang="nb-NO" dirty="0"/>
            </a:p>
          </p:txBody>
        </p:sp>
        <p:sp>
          <p:nvSpPr>
            <p:cNvPr id="2396" name="Freeform 2535"/>
            <p:cNvSpPr>
              <a:spLocks/>
            </p:cNvSpPr>
            <p:nvPr/>
          </p:nvSpPr>
          <p:spPr bwMode="auto">
            <a:xfrm>
              <a:off x="3521075" y="5554663"/>
              <a:ext cx="28575" cy="30162"/>
            </a:xfrm>
            <a:custGeom>
              <a:avLst/>
              <a:gdLst>
                <a:gd name="T0" fmla="*/ 20637 w 18"/>
                <a:gd name="T1" fmla="*/ 7937 h 19"/>
                <a:gd name="T2" fmla="*/ 17462 w 18"/>
                <a:gd name="T3" fmla="*/ 4762 h 19"/>
                <a:gd name="T4" fmla="*/ 12700 w 18"/>
                <a:gd name="T5" fmla="*/ 3175 h 19"/>
                <a:gd name="T6" fmla="*/ 7937 w 18"/>
                <a:gd name="T7" fmla="*/ 0 h 19"/>
                <a:gd name="T8" fmla="*/ 6350 w 18"/>
                <a:gd name="T9" fmla="*/ 3175 h 19"/>
                <a:gd name="T10" fmla="*/ 6350 w 18"/>
                <a:gd name="T11" fmla="*/ 3175 h 19"/>
                <a:gd name="T12" fmla="*/ 0 w 18"/>
                <a:gd name="T13" fmla="*/ 4762 h 19"/>
                <a:gd name="T14" fmla="*/ 1588 w 18"/>
                <a:gd name="T15" fmla="*/ 6350 h 19"/>
                <a:gd name="T16" fmla="*/ 1588 w 18"/>
                <a:gd name="T17" fmla="*/ 7937 h 19"/>
                <a:gd name="T18" fmla="*/ 6350 w 18"/>
                <a:gd name="T19" fmla="*/ 12700 h 19"/>
                <a:gd name="T20" fmla="*/ 22225 w 18"/>
                <a:gd name="T21" fmla="*/ 26987 h 19"/>
                <a:gd name="T22" fmla="*/ 22225 w 18"/>
                <a:gd name="T23" fmla="*/ 30162 h 19"/>
                <a:gd name="T24" fmla="*/ 28575 w 18"/>
                <a:gd name="T25" fmla="*/ 3016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9"/>
                <a:gd name="T41" fmla="*/ 18 w 18"/>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9">
                  <a:moveTo>
                    <a:pt x="13" y="5"/>
                  </a:moveTo>
                  <a:lnTo>
                    <a:pt x="11" y="3"/>
                  </a:lnTo>
                  <a:lnTo>
                    <a:pt x="8" y="2"/>
                  </a:lnTo>
                  <a:lnTo>
                    <a:pt x="5" y="0"/>
                  </a:lnTo>
                  <a:lnTo>
                    <a:pt x="4" y="2"/>
                  </a:lnTo>
                  <a:lnTo>
                    <a:pt x="0" y="3"/>
                  </a:lnTo>
                  <a:lnTo>
                    <a:pt x="1" y="4"/>
                  </a:lnTo>
                  <a:lnTo>
                    <a:pt x="1" y="5"/>
                  </a:lnTo>
                  <a:lnTo>
                    <a:pt x="4" y="8"/>
                  </a:lnTo>
                  <a:lnTo>
                    <a:pt x="14" y="17"/>
                  </a:lnTo>
                  <a:lnTo>
                    <a:pt x="14" y="19"/>
                  </a:lnTo>
                  <a:lnTo>
                    <a:pt x="18" y="19"/>
                  </a:lnTo>
                </a:path>
              </a:pathLst>
            </a:custGeom>
            <a:noFill/>
            <a:ln w="3">
              <a:solidFill>
                <a:srgbClr val="00BDFF"/>
              </a:solidFill>
              <a:prstDash val="solid"/>
              <a:round/>
              <a:headEnd/>
              <a:tailEnd/>
            </a:ln>
          </p:spPr>
          <p:txBody>
            <a:bodyPr/>
            <a:lstStyle/>
            <a:p>
              <a:endParaRPr lang="nb-NO" dirty="0"/>
            </a:p>
          </p:txBody>
        </p:sp>
        <p:sp>
          <p:nvSpPr>
            <p:cNvPr id="2397" name="Freeform 2536"/>
            <p:cNvSpPr>
              <a:spLocks/>
            </p:cNvSpPr>
            <p:nvPr/>
          </p:nvSpPr>
          <p:spPr bwMode="auto">
            <a:xfrm>
              <a:off x="2649538" y="5580063"/>
              <a:ext cx="4762" cy="4762"/>
            </a:xfrm>
            <a:custGeom>
              <a:avLst/>
              <a:gdLst>
                <a:gd name="T0" fmla="*/ 0 w 3"/>
                <a:gd name="T1" fmla="*/ 4762 h 3"/>
                <a:gd name="T2" fmla="*/ 0 w 3"/>
                <a:gd name="T3" fmla="*/ 4762 h 3"/>
                <a:gd name="T4" fmla="*/ 1587 w 3"/>
                <a:gd name="T5" fmla="*/ 0 h 3"/>
                <a:gd name="T6" fmla="*/ 4762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3"/>
                  </a:moveTo>
                  <a:lnTo>
                    <a:pt x="0" y="3"/>
                  </a:lnTo>
                  <a:lnTo>
                    <a:pt x="1" y="0"/>
                  </a:lnTo>
                  <a:lnTo>
                    <a:pt x="3" y="0"/>
                  </a:lnTo>
                  <a:lnTo>
                    <a:pt x="0" y="0"/>
                  </a:lnTo>
                </a:path>
              </a:pathLst>
            </a:custGeom>
            <a:noFill/>
            <a:ln w="3">
              <a:solidFill>
                <a:srgbClr val="00BDFF"/>
              </a:solidFill>
              <a:prstDash val="solid"/>
              <a:round/>
              <a:headEnd/>
              <a:tailEnd/>
            </a:ln>
          </p:spPr>
          <p:txBody>
            <a:bodyPr/>
            <a:lstStyle/>
            <a:p>
              <a:endParaRPr lang="nb-NO" dirty="0"/>
            </a:p>
          </p:txBody>
        </p:sp>
        <p:sp>
          <p:nvSpPr>
            <p:cNvPr id="2398" name="Freeform 2537"/>
            <p:cNvSpPr>
              <a:spLocks/>
            </p:cNvSpPr>
            <p:nvPr/>
          </p:nvSpPr>
          <p:spPr bwMode="auto">
            <a:xfrm>
              <a:off x="2668588" y="5568950"/>
              <a:ext cx="28575" cy="15875"/>
            </a:xfrm>
            <a:custGeom>
              <a:avLst/>
              <a:gdLst>
                <a:gd name="T0" fmla="*/ 1588 w 18"/>
                <a:gd name="T1" fmla="*/ 15875 h 10"/>
                <a:gd name="T2" fmla="*/ 1588 w 18"/>
                <a:gd name="T3" fmla="*/ 11112 h 10"/>
                <a:gd name="T4" fmla="*/ 0 w 18"/>
                <a:gd name="T5" fmla="*/ 11112 h 10"/>
                <a:gd name="T6" fmla="*/ 6350 w 18"/>
                <a:gd name="T7" fmla="*/ 4762 h 10"/>
                <a:gd name="T8" fmla="*/ 28575 w 18"/>
                <a:gd name="T9" fmla="*/ 0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1" y="10"/>
                  </a:moveTo>
                  <a:lnTo>
                    <a:pt x="1" y="7"/>
                  </a:lnTo>
                  <a:lnTo>
                    <a:pt x="0" y="7"/>
                  </a:lnTo>
                  <a:lnTo>
                    <a:pt x="4" y="3"/>
                  </a:lnTo>
                  <a:lnTo>
                    <a:pt x="18" y="0"/>
                  </a:lnTo>
                </a:path>
              </a:pathLst>
            </a:custGeom>
            <a:noFill/>
            <a:ln w="3">
              <a:solidFill>
                <a:srgbClr val="00BDFF"/>
              </a:solidFill>
              <a:prstDash val="solid"/>
              <a:round/>
              <a:headEnd/>
              <a:tailEnd/>
            </a:ln>
          </p:spPr>
          <p:txBody>
            <a:bodyPr/>
            <a:lstStyle/>
            <a:p>
              <a:endParaRPr lang="nb-NO" dirty="0"/>
            </a:p>
          </p:txBody>
        </p:sp>
        <p:sp>
          <p:nvSpPr>
            <p:cNvPr id="2399" name="Freeform 2538"/>
            <p:cNvSpPr>
              <a:spLocks/>
            </p:cNvSpPr>
            <p:nvPr/>
          </p:nvSpPr>
          <p:spPr bwMode="auto">
            <a:xfrm>
              <a:off x="2535238" y="5562600"/>
              <a:ext cx="1587" cy="25400"/>
            </a:xfrm>
            <a:custGeom>
              <a:avLst/>
              <a:gdLst>
                <a:gd name="T0" fmla="*/ 0 w 1"/>
                <a:gd name="T1" fmla="*/ 25400 h 16"/>
                <a:gd name="T2" fmla="*/ 1587 w 1"/>
                <a:gd name="T3" fmla="*/ 11112 h 16"/>
                <a:gd name="T4" fmla="*/ 1587 w 1"/>
                <a:gd name="T5" fmla="*/ 0 h 16"/>
                <a:gd name="T6" fmla="*/ 0 60000 65536"/>
                <a:gd name="T7" fmla="*/ 0 60000 65536"/>
                <a:gd name="T8" fmla="*/ 0 60000 65536"/>
                <a:gd name="T9" fmla="*/ 0 w 1"/>
                <a:gd name="T10" fmla="*/ 0 h 16"/>
                <a:gd name="T11" fmla="*/ 1 w 1"/>
                <a:gd name="T12" fmla="*/ 16 h 16"/>
              </a:gdLst>
              <a:ahLst/>
              <a:cxnLst>
                <a:cxn ang="T6">
                  <a:pos x="T0" y="T1"/>
                </a:cxn>
                <a:cxn ang="T7">
                  <a:pos x="T2" y="T3"/>
                </a:cxn>
                <a:cxn ang="T8">
                  <a:pos x="T4" y="T5"/>
                </a:cxn>
              </a:cxnLst>
              <a:rect l="T9" t="T10" r="T11" b="T12"/>
              <a:pathLst>
                <a:path w="1" h="16">
                  <a:moveTo>
                    <a:pt x="0" y="16"/>
                  </a:moveTo>
                  <a:lnTo>
                    <a:pt x="1" y="7"/>
                  </a:lnTo>
                  <a:lnTo>
                    <a:pt x="1" y="0"/>
                  </a:lnTo>
                </a:path>
              </a:pathLst>
            </a:custGeom>
            <a:noFill/>
            <a:ln w="3">
              <a:solidFill>
                <a:srgbClr val="00BDFF"/>
              </a:solidFill>
              <a:prstDash val="solid"/>
              <a:round/>
              <a:headEnd/>
              <a:tailEnd/>
            </a:ln>
          </p:spPr>
          <p:txBody>
            <a:bodyPr/>
            <a:lstStyle/>
            <a:p>
              <a:endParaRPr lang="nb-NO" dirty="0"/>
            </a:p>
          </p:txBody>
        </p:sp>
        <p:sp>
          <p:nvSpPr>
            <p:cNvPr id="2400" name="Freeform 2539"/>
            <p:cNvSpPr>
              <a:spLocks/>
            </p:cNvSpPr>
            <p:nvPr/>
          </p:nvSpPr>
          <p:spPr bwMode="auto">
            <a:xfrm>
              <a:off x="2554288" y="5553075"/>
              <a:ext cx="31750" cy="39688"/>
            </a:xfrm>
            <a:custGeom>
              <a:avLst/>
              <a:gdLst>
                <a:gd name="T0" fmla="*/ 26988 w 20"/>
                <a:gd name="T1" fmla="*/ 0 h 25"/>
                <a:gd name="T2" fmla="*/ 28575 w 20"/>
                <a:gd name="T3" fmla="*/ 6350 h 25"/>
                <a:gd name="T4" fmla="*/ 31750 w 20"/>
                <a:gd name="T5" fmla="*/ 22225 h 25"/>
                <a:gd name="T6" fmla="*/ 14288 w 20"/>
                <a:gd name="T7" fmla="*/ 31750 h 25"/>
                <a:gd name="T8" fmla="*/ 14288 w 20"/>
                <a:gd name="T9" fmla="*/ 28575 h 25"/>
                <a:gd name="T10" fmla="*/ 11112 w 20"/>
                <a:gd name="T11" fmla="*/ 22225 h 25"/>
                <a:gd name="T12" fmla="*/ 6350 w 20"/>
                <a:gd name="T13" fmla="*/ 25400 h 25"/>
                <a:gd name="T14" fmla="*/ 6350 w 20"/>
                <a:gd name="T15" fmla="*/ 25400 h 25"/>
                <a:gd name="T16" fmla="*/ 6350 w 20"/>
                <a:gd name="T17" fmla="*/ 33338 h 25"/>
                <a:gd name="T18" fmla="*/ 0 w 20"/>
                <a:gd name="T19" fmla="*/ 3968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5"/>
                <a:gd name="T32" fmla="*/ 20 w 20"/>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5">
                  <a:moveTo>
                    <a:pt x="17" y="0"/>
                  </a:moveTo>
                  <a:lnTo>
                    <a:pt x="18" y="4"/>
                  </a:lnTo>
                  <a:lnTo>
                    <a:pt x="20" y="14"/>
                  </a:lnTo>
                  <a:lnTo>
                    <a:pt x="9" y="20"/>
                  </a:lnTo>
                  <a:lnTo>
                    <a:pt x="9" y="18"/>
                  </a:lnTo>
                  <a:lnTo>
                    <a:pt x="7" y="14"/>
                  </a:lnTo>
                  <a:lnTo>
                    <a:pt x="4" y="16"/>
                  </a:lnTo>
                  <a:lnTo>
                    <a:pt x="4" y="21"/>
                  </a:lnTo>
                  <a:lnTo>
                    <a:pt x="0" y="25"/>
                  </a:lnTo>
                </a:path>
              </a:pathLst>
            </a:custGeom>
            <a:noFill/>
            <a:ln w="3">
              <a:solidFill>
                <a:srgbClr val="00BDFF"/>
              </a:solidFill>
              <a:prstDash val="solid"/>
              <a:round/>
              <a:headEnd/>
              <a:tailEnd/>
            </a:ln>
          </p:spPr>
          <p:txBody>
            <a:bodyPr/>
            <a:lstStyle/>
            <a:p>
              <a:endParaRPr lang="nb-NO" dirty="0"/>
            </a:p>
          </p:txBody>
        </p:sp>
        <p:sp>
          <p:nvSpPr>
            <p:cNvPr id="2401" name="Freeform 2540"/>
            <p:cNvSpPr>
              <a:spLocks/>
            </p:cNvSpPr>
            <p:nvPr/>
          </p:nvSpPr>
          <p:spPr bwMode="auto">
            <a:xfrm>
              <a:off x="3602038" y="5534025"/>
              <a:ext cx="7937" cy="60325"/>
            </a:xfrm>
            <a:custGeom>
              <a:avLst/>
              <a:gdLst>
                <a:gd name="T0" fmla="*/ 7937 w 5"/>
                <a:gd name="T1" fmla="*/ 60325 h 38"/>
                <a:gd name="T2" fmla="*/ 7937 w 5"/>
                <a:gd name="T3" fmla="*/ 60325 h 38"/>
                <a:gd name="T4" fmla="*/ 1587 w 5"/>
                <a:gd name="T5" fmla="*/ 47625 h 38"/>
                <a:gd name="T6" fmla="*/ 0 w 5"/>
                <a:gd name="T7" fmla="*/ 38100 h 38"/>
                <a:gd name="T8" fmla="*/ 0 w 5"/>
                <a:gd name="T9" fmla="*/ 38100 h 38"/>
                <a:gd name="T10" fmla="*/ 0 w 5"/>
                <a:gd name="T11" fmla="*/ 34925 h 38"/>
                <a:gd name="T12" fmla="*/ 0 w 5"/>
                <a:gd name="T13" fmla="*/ 31750 h 38"/>
                <a:gd name="T14" fmla="*/ 0 w 5"/>
                <a:gd name="T15" fmla="*/ 26988 h 38"/>
                <a:gd name="T16" fmla="*/ 1587 w 5"/>
                <a:gd name="T17" fmla="*/ 17462 h 38"/>
                <a:gd name="T18" fmla="*/ 7937 w 5"/>
                <a:gd name="T19" fmla="*/ 1588 h 38"/>
                <a:gd name="T20" fmla="*/ 7937 w 5"/>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8"/>
                <a:gd name="T35" fmla="*/ 5 w 5"/>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8">
                  <a:moveTo>
                    <a:pt x="5" y="38"/>
                  </a:moveTo>
                  <a:lnTo>
                    <a:pt x="5" y="38"/>
                  </a:lnTo>
                  <a:lnTo>
                    <a:pt x="1" y="30"/>
                  </a:lnTo>
                  <a:lnTo>
                    <a:pt x="0" y="24"/>
                  </a:lnTo>
                  <a:lnTo>
                    <a:pt x="0" y="22"/>
                  </a:lnTo>
                  <a:lnTo>
                    <a:pt x="0" y="20"/>
                  </a:lnTo>
                  <a:lnTo>
                    <a:pt x="0" y="17"/>
                  </a:lnTo>
                  <a:lnTo>
                    <a:pt x="1" y="11"/>
                  </a:lnTo>
                  <a:lnTo>
                    <a:pt x="5" y="1"/>
                  </a:lnTo>
                  <a:lnTo>
                    <a:pt x="5" y="0"/>
                  </a:lnTo>
                </a:path>
              </a:pathLst>
            </a:custGeom>
            <a:noFill/>
            <a:ln w="3">
              <a:solidFill>
                <a:srgbClr val="00BDFF"/>
              </a:solidFill>
              <a:prstDash val="solid"/>
              <a:round/>
              <a:headEnd/>
              <a:tailEnd/>
            </a:ln>
          </p:spPr>
          <p:txBody>
            <a:bodyPr/>
            <a:lstStyle/>
            <a:p>
              <a:endParaRPr lang="nb-NO" dirty="0"/>
            </a:p>
          </p:txBody>
        </p:sp>
        <p:sp>
          <p:nvSpPr>
            <p:cNvPr id="2402" name="Freeform 2541"/>
            <p:cNvSpPr>
              <a:spLocks/>
            </p:cNvSpPr>
            <p:nvPr/>
          </p:nvSpPr>
          <p:spPr bwMode="auto">
            <a:xfrm>
              <a:off x="2649538" y="5578475"/>
              <a:ext cx="12700" cy="17463"/>
            </a:xfrm>
            <a:custGeom>
              <a:avLst/>
              <a:gdLst>
                <a:gd name="T0" fmla="*/ 11112 w 8"/>
                <a:gd name="T1" fmla="*/ 0 h 11"/>
                <a:gd name="T2" fmla="*/ 11112 w 8"/>
                <a:gd name="T3" fmla="*/ 1588 h 11"/>
                <a:gd name="T4" fmla="*/ 12700 w 8"/>
                <a:gd name="T5" fmla="*/ 7938 h 11"/>
                <a:gd name="T6" fmla="*/ 4762 w 8"/>
                <a:gd name="T7" fmla="*/ 15875 h 11"/>
                <a:gd name="T8" fmla="*/ 0 w 8"/>
                <a:gd name="T9" fmla="*/ 17463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7" y="0"/>
                  </a:moveTo>
                  <a:lnTo>
                    <a:pt x="7" y="1"/>
                  </a:lnTo>
                  <a:lnTo>
                    <a:pt x="8" y="5"/>
                  </a:lnTo>
                  <a:lnTo>
                    <a:pt x="3" y="10"/>
                  </a:lnTo>
                  <a:lnTo>
                    <a:pt x="0" y="11"/>
                  </a:lnTo>
                </a:path>
              </a:pathLst>
            </a:custGeom>
            <a:noFill/>
            <a:ln w="3">
              <a:solidFill>
                <a:srgbClr val="00BDFF"/>
              </a:solidFill>
              <a:prstDash val="solid"/>
              <a:round/>
              <a:headEnd/>
              <a:tailEnd/>
            </a:ln>
          </p:spPr>
          <p:txBody>
            <a:bodyPr/>
            <a:lstStyle/>
            <a:p>
              <a:endParaRPr lang="nb-NO" dirty="0"/>
            </a:p>
          </p:txBody>
        </p:sp>
        <p:sp>
          <p:nvSpPr>
            <p:cNvPr id="2403" name="Freeform 2542"/>
            <p:cNvSpPr>
              <a:spLocks/>
            </p:cNvSpPr>
            <p:nvPr/>
          </p:nvSpPr>
          <p:spPr bwMode="auto">
            <a:xfrm>
              <a:off x="3549650" y="5584825"/>
              <a:ext cx="7938" cy="14288"/>
            </a:xfrm>
            <a:custGeom>
              <a:avLst/>
              <a:gdLst>
                <a:gd name="T0" fmla="*/ 0 w 5"/>
                <a:gd name="T1" fmla="*/ 0 h 9"/>
                <a:gd name="T2" fmla="*/ 4763 w 5"/>
                <a:gd name="T3" fmla="*/ 3175 h 9"/>
                <a:gd name="T4" fmla="*/ 7938 w 5"/>
                <a:gd name="T5" fmla="*/ 14288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0" y="0"/>
                  </a:moveTo>
                  <a:lnTo>
                    <a:pt x="3" y="2"/>
                  </a:lnTo>
                  <a:lnTo>
                    <a:pt x="5" y="9"/>
                  </a:lnTo>
                </a:path>
              </a:pathLst>
            </a:custGeom>
            <a:noFill/>
            <a:ln w="3">
              <a:solidFill>
                <a:srgbClr val="00BDFF"/>
              </a:solidFill>
              <a:prstDash val="solid"/>
              <a:round/>
              <a:headEnd/>
              <a:tailEnd/>
            </a:ln>
          </p:spPr>
          <p:txBody>
            <a:bodyPr/>
            <a:lstStyle/>
            <a:p>
              <a:endParaRPr lang="nb-NO" dirty="0"/>
            </a:p>
          </p:txBody>
        </p:sp>
        <p:sp>
          <p:nvSpPr>
            <p:cNvPr id="2404" name="Freeform 2543"/>
            <p:cNvSpPr>
              <a:spLocks/>
            </p:cNvSpPr>
            <p:nvPr/>
          </p:nvSpPr>
          <p:spPr bwMode="auto">
            <a:xfrm>
              <a:off x="2549525" y="5592763"/>
              <a:ext cx="4763" cy="7937"/>
            </a:xfrm>
            <a:custGeom>
              <a:avLst/>
              <a:gdLst>
                <a:gd name="T0" fmla="*/ 4763 w 3"/>
                <a:gd name="T1" fmla="*/ 0 h 5"/>
                <a:gd name="T2" fmla="*/ 0 w 3"/>
                <a:gd name="T3" fmla="*/ 1587 h 5"/>
                <a:gd name="T4" fmla="*/ 0 w 3"/>
                <a:gd name="T5" fmla="*/ 1587 h 5"/>
                <a:gd name="T6" fmla="*/ 0 w 3"/>
                <a:gd name="T7" fmla="*/ 7937 h 5"/>
                <a:gd name="T8" fmla="*/ 4763 w 3"/>
                <a:gd name="T9" fmla="*/ 635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0" y="1"/>
                  </a:lnTo>
                  <a:lnTo>
                    <a:pt x="0" y="5"/>
                  </a:lnTo>
                  <a:lnTo>
                    <a:pt x="3" y="4"/>
                  </a:lnTo>
                </a:path>
              </a:pathLst>
            </a:custGeom>
            <a:noFill/>
            <a:ln w="3">
              <a:solidFill>
                <a:srgbClr val="00BDFF"/>
              </a:solidFill>
              <a:prstDash val="solid"/>
              <a:round/>
              <a:headEnd/>
              <a:tailEnd/>
            </a:ln>
          </p:spPr>
          <p:txBody>
            <a:bodyPr/>
            <a:lstStyle/>
            <a:p>
              <a:endParaRPr lang="nb-NO" dirty="0"/>
            </a:p>
          </p:txBody>
        </p:sp>
        <p:sp>
          <p:nvSpPr>
            <p:cNvPr id="2405" name="Freeform 2544"/>
            <p:cNvSpPr>
              <a:spLocks/>
            </p:cNvSpPr>
            <p:nvPr/>
          </p:nvSpPr>
          <p:spPr bwMode="auto">
            <a:xfrm>
              <a:off x="3609975" y="5594350"/>
              <a:ext cx="1588" cy="7938"/>
            </a:xfrm>
            <a:custGeom>
              <a:avLst/>
              <a:gdLst>
                <a:gd name="T0" fmla="*/ 0 w 1588"/>
                <a:gd name="T1" fmla="*/ 7938 h 5"/>
                <a:gd name="T2" fmla="*/ 0 w 1588"/>
                <a:gd name="T3" fmla="*/ 0 h 5"/>
                <a:gd name="T4" fmla="*/ 0 w 1588"/>
                <a:gd name="T5" fmla="*/ 0 h 5"/>
                <a:gd name="T6" fmla="*/ 0 60000 65536"/>
                <a:gd name="T7" fmla="*/ 0 60000 65536"/>
                <a:gd name="T8" fmla="*/ 0 60000 65536"/>
                <a:gd name="T9" fmla="*/ 0 w 1588"/>
                <a:gd name="T10" fmla="*/ 0 h 5"/>
                <a:gd name="T11" fmla="*/ 1588 w 1588"/>
                <a:gd name="T12" fmla="*/ 5 h 5"/>
              </a:gdLst>
              <a:ahLst/>
              <a:cxnLst>
                <a:cxn ang="T6">
                  <a:pos x="T0" y="T1"/>
                </a:cxn>
                <a:cxn ang="T7">
                  <a:pos x="T2" y="T3"/>
                </a:cxn>
                <a:cxn ang="T8">
                  <a:pos x="T4" y="T5"/>
                </a:cxn>
              </a:cxnLst>
              <a:rect l="T9" t="T10" r="T11" b="T12"/>
              <a:pathLst>
                <a:path w="1588" h="5">
                  <a:moveTo>
                    <a:pt x="0" y="5"/>
                  </a:moveTo>
                  <a:lnTo>
                    <a:pt x="0" y="0"/>
                  </a:lnTo>
                </a:path>
              </a:pathLst>
            </a:custGeom>
            <a:noFill/>
            <a:ln w="3">
              <a:solidFill>
                <a:srgbClr val="00BDFF"/>
              </a:solidFill>
              <a:prstDash val="solid"/>
              <a:round/>
              <a:headEnd/>
              <a:tailEnd/>
            </a:ln>
          </p:spPr>
          <p:txBody>
            <a:bodyPr/>
            <a:lstStyle/>
            <a:p>
              <a:endParaRPr lang="nb-NO" dirty="0"/>
            </a:p>
          </p:txBody>
        </p:sp>
        <p:sp>
          <p:nvSpPr>
            <p:cNvPr id="2406" name="Freeform 2545"/>
            <p:cNvSpPr>
              <a:spLocks/>
            </p:cNvSpPr>
            <p:nvPr/>
          </p:nvSpPr>
          <p:spPr bwMode="auto">
            <a:xfrm>
              <a:off x="2628900" y="5595938"/>
              <a:ext cx="20638" cy="9525"/>
            </a:xfrm>
            <a:custGeom>
              <a:avLst/>
              <a:gdLst>
                <a:gd name="T0" fmla="*/ 20638 w 13"/>
                <a:gd name="T1" fmla="*/ 0 h 6"/>
                <a:gd name="T2" fmla="*/ 12700 w 13"/>
                <a:gd name="T3" fmla="*/ 9525 h 6"/>
                <a:gd name="T4" fmla="*/ 0 w 13"/>
                <a:gd name="T5" fmla="*/ 9525 h 6"/>
                <a:gd name="T6" fmla="*/ 0 60000 65536"/>
                <a:gd name="T7" fmla="*/ 0 60000 65536"/>
                <a:gd name="T8" fmla="*/ 0 60000 65536"/>
                <a:gd name="T9" fmla="*/ 0 w 13"/>
                <a:gd name="T10" fmla="*/ 0 h 6"/>
                <a:gd name="T11" fmla="*/ 13 w 13"/>
                <a:gd name="T12" fmla="*/ 6 h 6"/>
              </a:gdLst>
              <a:ahLst/>
              <a:cxnLst>
                <a:cxn ang="T6">
                  <a:pos x="T0" y="T1"/>
                </a:cxn>
                <a:cxn ang="T7">
                  <a:pos x="T2" y="T3"/>
                </a:cxn>
                <a:cxn ang="T8">
                  <a:pos x="T4" y="T5"/>
                </a:cxn>
              </a:cxnLst>
              <a:rect l="T9" t="T10" r="T11" b="T12"/>
              <a:pathLst>
                <a:path w="13" h="6">
                  <a:moveTo>
                    <a:pt x="13" y="0"/>
                  </a:moveTo>
                  <a:lnTo>
                    <a:pt x="8" y="6"/>
                  </a:lnTo>
                  <a:lnTo>
                    <a:pt x="0" y="6"/>
                  </a:lnTo>
                </a:path>
              </a:pathLst>
            </a:custGeom>
            <a:noFill/>
            <a:ln w="3">
              <a:solidFill>
                <a:srgbClr val="00BDFF"/>
              </a:solidFill>
              <a:prstDash val="solid"/>
              <a:round/>
              <a:headEnd/>
              <a:tailEnd/>
            </a:ln>
          </p:spPr>
          <p:txBody>
            <a:bodyPr/>
            <a:lstStyle/>
            <a:p>
              <a:endParaRPr lang="nb-NO" dirty="0"/>
            </a:p>
          </p:txBody>
        </p:sp>
        <p:sp>
          <p:nvSpPr>
            <p:cNvPr id="2407" name="Freeform 2546"/>
            <p:cNvSpPr>
              <a:spLocks/>
            </p:cNvSpPr>
            <p:nvPr/>
          </p:nvSpPr>
          <p:spPr bwMode="auto">
            <a:xfrm>
              <a:off x="2501900" y="5557838"/>
              <a:ext cx="31750" cy="49212"/>
            </a:xfrm>
            <a:custGeom>
              <a:avLst/>
              <a:gdLst>
                <a:gd name="T0" fmla="*/ 31750 w 20"/>
                <a:gd name="T1" fmla="*/ 0 h 31"/>
                <a:gd name="T2" fmla="*/ 30163 w 20"/>
                <a:gd name="T3" fmla="*/ 1587 h 31"/>
                <a:gd name="T4" fmla="*/ 25400 w 20"/>
                <a:gd name="T5" fmla="*/ 1587 h 31"/>
                <a:gd name="T6" fmla="*/ 23812 w 20"/>
                <a:gd name="T7" fmla="*/ 3175 h 31"/>
                <a:gd name="T8" fmla="*/ 7938 w 20"/>
                <a:gd name="T9" fmla="*/ 14287 h 31"/>
                <a:gd name="T10" fmla="*/ 7938 w 20"/>
                <a:gd name="T11" fmla="*/ 14287 h 31"/>
                <a:gd name="T12" fmla="*/ 0 w 20"/>
                <a:gd name="T13" fmla="*/ 9525 h 31"/>
                <a:gd name="T14" fmla="*/ 4762 w 20"/>
                <a:gd name="T15" fmla="*/ 20637 h 31"/>
                <a:gd name="T16" fmla="*/ 12700 w 20"/>
                <a:gd name="T17" fmla="*/ 23812 h 31"/>
                <a:gd name="T18" fmla="*/ 25400 w 20"/>
                <a:gd name="T19" fmla="*/ 9525 h 31"/>
                <a:gd name="T20" fmla="*/ 25400 w 20"/>
                <a:gd name="T21" fmla="*/ 30162 h 31"/>
                <a:gd name="T22" fmla="*/ 25400 w 20"/>
                <a:gd name="T23" fmla="*/ 44450 h 31"/>
                <a:gd name="T24" fmla="*/ 25400 w 20"/>
                <a:gd name="T25" fmla="*/ 49212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9" y="1"/>
                  </a:lnTo>
                  <a:lnTo>
                    <a:pt x="16" y="1"/>
                  </a:lnTo>
                  <a:lnTo>
                    <a:pt x="15" y="2"/>
                  </a:lnTo>
                  <a:lnTo>
                    <a:pt x="5" y="9"/>
                  </a:lnTo>
                  <a:lnTo>
                    <a:pt x="0" y="6"/>
                  </a:lnTo>
                  <a:lnTo>
                    <a:pt x="3" y="13"/>
                  </a:lnTo>
                  <a:lnTo>
                    <a:pt x="8" y="15"/>
                  </a:lnTo>
                  <a:lnTo>
                    <a:pt x="16" y="6"/>
                  </a:lnTo>
                  <a:lnTo>
                    <a:pt x="16" y="19"/>
                  </a:lnTo>
                  <a:lnTo>
                    <a:pt x="16" y="28"/>
                  </a:lnTo>
                  <a:lnTo>
                    <a:pt x="16" y="31"/>
                  </a:lnTo>
                </a:path>
              </a:pathLst>
            </a:custGeom>
            <a:noFill/>
            <a:ln w="3">
              <a:solidFill>
                <a:srgbClr val="00BDFF"/>
              </a:solidFill>
              <a:prstDash val="solid"/>
              <a:round/>
              <a:headEnd/>
              <a:tailEnd/>
            </a:ln>
          </p:spPr>
          <p:txBody>
            <a:bodyPr/>
            <a:lstStyle/>
            <a:p>
              <a:endParaRPr lang="nb-NO" dirty="0"/>
            </a:p>
          </p:txBody>
        </p:sp>
        <p:sp>
          <p:nvSpPr>
            <p:cNvPr id="2408" name="Freeform 2547"/>
            <p:cNvSpPr>
              <a:spLocks/>
            </p:cNvSpPr>
            <p:nvPr/>
          </p:nvSpPr>
          <p:spPr bwMode="auto">
            <a:xfrm>
              <a:off x="2649538" y="5584825"/>
              <a:ext cx="20637" cy="22225"/>
            </a:xfrm>
            <a:custGeom>
              <a:avLst/>
              <a:gdLst>
                <a:gd name="T0" fmla="*/ 0 w 13"/>
                <a:gd name="T1" fmla="*/ 22225 h 14"/>
                <a:gd name="T2" fmla="*/ 1587 w 13"/>
                <a:gd name="T3" fmla="*/ 22225 h 14"/>
                <a:gd name="T4" fmla="*/ 11112 w 13"/>
                <a:gd name="T5" fmla="*/ 14288 h 14"/>
                <a:gd name="T6" fmla="*/ 17462 w 13"/>
                <a:gd name="T7" fmla="*/ 9525 h 14"/>
                <a:gd name="T8" fmla="*/ 19050 w 13"/>
                <a:gd name="T9" fmla="*/ 9525 h 14"/>
                <a:gd name="T10" fmla="*/ 19050 w 13"/>
                <a:gd name="T11" fmla="*/ 7938 h 14"/>
                <a:gd name="T12" fmla="*/ 20637 w 13"/>
                <a:gd name="T13" fmla="*/ 1588 h 14"/>
                <a:gd name="T14" fmla="*/ 20637 w 13"/>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0" y="14"/>
                  </a:moveTo>
                  <a:lnTo>
                    <a:pt x="1" y="14"/>
                  </a:lnTo>
                  <a:lnTo>
                    <a:pt x="7" y="9"/>
                  </a:lnTo>
                  <a:lnTo>
                    <a:pt x="11" y="6"/>
                  </a:lnTo>
                  <a:lnTo>
                    <a:pt x="12" y="6"/>
                  </a:lnTo>
                  <a:lnTo>
                    <a:pt x="12" y="5"/>
                  </a:lnTo>
                  <a:lnTo>
                    <a:pt x="13" y="1"/>
                  </a:lnTo>
                  <a:lnTo>
                    <a:pt x="13" y="0"/>
                  </a:lnTo>
                </a:path>
              </a:pathLst>
            </a:custGeom>
            <a:noFill/>
            <a:ln w="3">
              <a:solidFill>
                <a:srgbClr val="00BDFF"/>
              </a:solidFill>
              <a:prstDash val="solid"/>
              <a:round/>
              <a:headEnd/>
              <a:tailEnd/>
            </a:ln>
          </p:spPr>
          <p:txBody>
            <a:bodyPr/>
            <a:lstStyle/>
            <a:p>
              <a:endParaRPr lang="nb-NO" dirty="0"/>
            </a:p>
          </p:txBody>
        </p:sp>
        <p:sp>
          <p:nvSpPr>
            <p:cNvPr id="2409" name="Freeform 2548"/>
            <p:cNvSpPr>
              <a:spLocks/>
            </p:cNvSpPr>
            <p:nvPr/>
          </p:nvSpPr>
          <p:spPr bwMode="auto">
            <a:xfrm>
              <a:off x="3541713" y="5562600"/>
              <a:ext cx="26987" cy="52388"/>
            </a:xfrm>
            <a:custGeom>
              <a:avLst/>
              <a:gdLst>
                <a:gd name="T0" fmla="*/ 23812 w 17"/>
                <a:gd name="T1" fmla="*/ 52388 h 33"/>
                <a:gd name="T2" fmla="*/ 23812 w 17"/>
                <a:gd name="T3" fmla="*/ 44450 h 33"/>
                <a:gd name="T4" fmla="*/ 26987 w 17"/>
                <a:gd name="T5" fmla="*/ 33338 h 33"/>
                <a:gd name="T6" fmla="*/ 23812 w 17"/>
                <a:gd name="T7" fmla="*/ 26988 h 33"/>
                <a:gd name="T8" fmla="*/ 19050 w 17"/>
                <a:gd name="T9" fmla="*/ 17463 h 33"/>
                <a:gd name="T10" fmla="*/ 7937 w 17"/>
                <a:gd name="T11" fmla="*/ 11113 h 33"/>
                <a:gd name="T12" fmla="*/ 6350 w 17"/>
                <a:gd name="T13" fmla="*/ 9525 h 33"/>
                <a:gd name="T14" fmla="*/ 3175 w 17"/>
                <a:gd name="T15" fmla="*/ 4763 h 33"/>
                <a:gd name="T16" fmla="*/ 1587 w 17"/>
                <a:gd name="T17" fmla="*/ 0 h 33"/>
                <a:gd name="T18" fmla="*/ 0 w 17"/>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3"/>
                <a:gd name="T32" fmla="*/ 17 w 17"/>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3">
                  <a:moveTo>
                    <a:pt x="15" y="33"/>
                  </a:moveTo>
                  <a:lnTo>
                    <a:pt x="15" y="28"/>
                  </a:lnTo>
                  <a:lnTo>
                    <a:pt x="17" y="21"/>
                  </a:lnTo>
                  <a:lnTo>
                    <a:pt x="15" y="17"/>
                  </a:lnTo>
                  <a:lnTo>
                    <a:pt x="12" y="11"/>
                  </a:lnTo>
                  <a:lnTo>
                    <a:pt x="5" y="7"/>
                  </a:lnTo>
                  <a:lnTo>
                    <a:pt x="4" y="6"/>
                  </a:lnTo>
                  <a:lnTo>
                    <a:pt x="2" y="3"/>
                  </a:lnTo>
                  <a:lnTo>
                    <a:pt x="1" y="0"/>
                  </a:lnTo>
                  <a:lnTo>
                    <a:pt x="0" y="0"/>
                  </a:lnTo>
                </a:path>
              </a:pathLst>
            </a:custGeom>
            <a:noFill/>
            <a:ln w="3">
              <a:solidFill>
                <a:srgbClr val="00BDFF"/>
              </a:solidFill>
              <a:prstDash val="solid"/>
              <a:round/>
              <a:headEnd/>
              <a:tailEnd/>
            </a:ln>
          </p:spPr>
          <p:txBody>
            <a:bodyPr/>
            <a:lstStyle/>
            <a:p>
              <a:endParaRPr lang="nb-NO" dirty="0"/>
            </a:p>
          </p:txBody>
        </p:sp>
        <p:sp>
          <p:nvSpPr>
            <p:cNvPr id="2410" name="Line 2549"/>
            <p:cNvSpPr>
              <a:spLocks noChangeShapeType="1"/>
            </p:cNvSpPr>
            <p:nvPr/>
          </p:nvSpPr>
          <p:spPr bwMode="auto">
            <a:xfrm flipH="1">
              <a:off x="2525713" y="5607050"/>
              <a:ext cx="1587" cy="12700"/>
            </a:xfrm>
            <a:prstGeom prst="line">
              <a:avLst/>
            </a:prstGeom>
            <a:noFill/>
            <a:ln w="3">
              <a:solidFill>
                <a:srgbClr val="00BDFF"/>
              </a:solidFill>
              <a:round/>
              <a:headEnd/>
              <a:tailEnd/>
            </a:ln>
          </p:spPr>
          <p:txBody>
            <a:bodyPr/>
            <a:lstStyle/>
            <a:p>
              <a:endParaRPr lang="nb-NO" dirty="0"/>
            </a:p>
          </p:txBody>
        </p:sp>
        <p:sp>
          <p:nvSpPr>
            <p:cNvPr id="2411" name="Freeform 2550"/>
            <p:cNvSpPr>
              <a:spLocks/>
            </p:cNvSpPr>
            <p:nvPr/>
          </p:nvSpPr>
          <p:spPr bwMode="auto">
            <a:xfrm>
              <a:off x="2360613" y="5602288"/>
              <a:ext cx="19050" cy="19050"/>
            </a:xfrm>
            <a:custGeom>
              <a:avLst/>
              <a:gdLst>
                <a:gd name="T0" fmla="*/ 17463 w 12"/>
                <a:gd name="T1" fmla="*/ 19050 h 12"/>
                <a:gd name="T2" fmla="*/ 17463 w 12"/>
                <a:gd name="T3" fmla="*/ 17463 h 12"/>
                <a:gd name="T4" fmla="*/ 19050 w 12"/>
                <a:gd name="T5" fmla="*/ 6350 h 12"/>
                <a:gd name="T6" fmla="*/ 11112 w 12"/>
                <a:gd name="T7" fmla="*/ 0 h 12"/>
                <a:gd name="T8" fmla="*/ 0 w 12"/>
                <a:gd name="T9" fmla="*/ 9525 h 12"/>
                <a:gd name="T10" fmla="*/ 6350 w 12"/>
                <a:gd name="T11" fmla="*/ 19050 h 12"/>
                <a:gd name="T12" fmla="*/ 17463 w 12"/>
                <a:gd name="T13" fmla="*/ 1905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1" y="12"/>
                  </a:moveTo>
                  <a:lnTo>
                    <a:pt x="11" y="11"/>
                  </a:lnTo>
                  <a:lnTo>
                    <a:pt x="12" y="4"/>
                  </a:lnTo>
                  <a:lnTo>
                    <a:pt x="7" y="0"/>
                  </a:lnTo>
                  <a:lnTo>
                    <a:pt x="0" y="6"/>
                  </a:lnTo>
                  <a:lnTo>
                    <a:pt x="4" y="12"/>
                  </a:lnTo>
                  <a:lnTo>
                    <a:pt x="11" y="12"/>
                  </a:lnTo>
                </a:path>
              </a:pathLst>
            </a:custGeom>
            <a:noFill/>
            <a:ln w="3">
              <a:solidFill>
                <a:srgbClr val="00BDFF"/>
              </a:solidFill>
              <a:prstDash val="solid"/>
              <a:round/>
              <a:headEnd/>
              <a:tailEnd/>
            </a:ln>
          </p:spPr>
          <p:txBody>
            <a:bodyPr/>
            <a:lstStyle/>
            <a:p>
              <a:endParaRPr lang="nb-NO" dirty="0"/>
            </a:p>
          </p:txBody>
        </p:sp>
        <p:sp>
          <p:nvSpPr>
            <p:cNvPr id="2412" name="Freeform 2551"/>
            <p:cNvSpPr>
              <a:spLocks/>
            </p:cNvSpPr>
            <p:nvPr/>
          </p:nvSpPr>
          <p:spPr bwMode="auto">
            <a:xfrm>
              <a:off x="2595563" y="5584825"/>
              <a:ext cx="53975" cy="42863"/>
            </a:xfrm>
            <a:custGeom>
              <a:avLst/>
              <a:gdLst>
                <a:gd name="T0" fmla="*/ 33337 w 34"/>
                <a:gd name="T1" fmla="*/ 20638 h 27"/>
                <a:gd name="T2" fmla="*/ 20637 w 34"/>
                <a:gd name="T3" fmla="*/ 22225 h 27"/>
                <a:gd name="T4" fmla="*/ 17462 w 34"/>
                <a:gd name="T5" fmla="*/ 30163 h 27"/>
                <a:gd name="T6" fmla="*/ 17462 w 34"/>
                <a:gd name="T7" fmla="*/ 30163 h 27"/>
                <a:gd name="T8" fmla="*/ 7937 w 34"/>
                <a:gd name="T9" fmla="*/ 42863 h 27"/>
                <a:gd name="T10" fmla="*/ 1588 w 34"/>
                <a:gd name="T11" fmla="*/ 38100 h 27"/>
                <a:gd name="T12" fmla="*/ 1588 w 34"/>
                <a:gd name="T13" fmla="*/ 34925 h 27"/>
                <a:gd name="T14" fmla="*/ 0 w 34"/>
                <a:gd name="T15" fmla="*/ 7938 h 27"/>
                <a:gd name="T16" fmla="*/ 25400 w 34"/>
                <a:gd name="T17" fmla="*/ 3175 h 27"/>
                <a:gd name="T18" fmla="*/ 53975 w 34"/>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7"/>
                <a:gd name="T32" fmla="*/ 34 w 34"/>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7">
                  <a:moveTo>
                    <a:pt x="21" y="13"/>
                  </a:moveTo>
                  <a:lnTo>
                    <a:pt x="13" y="14"/>
                  </a:lnTo>
                  <a:lnTo>
                    <a:pt x="11" y="19"/>
                  </a:lnTo>
                  <a:lnTo>
                    <a:pt x="5" y="27"/>
                  </a:lnTo>
                  <a:lnTo>
                    <a:pt x="1" y="24"/>
                  </a:lnTo>
                  <a:lnTo>
                    <a:pt x="1" y="22"/>
                  </a:lnTo>
                  <a:lnTo>
                    <a:pt x="0" y="5"/>
                  </a:lnTo>
                  <a:lnTo>
                    <a:pt x="16" y="2"/>
                  </a:lnTo>
                  <a:lnTo>
                    <a:pt x="34" y="0"/>
                  </a:lnTo>
                </a:path>
              </a:pathLst>
            </a:custGeom>
            <a:noFill/>
            <a:ln w="3">
              <a:solidFill>
                <a:srgbClr val="00BDFF"/>
              </a:solidFill>
              <a:prstDash val="solid"/>
              <a:round/>
              <a:headEnd/>
              <a:tailEnd/>
            </a:ln>
          </p:spPr>
          <p:txBody>
            <a:bodyPr/>
            <a:lstStyle/>
            <a:p>
              <a:endParaRPr lang="nb-NO" dirty="0"/>
            </a:p>
          </p:txBody>
        </p:sp>
        <p:sp>
          <p:nvSpPr>
            <p:cNvPr id="2413" name="Freeform 2552"/>
            <p:cNvSpPr>
              <a:spLocks/>
            </p:cNvSpPr>
            <p:nvPr/>
          </p:nvSpPr>
          <p:spPr bwMode="auto">
            <a:xfrm>
              <a:off x="3563938" y="5614988"/>
              <a:ext cx="1587" cy="14287"/>
            </a:xfrm>
            <a:custGeom>
              <a:avLst/>
              <a:gdLst>
                <a:gd name="T0" fmla="*/ 0 w 1"/>
                <a:gd name="T1" fmla="*/ 14287 h 9"/>
                <a:gd name="T2" fmla="*/ 1587 w 1"/>
                <a:gd name="T3" fmla="*/ 11112 h 9"/>
                <a:gd name="T4" fmla="*/ 1587 w 1"/>
                <a:gd name="T5" fmla="*/ 3175 h 9"/>
                <a:gd name="T6" fmla="*/ 1587 w 1"/>
                <a:gd name="T7" fmla="*/ 0 h 9"/>
                <a:gd name="T8" fmla="*/ 0 60000 65536"/>
                <a:gd name="T9" fmla="*/ 0 60000 65536"/>
                <a:gd name="T10" fmla="*/ 0 60000 65536"/>
                <a:gd name="T11" fmla="*/ 0 60000 65536"/>
                <a:gd name="T12" fmla="*/ 0 w 1"/>
                <a:gd name="T13" fmla="*/ 0 h 9"/>
                <a:gd name="T14" fmla="*/ 1 w 1"/>
                <a:gd name="T15" fmla="*/ 9 h 9"/>
              </a:gdLst>
              <a:ahLst/>
              <a:cxnLst>
                <a:cxn ang="T8">
                  <a:pos x="T0" y="T1"/>
                </a:cxn>
                <a:cxn ang="T9">
                  <a:pos x="T2" y="T3"/>
                </a:cxn>
                <a:cxn ang="T10">
                  <a:pos x="T4" y="T5"/>
                </a:cxn>
                <a:cxn ang="T11">
                  <a:pos x="T6" y="T7"/>
                </a:cxn>
              </a:cxnLst>
              <a:rect l="T12" t="T13" r="T14" b="T15"/>
              <a:pathLst>
                <a:path w="1" h="9">
                  <a:moveTo>
                    <a:pt x="0" y="9"/>
                  </a:moveTo>
                  <a:lnTo>
                    <a:pt x="1" y="7"/>
                  </a:lnTo>
                  <a:lnTo>
                    <a:pt x="1" y="2"/>
                  </a:lnTo>
                  <a:lnTo>
                    <a:pt x="1" y="0"/>
                  </a:lnTo>
                </a:path>
              </a:pathLst>
            </a:custGeom>
            <a:noFill/>
            <a:ln w="3">
              <a:solidFill>
                <a:srgbClr val="00BDFF"/>
              </a:solidFill>
              <a:prstDash val="solid"/>
              <a:round/>
              <a:headEnd/>
              <a:tailEnd/>
            </a:ln>
          </p:spPr>
          <p:txBody>
            <a:bodyPr/>
            <a:lstStyle/>
            <a:p>
              <a:endParaRPr lang="nb-NO" dirty="0"/>
            </a:p>
          </p:txBody>
        </p:sp>
        <p:sp>
          <p:nvSpPr>
            <p:cNvPr id="2414" name="Freeform 2553"/>
            <p:cNvSpPr>
              <a:spLocks/>
            </p:cNvSpPr>
            <p:nvPr/>
          </p:nvSpPr>
          <p:spPr bwMode="auto">
            <a:xfrm>
              <a:off x="2614613" y="5607050"/>
              <a:ext cx="34925" cy="38100"/>
            </a:xfrm>
            <a:custGeom>
              <a:avLst/>
              <a:gdLst>
                <a:gd name="T0" fmla="*/ 34925 w 22"/>
                <a:gd name="T1" fmla="*/ 33338 h 24"/>
                <a:gd name="T2" fmla="*/ 34925 w 22"/>
                <a:gd name="T3" fmla="*/ 33338 h 24"/>
                <a:gd name="T4" fmla="*/ 28575 w 22"/>
                <a:gd name="T5" fmla="*/ 38100 h 24"/>
                <a:gd name="T6" fmla="*/ 19050 w 22"/>
                <a:gd name="T7" fmla="*/ 33338 h 24"/>
                <a:gd name="T8" fmla="*/ 19050 w 22"/>
                <a:gd name="T9" fmla="*/ 22225 h 24"/>
                <a:gd name="T10" fmla="*/ 9525 w 22"/>
                <a:gd name="T11" fmla="*/ 31750 h 24"/>
                <a:gd name="T12" fmla="*/ 1588 w 22"/>
                <a:gd name="T13" fmla="*/ 26988 h 24"/>
                <a:gd name="T14" fmla="*/ 0 w 22"/>
                <a:gd name="T15" fmla="*/ 26988 h 24"/>
                <a:gd name="T16" fmla="*/ 7938 w 22"/>
                <a:gd name="T17" fmla="*/ 15875 h 24"/>
                <a:gd name="T18" fmla="*/ 12700 w 22"/>
                <a:gd name="T19" fmla="*/ 11112 h 24"/>
                <a:gd name="T20" fmla="*/ 25400 w 22"/>
                <a:gd name="T21" fmla="*/ 7938 h 24"/>
                <a:gd name="T22" fmla="*/ 34925 w 22"/>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4"/>
                <a:gd name="T38" fmla="*/ 22 w 22"/>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4">
                  <a:moveTo>
                    <a:pt x="22" y="21"/>
                  </a:moveTo>
                  <a:lnTo>
                    <a:pt x="22" y="21"/>
                  </a:lnTo>
                  <a:lnTo>
                    <a:pt x="18" y="24"/>
                  </a:lnTo>
                  <a:lnTo>
                    <a:pt x="12" y="21"/>
                  </a:lnTo>
                  <a:lnTo>
                    <a:pt x="12" y="14"/>
                  </a:lnTo>
                  <a:lnTo>
                    <a:pt x="6" y="20"/>
                  </a:lnTo>
                  <a:lnTo>
                    <a:pt x="1" y="17"/>
                  </a:lnTo>
                  <a:lnTo>
                    <a:pt x="0" y="17"/>
                  </a:lnTo>
                  <a:lnTo>
                    <a:pt x="5" y="10"/>
                  </a:lnTo>
                  <a:lnTo>
                    <a:pt x="8" y="7"/>
                  </a:lnTo>
                  <a:lnTo>
                    <a:pt x="16" y="5"/>
                  </a:lnTo>
                  <a:lnTo>
                    <a:pt x="22" y="0"/>
                  </a:lnTo>
                </a:path>
              </a:pathLst>
            </a:custGeom>
            <a:noFill/>
            <a:ln w="3">
              <a:solidFill>
                <a:srgbClr val="00BDFF"/>
              </a:solidFill>
              <a:prstDash val="solid"/>
              <a:round/>
              <a:headEnd/>
              <a:tailEnd/>
            </a:ln>
          </p:spPr>
          <p:txBody>
            <a:bodyPr/>
            <a:lstStyle/>
            <a:p>
              <a:endParaRPr lang="nb-NO" dirty="0"/>
            </a:p>
          </p:txBody>
        </p:sp>
        <p:sp>
          <p:nvSpPr>
            <p:cNvPr id="2415" name="Freeform 2554"/>
            <p:cNvSpPr>
              <a:spLocks/>
            </p:cNvSpPr>
            <p:nvPr/>
          </p:nvSpPr>
          <p:spPr bwMode="auto">
            <a:xfrm>
              <a:off x="2452688" y="5494338"/>
              <a:ext cx="73025" cy="152400"/>
            </a:xfrm>
            <a:custGeom>
              <a:avLst/>
              <a:gdLst>
                <a:gd name="T0" fmla="*/ 73025 w 46"/>
                <a:gd name="T1" fmla="*/ 125413 h 96"/>
                <a:gd name="T2" fmla="*/ 73025 w 46"/>
                <a:gd name="T3" fmla="*/ 128588 h 96"/>
                <a:gd name="T4" fmla="*/ 66675 w 46"/>
                <a:gd name="T5" fmla="*/ 144463 h 96"/>
                <a:gd name="T6" fmla="*/ 55563 w 46"/>
                <a:gd name="T7" fmla="*/ 152400 h 96"/>
                <a:gd name="T8" fmla="*/ 42862 w 46"/>
                <a:gd name="T9" fmla="*/ 150813 h 96"/>
                <a:gd name="T10" fmla="*/ 42862 w 46"/>
                <a:gd name="T11" fmla="*/ 146050 h 96"/>
                <a:gd name="T12" fmla="*/ 41275 w 46"/>
                <a:gd name="T13" fmla="*/ 134938 h 96"/>
                <a:gd name="T14" fmla="*/ 34925 w 46"/>
                <a:gd name="T15" fmla="*/ 138113 h 96"/>
                <a:gd name="T16" fmla="*/ 28575 w 46"/>
                <a:gd name="T17" fmla="*/ 133350 h 96"/>
                <a:gd name="T18" fmla="*/ 30163 w 46"/>
                <a:gd name="T19" fmla="*/ 106363 h 96"/>
                <a:gd name="T20" fmla="*/ 30163 w 46"/>
                <a:gd name="T21" fmla="*/ 93662 h 96"/>
                <a:gd name="T22" fmla="*/ 26988 w 46"/>
                <a:gd name="T23" fmla="*/ 90487 h 96"/>
                <a:gd name="T24" fmla="*/ 26988 w 46"/>
                <a:gd name="T25" fmla="*/ 93662 h 96"/>
                <a:gd name="T26" fmla="*/ 26988 w 46"/>
                <a:gd name="T27" fmla="*/ 100012 h 96"/>
                <a:gd name="T28" fmla="*/ 20637 w 46"/>
                <a:gd name="T29" fmla="*/ 104775 h 96"/>
                <a:gd name="T30" fmla="*/ 20637 w 46"/>
                <a:gd name="T31" fmla="*/ 114300 h 96"/>
                <a:gd name="T32" fmla="*/ 20637 w 46"/>
                <a:gd name="T33" fmla="*/ 119063 h 96"/>
                <a:gd name="T34" fmla="*/ 14288 w 46"/>
                <a:gd name="T35" fmla="*/ 119063 h 96"/>
                <a:gd name="T36" fmla="*/ 14288 w 46"/>
                <a:gd name="T37" fmla="*/ 112713 h 96"/>
                <a:gd name="T38" fmla="*/ 12700 w 46"/>
                <a:gd name="T39" fmla="*/ 106363 h 96"/>
                <a:gd name="T40" fmla="*/ 9525 w 46"/>
                <a:gd name="T41" fmla="*/ 101600 h 96"/>
                <a:gd name="T42" fmla="*/ 9525 w 46"/>
                <a:gd name="T43" fmla="*/ 100012 h 96"/>
                <a:gd name="T44" fmla="*/ 7938 w 46"/>
                <a:gd name="T45" fmla="*/ 93662 h 96"/>
                <a:gd name="T46" fmla="*/ 6350 w 46"/>
                <a:gd name="T47" fmla="*/ 87312 h 96"/>
                <a:gd name="T48" fmla="*/ 1588 w 46"/>
                <a:gd name="T49" fmla="*/ 77787 h 96"/>
                <a:gd name="T50" fmla="*/ 0 w 46"/>
                <a:gd name="T51" fmla="*/ 52388 h 96"/>
                <a:gd name="T52" fmla="*/ 7938 w 46"/>
                <a:gd name="T53" fmla="*/ 52388 h 96"/>
                <a:gd name="T54" fmla="*/ 7938 w 46"/>
                <a:gd name="T55" fmla="*/ 52388 h 96"/>
                <a:gd name="T56" fmla="*/ 12700 w 46"/>
                <a:gd name="T57" fmla="*/ 44450 h 96"/>
                <a:gd name="T58" fmla="*/ 3175 w 46"/>
                <a:gd name="T59" fmla="*/ 36513 h 96"/>
                <a:gd name="T60" fmla="*/ 9525 w 46"/>
                <a:gd name="T61" fmla="*/ 30163 h 96"/>
                <a:gd name="T62" fmla="*/ 19050 w 46"/>
                <a:gd name="T63" fmla="*/ 17463 h 96"/>
                <a:gd name="T64" fmla="*/ 26988 w 46"/>
                <a:gd name="T65" fmla="*/ 4763 h 96"/>
                <a:gd name="T66" fmla="*/ 33338 w 46"/>
                <a:gd name="T67" fmla="*/ 0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
                <a:gd name="T103" fmla="*/ 0 h 96"/>
                <a:gd name="T104" fmla="*/ 46 w 46"/>
                <a:gd name="T105" fmla="*/ 96 h 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 h="96">
                  <a:moveTo>
                    <a:pt x="46" y="79"/>
                  </a:moveTo>
                  <a:lnTo>
                    <a:pt x="46" y="81"/>
                  </a:lnTo>
                  <a:lnTo>
                    <a:pt x="42" y="91"/>
                  </a:lnTo>
                  <a:lnTo>
                    <a:pt x="35" y="96"/>
                  </a:lnTo>
                  <a:lnTo>
                    <a:pt x="27" y="95"/>
                  </a:lnTo>
                  <a:lnTo>
                    <a:pt x="27" y="92"/>
                  </a:lnTo>
                  <a:lnTo>
                    <a:pt x="26" y="85"/>
                  </a:lnTo>
                  <a:lnTo>
                    <a:pt x="22" y="87"/>
                  </a:lnTo>
                  <a:lnTo>
                    <a:pt x="18" y="84"/>
                  </a:lnTo>
                  <a:lnTo>
                    <a:pt x="19" y="67"/>
                  </a:lnTo>
                  <a:lnTo>
                    <a:pt x="19" y="59"/>
                  </a:lnTo>
                  <a:lnTo>
                    <a:pt x="17" y="57"/>
                  </a:lnTo>
                  <a:lnTo>
                    <a:pt x="17" y="59"/>
                  </a:lnTo>
                  <a:lnTo>
                    <a:pt x="17" y="63"/>
                  </a:lnTo>
                  <a:lnTo>
                    <a:pt x="13" y="66"/>
                  </a:lnTo>
                  <a:lnTo>
                    <a:pt x="13" y="72"/>
                  </a:lnTo>
                  <a:lnTo>
                    <a:pt x="13" y="75"/>
                  </a:lnTo>
                  <a:lnTo>
                    <a:pt x="9" y="75"/>
                  </a:lnTo>
                  <a:lnTo>
                    <a:pt x="9" y="71"/>
                  </a:lnTo>
                  <a:lnTo>
                    <a:pt x="8" y="67"/>
                  </a:lnTo>
                  <a:lnTo>
                    <a:pt x="6" y="64"/>
                  </a:lnTo>
                  <a:lnTo>
                    <a:pt x="6" y="63"/>
                  </a:lnTo>
                  <a:lnTo>
                    <a:pt x="5" y="59"/>
                  </a:lnTo>
                  <a:lnTo>
                    <a:pt x="4" y="55"/>
                  </a:lnTo>
                  <a:lnTo>
                    <a:pt x="1" y="49"/>
                  </a:lnTo>
                  <a:lnTo>
                    <a:pt x="0" y="33"/>
                  </a:lnTo>
                  <a:lnTo>
                    <a:pt x="5" y="33"/>
                  </a:lnTo>
                  <a:lnTo>
                    <a:pt x="8" y="28"/>
                  </a:lnTo>
                  <a:lnTo>
                    <a:pt x="2" y="23"/>
                  </a:lnTo>
                  <a:lnTo>
                    <a:pt x="6" y="19"/>
                  </a:lnTo>
                  <a:lnTo>
                    <a:pt x="12" y="11"/>
                  </a:lnTo>
                  <a:lnTo>
                    <a:pt x="17" y="3"/>
                  </a:lnTo>
                  <a:lnTo>
                    <a:pt x="21" y="0"/>
                  </a:lnTo>
                </a:path>
              </a:pathLst>
            </a:custGeom>
            <a:noFill/>
            <a:ln w="3">
              <a:solidFill>
                <a:srgbClr val="00BDFF"/>
              </a:solidFill>
              <a:prstDash val="solid"/>
              <a:round/>
              <a:headEnd/>
              <a:tailEnd/>
            </a:ln>
          </p:spPr>
          <p:txBody>
            <a:bodyPr/>
            <a:lstStyle/>
            <a:p>
              <a:endParaRPr lang="nb-NO" dirty="0"/>
            </a:p>
          </p:txBody>
        </p:sp>
        <p:sp>
          <p:nvSpPr>
            <p:cNvPr id="2416" name="Freeform 2555"/>
            <p:cNvSpPr>
              <a:spLocks/>
            </p:cNvSpPr>
            <p:nvPr/>
          </p:nvSpPr>
          <p:spPr bwMode="auto">
            <a:xfrm>
              <a:off x="3517900" y="5599113"/>
              <a:ext cx="44450" cy="50800"/>
            </a:xfrm>
            <a:custGeom>
              <a:avLst/>
              <a:gdLst>
                <a:gd name="T0" fmla="*/ 39688 w 28"/>
                <a:gd name="T1" fmla="*/ 0 h 32"/>
                <a:gd name="T2" fmla="*/ 44450 w 28"/>
                <a:gd name="T3" fmla="*/ 12700 h 32"/>
                <a:gd name="T4" fmla="*/ 38100 w 28"/>
                <a:gd name="T5" fmla="*/ 34925 h 32"/>
                <a:gd name="T6" fmla="*/ 38100 w 28"/>
                <a:gd name="T7" fmla="*/ 46037 h 32"/>
                <a:gd name="T8" fmla="*/ 36513 w 28"/>
                <a:gd name="T9" fmla="*/ 47625 h 32"/>
                <a:gd name="T10" fmla="*/ 33338 w 28"/>
                <a:gd name="T11" fmla="*/ 50800 h 32"/>
                <a:gd name="T12" fmla="*/ 25400 w 28"/>
                <a:gd name="T13" fmla="*/ 49212 h 32"/>
                <a:gd name="T14" fmla="*/ 11113 w 28"/>
                <a:gd name="T15" fmla="*/ 39687 h 32"/>
                <a:gd name="T16" fmla="*/ 4763 w 28"/>
                <a:gd name="T17" fmla="*/ 30162 h 32"/>
                <a:gd name="T18" fmla="*/ 0 w 28"/>
                <a:gd name="T19" fmla="*/ 34925 h 32"/>
                <a:gd name="T20" fmla="*/ 4763 w 28"/>
                <a:gd name="T21" fmla="*/ 42862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2"/>
                <a:gd name="T35" fmla="*/ 28 w 28"/>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2">
                  <a:moveTo>
                    <a:pt x="25" y="0"/>
                  </a:moveTo>
                  <a:lnTo>
                    <a:pt x="28" y="8"/>
                  </a:lnTo>
                  <a:lnTo>
                    <a:pt x="24" y="22"/>
                  </a:lnTo>
                  <a:lnTo>
                    <a:pt x="24" y="29"/>
                  </a:lnTo>
                  <a:lnTo>
                    <a:pt x="23" y="30"/>
                  </a:lnTo>
                  <a:lnTo>
                    <a:pt x="21" y="32"/>
                  </a:lnTo>
                  <a:lnTo>
                    <a:pt x="16" y="31"/>
                  </a:lnTo>
                  <a:lnTo>
                    <a:pt x="7" y="25"/>
                  </a:lnTo>
                  <a:lnTo>
                    <a:pt x="3" y="19"/>
                  </a:lnTo>
                  <a:lnTo>
                    <a:pt x="0" y="22"/>
                  </a:lnTo>
                  <a:lnTo>
                    <a:pt x="3" y="27"/>
                  </a:lnTo>
                </a:path>
              </a:pathLst>
            </a:custGeom>
            <a:noFill/>
            <a:ln w="3">
              <a:solidFill>
                <a:srgbClr val="00BDFF"/>
              </a:solidFill>
              <a:prstDash val="solid"/>
              <a:round/>
              <a:headEnd/>
              <a:tailEnd/>
            </a:ln>
          </p:spPr>
          <p:txBody>
            <a:bodyPr/>
            <a:lstStyle/>
            <a:p>
              <a:endParaRPr lang="nb-NO" dirty="0"/>
            </a:p>
          </p:txBody>
        </p:sp>
        <p:sp>
          <p:nvSpPr>
            <p:cNvPr id="2417" name="Freeform 2556"/>
            <p:cNvSpPr>
              <a:spLocks/>
            </p:cNvSpPr>
            <p:nvPr/>
          </p:nvSpPr>
          <p:spPr bwMode="auto">
            <a:xfrm>
              <a:off x="2532063" y="5588000"/>
              <a:ext cx="55562" cy="61913"/>
            </a:xfrm>
            <a:custGeom>
              <a:avLst/>
              <a:gdLst>
                <a:gd name="T0" fmla="*/ 22225 w 35"/>
                <a:gd name="T1" fmla="*/ 11113 h 39"/>
                <a:gd name="T2" fmla="*/ 36512 w 35"/>
                <a:gd name="T3" fmla="*/ 4763 h 39"/>
                <a:gd name="T4" fmla="*/ 47625 w 35"/>
                <a:gd name="T5" fmla="*/ 1588 h 39"/>
                <a:gd name="T6" fmla="*/ 55562 w 35"/>
                <a:gd name="T7" fmla="*/ 33338 h 39"/>
                <a:gd name="T8" fmla="*/ 55562 w 35"/>
                <a:gd name="T9" fmla="*/ 34925 h 39"/>
                <a:gd name="T10" fmla="*/ 53975 w 35"/>
                <a:gd name="T11" fmla="*/ 34925 h 39"/>
                <a:gd name="T12" fmla="*/ 36512 w 35"/>
                <a:gd name="T13" fmla="*/ 41275 h 39"/>
                <a:gd name="T14" fmla="*/ 28575 w 35"/>
                <a:gd name="T15" fmla="*/ 46038 h 39"/>
                <a:gd name="T16" fmla="*/ 23812 w 35"/>
                <a:gd name="T17" fmla="*/ 34925 h 39"/>
                <a:gd name="T18" fmla="*/ 15875 w 35"/>
                <a:gd name="T19" fmla="*/ 46038 h 39"/>
                <a:gd name="T20" fmla="*/ 0 w 35"/>
                <a:gd name="T21" fmla="*/ 61913 h 39"/>
                <a:gd name="T22" fmla="*/ 0 w 35"/>
                <a:gd name="T23" fmla="*/ 47625 h 39"/>
                <a:gd name="T24" fmla="*/ 1587 w 35"/>
                <a:gd name="T25" fmla="*/ 46038 h 39"/>
                <a:gd name="T26" fmla="*/ 4762 w 35"/>
                <a:gd name="T27" fmla="*/ 34925 h 39"/>
                <a:gd name="T28" fmla="*/ 4762 w 35"/>
                <a:gd name="T29" fmla="*/ 33338 h 39"/>
                <a:gd name="T30" fmla="*/ 3175 w 35"/>
                <a:gd name="T31" fmla="*/ 12700 h 39"/>
                <a:gd name="T32" fmla="*/ 3175 w 35"/>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39"/>
                <a:gd name="T53" fmla="*/ 35 w 35"/>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39">
                  <a:moveTo>
                    <a:pt x="14" y="7"/>
                  </a:moveTo>
                  <a:lnTo>
                    <a:pt x="23" y="3"/>
                  </a:lnTo>
                  <a:lnTo>
                    <a:pt x="30" y="1"/>
                  </a:lnTo>
                  <a:lnTo>
                    <a:pt x="35" y="21"/>
                  </a:lnTo>
                  <a:lnTo>
                    <a:pt x="35" y="22"/>
                  </a:lnTo>
                  <a:lnTo>
                    <a:pt x="34" y="22"/>
                  </a:lnTo>
                  <a:lnTo>
                    <a:pt x="23" y="26"/>
                  </a:lnTo>
                  <a:lnTo>
                    <a:pt x="18" y="29"/>
                  </a:lnTo>
                  <a:lnTo>
                    <a:pt x="15" y="22"/>
                  </a:lnTo>
                  <a:lnTo>
                    <a:pt x="10" y="29"/>
                  </a:lnTo>
                  <a:lnTo>
                    <a:pt x="0" y="39"/>
                  </a:lnTo>
                  <a:lnTo>
                    <a:pt x="0" y="30"/>
                  </a:lnTo>
                  <a:lnTo>
                    <a:pt x="1" y="29"/>
                  </a:lnTo>
                  <a:lnTo>
                    <a:pt x="3" y="22"/>
                  </a:lnTo>
                  <a:lnTo>
                    <a:pt x="3" y="21"/>
                  </a:lnTo>
                  <a:lnTo>
                    <a:pt x="2" y="8"/>
                  </a:lnTo>
                  <a:lnTo>
                    <a:pt x="2" y="0"/>
                  </a:lnTo>
                </a:path>
              </a:pathLst>
            </a:custGeom>
            <a:noFill/>
            <a:ln w="3">
              <a:solidFill>
                <a:srgbClr val="00BDFF"/>
              </a:solidFill>
              <a:prstDash val="solid"/>
              <a:round/>
              <a:headEnd/>
              <a:tailEnd/>
            </a:ln>
          </p:spPr>
          <p:txBody>
            <a:bodyPr/>
            <a:lstStyle/>
            <a:p>
              <a:endParaRPr lang="nb-NO" dirty="0"/>
            </a:p>
          </p:txBody>
        </p:sp>
        <p:sp>
          <p:nvSpPr>
            <p:cNvPr id="2418" name="Freeform 2557"/>
            <p:cNvSpPr>
              <a:spLocks/>
            </p:cNvSpPr>
            <p:nvPr/>
          </p:nvSpPr>
          <p:spPr bwMode="auto">
            <a:xfrm>
              <a:off x="2649538" y="5634038"/>
              <a:ext cx="17462" cy="22225"/>
            </a:xfrm>
            <a:custGeom>
              <a:avLst/>
              <a:gdLst>
                <a:gd name="T0" fmla="*/ 0 w 11"/>
                <a:gd name="T1" fmla="*/ 20638 h 14"/>
                <a:gd name="T2" fmla="*/ 7937 w 11"/>
                <a:gd name="T3" fmla="*/ 20638 h 14"/>
                <a:gd name="T4" fmla="*/ 11112 w 11"/>
                <a:gd name="T5" fmla="*/ 20638 h 14"/>
                <a:gd name="T6" fmla="*/ 12700 w 11"/>
                <a:gd name="T7" fmla="*/ 20638 h 14"/>
                <a:gd name="T8" fmla="*/ 17462 w 11"/>
                <a:gd name="T9" fmla="*/ 22225 h 14"/>
                <a:gd name="T10" fmla="*/ 17462 w 11"/>
                <a:gd name="T11" fmla="*/ 22225 h 14"/>
                <a:gd name="T12" fmla="*/ 14287 w 11"/>
                <a:gd name="T13" fmla="*/ 11113 h 14"/>
                <a:gd name="T14" fmla="*/ 11112 w 11"/>
                <a:gd name="T15" fmla="*/ 1588 h 14"/>
                <a:gd name="T16" fmla="*/ 11112 w 11"/>
                <a:gd name="T17" fmla="*/ 0 h 14"/>
                <a:gd name="T18" fmla="*/ 11112 w 11"/>
                <a:gd name="T19" fmla="*/ 0 h 14"/>
                <a:gd name="T20" fmla="*/ 4762 w 11"/>
                <a:gd name="T21" fmla="*/ 7938 h 14"/>
                <a:gd name="T22" fmla="*/ 0 w 11"/>
                <a:gd name="T23" fmla="*/ 635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4"/>
                <a:gd name="T38" fmla="*/ 11 w 1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4">
                  <a:moveTo>
                    <a:pt x="0" y="13"/>
                  </a:moveTo>
                  <a:lnTo>
                    <a:pt x="5" y="13"/>
                  </a:lnTo>
                  <a:lnTo>
                    <a:pt x="7" y="13"/>
                  </a:lnTo>
                  <a:lnTo>
                    <a:pt x="8" y="13"/>
                  </a:lnTo>
                  <a:lnTo>
                    <a:pt x="11" y="14"/>
                  </a:lnTo>
                  <a:lnTo>
                    <a:pt x="9" y="7"/>
                  </a:lnTo>
                  <a:lnTo>
                    <a:pt x="7" y="1"/>
                  </a:lnTo>
                  <a:lnTo>
                    <a:pt x="7" y="0"/>
                  </a:lnTo>
                  <a:lnTo>
                    <a:pt x="3" y="5"/>
                  </a:lnTo>
                  <a:lnTo>
                    <a:pt x="0" y="4"/>
                  </a:lnTo>
                </a:path>
              </a:pathLst>
            </a:custGeom>
            <a:noFill/>
            <a:ln w="3">
              <a:solidFill>
                <a:srgbClr val="00BDFF"/>
              </a:solidFill>
              <a:prstDash val="solid"/>
              <a:round/>
              <a:headEnd/>
              <a:tailEnd/>
            </a:ln>
          </p:spPr>
          <p:txBody>
            <a:bodyPr/>
            <a:lstStyle/>
            <a:p>
              <a:endParaRPr lang="nb-NO" dirty="0"/>
            </a:p>
          </p:txBody>
        </p:sp>
        <p:sp>
          <p:nvSpPr>
            <p:cNvPr id="2419" name="Freeform 2558"/>
            <p:cNvSpPr>
              <a:spLocks/>
            </p:cNvSpPr>
            <p:nvPr/>
          </p:nvSpPr>
          <p:spPr bwMode="auto">
            <a:xfrm>
              <a:off x="2681288" y="5654675"/>
              <a:ext cx="15875" cy="1588"/>
            </a:xfrm>
            <a:custGeom>
              <a:avLst/>
              <a:gdLst>
                <a:gd name="T0" fmla="*/ 15875 w 10"/>
                <a:gd name="T1" fmla="*/ 0 h 1"/>
                <a:gd name="T2" fmla="*/ 3175 w 10"/>
                <a:gd name="T3" fmla="*/ 0 h 1"/>
                <a:gd name="T4" fmla="*/ 0 w 10"/>
                <a:gd name="T5" fmla="*/ 1588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10" y="0"/>
                  </a:moveTo>
                  <a:lnTo>
                    <a:pt x="2" y="0"/>
                  </a:lnTo>
                  <a:lnTo>
                    <a:pt x="0" y="1"/>
                  </a:lnTo>
                </a:path>
              </a:pathLst>
            </a:custGeom>
            <a:noFill/>
            <a:ln w="3">
              <a:solidFill>
                <a:srgbClr val="00BDFF"/>
              </a:solidFill>
              <a:prstDash val="solid"/>
              <a:round/>
              <a:headEnd/>
              <a:tailEnd/>
            </a:ln>
          </p:spPr>
          <p:txBody>
            <a:bodyPr/>
            <a:lstStyle/>
            <a:p>
              <a:endParaRPr lang="nb-NO" dirty="0"/>
            </a:p>
          </p:txBody>
        </p:sp>
        <p:sp>
          <p:nvSpPr>
            <p:cNvPr id="2420" name="Freeform 2559"/>
            <p:cNvSpPr>
              <a:spLocks/>
            </p:cNvSpPr>
            <p:nvPr/>
          </p:nvSpPr>
          <p:spPr bwMode="auto">
            <a:xfrm>
              <a:off x="3560763" y="5551488"/>
              <a:ext cx="42862" cy="104775"/>
            </a:xfrm>
            <a:custGeom>
              <a:avLst/>
              <a:gdLst>
                <a:gd name="T0" fmla="*/ 23812 w 27"/>
                <a:gd name="T1" fmla="*/ 0 h 66"/>
                <a:gd name="T2" fmla="*/ 28575 w 27"/>
                <a:gd name="T3" fmla="*/ 1588 h 66"/>
                <a:gd name="T4" fmla="*/ 26987 w 27"/>
                <a:gd name="T5" fmla="*/ 14287 h 66"/>
                <a:gd name="T6" fmla="*/ 26987 w 27"/>
                <a:gd name="T7" fmla="*/ 22225 h 66"/>
                <a:gd name="T8" fmla="*/ 26987 w 27"/>
                <a:gd name="T9" fmla="*/ 28575 h 66"/>
                <a:gd name="T10" fmla="*/ 26987 w 27"/>
                <a:gd name="T11" fmla="*/ 36512 h 66"/>
                <a:gd name="T12" fmla="*/ 26987 w 27"/>
                <a:gd name="T13" fmla="*/ 36512 h 66"/>
                <a:gd name="T14" fmla="*/ 34925 w 27"/>
                <a:gd name="T15" fmla="*/ 41275 h 66"/>
                <a:gd name="T16" fmla="*/ 41275 w 27"/>
                <a:gd name="T17" fmla="*/ 47625 h 66"/>
                <a:gd name="T18" fmla="*/ 41275 w 27"/>
                <a:gd name="T19" fmla="*/ 49212 h 66"/>
                <a:gd name="T20" fmla="*/ 42862 w 27"/>
                <a:gd name="T21" fmla="*/ 68262 h 66"/>
                <a:gd name="T22" fmla="*/ 42862 w 27"/>
                <a:gd name="T23" fmla="*/ 84137 h 66"/>
                <a:gd name="T24" fmla="*/ 34925 w 27"/>
                <a:gd name="T25" fmla="*/ 96837 h 66"/>
                <a:gd name="T26" fmla="*/ 15875 w 27"/>
                <a:gd name="T27" fmla="*/ 104775 h 66"/>
                <a:gd name="T28" fmla="*/ 9525 w 27"/>
                <a:gd name="T29" fmla="*/ 104775 h 66"/>
                <a:gd name="T30" fmla="*/ 0 w 27"/>
                <a:gd name="T31" fmla="*/ 101600 h 66"/>
                <a:gd name="T32" fmla="*/ 0 w 27"/>
                <a:gd name="T33" fmla="*/ 101600 h 66"/>
                <a:gd name="T34" fmla="*/ 0 w 27"/>
                <a:gd name="T35" fmla="*/ 101600 h 66"/>
                <a:gd name="T36" fmla="*/ 1587 w 27"/>
                <a:gd name="T37" fmla="*/ 87312 h 66"/>
                <a:gd name="T38" fmla="*/ 3175 w 27"/>
                <a:gd name="T39" fmla="*/ 77787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66"/>
                <a:gd name="T62" fmla="*/ 27 w 2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66">
                  <a:moveTo>
                    <a:pt x="15" y="0"/>
                  </a:moveTo>
                  <a:lnTo>
                    <a:pt x="18" y="1"/>
                  </a:lnTo>
                  <a:lnTo>
                    <a:pt x="17" y="9"/>
                  </a:lnTo>
                  <a:lnTo>
                    <a:pt x="17" y="14"/>
                  </a:lnTo>
                  <a:lnTo>
                    <a:pt x="17" y="18"/>
                  </a:lnTo>
                  <a:lnTo>
                    <a:pt x="17" y="23"/>
                  </a:lnTo>
                  <a:lnTo>
                    <a:pt x="22" y="26"/>
                  </a:lnTo>
                  <a:lnTo>
                    <a:pt x="26" y="30"/>
                  </a:lnTo>
                  <a:lnTo>
                    <a:pt x="26" y="31"/>
                  </a:lnTo>
                  <a:lnTo>
                    <a:pt x="27" y="43"/>
                  </a:lnTo>
                  <a:lnTo>
                    <a:pt x="27" y="53"/>
                  </a:lnTo>
                  <a:lnTo>
                    <a:pt x="22" y="61"/>
                  </a:lnTo>
                  <a:lnTo>
                    <a:pt x="10" y="66"/>
                  </a:lnTo>
                  <a:lnTo>
                    <a:pt x="6" y="66"/>
                  </a:lnTo>
                  <a:lnTo>
                    <a:pt x="0" y="64"/>
                  </a:lnTo>
                  <a:lnTo>
                    <a:pt x="1" y="55"/>
                  </a:lnTo>
                  <a:lnTo>
                    <a:pt x="2" y="49"/>
                  </a:lnTo>
                </a:path>
              </a:pathLst>
            </a:custGeom>
            <a:noFill/>
            <a:ln w="3">
              <a:solidFill>
                <a:srgbClr val="00BDFF"/>
              </a:solidFill>
              <a:prstDash val="solid"/>
              <a:round/>
              <a:headEnd/>
              <a:tailEnd/>
            </a:ln>
          </p:spPr>
          <p:txBody>
            <a:bodyPr/>
            <a:lstStyle/>
            <a:p>
              <a:endParaRPr lang="nb-NO" dirty="0"/>
            </a:p>
          </p:txBody>
        </p:sp>
        <p:sp>
          <p:nvSpPr>
            <p:cNvPr id="2421" name="Freeform 2560"/>
            <p:cNvSpPr>
              <a:spLocks/>
            </p:cNvSpPr>
            <p:nvPr/>
          </p:nvSpPr>
          <p:spPr bwMode="auto">
            <a:xfrm>
              <a:off x="2697163" y="5654675"/>
              <a:ext cx="11112" cy="4763"/>
            </a:xfrm>
            <a:custGeom>
              <a:avLst/>
              <a:gdLst>
                <a:gd name="T0" fmla="*/ 11112 w 7"/>
                <a:gd name="T1" fmla="*/ 4763 h 3"/>
                <a:gd name="T2" fmla="*/ 4762 w 7"/>
                <a:gd name="T3" fmla="*/ 0 h 3"/>
                <a:gd name="T4" fmla="*/ 0 w 7"/>
                <a:gd name="T5" fmla="*/ 0 h 3"/>
                <a:gd name="T6" fmla="*/ 0 60000 65536"/>
                <a:gd name="T7" fmla="*/ 0 60000 65536"/>
                <a:gd name="T8" fmla="*/ 0 60000 65536"/>
                <a:gd name="T9" fmla="*/ 0 w 7"/>
                <a:gd name="T10" fmla="*/ 0 h 3"/>
                <a:gd name="T11" fmla="*/ 7 w 7"/>
                <a:gd name="T12" fmla="*/ 3 h 3"/>
              </a:gdLst>
              <a:ahLst/>
              <a:cxnLst>
                <a:cxn ang="T6">
                  <a:pos x="T0" y="T1"/>
                </a:cxn>
                <a:cxn ang="T7">
                  <a:pos x="T2" y="T3"/>
                </a:cxn>
                <a:cxn ang="T8">
                  <a:pos x="T4" y="T5"/>
                </a:cxn>
              </a:cxnLst>
              <a:rect l="T9" t="T10" r="T11" b="T12"/>
              <a:pathLst>
                <a:path w="7" h="3">
                  <a:moveTo>
                    <a:pt x="7" y="3"/>
                  </a:moveTo>
                  <a:lnTo>
                    <a:pt x="3" y="0"/>
                  </a:lnTo>
                  <a:lnTo>
                    <a:pt x="0" y="0"/>
                  </a:lnTo>
                </a:path>
              </a:pathLst>
            </a:custGeom>
            <a:noFill/>
            <a:ln w="3">
              <a:solidFill>
                <a:srgbClr val="00BDFF"/>
              </a:solidFill>
              <a:prstDash val="solid"/>
              <a:round/>
              <a:headEnd/>
              <a:tailEnd/>
            </a:ln>
          </p:spPr>
          <p:txBody>
            <a:bodyPr/>
            <a:lstStyle/>
            <a:p>
              <a:endParaRPr lang="nb-NO" dirty="0"/>
            </a:p>
          </p:txBody>
        </p:sp>
        <p:sp>
          <p:nvSpPr>
            <p:cNvPr id="2422" name="Freeform 2561"/>
            <p:cNvSpPr>
              <a:spLocks/>
            </p:cNvSpPr>
            <p:nvPr/>
          </p:nvSpPr>
          <p:spPr bwMode="auto">
            <a:xfrm>
              <a:off x="2706688" y="5659438"/>
              <a:ext cx="3175" cy="1587"/>
            </a:xfrm>
            <a:custGeom>
              <a:avLst/>
              <a:gdLst>
                <a:gd name="T0" fmla="*/ 0 w 2"/>
                <a:gd name="T1" fmla="*/ 1587 h 1"/>
                <a:gd name="T2" fmla="*/ 3175 w 2"/>
                <a:gd name="T3" fmla="*/ 0 h 1"/>
                <a:gd name="T4" fmla="*/ 1588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1" y="0"/>
                  </a:lnTo>
                </a:path>
              </a:pathLst>
            </a:custGeom>
            <a:noFill/>
            <a:ln w="3">
              <a:solidFill>
                <a:srgbClr val="00BDFF"/>
              </a:solidFill>
              <a:prstDash val="solid"/>
              <a:round/>
              <a:headEnd/>
              <a:tailEnd/>
            </a:ln>
          </p:spPr>
          <p:txBody>
            <a:bodyPr/>
            <a:lstStyle/>
            <a:p>
              <a:endParaRPr lang="nb-NO" dirty="0"/>
            </a:p>
          </p:txBody>
        </p:sp>
        <p:sp>
          <p:nvSpPr>
            <p:cNvPr id="2423" name="Freeform 2562"/>
            <p:cNvSpPr>
              <a:spLocks/>
            </p:cNvSpPr>
            <p:nvPr/>
          </p:nvSpPr>
          <p:spPr bwMode="auto">
            <a:xfrm>
              <a:off x="3522663" y="5641975"/>
              <a:ext cx="14287" cy="20638"/>
            </a:xfrm>
            <a:custGeom>
              <a:avLst/>
              <a:gdLst>
                <a:gd name="T0" fmla="*/ 0 w 9"/>
                <a:gd name="T1" fmla="*/ 0 h 13"/>
                <a:gd name="T2" fmla="*/ 4762 w 9"/>
                <a:gd name="T3" fmla="*/ 3175 h 13"/>
                <a:gd name="T4" fmla="*/ 6350 w 9"/>
                <a:gd name="T5" fmla="*/ 7938 h 13"/>
                <a:gd name="T6" fmla="*/ 12700 w 9"/>
                <a:gd name="T7" fmla="*/ 14288 h 13"/>
                <a:gd name="T8" fmla="*/ 14287 w 9"/>
                <a:gd name="T9" fmla="*/ 20638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0" y="0"/>
                  </a:moveTo>
                  <a:lnTo>
                    <a:pt x="3" y="2"/>
                  </a:lnTo>
                  <a:lnTo>
                    <a:pt x="4" y="5"/>
                  </a:lnTo>
                  <a:lnTo>
                    <a:pt x="8" y="9"/>
                  </a:lnTo>
                  <a:lnTo>
                    <a:pt x="9" y="13"/>
                  </a:lnTo>
                </a:path>
              </a:pathLst>
            </a:custGeom>
            <a:noFill/>
            <a:ln w="3">
              <a:solidFill>
                <a:srgbClr val="00BDFF"/>
              </a:solidFill>
              <a:prstDash val="solid"/>
              <a:round/>
              <a:headEnd/>
              <a:tailEnd/>
            </a:ln>
          </p:spPr>
          <p:txBody>
            <a:bodyPr/>
            <a:lstStyle/>
            <a:p>
              <a:endParaRPr lang="nb-NO" dirty="0"/>
            </a:p>
          </p:txBody>
        </p:sp>
        <p:sp>
          <p:nvSpPr>
            <p:cNvPr id="2424" name="Freeform 2563"/>
            <p:cNvSpPr>
              <a:spLocks/>
            </p:cNvSpPr>
            <p:nvPr/>
          </p:nvSpPr>
          <p:spPr bwMode="auto">
            <a:xfrm>
              <a:off x="2649538" y="5656263"/>
              <a:ext cx="31750" cy="11112"/>
            </a:xfrm>
            <a:custGeom>
              <a:avLst/>
              <a:gdLst>
                <a:gd name="T0" fmla="*/ 31750 w 20"/>
                <a:gd name="T1" fmla="*/ 0 h 7"/>
                <a:gd name="T2" fmla="*/ 26988 w 20"/>
                <a:gd name="T3" fmla="*/ 4762 h 7"/>
                <a:gd name="T4" fmla="*/ 19050 w 20"/>
                <a:gd name="T5" fmla="*/ 6350 h 7"/>
                <a:gd name="T6" fmla="*/ 12700 w 20"/>
                <a:gd name="T7" fmla="*/ 6350 h 7"/>
                <a:gd name="T8" fmla="*/ 4762 w 20"/>
                <a:gd name="T9" fmla="*/ 9525 h 7"/>
                <a:gd name="T10" fmla="*/ 4762 w 20"/>
                <a:gd name="T11" fmla="*/ 9525 h 7"/>
                <a:gd name="T12" fmla="*/ 1588 w 20"/>
                <a:gd name="T13" fmla="*/ 9525 h 7"/>
                <a:gd name="T14" fmla="*/ 0 w 20"/>
                <a:gd name="T15" fmla="*/ 11112 h 7"/>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7"/>
                <a:gd name="T26" fmla="*/ 20 w 2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7">
                  <a:moveTo>
                    <a:pt x="20" y="0"/>
                  </a:moveTo>
                  <a:lnTo>
                    <a:pt x="17" y="3"/>
                  </a:lnTo>
                  <a:lnTo>
                    <a:pt x="12" y="4"/>
                  </a:lnTo>
                  <a:lnTo>
                    <a:pt x="8" y="4"/>
                  </a:lnTo>
                  <a:lnTo>
                    <a:pt x="3" y="6"/>
                  </a:lnTo>
                  <a:lnTo>
                    <a:pt x="1" y="6"/>
                  </a:lnTo>
                  <a:lnTo>
                    <a:pt x="0" y="7"/>
                  </a:lnTo>
                </a:path>
              </a:pathLst>
            </a:custGeom>
            <a:noFill/>
            <a:ln w="3">
              <a:solidFill>
                <a:srgbClr val="00BDFF"/>
              </a:solidFill>
              <a:prstDash val="solid"/>
              <a:round/>
              <a:headEnd/>
              <a:tailEnd/>
            </a:ln>
          </p:spPr>
          <p:txBody>
            <a:bodyPr/>
            <a:lstStyle/>
            <a:p>
              <a:endParaRPr lang="nb-NO" dirty="0"/>
            </a:p>
          </p:txBody>
        </p:sp>
        <p:sp>
          <p:nvSpPr>
            <p:cNvPr id="2425" name="Freeform 2564"/>
            <p:cNvSpPr>
              <a:spLocks/>
            </p:cNvSpPr>
            <p:nvPr/>
          </p:nvSpPr>
          <p:spPr bwMode="auto">
            <a:xfrm>
              <a:off x="2635250" y="5653088"/>
              <a:ext cx="14288" cy="15875"/>
            </a:xfrm>
            <a:custGeom>
              <a:avLst/>
              <a:gdLst>
                <a:gd name="T0" fmla="*/ 14288 w 9"/>
                <a:gd name="T1" fmla="*/ 14288 h 10"/>
                <a:gd name="T2" fmla="*/ 7938 w 9"/>
                <a:gd name="T3" fmla="*/ 15875 h 10"/>
                <a:gd name="T4" fmla="*/ 7938 w 9"/>
                <a:gd name="T5" fmla="*/ 15875 h 10"/>
                <a:gd name="T6" fmla="*/ 0 w 9"/>
                <a:gd name="T7" fmla="*/ 1588 h 10"/>
                <a:gd name="T8" fmla="*/ 1588 w 9"/>
                <a:gd name="T9" fmla="*/ 0 h 10"/>
                <a:gd name="T10" fmla="*/ 6350 w 9"/>
                <a:gd name="T11" fmla="*/ 0 h 10"/>
                <a:gd name="T12" fmla="*/ 11113 w 9"/>
                <a:gd name="T13" fmla="*/ 0 h 10"/>
                <a:gd name="T14" fmla="*/ 12700 w 9"/>
                <a:gd name="T15" fmla="*/ 1588 h 10"/>
                <a:gd name="T16" fmla="*/ 14288 w 9"/>
                <a:gd name="T17" fmla="*/ 158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9" y="9"/>
                  </a:moveTo>
                  <a:lnTo>
                    <a:pt x="5" y="10"/>
                  </a:lnTo>
                  <a:lnTo>
                    <a:pt x="0" y="1"/>
                  </a:lnTo>
                  <a:lnTo>
                    <a:pt x="1" y="0"/>
                  </a:lnTo>
                  <a:lnTo>
                    <a:pt x="4" y="0"/>
                  </a:lnTo>
                  <a:lnTo>
                    <a:pt x="7" y="0"/>
                  </a:lnTo>
                  <a:lnTo>
                    <a:pt x="8" y="1"/>
                  </a:lnTo>
                  <a:lnTo>
                    <a:pt x="9" y="1"/>
                  </a:lnTo>
                </a:path>
              </a:pathLst>
            </a:custGeom>
            <a:noFill/>
            <a:ln w="3">
              <a:solidFill>
                <a:srgbClr val="00BDFF"/>
              </a:solidFill>
              <a:prstDash val="solid"/>
              <a:round/>
              <a:headEnd/>
              <a:tailEnd/>
            </a:ln>
          </p:spPr>
          <p:txBody>
            <a:bodyPr/>
            <a:lstStyle/>
            <a:p>
              <a:endParaRPr lang="nb-NO" dirty="0"/>
            </a:p>
          </p:txBody>
        </p:sp>
        <p:sp>
          <p:nvSpPr>
            <p:cNvPr id="2426" name="Freeform 2565"/>
            <p:cNvSpPr>
              <a:spLocks/>
            </p:cNvSpPr>
            <p:nvPr/>
          </p:nvSpPr>
          <p:spPr bwMode="auto">
            <a:xfrm>
              <a:off x="2670175" y="5661025"/>
              <a:ext cx="36513" cy="11113"/>
            </a:xfrm>
            <a:custGeom>
              <a:avLst/>
              <a:gdLst>
                <a:gd name="T0" fmla="*/ 0 w 23"/>
                <a:gd name="T1" fmla="*/ 11113 h 7"/>
                <a:gd name="T2" fmla="*/ 9525 w 23"/>
                <a:gd name="T3" fmla="*/ 6350 h 7"/>
                <a:gd name="T4" fmla="*/ 36513 w 23"/>
                <a:gd name="T5" fmla="*/ 0 h 7"/>
                <a:gd name="T6" fmla="*/ 0 60000 65536"/>
                <a:gd name="T7" fmla="*/ 0 60000 65536"/>
                <a:gd name="T8" fmla="*/ 0 60000 65536"/>
                <a:gd name="T9" fmla="*/ 0 w 23"/>
                <a:gd name="T10" fmla="*/ 0 h 7"/>
                <a:gd name="T11" fmla="*/ 23 w 23"/>
                <a:gd name="T12" fmla="*/ 7 h 7"/>
              </a:gdLst>
              <a:ahLst/>
              <a:cxnLst>
                <a:cxn ang="T6">
                  <a:pos x="T0" y="T1"/>
                </a:cxn>
                <a:cxn ang="T7">
                  <a:pos x="T2" y="T3"/>
                </a:cxn>
                <a:cxn ang="T8">
                  <a:pos x="T4" y="T5"/>
                </a:cxn>
              </a:cxnLst>
              <a:rect l="T9" t="T10" r="T11" b="T12"/>
              <a:pathLst>
                <a:path w="23" h="7">
                  <a:moveTo>
                    <a:pt x="0" y="7"/>
                  </a:moveTo>
                  <a:lnTo>
                    <a:pt x="6" y="4"/>
                  </a:lnTo>
                  <a:lnTo>
                    <a:pt x="23" y="0"/>
                  </a:lnTo>
                </a:path>
              </a:pathLst>
            </a:custGeom>
            <a:noFill/>
            <a:ln w="3">
              <a:solidFill>
                <a:srgbClr val="00BDFF"/>
              </a:solidFill>
              <a:prstDash val="solid"/>
              <a:round/>
              <a:headEnd/>
              <a:tailEnd/>
            </a:ln>
          </p:spPr>
          <p:txBody>
            <a:bodyPr/>
            <a:lstStyle/>
            <a:p>
              <a:endParaRPr lang="nb-NO" dirty="0"/>
            </a:p>
          </p:txBody>
        </p:sp>
        <p:sp>
          <p:nvSpPr>
            <p:cNvPr id="2427" name="Freeform 2566"/>
            <p:cNvSpPr>
              <a:spLocks/>
            </p:cNvSpPr>
            <p:nvPr/>
          </p:nvSpPr>
          <p:spPr bwMode="auto">
            <a:xfrm>
              <a:off x="2655888" y="5672138"/>
              <a:ext cx="14287" cy="1587"/>
            </a:xfrm>
            <a:custGeom>
              <a:avLst/>
              <a:gdLst>
                <a:gd name="T0" fmla="*/ 0 w 9"/>
                <a:gd name="T1" fmla="*/ 1587 h 1"/>
                <a:gd name="T2" fmla="*/ 7937 w 9"/>
                <a:gd name="T3" fmla="*/ 1587 h 1"/>
                <a:gd name="T4" fmla="*/ 14287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1"/>
                  </a:moveTo>
                  <a:lnTo>
                    <a:pt x="5" y="1"/>
                  </a:lnTo>
                  <a:lnTo>
                    <a:pt x="9" y="0"/>
                  </a:lnTo>
                </a:path>
              </a:pathLst>
            </a:custGeom>
            <a:noFill/>
            <a:ln w="3">
              <a:solidFill>
                <a:srgbClr val="00BDFF"/>
              </a:solidFill>
              <a:prstDash val="solid"/>
              <a:round/>
              <a:headEnd/>
              <a:tailEnd/>
            </a:ln>
          </p:spPr>
          <p:txBody>
            <a:bodyPr/>
            <a:lstStyle/>
            <a:p>
              <a:endParaRPr lang="nb-NO" dirty="0"/>
            </a:p>
          </p:txBody>
        </p:sp>
        <p:sp>
          <p:nvSpPr>
            <p:cNvPr id="2428" name="Freeform 2567"/>
            <p:cNvSpPr>
              <a:spLocks/>
            </p:cNvSpPr>
            <p:nvPr/>
          </p:nvSpPr>
          <p:spPr bwMode="auto">
            <a:xfrm>
              <a:off x="2593975" y="5654675"/>
              <a:ext cx="33338" cy="19050"/>
            </a:xfrm>
            <a:custGeom>
              <a:avLst/>
              <a:gdLst>
                <a:gd name="T0" fmla="*/ 1588 w 21"/>
                <a:gd name="T1" fmla="*/ 19050 h 12"/>
                <a:gd name="T2" fmla="*/ 7938 w 21"/>
                <a:gd name="T3" fmla="*/ 19050 h 12"/>
                <a:gd name="T4" fmla="*/ 7938 w 21"/>
                <a:gd name="T5" fmla="*/ 19050 h 12"/>
                <a:gd name="T6" fmla="*/ 33338 w 21"/>
                <a:gd name="T7" fmla="*/ 17463 h 12"/>
                <a:gd name="T8" fmla="*/ 26988 w 21"/>
                <a:gd name="T9" fmla="*/ 0 h 12"/>
                <a:gd name="T10" fmla="*/ 26988 w 21"/>
                <a:gd name="T11" fmla="*/ 1588 h 12"/>
                <a:gd name="T12" fmla="*/ 9525 w 21"/>
                <a:gd name="T13" fmla="*/ 1588 h 12"/>
                <a:gd name="T14" fmla="*/ 0 w 21"/>
                <a:gd name="T15" fmla="*/ 4763 h 12"/>
                <a:gd name="T16" fmla="*/ 1588 w 21"/>
                <a:gd name="T17" fmla="*/ 19050 h 12"/>
                <a:gd name="T18" fmla="*/ 1588 w 21"/>
                <a:gd name="T19" fmla="*/ 1905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2"/>
                <a:gd name="T32" fmla="*/ 21 w 2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2">
                  <a:moveTo>
                    <a:pt x="1" y="12"/>
                  </a:moveTo>
                  <a:lnTo>
                    <a:pt x="5" y="12"/>
                  </a:lnTo>
                  <a:lnTo>
                    <a:pt x="21" y="11"/>
                  </a:lnTo>
                  <a:lnTo>
                    <a:pt x="17" y="0"/>
                  </a:lnTo>
                  <a:lnTo>
                    <a:pt x="17" y="1"/>
                  </a:lnTo>
                  <a:lnTo>
                    <a:pt x="6" y="1"/>
                  </a:lnTo>
                  <a:lnTo>
                    <a:pt x="0" y="3"/>
                  </a:lnTo>
                  <a:lnTo>
                    <a:pt x="1" y="12"/>
                  </a:lnTo>
                </a:path>
              </a:pathLst>
            </a:custGeom>
            <a:noFill/>
            <a:ln w="3">
              <a:solidFill>
                <a:srgbClr val="00BDFF"/>
              </a:solidFill>
              <a:prstDash val="solid"/>
              <a:round/>
              <a:headEnd/>
              <a:tailEnd/>
            </a:ln>
          </p:spPr>
          <p:txBody>
            <a:bodyPr/>
            <a:lstStyle/>
            <a:p>
              <a:endParaRPr lang="nb-NO" dirty="0"/>
            </a:p>
          </p:txBody>
        </p:sp>
        <p:sp>
          <p:nvSpPr>
            <p:cNvPr id="2429" name="Freeform 2568"/>
            <p:cNvSpPr>
              <a:spLocks/>
            </p:cNvSpPr>
            <p:nvPr/>
          </p:nvSpPr>
          <p:spPr bwMode="auto">
            <a:xfrm>
              <a:off x="2649538" y="5673725"/>
              <a:ext cx="6350" cy="1588"/>
            </a:xfrm>
            <a:custGeom>
              <a:avLst/>
              <a:gdLst>
                <a:gd name="T0" fmla="*/ 0 w 4"/>
                <a:gd name="T1" fmla="*/ 1588 h 1"/>
                <a:gd name="T2" fmla="*/ 1588 w 4"/>
                <a:gd name="T3" fmla="*/ 0 h 1"/>
                <a:gd name="T4" fmla="*/ 635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1"/>
                  </a:moveTo>
                  <a:lnTo>
                    <a:pt x="1" y="0"/>
                  </a:lnTo>
                  <a:lnTo>
                    <a:pt x="4" y="0"/>
                  </a:lnTo>
                </a:path>
              </a:pathLst>
            </a:custGeom>
            <a:noFill/>
            <a:ln w="3">
              <a:solidFill>
                <a:srgbClr val="00BDFF"/>
              </a:solidFill>
              <a:prstDash val="solid"/>
              <a:round/>
              <a:headEnd/>
              <a:tailEnd/>
            </a:ln>
          </p:spPr>
          <p:txBody>
            <a:bodyPr/>
            <a:lstStyle/>
            <a:p>
              <a:endParaRPr lang="nb-NO" dirty="0"/>
            </a:p>
          </p:txBody>
        </p:sp>
        <p:sp>
          <p:nvSpPr>
            <p:cNvPr id="2430" name="Freeform 2569"/>
            <p:cNvSpPr>
              <a:spLocks/>
            </p:cNvSpPr>
            <p:nvPr/>
          </p:nvSpPr>
          <p:spPr bwMode="auto">
            <a:xfrm>
              <a:off x="3536950" y="5662613"/>
              <a:ext cx="6350" cy="17462"/>
            </a:xfrm>
            <a:custGeom>
              <a:avLst/>
              <a:gdLst>
                <a:gd name="T0" fmla="*/ 0 w 4"/>
                <a:gd name="T1" fmla="*/ 0 h 11"/>
                <a:gd name="T2" fmla="*/ 4762 w 4"/>
                <a:gd name="T3" fmla="*/ 11112 h 11"/>
                <a:gd name="T4" fmla="*/ 6350 w 4"/>
                <a:gd name="T5" fmla="*/ 14287 h 11"/>
                <a:gd name="T6" fmla="*/ 6350 w 4"/>
                <a:gd name="T7" fmla="*/ 17462 h 11"/>
                <a:gd name="T8" fmla="*/ 0 60000 65536"/>
                <a:gd name="T9" fmla="*/ 0 60000 65536"/>
                <a:gd name="T10" fmla="*/ 0 60000 65536"/>
                <a:gd name="T11" fmla="*/ 0 60000 65536"/>
                <a:gd name="T12" fmla="*/ 0 w 4"/>
                <a:gd name="T13" fmla="*/ 0 h 11"/>
                <a:gd name="T14" fmla="*/ 4 w 4"/>
                <a:gd name="T15" fmla="*/ 11 h 11"/>
              </a:gdLst>
              <a:ahLst/>
              <a:cxnLst>
                <a:cxn ang="T8">
                  <a:pos x="T0" y="T1"/>
                </a:cxn>
                <a:cxn ang="T9">
                  <a:pos x="T2" y="T3"/>
                </a:cxn>
                <a:cxn ang="T10">
                  <a:pos x="T4" y="T5"/>
                </a:cxn>
                <a:cxn ang="T11">
                  <a:pos x="T6" y="T7"/>
                </a:cxn>
              </a:cxnLst>
              <a:rect l="T12" t="T13" r="T14" b="T15"/>
              <a:pathLst>
                <a:path w="4" h="11">
                  <a:moveTo>
                    <a:pt x="0" y="0"/>
                  </a:moveTo>
                  <a:lnTo>
                    <a:pt x="3" y="7"/>
                  </a:lnTo>
                  <a:lnTo>
                    <a:pt x="4" y="9"/>
                  </a:lnTo>
                  <a:lnTo>
                    <a:pt x="4" y="11"/>
                  </a:lnTo>
                </a:path>
              </a:pathLst>
            </a:custGeom>
            <a:noFill/>
            <a:ln w="3">
              <a:solidFill>
                <a:srgbClr val="00BDFF"/>
              </a:solidFill>
              <a:prstDash val="solid"/>
              <a:round/>
              <a:headEnd/>
              <a:tailEnd/>
            </a:ln>
          </p:spPr>
          <p:txBody>
            <a:bodyPr/>
            <a:lstStyle/>
            <a:p>
              <a:endParaRPr lang="nb-NO" dirty="0"/>
            </a:p>
          </p:txBody>
        </p:sp>
        <p:sp>
          <p:nvSpPr>
            <p:cNvPr id="2431" name="Freeform 2570"/>
            <p:cNvSpPr>
              <a:spLocks/>
            </p:cNvSpPr>
            <p:nvPr/>
          </p:nvSpPr>
          <p:spPr bwMode="auto">
            <a:xfrm>
              <a:off x="2422525" y="5584825"/>
              <a:ext cx="38100" cy="96838"/>
            </a:xfrm>
            <a:custGeom>
              <a:avLst/>
              <a:gdLst>
                <a:gd name="T0" fmla="*/ 30163 w 24"/>
                <a:gd name="T1" fmla="*/ 96838 h 61"/>
                <a:gd name="T2" fmla="*/ 38100 w 24"/>
                <a:gd name="T3" fmla="*/ 61913 h 61"/>
                <a:gd name="T4" fmla="*/ 33338 w 24"/>
                <a:gd name="T5" fmla="*/ 47625 h 61"/>
                <a:gd name="T6" fmla="*/ 36513 w 24"/>
                <a:gd name="T7" fmla="*/ 14288 h 61"/>
                <a:gd name="T8" fmla="*/ 36513 w 24"/>
                <a:gd name="T9" fmla="*/ 14288 h 61"/>
                <a:gd name="T10" fmla="*/ 30163 w 24"/>
                <a:gd name="T11" fmla="*/ 0 h 61"/>
                <a:gd name="T12" fmla="*/ 23812 w 24"/>
                <a:gd name="T13" fmla="*/ 0 h 61"/>
                <a:gd name="T14" fmla="*/ 22225 w 24"/>
                <a:gd name="T15" fmla="*/ 14288 h 61"/>
                <a:gd name="T16" fmla="*/ 11112 w 24"/>
                <a:gd name="T17" fmla="*/ 47625 h 61"/>
                <a:gd name="T18" fmla="*/ 0 w 24"/>
                <a:gd name="T19" fmla="*/ 80963 h 61"/>
                <a:gd name="T20" fmla="*/ 0 w 24"/>
                <a:gd name="T21" fmla="*/ 88900 h 61"/>
                <a:gd name="T22" fmla="*/ 3175 w 24"/>
                <a:gd name="T23" fmla="*/ 95250 h 61"/>
                <a:gd name="T24" fmla="*/ 3175 w 24"/>
                <a:gd name="T25" fmla="*/ 96838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61"/>
                <a:gd name="T41" fmla="*/ 24 w 24"/>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61">
                  <a:moveTo>
                    <a:pt x="19" y="61"/>
                  </a:moveTo>
                  <a:lnTo>
                    <a:pt x="24" y="39"/>
                  </a:lnTo>
                  <a:lnTo>
                    <a:pt x="21" y="30"/>
                  </a:lnTo>
                  <a:lnTo>
                    <a:pt x="23" y="9"/>
                  </a:lnTo>
                  <a:lnTo>
                    <a:pt x="19" y="0"/>
                  </a:lnTo>
                  <a:lnTo>
                    <a:pt x="15" y="0"/>
                  </a:lnTo>
                  <a:lnTo>
                    <a:pt x="14" y="9"/>
                  </a:lnTo>
                  <a:lnTo>
                    <a:pt x="7" y="30"/>
                  </a:lnTo>
                  <a:lnTo>
                    <a:pt x="0" y="51"/>
                  </a:lnTo>
                  <a:lnTo>
                    <a:pt x="0" y="56"/>
                  </a:lnTo>
                  <a:lnTo>
                    <a:pt x="2" y="60"/>
                  </a:lnTo>
                  <a:lnTo>
                    <a:pt x="2" y="61"/>
                  </a:lnTo>
                </a:path>
              </a:pathLst>
            </a:custGeom>
            <a:noFill/>
            <a:ln w="3">
              <a:solidFill>
                <a:srgbClr val="00BDFF"/>
              </a:solidFill>
              <a:prstDash val="solid"/>
              <a:round/>
              <a:headEnd/>
              <a:tailEnd/>
            </a:ln>
          </p:spPr>
          <p:txBody>
            <a:bodyPr/>
            <a:lstStyle/>
            <a:p>
              <a:endParaRPr lang="nb-NO" dirty="0"/>
            </a:p>
          </p:txBody>
        </p:sp>
        <p:sp>
          <p:nvSpPr>
            <p:cNvPr id="2432" name="Freeform 2571"/>
            <p:cNvSpPr>
              <a:spLocks/>
            </p:cNvSpPr>
            <p:nvPr/>
          </p:nvSpPr>
          <p:spPr bwMode="auto">
            <a:xfrm>
              <a:off x="2468563" y="5659438"/>
              <a:ext cx="19050" cy="22225"/>
            </a:xfrm>
            <a:custGeom>
              <a:avLst/>
              <a:gdLst>
                <a:gd name="T0" fmla="*/ 17463 w 12"/>
                <a:gd name="T1" fmla="*/ 22225 h 14"/>
                <a:gd name="T2" fmla="*/ 19050 w 12"/>
                <a:gd name="T3" fmla="*/ 12700 h 14"/>
                <a:gd name="T4" fmla="*/ 17463 w 12"/>
                <a:gd name="T5" fmla="*/ 9525 h 14"/>
                <a:gd name="T6" fmla="*/ 6350 w 12"/>
                <a:gd name="T7" fmla="*/ 0 h 14"/>
                <a:gd name="T8" fmla="*/ 0 w 12"/>
                <a:gd name="T9" fmla="*/ 15875 h 14"/>
                <a:gd name="T10" fmla="*/ 4763 w 12"/>
                <a:gd name="T11" fmla="*/ 22225 h 14"/>
                <a:gd name="T12" fmla="*/ 0 60000 65536"/>
                <a:gd name="T13" fmla="*/ 0 60000 65536"/>
                <a:gd name="T14" fmla="*/ 0 60000 65536"/>
                <a:gd name="T15" fmla="*/ 0 60000 65536"/>
                <a:gd name="T16" fmla="*/ 0 60000 65536"/>
                <a:gd name="T17" fmla="*/ 0 60000 65536"/>
                <a:gd name="T18" fmla="*/ 0 w 12"/>
                <a:gd name="T19" fmla="*/ 0 h 14"/>
                <a:gd name="T20" fmla="*/ 12 w 1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2" h="14">
                  <a:moveTo>
                    <a:pt x="11" y="14"/>
                  </a:moveTo>
                  <a:lnTo>
                    <a:pt x="12" y="8"/>
                  </a:lnTo>
                  <a:lnTo>
                    <a:pt x="11" y="6"/>
                  </a:lnTo>
                  <a:lnTo>
                    <a:pt x="4" y="0"/>
                  </a:lnTo>
                  <a:lnTo>
                    <a:pt x="0" y="10"/>
                  </a:lnTo>
                  <a:lnTo>
                    <a:pt x="3" y="14"/>
                  </a:lnTo>
                </a:path>
              </a:pathLst>
            </a:custGeom>
            <a:noFill/>
            <a:ln w="3">
              <a:solidFill>
                <a:srgbClr val="00BDFF"/>
              </a:solidFill>
              <a:prstDash val="solid"/>
              <a:round/>
              <a:headEnd/>
              <a:tailEnd/>
            </a:ln>
          </p:spPr>
          <p:txBody>
            <a:bodyPr/>
            <a:lstStyle/>
            <a:p>
              <a:endParaRPr lang="nb-NO" dirty="0"/>
            </a:p>
          </p:txBody>
        </p:sp>
        <p:sp>
          <p:nvSpPr>
            <p:cNvPr id="2433" name="Freeform 2572"/>
            <p:cNvSpPr>
              <a:spLocks/>
            </p:cNvSpPr>
            <p:nvPr/>
          </p:nvSpPr>
          <p:spPr bwMode="auto">
            <a:xfrm>
              <a:off x="2640013" y="5675313"/>
              <a:ext cx="9525" cy="6350"/>
            </a:xfrm>
            <a:custGeom>
              <a:avLst/>
              <a:gdLst>
                <a:gd name="T0" fmla="*/ 0 w 6"/>
                <a:gd name="T1" fmla="*/ 6350 h 4"/>
                <a:gd name="T2" fmla="*/ 7938 w 6"/>
                <a:gd name="T3" fmla="*/ 1588 h 4"/>
                <a:gd name="T4" fmla="*/ 9525 w 6"/>
                <a:gd name="T5" fmla="*/ 0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0" y="4"/>
                  </a:moveTo>
                  <a:lnTo>
                    <a:pt x="5" y="1"/>
                  </a:lnTo>
                  <a:lnTo>
                    <a:pt x="6" y="0"/>
                  </a:lnTo>
                </a:path>
              </a:pathLst>
            </a:custGeom>
            <a:noFill/>
            <a:ln w="3">
              <a:solidFill>
                <a:srgbClr val="00BDFF"/>
              </a:solidFill>
              <a:prstDash val="solid"/>
              <a:round/>
              <a:headEnd/>
              <a:tailEnd/>
            </a:ln>
          </p:spPr>
          <p:txBody>
            <a:bodyPr/>
            <a:lstStyle/>
            <a:p>
              <a:endParaRPr lang="nb-NO" dirty="0"/>
            </a:p>
          </p:txBody>
        </p:sp>
        <p:sp>
          <p:nvSpPr>
            <p:cNvPr id="2434" name="Line 2573"/>
            <p:cNvSpPr>
              <a:spLocks noChangeShapeType="1"/>
            </p:cNvSpPr>
            <p:nvPr/>
          </p:nvSpPr>
          <p:spPr bwMode="auto">
            <a:xfrm>
              <a:off x="3543300" y="5680075"/>
              <a:ext cx="1588" cy="1588"/>
            </a:xfrm>
            <a:prstGeom prst="line">
              <a:avLst/>
            </a:prstGeom>
            <a:noFill/>
            <a:ln w="3">
              <a:solidFill>
                <a:srgbClr val="00BDFF"/>
              </a:solidFill>
              <a:round/>
              <a:headEnd/>
              <a:tailEnd/>
            </a:ln>
          </p:spPr>
          <p:txBody>
            <a:bodyPr/>
            <a:lstStyle/>
            <a:p>
              <a:endParaRPr lang="nb-NO" dirty="0"/>
            </a:p>
          </p:txBody>
        </p:sp>
        <p:sp>
          <p:nvSpPr>
            <p:cNvPr id="2435" name="Freeform 2574"/>
            <p:cNvSpPr>
              <a:spLocks/>
            </p:cNvSpPr>
            <p:nvPr/>
          </p:nvSpPr>
          <p:spPr bwMode="auto">
            <a:xfrm>
              <a:off x="3598863" y="5665788"/>
              <a:ext cx="12700" cy="15875"/>
            </a:xfrm>
            <a:custGeom>
              <a:avLst/>
              <a:gdLst>
                <a:gd name="T0" fmla="*/ 0 w 8"/>
                <a:gd name="T1" fmla="*/ 15875 h 10"/>
                <a:gd name="T2" fmla="*/ 9525 w 8"/>
                <a:gd name="T3" fmla="*/ 0 h 10"/>
                <a:gd name="T4" fmla="*/ 12700 w 8"/>
                <a:gd name="T5" fmla="*/ 6350 h 10"/>
                <a:gd name="T6" fmla="*/ 11112 w 8"/>
                <a:gd name="T7" fmla="*/ 15875 h 10"/>
                <a:gd name="T8" fmla="*/ 0 60000 65536"/>
                <a:gd name="T9" fmla="*/ 0 60000 65536"/>
                <a:gd name="T10" fmla="*/ 0 60000 65536"/>
                <a:gd name="T11" fmla="*/ 0 60000 65536"/>
                <a:gd name="T12" fmla="*/ 0 w 8"/>
                <a:gd name="T13" fmla="*/ 0 h 10"/>
                <a:gd name="T14" fmla="*/ 8 w 8"/>
                <a:gd name="T15" fmla="*/ 10 h 10"/>
              </a:gdLst>
              <a:ahLst/>
              <a:cxnLst>
                <a:cxn ang="T8">
                  <a:pos x="T0" y="T1"/>
                </a:cxn>
                <a:cxn ang="T9">
                  <a:pos x="T2" y="T3"/>
                </a:cxn>
                <a:cxn ang="T10">
                  <a:pos x="T4" y="T5"/>
                </a:cxn>
                <a:cxn ang="T11">
                  <a:pos x="T6" y="T7"/>
                </a:cxn>
              </a:cxnLst>
              <a:rect l="T12" t="T13" r="T14" b="T15"/>
              <a:pathLst>
                <a:path w="8" h="10">
                  <a:moveTo>
                    <a:pt x="0" y="10"/>
                  </a:moveTo>
                  <a:lnTo>
                    <a:pt x="6" y="0"/>
                  </a:lnTo>
                  <a:lnTo>
                    <a:pt x="8" y="4"/>
                  </a:lnTo>
                  <a:lnTo>
                    <a:pt x="7" y="10"/>
                  </a:lnTo>
                </a:path>
              </a:pathLst>
            </a:custGeom>
            <a:noFill/>
            <a:ln w="3">
              <a:solidFill>
                <a:srgbClr val="00BDFF"/>
              </a:solidFill>
              <a:prstDash val="solid"/>
              <a:round/>
              <a:headEnd/>
              <a:tailEnd/>
            </a:ln>
          </p:spPr>
          <p:txBody>
            <a:bodyPr/>
            <a:lstStyle/>
            <a:p>
              <a:endParaRPr lang="nb-NO" dirty="0"/>
            </a:p>
          </p:txBody>
        </p:sp>
        <p:sp>
          <p:nvSpPr>
            <p:cNvPr id="2436" name="Freeform 2575"/>
            <p:cNvSpPr>
              <a:spLocks/>
            </p:cNvSpPr>
            <p:nvPr/>
          </p:nvSpPr>
          <p:spPr bwMode="auto">
            <a:xfrm>
              <a:off x="3608388" y="5602288"/>
              <a:ext cx="9525" cy="79375"/>
            </a:xfrm>
            <a:custGeom>
              <a:avLst/>
              <a:gdLst>
                <a:gd name="T0" fmla="*/ 7938 w 6"/>
                <a:gd name="T1" fmla="*/ 79375 h 50"/>
                <a:gd name="T2" fmla="*/ 9525 w 6"/>
                <a:gd name="T3" fmla="*/ 74613 h 50"/>
                <a:gd name="T4" fmla="*/ 9525 w 6"/>
                <a:gd name="T5" fmla="*/ 73025 h 50"/>
                <a:gd name="T6" fmla="*/ 9525 w 6"/>
                <a:gd name="T7" fmla="*/ 69850 h 50"/>
                <a:gd name="T8" fmla="*/ 7938 w 6"/>
                <a:gd name="T9" fmla="*/ 60325 h 50"/>
                <a:gd name="T10" fmla="*/ 6350 w 6"/>
                <a:gd name="T11" fmla="*/ 57150 h 50"/>
                <a:gd name="T12" fmla="*/ 0 w 6"/>
                <a:gd name="T13" fmla="*/ 44450 h 50"/>
                <a:gd name="T14" fmla="*/ 1588 w 6"/>
                <a:gd name="T15" fmla="*/ 33338 h 50"/>
                <a:gd name="T16" fmla="*/ 6350 w 6"/>
                <a:gd name="T17" fmla="*/ 25400 h 50"/>
                <a:gd name="T18" fmla="*/ 3175 w 6"/>
                <a:gd name="T19" fmla="*/ 15875 h 50"/>
                <a:gd name="T20" fmla="*/ 3175 w 6"/>
                <a:gd name="T21" fmla="*/ 6350 h 50"/>
                <a:gd name="T22" fmla="*/ 1588 w 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0"/>
                <a:gd name="T38" fmla="*/ 6 w 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0">
                  <a:moveTo>
                    <a:pt x="5" y="50"/>
                  </a:moveTo>
                  <a:lnTo>
                    <a:pt x="6" y="47"/>
                  </a:lnTo>
                  <a:lnTo>
                    <a:pt x="6" y="46"/>
                  </a:lnTo>
                  <a:lnTo>
                    <a:pt x="6" y="44"/>
                  </a:lnTo>
                  <a:lnTo>
                    <a:pt x="5" y="38"/>
                  </a:lnTo>
                  <a:lnTo>
                    <a:pt x="4" y="36"/>
                  </a:lnTo>
                  <a:lnTo>
                    <a:pt x="0" y="28"/>
                  </a:lnTo>
                  <a:lnTo>
                    <a:pt x="1" y="21"/>
                  </a:lnTo>
                  <a:lnTo>
                    <a:pt x="4" y="16"/>
                  </a:lnTo>
                  <a:lnTo>
                    <a:pt x="2" y="10"/>
                  </a:lnTo>
                  <a:lnTo>
                    <a:pt x="2" y="4"/>
                  </a:lnTo>
                  <a:lnTo>
                    <a:pt x="1" y="0"/>
                  </a:lnTo>
                </a:path>
              </a:pathLst>
            </a:custGeom>
            <a:noFill/>
            <a:ln w="3">
              <a:solidFill>
                <a:srgbClr val="00BDFF"/>
              </a:solidFill>
              <a:prstDash val="solid"/>
              <a:round/>
              <a:headEnd/>
              <a:tailEnd/>
            </a:ln>
          </p:spPr>
          <p:txBody>
            <a:bodyPr/>
            <a:lstStyle/>
            <a:p>
              <a:endParaRPr lang="nb-NO" dirty="0"/>
            </a:p>
          </p:txBody>
        </p:sp>
        <p:sp>
          <p:nvSpPr>
            <p:cNvPr id="2437" name="Freeform 2576"/>
            <p:cNvSpPr>
              <a:spLocks/>
            </p:cNvSpPr>
            <p:nvPr/>
          </p:nvSpPr>
          <p:spPr bwMode="auto">
            <a:xfrm>
              <a:off x="2636838" y="5681663"/>
              <a:ext cx="3175" cy="1587"/>
            </a:xfrm>
            <a:custGeom>
              <a:avLst/>
              <a:gdLst>
                <a:gd name="T0" fmla="*/ 0 w 2"/>
                <a:gd name="T1" fmla="*/ 0 h 1588"/>
                <a:gd name="T2" fmla="*/ 3175 w 2"/>
                <a:gd name="T3" fmla="*/ 0 h 1588"/>
                <a:gd name="T4" fmla="*/ 3175 w 2"/>
                <a:gd name="T5" fmla="*/ 0 h 1588"/>
                <a:gd name="T6" fmla="*/ 0 60000 65536"/>
                <a:gd name="T7" fmla="*/ 0 60000 65536"/>
                <a:gd name="T8" fmla="*/ 0 60000 65536"/>
                <a:gd name="T9" fmla="*/ 0 w 2"/>
                <a:gd name="T10" fmla="*/ 0 h 1588"/>
                <a:gd name="T11" fmla="*/ 2 w 2"/>
                <a:gd name="T12" fmla="*/ 1588 h 1588"/>
              </a:gdLst>
              <a:ahLst/>
              <a:cxnLst>
                <a:cxn ang="T6">
                  <a:pos x="T0" y="T1"/>
                </a:cxn>
                <a:cxn ang="T7">
                  <a:pos x="T2" y="T3"/>
                </a:cxn>
                <a:cxn ang="T8">
                  <a:pos x="T4" y="T5"/>
                </a:cxn>
              </a:cxnLst>
              <a:rect l="T9" t="T10" r="T11" b="T12"/>
              <a:pathLst>
                <a:path w="2" h="1588">
                  <a:moveTo>
                    <a:pt x="0" y="0"/>
                  </a:moveTo>
                  <a:lnTo>
                    <a:pt x="2" y="0"/>
                  </a:lnTo>
                </a:path>
              </a:pathLst>
            </a:custGeom>
            <a:noFill/>
            <a:ln w="3">
              <a:solidFill>
                <a:srgbClr val="00BDFF"/>
              </a:solidFill>
              <a:prstDash val="solid"/>
              <a:round/>
              <a:headEnd/>
              <a:tailEnd/>
            </a:ln>
          </p:spPr>
          <p:txBody>
            <a:bodyPr/>
            <a:lstStyle/>
            <a:p>
              <a:endParaRPr lang="nb-NO" dirty="0"/>
            </a:p>
          </p:txBody>
        </p:sp>
        <p:sp>
          <p:nvSpPr>
            <p:cNvPr id="2438" name="Freeform 2577"/>
            <p:cNvSpPr>
              <a:spLocks/>
            </p:cNvSpPr>
            <p:nvPr/>
          </p:nvSpPr>
          <p:spPr bwMode="auto">
            <a:xfrm>
              <a:off x="3544888" y="5681663"/>
              <a:ext cx="17462" cy="7937"/>
            </a:xfrm>
            <a:custGeom>
              <a:avLst/>
              <a:gdLst>
                <a:gd name="T0" fmla="*/ 0 w 11"/>
                <a:gd name="T1" fmla="*/ 0 h 5"/>
                <a:gd name="T2" fmla="*/ 3175 w 11"/>
                <a:gd name="T3" fmla="*/ 1587 h 5"/>
                <a:gd name="T4" fmla="*/ 3175 w 11"/>
                <a:gd name="T5" fmla="*/ 4762 h 5"/>
                <a:gd name="T6" fmla="*/ 11112 w 11"/>
                <a:gd name="T7" fmla="*/ 6350 h 5"/>
                <a:gd name="T8" fmla="*/ 17462 w 11"/>
                <a:gd name="T9" fmla="*/ 7937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0" y="0"/>
                  </a:moveTo>
                  <a:lnTo>
                    <a:pt x="2" y="1"/>
                  </a:lnTo>
                  <a:lnTo>
                    <a:pt x="2" y="3"/>
                  </a:lnTo>
                  <a:lnTo>
                    <a:pt x="7" y="4"/>
                  </a:lnTo>
                  <a:lnTo>
                    <a:pt x="11" y="5"/>
                  </a:lnTo>
                </a:path>
              </a:pathLst>
            </a:custGeom>
            <a:noFill/>
            <a:ln w="3">
              <a:solidFill>
                <a:srgbClr val="00BDFF"/>
              </a:solidFill>
              <a:prstDash val="solid"/>
              <a:round/>
              <a:headEnd/>
              <a:tailEnd/>
            </a:ln>
          </p:spPr>
          <p:txBody>
            <a:bodyPr/>
            <a:lstStyle/>
            <a:p>
              <a:endParaRPr lang="nb-NO" dirty="0"/>
            </a:p>
          </p:txBody>
        </p:sp>
        <p:sp>
          <p:nvSpPr>
            <p:cNvPr id="2439" name="Freeform 2578"/>
            <p:cNvSpPr>
              <a:spLocks/>
            </p:cNvSpPr>
            <p:nvPr/>
          </p:nvSpPr>
          <p:spPr bwMode="auto">
            <a:xfrm>
              <a:off x="2473325" y="5681663"/>
              <a:ext cx="12700" cy="11112"/>
            </a:xfrm>
            <a:custGeom>
              <a:avLst/>
              <a:gdLst>
                <a:gd name="T0" fmla="*/ 0 w 8"/>
                <a:gd name="T1" fmla="*/ 0 h 7"/>
                <a:gd name="T2" fmla="*/ 7937 w 8"/>
                <a:gd name="T3" fmla="*/ 11112 h 7"/>
                <a:gd name="T4" fmla="*/ 9525 w 8"/>
                <a:gd name="T5" fmla="*/ 6350 h 7"/>
                <a:gd name="T6" fmla="*/ 12700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0"/>
                  </a:moveTo>
                  <a:lnTo>
                    <a:pt x="5" y="7"/>
                  </a:lnTo>
                  <a:lnTo>
                    <a:pt x="6" y="4"/>
                  </a:lnTo>
                  <a:lnTo>
                    <a:pt x="8" y="0"/>
                  </a:lnTo>
                </a:path>
              </a:pathLst>
            </a:custGeom>
            <a:noFill/>
            <a:ln w="3">
              <a:solidFill>
                <a:srgbClr val="00BDFF"/>
              </a:solidFill>
              <a:prstDash val="solid"/>
              <a:round/>
              <a:headEnd/>
              <a:tailEnd/>
            </a:ln>
          </p:spPr>
          <p:txBody>
            <a:bodyPr/>
            <a:lstStyle/>
            <a:p>
              <a:endParaRPr lang="nb-NO" dirty="0"/>
            </a:p>
          </p:txBody>
        </p:sp>
        <p:sp>
          <p:nvSpPr>
            <p:cNvPr id="2440" name="Freeform 2580"/>
            <p:cNvSpPr>
              <a:spLocks/>
            </p:cNvSpPr>
            <p:nvPr/>
          </p:nvSpPr>
          <p:spPr bwMode="auto">
            <a:xfrm>
              <a:off x="2422525" y="5681663"/>
              <a:ext cx="30163" cy="12700"/>
            </a:xfrm>
            <a:custGeom>
              <a:avLst/>
              <a:gdLst>
                <a:gd name="T0" fmla="*/ 3175 w 19"/>
                <a:gd name="T1" fmla="*/ 0 h 8"/>
                <a:gd name="T2" fmla="*/ 0 w 19"/>
                <a:gd name="T3" fmla="*/ 7937 h 8"/>
                <a:gd name="T4" fmla="*/ 9525 w 19"/>
                <a:gd name="T5" fmla="*/ 11112 h 8"/>
                <a:gd name="T6" fmla="*/ 12700 w 19"/>
                <a:gd name="T7" fmla="*/ 12700 h 8"/>
                <a:gd name="T8" fmla="*/ 19050 w 19"/>
                <a:gd name="T9" fmla="*/ 12700 h 8"/>
                <a:gd name="T10" fmla="*/ 25400 w 19"/>
                <a:gd name="T11" fmla="*/ 11112 h 8"/>
                <a:gd name="T12" fmla="*/ 30163 w 19"/>
                <a:gd name="T13" fmla="*/ 0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2" y="0"/>
                  </a:moveTo>
                  <a:lnTo>
                    <a:pt x="0" y="5"/>
                  </a:lnTo>
                  <a:lnTo>
                    <a:pt x="6" y="7"/>
                  </a:lnTo>
                  <a:lnTo>
                    <a:pt x="8" y="8"/>
                  </a:lnTo>
                  <a:lnTo>
                    <a:pt x="12" y="8"/>
                  </a:lnTo>
                  <a:lnTo>
                    <a:pt x="16" y="7"/>
                  </a:lnTo>
                  <a:lnTo>
                    <a:pt x="19" y="0"/>
                  </a:lnTo>
                </a:path>
              </a:pathLst>
            </a:custGeom>
            <a:noFill/>
            <a:ln w="3">
              <a:solidFill>
                <a:srgbClr val="00BDFF"/>
              </a:solidFill>
              <a:prstDash val="solid"/>
              <a:round/>
              <a:headEnd/>
              <a:tailEnd/>
            </a:ln>
          </p:spPr>
          <p:txBody>
            <a:bodyPr/>
            <a:lstStyle/>
            <a:p>
              <a:endParaRPr lang="nb-NO" dirty="0"/>
            </a:p>
          </p:txBody>
        </p:sp>
        <p:sp>
          <p:nvSpPr>
            <p:cNvPr id="2441" name="Freeform 2581"/>
            <p:cNvSpPr>
              <a:spLocks/>
            </p:cNvSpPr>
            <p:nvPr/>
          </p:nvSpPr>
          <p:spPr bwMode="auto">
            <a:xfrm>
              <a:off x="3611563" y="5681663"/>
              <a:ext cx="4762" cy="14287"/>
            </a:xfrm>
            <a:custGeom>
              <a:avLst/>
              <a:gdLst>
                <a:gd name="T0" fmla="*/ 0 w 3"/>
                <a:gd name="T1" fmla="*/ 14287 h 9"/>
                <a:gd name="T2" fmla="*/ 0 w 3"/>
                <a:gd name="T3" fmla="*/ 14287 h 9"/>
                <a:gd name="T4" fmla="*/ 0 w 3"/>
                <a:gd name="T5" fmla="*/ 12700 h 9"/>
                <a:gd name="T6" fmla="*/ 4762 w 3"/>
                <a:gd name="T7" fmla="*/ 0 h 9"/>
                <a:gd name="T8" fmla="*/ 0 60000 65536"/>
                <a:gd name="T9" fmla="*/ 0 60000 65536"/>
                <a:gd name="T10" fmla="*/ 0 60000 65536"/>
                <a:gd name="T11" fmla="*/ 0 60000 65536"/>
                <a:gd name="T12" fmla="*/ 0 w 3"/>
                <a:gd name="T13" fmla="*/ 0 h 9"/>
                <a:gd name="T14" fmla="*/ 3 w 3"/>
                <a:gd name="T15" fmla="*/ 9 h 9"/>
              </a:gdLst>
              <a:ahLst/>
              <a:cxnLst>
                <a:cxn ang="T8">
                  <a:pos x="T0" y="T1"/>
                </a:cxn>
                <a:cxn ang="T9">
                  <a:pos x="T2" y="T3"/>
                </a:cxn>
                <a:cxn ang="T10">
                  <a:pos x="T4" y="T5"/>
                </a:cxn>
                <a:cxn ang="T11">
                  <a:pos x="T6" y="T7"/>
                </a:cxn>
              </a:cxnLst>
              <a:rect l="T12" t="T13" r="T14" b="T15"/>
              <a:pathLst>
                <a:path w="3" h="9">
                  <a:moveTo>
                    <a:pt x="0" y="9"/>
                  </a:moveTo>
                  <a:lnTo>
                    <a:pt x="0" y="9"/>
                  </a:lnTo>
                  <a:lnTo>
                    <a:pt x="0" y="8"/>
                  </a:lnTo>
                  <a:lnTo>
                    <a:pt x="3" y="0"/>
                  </a:lnTo>
                </a:path>
              </a:pathLst>
            </a:custGeom>
            <a:noFill/>
            <a:ln w="3">
              <a:solidFill>
                <a:srgbClr val="00BDFF"/>
              </a:solidFill>
              <a:prstDash val="solid"/>
              <a:round/>
              <a:headEnd/>
              <a:tailEnd/>
            </a:ln>
          </p:spPr>
          <p:txBody>
            <a:bodyPr/>
            <a:lstStyle/>
            <a:p>
              <a:endParaRPr lang="nb-NO" dirty="0"/>
            </a:p>
          </p:txBody>
        </p:sp>
        <p:sp>
          <p:nvSpPr>
            <p:cNvPr id="2442" name="Freeform 2582"/>
            <p:cNvSpPr>
              <a:spLocks/>
            </p:cNvSpPr>
            <p:nvPr/>
          </p:nvSpPr>
          <p:spPr bwMode="auto">
            <a:xfrm>
              <a:off x="3594100" y="5681663"/>
              <a:ext cx="15875" cy="19050"/>
            </a:xfrm>
            <a:custGeom>
              <a:avLst/>
              <a:gdLst>
                <a:gd name="T0" fmla="*/ 15875 w 10"/>
                <a:gd name="T1" fmla="*/ 0 h 12"/>
                <a:gd name="T2" fmla="*/ 11112 w 10"/>
                <a:gd name="T3" fmla="*/ 14288 h 12"/>
                <a:gd name="T4" fmla="*/ 0 w 10"/>
                <a:gd name="T5" fmla="*/ 19050 h 12"/>
                <a:gd name="T6" fmla="*/ 4762 w 10"/>
                <a:gd name="T7" fmla="*/ 0 h 12"/>
                <a:gd name="T8" fmla="*/ 0 60000 65536"/>
                <a:gd name="T9" fmla="*/ 0 60000 65536"/>
                <a:gd name="T10" fmla="*/ 0 60000 65536"/>
                <a:gd name="T11" fmla="*/ 0 60000 65536"/>
                <a:gd name="T12" fmla="*/ 0 w 10"/>
                <a:gd name="T13" fmla="*/ 0 h 12"/>
                <a:gd name="T14" fmla="*/ 10 w 10"/>
                <a:gd name="T15" fmla="*/ 12 h 12"/>
              </a:gdLst>
              <a:ahLst/>
              <a:cxnLst>
                <a:cxn ang="T8">
                  <a:pos x="T0" y="T1"/>
                </a:cxn>
                <a:cxn ang="T9">
                  <a:pos x="T2" y="T3"/>
                </a:cxn>
                <a:cxn ang="T10">
                  <a:pos x="T4" y="T5"/>
                </a:cxn>
                <a:cxn ang="T11">
                  <a:pos x="T6" y="T7"/>
                </a:cxn>
              </a:cxnLst>
              <a:rect l="T12" t="T13" r="T14" b="T15"/>
              <a:pathLst>
                <a:path w="10" h="12">
                  <a:moveTo>
                    <a:pt x="10" y="0"/>
                  </a:moveTo>
                  <a:lnTo>
                    <a:pt x="7" y="9"/>
                  </a:lnTo>
                  <a:lnTo>
                    <a:pt x="0" y="12"/>
                  </a:lnTo>
                  <a:lnTo>
                    <a:pt x="3" y="0"/>
                  </a:lnTo>
                </a:path>
              </a:pathLst>
            </a:custGeom>
            <a:noFill/>
            <a:ln w="3">
              <a:solidFill>
                <a:srgbClr val="00BDFF"/>
              </a:solidFill>
              <a:prstDash val="solid"/>
              <a:round/>
              <a:headEnd/>
              <a:tailEnd/>
            </a:ln>
          </p:spPr>
          <p:txBody>
            <a:bodyPr/>
            <a:lstStyle/>
            <a:p>
              <a:endParaRPr lang="nb-NO" dirty="0"/>
            </a:p>
          </p:txBody>
        </p:sp>
        <p:sp>
          <p:nvSpPr>
            <p:cNvPr id="2443" name="Freeform 2583"/>
            <p:cNvSpPr>
              <a:spLocks/>
            </p:cNvSpPr>
            <p:nvPr/>
          </p:nvSpPr>
          <p:spPr bwMode="auto">
            <a:xfrm>
              <a:off x="2620963" y="5681663"/>
              <a:ext cx="15875" cy="19050"/>
            </a:xfrm>
            <a:custGeom>
              <a:avLst/>
              <a:gdLst>
                <a:gd name="T0" fmla="*/ 0 w 10"/>
                <a:gd name="T1" fmla="*/ 19050 h 12"/>
                <a:gd name="T2" fmla="*/ 3175 w 10"/>
                <a:gd name="T3" fmla="*/ 6350 h 12"/>
                <a:gd name="T4" fmla="*/ 15875 w 10"/>
                <a:gd name="T5" fmla="*/ 0 h 12"/>
                <a:gd name="T6" fmla="*/ 0 60000 65536"/>
                <a:gd name="T7" fmla="*/ 0 60000 65536"/>
                <a:gd name="T8" fmla="*/ 0 60000 65536"/>
                <a:gd name="T9" fmla="*/ 0 w 10"/>
                <a:gd name="T10" fmla="*/ 0 h 12"/>
                <a:gd name="T11" fmla="*/ 10 w 10"/>
                <a:gd name="T12" fmla="*/ 12 h 12"/>
              </a:gdLst>
              <a:ahLst/>
              <a:cxnLst>
                <a:cxn ang="T6">
                  <a:pos x="T0" y="T1"/>
                </a:cxn>
                <a:cxn ang="T7">
                  <a:pos x="T2" y="T3"/>
                </a:cxn>
                <a:cxn ang="T8">
                  <a:pos x="T4" y="T5"/>
                </a:cxn>
              </a:cxnLst>
              <a:rect l="T9" t="T10" r="T11" b="T12"/>
              <a:pathLst>
                <a:path w="10" h="12">
                  <a:moveTo>
                    <a:pt x="0" y="12"/>
                  </a:moveTo>
                  <a:lnTo>
                    <a:pt x="2" y="4"/>
                  </a:lnTo>
                  <a:lnTo>
                    <a:pt x="10" y="0"/>
                  </a:lnTo>
                </a:path>
              </a:pathLst>
            </a:custGeom>
            <a:noFill/>
            <a:ln w="3">
              <a:solidFill>
                <a:srgbClr val="00BDFF"/>
              </a:solidFill>
              <a:prstDash val="solid"/>
              <a:round/>
              <a:headEnd/>
              <a:tailEnd/>
            </a:ln>
          </p:spPr>
          <p:txBody>
            <a:bodyPr/>
            <a:lstStyle/>
            <a:p>
              <a:endParaRPr lang="nb-NO" dirty="0"/>
            </a:p>
          </p:txBody>
        </p:sp>
        <p:sp>
          <p:nvSpPr>
            <p:cNvPr id="2444" name="Freeform 2584"/>
            <p:cNvSpPr>
              <a:spLocks/>
            </p:cNvSpPr>
            <p:nvPr/>
          </p:nvSpPr>
          <p:spPr bwMode="auto">
            <a:xfrm>
              <a:off x="2552700" y="5686425"/>
              <a:ext cx="23813" cy="23813"/>
            </a:xfrm>
            <a:custGeom>
              <a:avLst/>
              <a:gdLst>
                <a:gd name="T0" fmla="*/ 12700 w 15"/>
                <a:gd name="T1" fmla="*/ 23813 h 15"/>
                <a:gd name="T2" fmla="*/ 23813 w 15"/>
                <a:gd name="T3" fmla="*/ 12700 h 15"/>
                <a:gd name="T4" fmla="*/ 15875 w 15"/>
                <a:gd name="T5" fmla="*/ 0 h 15"/>
                <a:gd name="T6" fmla="*/ 0 w 15"/>
                <a:gd name="T7" fmla="*/ 12700 h 15"/>
                <a:gd name="T8" fmla="*/ 3175 w 15"/>
                <a:gd name="T9" fmla="*/ 23813 h 15"/>
                <a:gd name="T10" fmla="*/ 3175 w 15"/>
                <a:gd name="T11" fmla="*/ 23813 h 15"/>
                <a:gd name="T12" fmla="*/ 12700 w 15"/>
                <a:gd name="T13" fmla="*/ 23813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8" y="15"/>
                  </a:moveTo>
                  <a:lnTo>
                    <a:pt x="15" y="8"/>
                  </a:lnTo>
                  <a:lnTo>
                    <a:pt x="10" y="0"/>
                  </a:lnTo>
                  <a:lnTo>
                    <a:pt x="0" y="8"/>
                  </a:lnTo>
                  <a:lnTo>
                    <a:pt x="2" y="15"/>
                  </a:lnTo>
                  <a:lnTo>
                    <a:pt x="8" y="15"/>
                  </a:lnTo>
                </a:path>
              </a:pathLst>
            </a:custGeom>
            <a:noFill/>
            <a:ln w="3">
              <a:solidFill>
                <a:srgbClr val="00BDFF"/>
              </a:solidFill>
              <a:prstDash val="solid"/>
              <a:round/>
              <a:headEnd/>
              <a:tailEnd/>
            </a:ln>
          </p:spPr>
          <p:txBody>
            <a:bodyPr/>
            <a:lstStyle/>
            <a:p>
              <a:endParaRPr lang="nb-NO" dirty="0"/>
            </a:p>
          </p:txBody>
        </p:sp>
        <p:sp>
          <p:nvSpPr>
            <p:cNvPr id="2445" name="Freeform 2585"/>
            <p:cNvSpPr>
              <a:spLocks/>
            </p:cNvSpPr>
            <p:nvPr/>
          </p:nvSpPr>
          <p:spPr bwMode="auto">
            <a:xfrm>
              <a:off x="3605213" y="5695950"/>
              <a:ext cx="6350" cy="14288"/>
            </a:xfrm>
            <a:custGeom>
              <a:avLst/>
              <a:gdLst>
                <a:gd name="T0" fmla="*/ 0 w 4"/>
                <a:gd name="T1" fmla="*/ 14288 h 9"/>
                <a:gd name="T2" fmla="*/ 3175 w 4"/>
                <a:gd name="T3" fmla="*/ 6350 h 9"/>
                <a:gd name="T4" fmla="*/ 3175 w 4"/>
                <a:gd name="T5" fmla="*/ 6350 h 9"/>
                <a:gd name="T6" fmla="*/ 4762 w 4"/>
                <a:gd name="T7" fmla="*/ 4763 h 9"/>
                <a:gd name="T8" fmla="*/ 6350 w 4"/>
                <a:gd name="T9" fmla="*/ 0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0" y="9"/>
                  </a:moveTo>
                  <a:lnTo>
                    <a:pt x="2" y="4"/>
                  </a:lnTo>
                  <a:lnTo>
                    <a:pt x="3" y="3"/>
                  </a:lnTo>
                  <a:lnTo>
                    <a:pt x="4" y="0"/>
                  </a:lnTo>
                </a:path>
              </a:pathLst>
            </a:custGeom>
            <a:noFill/>
            <a:ln w="3">
              <a:solidFill>
                <a:srgbClr val="00BDFF"/>
              </a:solidFill>
              <a:prstDash val="solid"/>
              <a:round/>
              <a:headEnd/>
              <a:tailEnd/>
            </a:ln>
          </p:spPr>
          <p:txBody>
            <a:bodyPr/>
            <a:lstStyle/>
            <a:p>
              <a:endParaRPr lang="nb-NO" dirty="0"/>
            </a:p>
          </p:txBody>
        </p:sp>
        <p:sp>
          <p:nvSpPr>
            <p:cNvPr id="2446" name="Freeform 2586"/>
            <p:cNvSpPr>
              <a:spLocks/>
            </p:cNvSpPr>
            <p:nvPr/>
          </p:nvSpPr>
          <p:spPr bwMode="auto">
            <a:xfrm>
              <a:off x="3562350" y="5689600"/>
              <a:ext cx="9525" cy="25400"/>
            </a:xfrm>
            <a:custGeom>
              <a:avLst/>
              <a:gdLst>
                <a:gd name="T0" fmla="*/ 0 w 6"/>
                <a:gd name="T1" fmla="*/ 0 h 16"/>
                <a:gd name="T2" fmla="*/ 7938 w 6"/>
                <a:gd name="T3" fmla="*/ 4762 h 16"/>
                <a:gd name="T4" fmla="*/ 9525 w 6"/>
                <a:gd name="T5" fmla="*/ 9525 h 16"/>
                <a:gd name="T6" fmla="*/ 9525 w 6"/>
                <a:gd name="T7" fmla="*/ 11112 h 16"/>
                <a:gd name="T8" fmla="*/ 9525 w 6"/>
                <a:gd name="T9" fmla="*/ 12700 h 16"/>
                <a:gd name="T10" fmla="*/ 6350 w 6"/>
                <a:gd name="T11" fmla="*/ 19050 h 16"/>
                <a:gd name="T12" fmla="*/ 3175 w 6"/>
                <a:gd name="T13" fmla="*/ 25400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0" y="0"/>
                  </a:moveTo>
                  <a:lnTo>
                    <a:pt x="5" y="3"/>
                  </a:lnTo>
                  <a:lnTo>
                    <a:pt x="6" y="6"/>
                  </a:lnTo>
                  <a:lnTo>
                    <a:pt x="6" y="7"/>
                  </a:lnTo>
                  <a:lnTo>
                    <a:pt x="6" y="8"/>
                  </a:lnTo>
                  <a:lnTo>
                    <a:pt x="4" y="12"/>
                  </a:lnTo>
                  <a:lnTo>
                    <a:pt x="2" y="16"/>
                  </a:lnTo>
                </a:path>
              </a:pathLst>
            </a:custGeom>
            <a:noFill/>
            <a:ln w="3">
              <a:solidFill>
                <a:srgbClr val="00BDFF"/>
              </a:solidFill>
              <a:prstDash val="solid"/>
              <a:round/>
              <a:headEnd/>
              <a:tailEnd/>
            </a:ln>
          </p:spPr>
          <p:txBody>
            <a:bodyPr/>
            <a:lstStyle/>
            <a:p>
              <a:endParaRPr lang="nb-NO" dirty="0"/>
            </a:p>
          </p:txBody>
        </p:sp>
        <p:sp>
          <p:nvSpPr>
            <p:cNvPr id="2447" name="Freeform 2587"/>
            <p:cNvSpPr>
              <a:spLocks/>
            </p:cNvSpPr>
            <p:nvPr/>
          </p:nvSpPr>
          <p:spPr bwMode="auto">
            <a:xfrm>
              <a:off x="2608263" y="5700713"/>
              <a:ext cx="15875" cy="20637"/>
            </a:xfrm>
            <a:custGeom>
              <a:avLst/>
              <a:gdLst>
                <a:gd name="T0" fmla="*/ 14288 w 10"/>
                <a:gd name="T1" fmla="*/ 20637 h 13"/>
                <a:gd name="T2" fmla="*/ 15875 w 10"/>
                <a:gd name="T3" fmla="*/ 20637 h 13"/>
                <a:gd name="T4" fmla="*/ 14288 w 10"/>
                <a:gd name="T5" fmla="*/ 20637 h 13"/>
                <a:gd name="T6" fmla="*/ 11112 w 10"/>
                <a:gd name="T7" fmla="*/ 14287 h 13"/>
                <a:gd name="T8" fmla="*/ 1588 w 10"/>
                <a:gd name="T9" fmla="*/ 15875 h 13"/>
                <a:gd name="T10" fmla="*/ 0 w 10"/>
                <a:gd name="T11" fmla="*/ 12700 h 13"/>
                <a:gd name="T12" fmla="*/ 0 w 10"/>
                <a:gd name="T13" fmla="*/ 9525 h 13"/>
                <a:gd name="T14" fmla="*/ 7938 w 10"/>
                <a:gd name="T15" fmla="*/ 3175 h 13"/>
                <a:gd name="T16" fmla="*/ 7938 w 10"/>
                <a:gd name="T17" fmla="*/ 1587 h 13"/>
                <a:gd name="T18" fmla="*/ 12700 w 10"/>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3"/>
                <a:gd name="T32" fmla="*/ 10 w 10"/>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3">
                  <a:moveTo>
                    <a:pt x="9" y="13"/>
                  </a:moveTo>
                  <a:lnTo>
                    <a:pt x="10" y="13"/>
                  </a:lnTo>
                  <a:lnTo>
                    <a:pt x="9" y="13"/>
                  </a:lnTo>
                  <a:lnTo>
                    <a:pt x="7" y="9"/>
                  </a:lnTo>
                  <a:lnTo>
                    <a:pt x="1" y="10"/>
                  </a:lnTo>
                  <a:lnTo>
                    <a:pt x="0" y="8"/>
                  </a:lnTo>
                  <a:lnTo>
                    <a:pt x="0" y="6"/>
                  </a:lnTo>
                  <a:lnTo>
                    <a:pt x="5" y="2"/>
                  </a:lnTo>
                  <a:lnTo>
                    <a:pt x="5" y="1"/>
                  </a:lnTo>
                  <a:lnTo>
                    <a:pt x="8" y="0"/>
                  </a:lnTo>
                </a:path>
              </a:pathLst>
            </a:custGeom>
            <a:noFill/>
            <a:ln w="3">
              <a:solidFill>
                <a:srgbClr val="00BDFF"/>
              </a:solidFill>
              <a:prstDash val="solid"/>
              <a:round/>
              <a:headEnd/>
              <a:tailEnd/>
            </a:ln>
          </p:spPr>
          <p:txBody>
            <a:bodyPr/>
            <a:lstStyle/>
            <a:p>
              <a:endParaRPr lang="nb-NO" dirty="0"/>
            </a:p>
          </p:txBody>
        </p:sp>
        <p:sp>
          <p:nvSpPr>
            <p:cNvPr id="2448" name="Freeform 2588"/>
            <p:cNvSpPr>
              <a:spLocks/>
            </p:cNvSpPr>
            <p:nvPr/>
          </p:nvSpPr>
          <p:spPr bwMode="auto">
            <a:xfrm>
              <a:off x="3565525" y="5715000"/>
              <a:ext cx="1588" cy="11113"/>
            </a:xfrm>
            <a:custGeom>
              <a:avLst/>
              <a:gdLst>
                <a:gd name="T0" fmla="*/ 0 w 1588"/>
                <a:gd name="T1" fmla="*/ 0 h 7"/>
                <a:gd name="T2" fmla="*/ 0 w 1588"/>
                <a:gd name="T3" fmla="*/ 4763 h 7"/>
                <a:gd name="T4" fmla="*/ 0 w 1588"/>
                <a:gd name="T5" fmla="*/ 11113 h 7"/>
                <a:gd name="T6" fmla="*/ 0 60000 65536"/>
                <a:gd name="T7" fmla="*/ 0 60000 65536"/>
                <a:gd name="T8" fmla="*/ 0 60000 65536"/>
                <a:gd name="T9" fmla="*/ 0 w 1588"/>
                <a:gd name="T10" fmla="*/ 0 h 7"/>
                <a:gd name="T11" fmla="*/ 1588 w 1588"/>
                <a:gd name="T12" fmla="*/ 7 h 7"/>
              </a:gdLst>
              <a:ahLst/>
              <a:cxnLst>
                <a:cxn ang="T6">
                  <a:pos x="T0" y="T1"/>
                </a:cxn>
                <a:cxn ang="T7">
                  <a:pos x="T2" y="T3"/>
                </a:cxn>
                <a:cxn ang="T8">
                  <a:pos x="T4" y="T5"/>
                </a:cxn>
              </a:cxnLst>
              <a:rect l="T9" t="T10" r="T11" b="T12"/>
              <a:pathLst>
                <a:path w="1588" h="7">
                  <a:moveTo>
                    <a:pt x="0" y="0"/>
                  </a:moveTo>
                  <a:lnTo>
                    <a:pt x="0" y="3"/>
                  </a:lnTo>
                  <a:lnTo>
                    <a:pt x="0" y="7"/>
                  </a:lnTo>
                </a:path>
              </a:pathLst>
            </a:custGeom>
            <a:noFill/>
            <a:ln w="3">
              <a:solidFill>
                <a:srgbClr val="00BDFF"/>
              </a:solidFill>
              <a:prstDash val="solid"/>
              <a:round/>
              <a:headEnd/>
              <a:tailEnd/>
            </a:ln>
          </p:spPr>
          <p:txBody>
            <a:bodyPr/>
            <a:lstStyle/>
            <a:p>
              <a:endParaRPr lang="nb-NO" dirty="0"/>
            </a:p>
          </p:txBody>
        </p:sp>
        <p:sp>
          <p:nvSpPr>
            <p:cNvPr id="2449" name="Freeform 2589"/>
            <p:cNvSpPr>
              <a:spLocks/>
            </p:cNvSpPr>
            <p:nvPr/>
          </p:nvSpPr>
          <p:spPr bwMode="auto">
            <a:xfrm>
              <a:off x="2462213" y="5729288"/>
              <a:ext cx="9525" cy="4762"/>
            </a:xfrm>
            <a:custGeom>
              <a:avLst/>
              <a:gdLst>
                <a:gd name="T0" fmla="*/ 6350 w 6"/>
                <a:gd name="T1" fmla="*/ 4762 h 3"/>
                <a:gd name="T2" fmla="*/ 9525 w 6"/>
                <a:gd name="T3" fmla="*/ 3175 h 3"/>
                <a:gd name="T4" fmla="*/ 9525 w 6"/>
                <a:gd name="T5" fmla="*/ 0 h 3"/>
                <a:gd name="T6" fmla="*/ 4763 w 6"/>
                <a:gd name="T7" fmla="*/ 0 h 3"/>
                <a:gd name="T8" fmla="*/ 3175 w 6"/>
                <a:gd name="T9" fmla="*/ 0 h 3"/>
                <a:gd name="T10" fmla="*/ 0 w 6"/>
                <a:gd name="T11" fmla="*/ 3175 h 3"/>
                <a:gd name="T12" fmla="*/ 3175 w 6"/>
                <a:gd name="T13" fmla="*/ 4762 h 3"/>
                <a:gd name="T14" fmla="*/ 4763 w 6"/>
                <a:gd name="T15" fmla="*/ 4762 h 3"/>
                <a:gd name="T16" fmla="*/ 6350 w 6"/>
                <a:gd name="T17" fmla="*/ 476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4" y="3"/>
                  </a:moveTo>
                  <a:lnTo>
                    <a:pt x="6" y="2"/>
                  </a:lnTo>
                  <a:lnTo>
                    <a:pt x="6" y="0"/>
                  </a:lnTo>
                  <a:lnTo>
                    <a:pt x="3" y="0"/>
                  </a:lnTo>
                  <a:lnTo>
                    <a:pt x="2" y="0"/>
                  </a:lnTo>
                  <a:lnTo>
                    <a:pt x="0" y="2"/>
                  </a:lnTo>
                  <a:lnTo>
                    <a:pt x="2" y="3"/>
                  </a:lnTo>
                  <a:lnTo>
                    <a:pt x="3" y="3"/>
                  </a:lnTo>
                  <a:lnTo>
                    <a:pt x="4" y="3"/>
                  </a:lnTo>
                </a:path>
              </a:pathLst>
            </a:custGeom>
            <a:noFill/>
            <a:ln w="3">
              <a:solidFill>
                <a:srgbClr val="00BDFF"/>
              </a:solidFill>
              <a:prstDash val="solid"/>
              <a:round/>
              <a:headEnd/>
              <a:tailEnd/>
            </a:ln>
          </p:spPr>
          <p:txBody>
            <a:bodyPr/>
            <a:lstStyle/>
            <a:p>
              <a:endParaRPr lang="nb-NO" dirty="0"/>
            </a:p>
          </p:txBody>
        </p:sp>
        <p:sp>
          <p:nvSpPr>
            <p:cNvPr id="2450" name="Freeform 2590"/>
            <p:cNvSpPr>
              <a:spLocks/>
            </p:cNvSpPr>
            <p:nvPr/>
          </p:nvSpPr>
          <p:spPr bwMode="auto">
            <a:xfrm>
              <a:off x="3565525" y="5726113"/>
              <a:ext cx="3175" cy="9525"/>
            </a:xfrm>
            <a:custGeom>
              <a:avLst/>
              <a:gdLst>
                <a:gd name="T0" fmla="*/ 0 w 2"/>
                <a:gd name="T1" fmla="*/ 0 h 6"/>
                <a:gd name="T2" fmla="*/ 3175 w 2"/>
                <a:gd name="T3" fmla="*/ 1588 h 6"/>
                <a:gd name="T4" fmla="*/ 3175 w 2"/>
                <a:gd name="T5" fmla="*/ 7938 h 6"/>
                <a:gd name="T6" fmla="*/ 3175 w 2"/>
                <a:gd name="T7" fmla="*/ 9525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0"/>
                  </a:moveTo>
                  <a:lnTo>
                    <a:pt x="2" y="1"/>
                  </a:lnTo>
                  <a:lnTo>
                    <a:pt x="2" y="5"/>
                  </a:lnTo>
                  <a:lnTo>
                    <a:pt x="2" y="6"/>
                  </a:lnTo>
                </a:path>
              </a:pathLst>
            </a:custGeom>
            <a:noFill/>
            <a:ln w="3">
              <a:solidFill>
                <a:srgbClr val="00BDFF"/>
              </a:solidFill>
              <a:prstDash val="solid"/>
              <a:round/>
              <a:headEnd/>
              <a:tailEnd/>
            </a:ln>
          </p:spPr>
          <p:txBody>
            <a:bodyPr/>
            <a:lstStyle/>
            <a:p>
              <a:endParaRPr lang="nb-NO" dirty="0"/>
            </a:p>
          </p:txBody>
        </p:sp>
        <p:sp>
          <p:nvSpPr>
            <p:cNvPr id="2451" name="Freeform 2591"/>
            <p:cNvSpPr>
              <a:spLocks/>
            </p:cNvSpPr>
            <p:nvPr/>
          </p:nvSpPr>
          <p:spPr bwMode="auto">
            <a:xfrm>
              <a:off x="2506663" y="5703888"/>
              <a:ext cx="42862" cy="36512"/>
            </a:xfrm>
            <a:custGeom>
              <a:avLst/>
              <a:gdLst>
                <a:gd name="T0" fmla="*/ 34925 w 27"/>
                <a:gd name="T1" fmla="*/ 36512 h 23"/>
                <a:gd name="T2" fmla="*/ 42862 w 27"/>
                <a:gd name="T3" fmla="*/ 33337 h 23"/>
                <a:gd name="T4" fmla="*/ 42862 w 27"/>
                <a:gd name="T5" fmla="*/ 19050 h 23"/>
                <a:gd name="T6" fmla="*/ 36512 w 27"/>
                <a:gd name="T7" fmla="*/ 15875 h 23"/>
                <a:gd name="T8" fmla="*/ 7937 w 27"/>
                <a:gd name="T9" fmla="*/ 3175 h 23"/>
                <a:gd name="T10" fmla="*/ 6350 w 27"/>
                <a:gd name="T11" fmla="*/ 0 h 23"/>
                <a:gd name="T12" fmla="*/ 3175 w 27"/>
                <a:gd name="T13" fmla="*/ 0 h 23"/>
                <a:gd name="T14" fmla="*/ 3175 w 27"/>
                <a:gd name="T15" fmla="*/ 0 h 23"/>
                <a:gd name="T16" fmla="*/ 0 w 27"/>
                <a:gd name="T17" fmla="*/ 6350 h 23"/>
                <a:gd name="T18" fmla="*/ 0 w 27"/>
                <a:gd name="T19" fmla="*/ 11112 h 23"/>
                <a:gd name="T20" fmla="*/ 22225 w 27"/>
                <a:gd name="T21" fmla="*/ 28575 h 23"/>
                <a:gd name="T22" fmla="*/ 34925 w 27"/>
                <a:gd name="T23" fmla="*/ 36512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23"/>
                <a:gd name="T38" fmla="*/ 27 w 27"/>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23">
                  <a:moveTo>
                    <a:pt x="22" y="23"/>
                  </a:moveTo>
                  <a:lnTo>
                    <a:pt x="27" y="21"/>
                  </a:lnTo>
                  <a:lnTo>
                    <a:pt x="27" y="12"/>
                  </a:lnTo>
                  <a:lnTo>
                    <a:pt x="23" y="10"/>
                  </a:lnTo>
                  <a:lnTo>
                    <a:pt x="5" y="2"/>
                  </a:lnTo>
                  <a:lnTo>
                    <a:pt x="4" y="0"/>
                  </a:lnTo>
                  <a:lnTo>
                    <a:pt x="2" y="0"/>
                  </a:lnTo>
                  <a:lnTo>
                    <a:pt x="0" y="4"/>
                  </a:lnTo>
                  <a:lnTo>
                    <a:pt x="0" y="7"/>
                  </a:lnTo>
                  <a:lnTo>
                    <a:pt x="14" y="18"/>
                  </a:lnTo>
                  <a:lnTo>
                    <a:pt x="22" y="23"/>
                  </a:lnTo>
                </a:path>
              </a:pathLst>
            </a:custGeom>
            <a:noFill/>
            <a:ln w="3">
              <a:solidFill>
                <a:srgbClr val="00BDFF"/>
              </a:solidFill>
              <a:prstDash val="solid"/>
              <a:round/>
              <a:headEnd/>
              <a:tailEnd/>
            </a:ln>
          </p:spPr>
          <p:txBody>
            <a:bodyPr/>
            <a:lstStyle/>
            <a:p>
              <a:endParaRPr lang="nb-NO" dirty="0"/>
            </a:p>
          </p:txBody>
        </p:sp>
        <p:sp>
          <p:nvSpPr>
            <p:cNvPr id="2452" name="Freeform 2592"/>
            <p:cNvSpPr>
              <a:spLocks/>
            </p:cNvSpPr>
            <p:nvPr/>
          </p:nvSpPr>
          <p:spPr bwMode="auto">
            <a:xfrm>
              <a:off x="3621088" y="5735638"/>
              <a:ext cx="7937" cy="7937"/>
            </a:xfrm>
            <a:custGeom>
              <a:avLst/>
              <a:gdLst>
                <a:gd name="T0" fmla="*/ 7937 w 5"/>
                <a:gd name="T1" fmla="*/ 7937 h 5"/>
                <a:gd name="T2" fmla="*/ 4762 w 5"/>
                <a:gd name="T3" fmla="*/ 7937 h 5"/>
                <a:gd name="T4" fmla="*/ 3175 w 5"/>
                <a:gd name="T5" fmla="*/ 4762 h 5"/>
                <a:gd name="T6" fmla="*/ 1587 w 5"/>
                <a:gd name="T7" fmla="*/ 0 h 5"/>
                <a:gd name="T8" fmla="*/ 0 w 5"/>
                <a:gd name="T9" fmla="*/ 158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5"/>
                  </a:moveTo>
                  <a:lnTo>
                    <a:pt x="3" y="5"/>
                  </a:lnTo>
                  <a:lnTo>
                    <a:pt x="2" y="3"/>
                  </a:lnTo>
                  <a:lnTo>
                    <a:pt x="1" y="0"/>
                  </a:lnTo>
                  <a:lnTo>
                    <a:pt x="0" y="1"/>
                  </a:lnTo>
                </a:path>
              </a:pathLst>
            </a:custGeom>
            <a:noFill/>
            <a:ln w="3">
              <a:solidFill>
                <a:srgbClr val="00BDFF"/>
              </a:solidFill>
              <a:prstDash val="solid"/>
              <a:round/>
              <a:headEnd/>
              <a:tailEnd/>
            </a:ln>
          </p:spPr>
          <p:txBody>
            <a:bodyPr/>
            <a:lstStyle/>
            <a:p>
              <a:endParaRPr lang="nb-NO" dirty="0"/>
            </a:p>
          </p:txBody>
        </p:sp>
        <p:sp>
          <p:nvSpPr>
            <p:cNvPr id="2453" name="Freeform 2593"/>
            <p:cNvSpPr>
              <a:spLocks/>
            </p:cNvSpPr>
            <p:nvPr/>
          </p:nvSpPr>
          <p:spPr bwMode="auto">
            <a:xfrm>
              <a:off x="3605213" y="5710238"/>
              <a:ext cx="15875" cy="39687"/>
            </a:xfrm>
            <a:custGeom>
              <a:avLst/>
              <a:gdLst>
                <a:gd name="T0" fmla="*/ 15875 w 10"/>
                <a:gd name="T1" fmla="*/ 26987 h 25"/>
                <a:gd name="T2" fmla="*/ 6350 w 10"/>
                <a:gd name="T3" fmla="*/ 38100 h 25"/>
                <a:gd name="T4" fmla="*/ 6350 w 10"/>
                <a:gd name="T5" fmla="*/ 38100 h 25"/>
                <a:gd name="T6" fmla="*/ 4762 w 10"/>
                <a:gd name="T7" fmla="*/ 39687 h 25"/>
                <a:gd name="T8" fmla="*/ 3175 w 10"/>
                <a:gd name="T9" fmla="*/ 36512 h 25"/>
                <a:gd name="T10" fmla="*/ 3175 w 10"/>
                <a:gd name="T11" fmla="*/ 36512 h 25"/>
                <a:gd name="T12" fmla="*/ 0 w 10"/>
                <a:gd name="T13" fmla="*/ 23812 h 25"/>
                <a:gd name="T14" fmla="*/ 0 w 10"/>
                <a:gd name="T15" fmla="*/ 4762 h 25"/>
                <a:gd name="T16" fmla="*/ 0 w 10"/>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25"/>
                <a:gd name="T29" fmla="*/ 10 w 10"/>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25">
                  <a:moveTo>
                    <a:pt x="10" y="17"/>
                  </a:moveTo>
                  <a:lnTo>
                    <a:pt x="4" y="24"/>
                  </a:lnTo>
                  <a:lnTo>
                    <a:pt x="3" y="25"/>
                  </a:lnTo>
                  <a:lnTo>
                    <a:pt x="2" y="23"/>
                  </a:lnTo>
                  <a:lnTo>
                    <a:pt x="0" y="15"/>
                  </a:lnTo>
                  <a:lnTo>
                    <a:pt x="0" y="3"/>
                  </a:lnTo>
                  <a:lnTo>
                    <a:pt x="0" y="0"/>
                  </a:lnTo>
                </a:path>
              </a:pathLst>
            </a:custGeom>
            <a:noFill/>
            <a:ln w="3">
              <a:solidFill>
                <a:srgbClr val="00BDFF"/>
              </a:solidFill>
              <a:prstDash val="solid"/>
              <a:round/>
              <a:headEnd/>
              <a:tailEnd/>
            </a:ln>
          </p:spPr>
          <p:txBody>
            <a:bodyPr/>
            <a:lstStyle/>
            <a:p>
              <a:endParaRPr lang="nb-NO" dirty="0"/>
            </a:p>
          </p:txBody>
        </p:sp>
        <p:sp>
          <p:nvSpPr>
            <p:cNvPr id="2454" name="Freeform 2594"/>
            <p:cNvSpPr>
              <a:spLocks/>
            </p:cNvSpPr>
            <p:nvPr/>
          </p:nvSpPr>
          <p:spPr bwMode="auto">
            <a:xfrm>
              <a:off x="3568700" y="5735638"/>
              <a:ext cx="6350" cy="20637"/>
            </a:xfrm>
            <a:custGeom>
              <a:avLst/>
              <a:gdLst>
                <a:gd name="T0" fmla="*/ 0 w 4"/>
                <a:gd name="T1" fmla="*/ 0 h 13"/>
                <a:gd name="T2" fmla="*/ 1588 w 4"/>
                <a:gd name="T3" fmla="*/ 1587 h 13"/>
                <a:gd name="T4" fmla="*/ 3175 w 4"/>
                <a:gd name="T5" fmla="*/ 6350 h 13"/>
                <a:gd name="T6" fmla="*/ 6350 w 4"/>
                <a:gd name="T7" fmla="*/ 11112 h 13"/>
                <a:gd name="T8" fmla="*/ 0 w 4"/>
                <a:gd name="T9" fmla="*/ 20637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0" y="0"/>
                  </a:moveTo>
                  <a:lnTo>
                    <a:pt x="1" y="1"/>
                  </a:lnTo>
                  <a:lnTo>
                    <a:pt x="2" y="4"/>
                  </a:lnTo>
                  <a:lnTo>
                    <a:pt x="4" y="7"/>
                  </a:lnTo>
                  <a:lnTo>
                    <a:pt x="0" y="13"/>
                  </a:lnTo>
                </a:path>
              </a:pathLst>
            </a:custGeom>
            <a:noFill/>
            <a:ln w="3">
              <a:solidFill>
                <a:srgbClr val="00BDFF"/>
              </a:solidFill>
              <a:prstDash val="solid"/>
              <a:round/>
              <a:headEnd/>
              <a:tailEnd/>
            </a:ln>
          </p:spPr>
          <p:txBody>
            <a:bodyPr/>
            <a:lstStyle/>
            <a:p>
              <a:endParaRPr lang="nb-NO" dirty="0"/>
            </a:p>
          </p:txBody>
        </p:sp>
        <p:sp>
          <p:nvSpPr>
            <p:cNvPr id="2455" name="Freeform 2595"/>
            <p:cNvSpPr>
              <a:spLocks/>
            </p:cNvSpPr>
            <p:nvPr/>
          </p:nvSpPr>
          <p:spPr bwMode="auto">
            <a:xfrm>
              <a:off x="2570163" y="5721350"/>
              <a:ext cx="52387" cy="53975"/>
            </a:xfrm>
            <a:custGeom>
              <a:avLst/>
              <a:gdLst>
                <a:gd name="T0" fmla="*/ 33337 w 33"/>
                <a:gd name="T1" fmla="*/ 53975 h 34"/>
                <a:gd name="T2" fmla="*/ 26987 w 33"/>
                <a:gd name="T3" fmla="*/ 47625 h 34"/>
                <a:gd name="T4" fmla="*/ 11112 w 33"/>
                <a:gd name="T5" fmla="*/ 42862 h 34"/>
                <a:gd name="T6" fmla="*/ 6350 w 33"/>
                <a:gd name="T7" fmla="*/ 33337 h 34"/>
                <a:gd name="T8" fmla="*/ 4762 w 33"/>
                <a:gd name="T9" fmla="*/ 26988 h 34"/>
                <a:gd name="T10" fmla="*/ 3175 w 33"/>
                <a:gd name="T11" fmla="*/ 25400 h 34"/>
                <a:gd name="T12" fmla="*/ 0 w 33"/>
                <a:gd name="T13" fmla="*/ 22225 h 34"/>
                <a:gd name="T14" fmla="*/ 4762 w 33"/>
                <a:gd name="T15" fmla="*/ 15875 h 34"/>
                <a:gd name="T16" fmla="*/ 23812 w 33"/>
                <a:gd name="T17" fmla="*/ 4762 h 34"/>
                <a:gd name="T18" fmla="*/ 31750 w 33"/>
                <a:gd name="T19" fmla="*/ 7937 h 34"/>
                <a:gd name="T20" fmla="*/ 49212 w 33"/>
                <a:gd name="T21" fmla="*/ 1588 h 34"/>
                <a:gd name="T22" fmla="*/ 52387 w 33"/>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4"/>
                <a:gd name="T38" fmla="*/ 33 w 33"/>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4">
                  <a:moveTo>
                    <a:pt x="21" y="34"/>
                  </a:moveTo>
                  <a:lnTo>
                    <a:pt x="17" y="30"/>
                  </a:lnTo>
                  <a:lnTo>
                    <a:pt x="7" y="27"/>
                  </a:lnTo>
                  <a:lnTo>
                    <a:pt x="4" y="21"/>
                  </a:lnTo>
                  <a:lnTo>
                    <a:pt x="3" y="17"/>
                  </a:lnTo>
                  <a:lnTo>
                    <a:pt x="2" y="16"/>
                  </a:lnTo>
                  <a:lnTo>
                    <a:pt x="0" y="14"/>
                  </a:lnTo>
                  <a:lnTo>
                    <a:pt x="3" y="10"/>
                  </a:lnTo>
                  <a:lnTo>
                    <a:pt x="15" y="3"/>
                  </a:lnTo>
                  <a:lnTo>
                    <a:pt x="20" y="5"/>
                  </a:lnTo>
                  <a:lnTo>
                    <a:pt x="31" y="1"/>
                  </a:lnTo>
                  <a:lnTo>
                    <a:pt x="33" y="0"/>
                  </a:lnTo>
                </a:path>
              </a:pathLst>
            </a:custGeom>
            <a:noFill/>
            <a:ln w="3">
              <a:solidFill>
                <a:srgbClr val="00BDFF"/>
              </a:solidFill>
              <a:prstDash val="solid"/>
              <a:round/>
              <a:headEnd/>
              <a:tailEnd/>
            </a:ln>
          </p:spPr>
          <p:txBody>
            <a:bodyPr/>
            <a:lstStyle/>
            <a:p>
              <a:endParaRPr lang="nb-NO" dirty="0"/>
            </a:p>
          </p:txBody>
        </p:sp>
        <p:sp>
          <p:nvSpPr>
            <p:cNvPr id="2456" name="Line 2596"/>
            <p:cNvSpPr>
              <a:spLocks noChangeShapeType="1"/>
            </p:cNvSpPr>
            <p:nvPr/>
          </p:nvSpPr>
          <p:spPr bwMode="auto">
            <a:xfrm flipH="1">
              <a:off x="2646363" y="5780088"/>
              <a:ext cx="3175" cy="1587"/>
            </a:xfrm>
            <a:prstGeom prst="line">
              <a:avLst/>
            </a:prstGeom>
            <a:noFill/>
            <a:ln w="3">
              <a:solidFill>
                <a:srgbClr val="00BDFF"/>
              </a:solidFill>
              <a:round/>
              <a:headEnd/>
              <a:tailEnd/>
            </a:ln>
          </p:spPr>
          <p:txBody>
            <a:bodyPr/>
            <a:lstStyle/>
            <a:p>
              <a:endParaRPr lang="nb-NO" dirty="0"/>
            </a:p>
          </p:txBody>
        </p:sp>
        <p:sp>
          <p:nvSpPr>
            <p:cNvPr id="2457" name="Freeform 2597"/>
            <p:cNvSpPr>
              <a:spLocks/>
            </p:cNvSpPr>
            <p:nvPr/>
          </p:nvSpPr>
          <p:spPr bwMode="auto">
            <a:xfrm>
              <a:off x="2649538" y="5773738"/>
              <a:ext cx="58737" cy="7937"/>
            </a:xfrm>
            <a:custGeom>
              <a:avLst/>
              <a:gdLst>
                <a:gd name="T0" fmla="*/ 41275 w 37"/>
                <a:gd name="T1" fmla="*/ 7937 h 5"/>
                <a:gd name="T2" fmla="*/ 47625 w 37"/>
                <a:gd name="T3" fmla="*/ 6350 h 5"/>
                <a:gd name="T4" fmla="*/ 58737 w 37"/>
                <a:gd name="T5" fmla="*/ 3175 h 5"/>
                <a:gd name="T6" fmla="*/ 53975 w 37"/>
                <a:gd name="T7" fmla="*/ 0 h 5"/>
                <a:gd name="T8" fmla="*/ 31750 w 37"/>
                <a:gd name="T9" fmla="*/ 1587 h 5"/>
                <a:gd name="T10" fmla="*/ 23812 w 37"/>
                <a:gd name="T11" fmla="*/ 3175 h 5"/>
                <a:gd name="T12" fmla="*/ 17462 w 37"/>
                <a:gd name="T13" fmla="*/ 6350 h 5"/>
                <a:gd name="T14" fmla="*/ 0 w 37"/>
                <a:gd name="T15" fmla="*/ 6350 h 5"/>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5"/>
                <a:gd name="T26" fmla="*/ 37 w 3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5">
                  <a:moveTo>
                    <a:pt x="26" y="5"/>
                  </a:moveTo>
                  <a:lnTo>
                    <a:pt x="30" y="4"/>
                  </a:lnTo>
                  <a:lnTo>
                    <a:pt x="37" y="2"/>
                  </a:lnTo>
                  <a:lnTo>
                    <a:pt x="34" y="0"/>
                  </a:lnTo>
                  <a:lnTo>
                    <a:pt x="20" y="1"/>
                  </a:lnTo>
                  <a:lnTo>
                    <a:pt x="15" y="2"/>
                  </a:lnTo>
                  <a:lnTo>
                    <a:pt x="11" y="4"/>
                  </a:lnTo>
                  <a:lnTo>
                    <a:pt x="0" y="4"/>
                  </a:lnTo>
                </a:path>
              </a:pathLst>
            </a:custGeom>
            <a:noFill/>
            <a:ln w="3">
              <a:solidFill>
                <a:srgbClr val="00BDFF"/>
              </a:solidFill>
              <a:prstDash val="solid"/>
              <a:round/>
              <a:headEnd/>
              <a:tailEnd/>
            </a:ln>
          </p:spPr>
          <p:txBody>
            <a:bodyPr/>
            <a:lstStyle/>
            <a:p>
              <a:endParaRPr lang="nb-NO" dirty="0"/>
            </a:p>
          </p:txBody>
        </p:sp>
        <p:sp>
          <p:nvSpPr>
            <p:cNvPr id="2458" name="Freeform 2598"/>
            <p:cNvSpPr>
              <a:spLocks/>
            </p:cNvSpPr>
            <p:nvPr/>
          </p:nvSpPr>
          <p:spPr bwMode="auto">
            <a:xfrm>
              <a:off x="2640013" y="5780088"/>
              <a:ext cx="6350" cy="3175"/>
            </a:xfrm>
            <a:custGeom>
              <a:avLst/>
              <a:gdLst>
                <a:gd name="T0" fmla="*/ 6350 w 4"/>
                <a:gd name="T1" fmla="*/ 0 h 2"/>
                <a:gd name="T2" fmla="*/ 6350 w 4"/>
                <a:gd name="T3" fmla="*/ 0 h 2"/>
                <a:gd name="T4" fmla="*/ 0 w 4"/>
                <a:gd name="T5" fmla="*/ 3175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lnTo>
                    <a:pt x="4" y="0"/>
                  </a:lnTo>
                  <a:lnTo>
                    <a:pt x="0" y="2"/>
                  </a:lnTo>
                </a:path>
              </a:pathLst>
            </a:custGeom>
            <a:noFill/>
            <a:ln w="3">
              <a:solidFill>
                <a:srgbClr val="00BDFF"/>
              </a:solidFill>
              <a:prstDash val="solid"/>
              <a:round/>
              <a:headEnd/>
              <a:tailEnd/>
            </a:ln>
          </p:spPr>
          <p:txBody>
            <a:bodyPr/>
            <a:lstStyle/>
            <a:p>
              <a:endParaRPr lang="nb-NO" dirty="0"/>
            </a:p>
          </p:txBody>
        </p:sp>
        <p:sp>
          <p:nvSpPr>
            <p:cNvPr id="2459" name="Freeform 2599"/>
            <p:cNvSpPr>
              <a:spLocks/>
            </p:cNvSpPr>
            <p:nvPr/>
          </p:nvSpPr>
          <p:spPr bwMode="auto">
            <a:xfrm>
              <a:off x="2649538" y="5781675"/>
              <a:ext cx="41275" cy="6350"/>
            </a:xfrm>
            <a:custGeom>
              <a:avLst/>
              <a:gdLst>
                <a:gd name="T0" fmla="*/ 0 w 26"/>
                <a:gd name="T1" fmla="*/ 6350 h 4"/>
                <a:gd name="T2" fmla="*/ 12700 w 26"/>
                <a:gd name="T3" fmla="*/ 6350 h 4"/>
                <a:gd name="T4" fmla="*/ 31750 w 26"/>
                <a:gd name="T5" fmla="*/ 4762 h 4"/>
                <a:gd name="T6" fmla="*/ 41275 w 26"/>
                <a:gd name="T7" fmla="*/ 0 h 4"/>
                <a:gd name="T8" fmla="*/ 0 60000 65536"/>
                <a:gd name="T9" fmla="*/ 0 60000 65536"/>
                <a:gd name="T10" fmla="*/ 0 60000 65536"/>
                <a:gd name="T11" fmla="*/ 0 60000 65536"/>
                <a:gd name="T12" fmla="*/ 0 w 26"/>
                <a:gd name="T13" fmla="*/ 0 h 4"/>
                <a:gd name="T14" fmla="*/ 26 w 26"/>
                <a:gd name="T15" fmla="*/ 4 h 4"/>
              </a:gdLst>
              <a:ahLst/>
              <a:cxnLst>
                <a:cxn ang="T8">
                  <a:pos x="T0" y="T1"/>
                </a:cxn>
                <a:cxn ang="T9">
                  <a:pos x="T2" y="T3"/>
                </a:cxn>
                <a:cxn ang="T10">
                  <a:pos x="T4" y="T5"/>
                </a:cxn>
                <a:cxn ang="T11">
                  <a:pos x="T6" y="T7"/>
                </a:cxn>
              </a:cxnLst>
              <a:rect l="T12" t="T13" r="T14" b="T15"/>
              <a:pathLst>
                <a:path w="26" h="4">
                  <a:moveTo>
                    <a:pt x="0" y="4"/>
                  </a:moveTo>
                  <a:lnTo>
                    <a:pt x="8" y="4"/>
                  </a:lnTo>
                  <a:lnTo>
                    <a:pt x="20" y="3"/>
                  </a:lnTo>
                  <a:lnTo>
                    <a:pt x="26" y="0"/>
                  </a:lnTo>
                </a:path>
              </a:pathLst>
            </a:custGeom>
            <a:noFill/>
            <a:ln w="3">
              <a:solidFill>
                <a:srgbClr val="00BDFF"/>
              </a:solidFill>
              <a:prstDash val="solid"/>
              <a:round/>
              <a:headEnd/>
              <a:tailEnd/>
            </a:ln>
          </p:spPr>
          <p:txBody>
            <a:bodyPr/>
            <a:lstStyle/>
            <a:p>
              <a:endParaRPr lang="nb-NO" dirty="0"/>
            </a:p>
          </p:txBody>
        </p:sp>
        <p:sp>
          <p:nvSpPr>
            <p:cNvPr id="2460" name="Freeform 2600"/>
            <p:cNvSpPr>
              <a:spLocks/>
            </p:cNvSpPr>
            <p:nvPr/>
          </p:nvSpPr>
          <p:spPr bwMode="auto">
            <a:xfrm>
              <a:off x="2646363" y="5788025"/>
              <a:ext cx="3175" cy="1588"/>
            </a:xfrm>
            <a:custGeom>
              <a:avLst/>
              <a:gdLst>
                <a:gd name="T0" fmla="*/ 0 w 2"/>
                <a:gd name="T1" fmla="*/ 1588 h 1"/>
                <a:gd name="T2" fmla="*/ 1588 w 2"/>
                <a:gd name="T3" fmla="*/ 1588 h 1"/>
                <a:gd name="T4" fmla="*/ 3175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1" y="1"/>
                  </a:lnTo>
                  <a:lnTo>
                    <a:pt x="2" y="0"/>
                  </a:lnTo>
                </a:path>
              </a:pathLst>
            </a:custGeom>
            <a:noFill/>
            <a:ln w="3">
              <a:solidFill>
                <a:srgbClr val="00BDFF"/>
              </a:solidFill>
              <a:prstDash val="solid"/>
              <a:round/>
              <a:headEnd/>
              <a:tailEnd/>
            </a:ln>
          </p:spPr>
          <p:txBody>
            <a:bodyPr/>
            <a:lstStyle/>
            <a:p>
              <a:endParaRPr lang="nb-NO" dirty="0"/>
            </a:p>
          </p:txBody>
        </p:sp>
        <p:sp>
          <p:nvSpPr>
            <p:cNvPr id="2461" name="Freeform 2601"/>
            <p:cNvSpPr>
              <a:spLocks/>
            </p:cNvSpPr>
            <p:nvPr/>
          </p:nvSpPr>
          <p:spPr bwMode="auto">
            <a:xfrm>
              <a:off x="3543300" y="5761038"/>
              <a:ext cx="17463" cy="30162"/>
            </a:xfrm>
            <a:custGeom>
              <a:avLst/>
              <a:gdLst>
                <a:gd name="T0" fmla="*/ 0 w 11"/>
                <a:gd name="T1" fmla="*/ 19050 h 19"/>
                <a:gd name="T2" fmla="*/ 1588 w 11"/>
                <a:gd name="T3" fmla="*/ 7937 h 19"/>
                <a:gd name="T4" fmla="*/ 1588 w 11"/>
                <a:gd name="T5" fmla="*/ 1587 h 19"/>
                <a:gd name="T6" fmla="*/ 1588 w 11"/>
                <a:gd name="T7" fmla="*/ 0 h 19"/>
                <a:gd name="T8" fmla="*/ 1588 w 11"/>
                <a:gd name="T9" fmla="*/ 0 h 19"/>
                <a:gd name="T10" fmla="*/ 7938 w 11"/>
                <a:gd name="T11" fmla="*/ 3175 h 19"/>
                <a:gd name="T12" fmla="*/ 12700 w 11"/>
                <a:gd name="T13" fmla="*/ 7937 h 19"/>
                <a:gd name="T14" fmla="*/ 14288 w 11"/>
                <a:gd name="T15" fmla="*/ 15875 h 19"/>
                <a:gd name="T16" fmla="*/ 17463 w 11"/>
                <a:gd name="T17" fmla="*/ 3016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9"/>
                <a:gd name="T29" fmla="*/ 11 w 1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9">
                  <a:moveTo>
                    <a:pt x="0" y="12"/>
                  </a:moveTo>
                  <a:lnTo>
                    <a:pt x="1" y="5"/>
                  </a:lnTo>
                  <a:lnTo>
                    <a:pt x="1" y="1"/>
                  </a:lnTo>
                  <a:lnTo>
                    <a:pt x="1" y="0"/>
                  </a:lnTo>
                  <a:lnTo>
                    <a:pt x="5" y="2"/>
                  </a:lnTo>
                  <a:lnTo>
                    <a:pt x="8" y="5"/>
                  </a:lnTo>
                  <a:lnTo>
                    <a:pt x="9" y="10"/>
                  </a:lnTo>
                  <a:lnTo>
                    <a:pt x="11" y="19"/>
                  </a:lnTo>
                </a:path>
              </a:pathLst>
            </a:custGeom>
            <a:noFill/>
            <a:ln w="3">
              <a:solidFill>
                <a:srgbClr val="00BDFF"/>
              </a:solidFill>
              <a:prstDash val="solid"/>
              <a:round/>
              <a:headEnd/>
              <a:tailEnd/>
            </a:ln>
          </p:spPr>
          <p:txBody>
            <a:bodyPr/>
            <a:lstStyle/>
            <a:p>
              <a:endParaRPr lang="nb-NO" dirty="0"/>
            </a:p>
          </p:txBody>
        </p:sp>
        <p:sp>
          <p:nvSpPr>
            <p:cNvPr id="2462" name="Freeform 2602"/>
            <p:cNvSpPr>
              <a:spLocks/>
            </p:cNvSpPr>
            <p:nvPr/>
          </p:nvSpPr>
          <p:spPr bwMode="auto">
            <a:xfrm>
              <a:off x="3651250" y="5797550"/>
              <a:ext cx="1588" cy="1588"/>
            </a:xfrm>
            <a:custGeom>
              <a:avLst/>
              <a:gdLst>
                <a:gd name="T0" fmla="*/ 1588 w 1"/>
                <a:gd name="T1" fmla="*/ 0 h 1588"/>
                <a:gd name="T2" fmla="*/ 1588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1" y="0"/>
                  </a:moveTo>
                  <a:lnTo>
                    <a:pt x="1" y="0"/>
                  </a:lnTo>
                  <a:lnTo>
                    <a:pt x="0" y="0"/>
                  </a:lnTo>
                </a:path>
              </a:pathLst>
            </a:custGeom>
            <a:noFill/>
            <a:ln w="3">
              <a:solidFill>
                <a:srgbClr val="00BDFF"/>
              </a:solidFill>
              <a:prstDash val="solid"/>
              <a:round/>
              <a:headEnd/>
              <a:tailEnd/>
            </a:ln>
          </p:spPr>
          <p:txBody>
            <a:bodyPr/>
            <a:lstStyle/>
            <a:p>
              <a:endParaRPr lang="nb-NO" dirty="0"/>
            </a:p>
          </p:txBody>
        </p:sp>
        <p:sp>
          <p:nvSpPr>
            <p:cNvPr id="2463" name="Freeform 2603"/>
            <p:cNvSpPr>
              <a:spLocks/>
            </p:cNvSpPr>
            <p:nvPr/>
          </p:nvSpPr>
          <p:spPr bwMode="auto">
            <a:xfrm>
              <a:off x="3536950" y="5780088"/>
              <a:ext cx="23813" cy="23812"/>
            </a:xfrm>
            <a:custGeom>
              <a:avLst/>
              <a:gdLst>
                <a:gd name="T0" fmla="*/ 23813 w 15"/>
                <a:gd name="T1" fmla="*/ 11112 h 15"/>
                <a:gd name="T2" fmla="*/ 23813 w 15"/>
                <a:gd name="T3" fmla="*/ 15875 h 15"/>
                <a:gd name="T4" fmla="*/ 20638 w 15"/>
                <a:gd name="T5" fmla="*/ 22225 h 15"/>
                <a:gd name="T6" fmla="*/ 14288 w 15"/>
                <a:gd name="T7" fmla="*/ 23812 h 15"/>
                <a:gd name="T8" fmla="*/ 14288 w 15"/>
                <a:gd name="T9" fmla="*/ 23812 h 15"/>
                <a:gd name="T10" fmla="*/ 6350 w 15"/>
                <a:gd name="T11" fmla="*/ 22225 h 15"/>
                <a:gd name="T12" fmla="*/ 1588 w 15"/>
                <a:gd name="T13" fmla="*/ 22225 h 15"/>
                <a:gd name="T14" fmla="*/ 0 w 15"/>
                <a:gd name="T15" fmla="*/ 7937 h 15"/>
                <a:gd name="T16" fmla="*/ 6350 w 15"/>
                <a:gd name="T17" fmla="*/ 3175 h 15"/>
                <a:gd name="T18" fmla="*/ 6350 w 15"/>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5"/>
                <a:gd name="T32" fmla="*/ 15 w 15"/>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5">
                  <a:moveTo>
                    <a:pt x="15" y="7"/>
                  </a:moveTo>
                  <a:lnTo>
                    <a:pt x="15" y="10"/>
                  </a:lnTo>
                  <a:lnTo>
                    <a:pt x="13" y="14"/>
                  </a:lnTo>
                  <a:lnTo>
                    <a:pt x="9" y="15"/>
                  </a:lnTo>
                  <a:lnTo>
                    <a:pt x="4" y="14"/>
                  </a:lnTo>
                  <a:lnTo>
                    <a:pt x="1" y="14"/>
                  </a:lnTo>
                  <a:lnTo>
                    <a:pt x="0" y="5"/>
                  </a:lnTo>
                  <a:lnTo>
                    <a:pt x="4" y="2"/>
                  </a:lnTo>
                  <a:lnTo>
                    <a:pt x="4" y="0"/>
                  </a:lnTo>
                </a:path>
              </a:pathLst>
            </a:custGeom>
            <a:noFill/>
            <a:ln w="3">
              <a:solidFill>
                <a:srgbClr val="00BDFF"/>
              </a:solidFill>
              <a:prstDash val="solid"/>
              <a:round/>
              <a:headEnd/>
              <a:tailEnd/>
            </a:ln>
          </p:spPr>
          <p:txBody>
            <a:bodyPr/>
            <a:lstStyle/>
            <a:p>
              <a:endParaRPr lang="nb-NO" dirty="0"/>
            </a:p>
          </p:txBody>
        </p:sp>
        <p:sp>
          <p:nvSpPr>
            <p:cNvPr id="2464" name="Freeform 2604"/>
            <p:cNvSpPr>
              <a:spLocks/>
            </p:cNvSpPr>
            <p:nvPr/>
          </p:nvSpPr>
          <p:spPr bwMode="auto">
            <a:xfrm>
              <a:off x="3617913" y="5743575"/>
              <a:ext cx="33337" cy="66675"/>
            </a:xfrm>
            <a:custGeom>
              <a:avLst/>
              <a:gdLst>
                <a:gd name="T0" fmla="*/ 33337 w 21"/>
                <a:gd name="T1" fmla="*/ 53975 h 42"/>
                <a:gd name="T2" fmla="*/ 31750 w 21"/>
                <a:gd name="T3" fmla="*/ 57150 h 42"/>
                <a:gd name="T4" fmla="*/ 30162 w 21"/>
                <a:gd name="T5" fmla="*/ 58738 h 42"/>
                <a:gd name="T6" fmla="*/ 26987 w 21"/>
                <a:gd name="T7" fmla="*/ 65088 h 42"/>
                <a:gd name="T8" fmla="*/ 20637 w 21"/>
                <a:gd name="T9" fmla="*/ 66675 h 42"/>
                <a:gd name="T10" fmla="*/ 19050 w 21"/>
                <a:gd name="T11" fmla="*/ 63500 h 42"/>
                <a:gd name="T12" fmla="*/ 14287 w 21"/>
                <a:gd name="T13" fmla="*/ 60325 h 42"/>
                <a:gd name="T14" fmla="*/ 14287 w 21"/>
                <a:gd name="T15" fmla="*/ 53975 h 42"/>
                <a:gd name="T16" fmla="*/ 14287 w 21"/>
                <a:gd name="T17" fmla="*/ 52388 h 42"/>
                <a:gd name="T18" fmla="*/ 11112 w 21"/>
                <a:gd name="T19" fmla="*/ 42862 h 42"/>
                <a:gd name="T20" fmla="*/ 0 w 21"/>
                <a:gd name="T21" fmla="*/ 38100 h 42"/>
                <a:gd name="T22" fmla="*/ 0 w 21"/>
                <a:gd name="T23" fmla="*/ 25400 h 42"/>
                <a:gd name="T24" fmla="*/ 3175 w 21"/>
                <a:gd name="T25" fmla="*/ 20637 h 42"/>
                <a:gd name="T26" fmla="*/ 6350 w 21"/>
                <a:gd name="T27" fmla="*/ 12700 h 42"/>
                <a:gd name="T28" fmla="*/ 6350 w 21"/>
                <a:gd name="T29" fmla="*/ 12700 h 42"/>
                <a:gd name="T30" fmla="*/ 7937 w 21"/>
                <a:gd name="T31" fmla="*/ 9525 h 42"/>
                <a:gd name="T32" fmla="*/ 17462 w 21"/>
                <a:gd name="T33" fmla="*/ 0 h 42"/>
                <a:gd name="T34" fmla="*/ 11112 w 21"/>
                <a:gd name="T35" fmla="*/ 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42"/>
                <a:gd name="T56" fmla="*/ 21 w 21"/>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42">
                  <a:moveTo>
                    <a:pt x="21" y="34"/>
                  </a:moveTo>
                  <a:lnTo>
                    <a:pt x="20" y="36"/>
                  </a:lnTo>
                  <a:lnTo>
                    <a:pt x="19" y="37"/>
                  </a:lnTo>
                  <a:lnTo>
                    <a:pt x="17" y="41"/>
                  </a:lnTo>
                  <a:lnTo>
                    <a:pt x="13" y="42"/>
                  </a:lnTo>
                  <a:lnTo>
                    <a:pt x="12" y="40"/>
                  </a:lnTo>
                  <a:lnTo>
                    <a:pt x="9" y="38"/>
                  </a:lnTo>
                  <a:lnTo>
                    <a:pt x="9" y="34"/>
                  </a:lnTo>
                  <a:lnTo>
                    <a:pt x="9" y="33"/>
                  </a:lnTo>
                  <a:lnTo>
                    <a:pt x="7" y="27"/>
                  </a:lnTo>
                  <a:lnTo>
                    <a:pt x="0" y="24"/>
                  </a:lnTo>
                  <a:lnTo>
                    <a:pt x="0" y="16"/>
                  </a:lnTo>
                  <a:lnTo>
                    <a:pt x="2" y="13"/>
                  </a:lnTo>
                  <a:lnTo>
                    <a:pt x="4" y="8"/>
                  </a:lnTo>
                  <a:lnTo>
                    <a:pt x="5" y="6"/>
                  </a:lnTo>
                  <a:lnTo>
                    <a:pt x="11" y="0"/>
                  </a:lnTo>
                  <a:lnTo>
                    <a:pt x="7" y="0"/>
                  </a:lnTo>
                </a:path>
              </a:pathLst>
            </a:custGeom>
            <a:noFill/>
            <a:ln w="3">
              <a:solidFill>
                <a:srgbClr val="00BDFF"/>
              </a:solidFill>
              <a:prstDash val="solid"/>
              <a:round/>
              <a:headEnd/>
              <a:tailEnd/>
            </a:ln>
          </p:spPr>
          <p:txBody>
            <a:bodyPr/>
            <a:lstStyle/>
            <a:p>
              <a:endParaRPr lang="nb-NO" dirty="0"/>
            </a:p>
          </p:txBody>
        </p:sp>
        <p:sp>
          <p:nvSpPr>
            <p:cNvPr id="2465" name="Freeform 2605"/>
            <p:cNvSpPr>
              <a:spLocks/>
            </p:cNvSpPr>
            <p:nvPr/>
          </p:nvSpPr>
          <p:spPr bwMode="auto">
            <a:xfrm>
              <a:off x="2587625" y="5775325"/>
              <a:ext cx="52388" cy="38100"/>
            </a:xfrm>
            <a:custGeom>
              <a:avLst/>
              <a:gdLst>
                <a:gd name="T0" fmla="*/ 52388 w 33"/>
                <a:gd name="T1" fmla="*/ 7938 h 24"/>
                <a:gd name="T2" fmla="*/ 41275 w 33"/>
                <a:gd name="T3" fmla="*/ 12700 h 24"/>
                <a:gd name="T4" fmla="*/ 22225 w 33"/>
                <a:gd name="T5" fmla="*/ 22225 h 24"/>
                <a:gd name="T6" fmla="*/ 14288 w 33"/>
                <a:gd name="T7" fmla="*/ 33338 h 24"/>
                <a:gd name="T8" fmla="*/ 9525 w 33"/>
                <a:gd name="T9" fmla="*/ 38100 h 24"/>
                <a:gd name="T10" fmla="*/ 6350 w 33"/>
                <a:gd name="T11" fmla="*/ 25400 h 24"/>
                <a:gd name="T12" fmla="*/ 1588 w 33"/>
                <a:gd name="T13" fmla="*/ 14288 h 24"/>
                <a:gd name="T14" fmla="*/ 0 w 33"/>
                <a:gd name="T15" fmla="*/ 12700 h 24"/>
                <a:gd name="T16" fmla="*/ 19050 w 33"/>
                <a:gd name="T17" fmla="*/ 4763 h 24"/>
                <a:gd name="T18" fmla="*/ 15875 w 3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4"/>
                <a:gd name="T32" fmla="*/ 33 w 3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4">
                  <a:moveTo>
                    <a:pt x="33" y="5"/>
                  </a:moveTo>
                  <a:lnTo>
                    <a:pt x="26" y="8"/>
                  </a:lnTo>
                  <a:lnTo>
                    <a:pt x="14" y="14"/>
                  </a:lnTo>
                  <a:lnTo>
                    <a:pt x="9" y="21"/>
                  </a:lnTo>
                  <a:lnTo>
                    <a:pt x="6" y="24"/>
                  </a:lnTo>
                  <a:lnTo>
                    <a:pt x="4" y="16"/>
                  </a:lnTo>
                  <a:lnTo>
                    <a:pt x="1" y="9"/>
                  </a:lnTo>
                  <a:lnTo>
                    <a:pt x="0" y="8"/>
                  </a:lnTo>
                  <a:lnTo>
                    <a:pt x="12" y="3"/>
                  </a:lnTo>
                  <a:lnTo>
                    <a:pt x="10" y="0"/>
                  </a:lnTo>
                </a:path>
              </a:pathLst>
            </a:custGeom>
            <a:noFill/>
            <a:ln w="3">
              <a:solidFill>
                <a:srgbClr val="00BDFF"/>
              </a:solidFill>
              <a:prstDash val="solid"/>
              <a:round/>
              <a:headEnd/>
              <a:tailEnd/>
            </a:ln>
          </p:spPr>
          <p:txBody>
            <a:bodyPr/>
            <a:lstStyle/>
            <a:p>
              <a:endParaRPr lang="nb-NO" dirty="0"/>
            </a:p>
          </p:txBody>
        </p:sp>
        <p:sp>
          <p:nvSpPr>
            <p:cNvPr id="2466" name="Freeform 2606"/>
            <p:cNvSpPr>
              <a:spLocks/>
            </p:cNvSpPr>
            <p:nvPr/>
          </p:nvSpPr>
          <p:spPr bwMode="auto">
            <a:xfrm>
              <a:off x="3705225" y="5802313"/>
              <a:ext cx="11113" cy="14287"/>
            </a:xfrm>
            <a:custGeom>
              <a:avLst/>
              <a:gdLst>
                <a:gd name="T0" fmla="*/ 7938 w 7"/>
                <a:gd name="T1" fmla="*/ 7937 h 9"/>
                <a:gd name="T2" fmla="*/ 11113 w 7"/>
                <a:gd name="T3" fmla="*/ 1587 h 9"/>
                <a:gd name="T4" fmla="*/ 11113 w 7"/>
                <a:gd name="T5" fmla="*/ 0 h 9"/>
                <a:gd name="T6" fmla="*/ 11113 w 7"/>
                <a:gd name="T7" fmla="*/ 0 h 9"/>
                <a:gd name="T8" fmla="*/ 3175 w 7"/>
                <a:gd name="T9" fmla="*/ 0 h 9"/>
                <a:gd name="T10" fmla="*/ 4763 w 7"/>
                <a:gd name="T11" fmla="*/ 12700 h 9"/>
                <a:gd name="T12" fmla="*/ 0 w 7"/>
                <a:gd name="T13" fmla="*/ 14287 h 9"/>
                <a:gd name="T14" fmla="*/ 0 60000 65536"/>
                <a:gd name="T15" fmla="*/ 0 60000 65536"/>
                <a:gd name="T16" fmla="*/ 0 60000 65536"/>
                <a:gd name="T17" fmla="*/ 0 60000 65536"/>
                <a:gd name="T18" fmla="*/ 0 60000 65536"/>
                <a:gd name="T19" fmla="*/ 0 60000 65536"/>
                <a:gd name="T20" fmla="*/ 0 60000 65536"/>
                <a:gd name="T21" fmla="*/ 0 w 7"/>
                <a:gd name="T22" fmla="*/ 0 h 9"/>
                <a:gd name="T23" fmla="*/ 7 w 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9">
                  <a:moveTo>
                    <a:pt x="5" y="5"/>
                  </a:moveTo>
                  <a:lnTo>
                    <a:pt x="7" y="1"/>
                  </a:lnTo>
                  <a:lnTo>
                    <a:pt x="7" y="0"/>
                  </a:lnTo>
                  <a:lnTo>
                    <a:pt x="2" y="0"/>
                  </a:lnTo>
                  <a:lnTo>
                    <a:pt x="3" y="8"/>
                  </a:lnTo>
                  <a:lnTo>
                    <a:pt x="0" y="9"/>
                  </a:lnTo>
                </a:path>
              </a:pathLst>
            </a:custGeom>
            <a:noFill/>
            <a:ln w="3">
              <a:solidFill>
                <a:srgbClr val="00BDFF"/>
              </a:solidFill>
              <a:prstDash val="solid"/>
              <a:round/>
              <a:headEnd/>
              <a:tailEnd/>
            </a:ln>
          </p:spPr>
          <p:txBody>
            <a:bodyPr/>
            <a:lstStyle/>
            <a:p>
              <a:endParaRPr lang="nb-NO" dirty="0"/>
            </a:p>
          </p:txBody>
        </p:sp>
        <p:sp>
          <p:nvSpPr>
            <p:cNvPr id="2467" name="Freeform 2607"/>
            <p:cNvSpPr>
              <a:spLocks/>
            </p:cNvSpPr>
            <p:nvPr/>
          </p:nvSpPr>
          <p:spPr bwMode="auto">
            <a:xfrm>
              <a:off x="3370263" y="5807075"/>
              <a:ext cx="11112" cy="11113"/>
            </a:xfrm>
            <a:custGeom>
              <a:avLst/>
              <a:gdLst>
                <a:gd name="T0" fmla="*/ 11112 w 7"/>
                <a:gd name="T1" fmla="*/ 11113 h 7"/>
                <a:gd name="T2" fmla="*/ 11112 w 7"/>
                <a:gd name="T3" fmla="*/ 9525 h 7"/>
                <a:gd name="T4" fmla="*/ 4762 w 7"/>
                <a:gd name="T5" fmla="*/ 0 h 7"/>
                <a:gd name="T6" fmla="*/ 4762 w 7"/>
                <a:gd name="T7" fmla="*/ 0 h 7"/>
                <a:gd name="T8" fmla="*/ 4762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7" y="6"/>
                  </a:lnTo>
                  <a:lnTo>
                    <a:pt x="3" y="0"/>
                  </a:lnTo>
                  <a:lnTo>
                    <a:pt x="0" y="0"/>
                  </a:lnTo>
                </a:path>
              </a:pathLst>
            </a:custGeom>
            <a:noFill/>
            <a:ln w="3">
              <a:solidFill>
                <a:srgbClr val="00BDFF"/>
              </a:solidFill>
              <a:prstDash val="solid"/>
              <a:round/>
              <a:headEnd/>
              <a:tailEnd/>
            </a:ln>
          </p:spPr>
          <p:txBody>
            <a:bodyPr/>
            <a:lstStyle/>
            <a:p>
              <a:endParaRPr lang="nb-NO" dirty="0"/>
            </a:p>
          </p:txBody>
        </p:sp>
        <p:sp>
          <p:nvSpPr>
            <p:cNvPr id="2468" name="Freeform 2608"/>
            <p:cNvSpPr>
              <a:spLocks/>
            </p:cNvSpPr>
            <p:nvPr/>
          </p:nvSpPr>
          <p:spPr bwMode="auto">
            <a:xfrm>
              <a:off x="3662363" y="5807075"/>
              <a:ext cx="20637" cy="15875"/>
            </a:xfrm>
            <a:custGeom>
              <a:avLst/>
              <a:gdLst>
                <a:gd name="T0" fmla="*/ 20637 w 13"/>
                <a:gd name="T1" fmla="*/ 15875 h 10"/>
                <a:gd name="T2" fmla="*/ 17462 w 13"/>
                <a:gd name="T3" fmla="*/ 14288 h 10"/>
                <a:gd name="T4" fmla="*/ 15875 w 13"/>
                <a:gd name="T5" fmla="*/ 3175 h 10"/>
                <a:gd name="T6" fmla="*/ 12700 w 13"/>
                <a:gd name="T7" fmla="*/ 0 h 10"/>
                <a:gd name="T8" fmla="*/ 6350 w 13"/>
                <a:gd name="T9" fmla="*/ 0 h 10"/>
                <a:gd name="T10" fmla="*/ 0 w 13"/>
                <a:gd name="T11" fmla="*/ 11112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10"/>
                  </a:moveTo>
                  <a:lnTo>
                    <a:pt x="11" y="9"/>
                  </a:lnTo>
                  <a:lnTo>
                    <a:pt x="10" y="2"/>
                  </a:lnTo>
                  <a:lnTo>
                    <a:pt x="8" y="0"/>
                  </a:lnTo>
                  <a:lnTo>
                    <a:pt x="4" y="0"/>
                  </a:lnTo>
                  <a:lnTo>
                    <a:pt x="0" y="7"/>
                  </a:lnTo>
                </a:path>
              </a:pathLst>
            </a:custGeom>
            <a:noFill/>
            <a:ln w="3">
              <a:solidFill>
                <a:srgbClr val="00BDFF"/>
              </a:solidFill>
              <a:prstDash val="solid"/>
              <a:round/>
              <a:headEnd/>
              <a:tailEnd/>
            </a:ln>
          </p:spPr>
          <p:txBody>
            <a:bodyPr/>
            <a:lstStyle/>
            <a:p>
              <a:endParaRPr lang="nb-NO" dirty="0"/>
            </a:p>
          </p:txBody>
        </p:sp>
        <p:sp>
          <p:nvSpPr>
            <p:cNvPr id="2469" name="Freeform 2609"/>
            <p:cNvSpPr>
              <a:spLocks/>
            </p:cNvSpPr>
            <p:nvPr/>
          </p:nvSpPr>
          <p:spPr bwMode="auto">
            <a:xfrm>
              <a:off x="3652838" y="5797550"/>
              <a:ext cx="9525" cy="25400"/>
            </a:xfrm>
            <a:custGeom>
              <a:avLst/>
              <a:gdLst>
                <a:gd name="T0" fmla="*/ 9525 w 6"/>
                <a:gd name="T1" fmla="*/ 20637 h 16"/>
                <a:gd name="T2" fmla="*/ 4763 w 6"/>
                <a:gd name="T3" fmla="*/ 25400 h 16"/>
                <a:gd name="T4" fmla="*/ 0 w 6"/>
                <a:gd name="T5" fmla="*/ 23812 h 16"/>
                <a:gd name="T6" fmla="*/ 3175 w 6"/>
                <a:gd name="T7" fmla="*/ 15875 h 16"/>
                <a:gd name="T8" fmla="*/ 0 w 6"/>
                <a:gd name="T9" fmla="*/ 6350 h 16"/>
                <a:gd name="T10" fmla="*/ 0 w 6"/>
                <a:gd name="T11" fmla="*/ 0 h 16"/>
                <a:gd name="T12" fmla="*/ 0 60000 65536"/>
                <a:gd name="T13" fmla="*/ 0 60000 65536"/>
                <a:gd name="T14" fmla="*/ 0 60000 65536"/>
                <a:gd name="T15" fmla="*/ 0 60000 65536"/>
                <a:gd name="T16" fmla="*/ 0 60000 65536"/>
                <a:gd name="T17" fmla="*/ 0 60000 65536"/>
                <a:gd name="T18" fmla="*/ 0 w 6"/>
                <a:gd name="T19" fmla="*/ 0 h 16"/>
                <a:gd name="T20" fmla="*/ 6 w 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 h="16">
                  <a:moveTo>
                    <a:pt x="6" y="13"/>
                  </a:moveTo>
                  <a:lnTo>
                    <a:pt x="3" y="16"/>
                  </a:lnTo>
                  <a:lnTo>
                    <a:pt x="0" y="15"/>
                  </a:lnTo>
                  <a:lnTo>
                    <a:pt x="2" y="10"/>
                  </a:lnTo>
                  <a:lnTo>
                    <a:pt x="0" y="4"/>
                  </a:lnTo>
                  <a:lnTo>
                    <a:pt x="0" y="0"/>
                  </a:lnTo>
                </a:path>
              </a:pathLst>
            </a:custGeom>
            <a:noFill/>
            <a:ln w="3">
              <a:solidFill>
                <a:srgbClr val="00BDFF"/>
              </a:solidFill>
              <a:prstDash val="solid"/>
              <a:round/>
              <a:headEnd/>
              <a:tailEnd/>
            </a:ln>
          </p:spPr>
          <p:txBody>
            <a:bodyPr/>
            <a:lstStyle/>
            <a:p>
              <a:endParaRPr lang="nb-NO" dirty="0"/>
            </a:p>
          </p:txBody>
        </p:sp>
        <p:sp>
          <p:nvSpPr>
            <p:cNvPr id="2470" name="Freeform 2610"/>
            <p:cNvSpPr>
              <a:spLocks/>
            </p:cNvSpPr>
            <p:nvPr/>
          </p:nvSpPr>
          <p:spPr bwMode="auto">
            <a:xfrm>
              <a:off x="3683000" y="5816600"/>
              <a:ext cx="22225" cy="14288"/>
            </a:xfrm>
            <a:custGeom>
              <a:avLst/>
              <a:gdLst>
                <a:gd name="T0" fmla="*/ 22225 w 14"/>
                <a:gd name="T1" fmla="*/ 0 h 9"/>
                <a:gd name="T2" fmla="*/ 15875 w 14"/>
                <a:gd name="T3" fmla="*/ 1588 h 9"/>
                <a:gd name="T4" fmla="*/ 15875 w 14"/>
                <a:gd name="T5" fmla="*/ 4763 h 9"/>
                <a:gd name="T6" fmla="*/ 7938 w 14"/>
                <a:gd name="T7" fmla="*/ 14288 h 9"/>
                <a:gd name="T8" fmla="*/ 3175 w 14"/>
                <a:gd name="T9" fmla="*/ 12700 h 9"/>
                <a:gd name="T10" fmla="*/ 0 w 14"/>
                <a:gd name="T11" fmla="*/ 635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14" y="0"/>
                  </a:moveTo>
                  <a:lnTo>
                    <a:pt x="10" y="1"/>
                  </a:lnTo>
                  <a:lnTo>
                    <a:pt x="10" y="3"/>
                  </a:lnTo>
                  <a:lnTo>
                    <a:pt x="5" y="9"/>
                  </a:lnTo>
                  <a:lnTo>
                    <a:pt x="2" y="8"/>
                  </a:lnTo>
                  <a:lnTo>
                    <a:pt x="0" y="4"/>
                  </a:lnTo>
                </a:path>
              </a:pathLst>
            </a:custGeom>
            <a:noFill/>
            <a:ln w="3">
              <a:solidFill>
                <a:srgbClr val="00BDFF"/>
              </a:solidFill>
              <a:prstDash val="solid"/>
              <a:round/>
              <a:headEnd/>
              <a:tailEnd/>
            </a:ln>
          </p:spPr>
          <p:txBody>
            <a:bodyPr/>
            <a:lstStyle/>
            <a:p>
              <a:endParaRPr lang="nb-NO" dirty="0"/>
            </a:p>
          </p:txBody>
        </p:sp>
        <p:sp>
          <p:nvSpPr>
            <p:cNvPr id="2471" name="Freeform 2611"/>
            <p:cNvSpPr>
              <a:spLocks/>
            </p:cNvSpPr>
            <p:nvPr/>
          </p:nvSpPr>
          <p:spPr bwMode="auto">
            <a:xfrm>
              <a:off x="3381375" y="5816600"/>
              <a:ext cx="25400" cy="23813"/>
            </a:xfrm>
            <a:custGeom>
              <a:avLst/>
              <a:gdLst>
                <a:gd name="T0" fmla="*/ 25400 w 16"/>
                <a:gd name="T1" fmla="*/ 19050 h 15"/>
                <a:gd name="T2" fmla="*/ 22225 w 16"/>
                <a:gd name="T3" fmla="*/ 19050 h 15"/>
                <a:gd name="T4" fmla="*/ 15875 w 16"/>
                <a:gd name="T5" fmla="*/ 7938 h 15"/>
                <a:gd name="T6" fmla="*/ 19050 w 16"/>
                <a:gd name="T7" fmla="*/ 0 h 15"/>
                <a:gd name="T8" fmla="*/ 11112 w 16"/>
                <a:gd name="T9" fmla="*/ 0 h 15"/>
                <a:gd name="T10" fmla="*/ 11112 w 16"/>
                <a:gd name="T11" fmla="*/ 23813 h 15"/>
                <a:gd name="T12" fmla="*/ 4762 w 16"/>
                <a:gd name="T13" fmla="*/ 20638 h 15"/>
                <a:gd name="T14" fmla="*/ 1588 w 16"/>
                <a:gd name="T15" fmla="*/ 19050 h 15"/>
                <a:gd name="T16" fmla="*/ 1588 w 16"/>
                <a:gd name="T17" fmla="*/ 17463 h 15"/>
                <a:gd name="T18" fmla="*/ 0 w 16"/>
                <a:gd name="T19" fmla="*/ 1588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5"/>
                <a:gd name="T32" fmla="*/ 16 w 16"/>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5">
                  <a:moveTo>
                    <a:pt x="16" y="12"/>
                  </a:moveTo>
                  <a:lnTo>
                    <a:pt x="14" y="12"/>
                  </a:lnTo>
                  <a:lnTo>
                    <a:pt x="10" y="5"/>
                  </a:lnTo>
                  <a:lnTo>
                    <a:pt x="12" y="0"/>
                  </a:lnTo>
                  <a:lnTo>
                    <a:pt x="7" y="0"/>
                  </a:lnTo>
                  <a:lnTo>
                    <a:pt x="7" y="15"/>
                  </a:lnTo>
                  <a:lnTo>
                    <a:pt x="3" y="13"/>
                  </a:lnTo>
                  <a:lnTo>
                    <a:pt x="1" y="12"/>
                  </a:lnTo>
                  <a:lnTo>
                    <a:pt x="1" y="11"/>
                  </a:lnTo>
                  <a:lnTo>
                    <a:pt x="0" y="1"/>
                  </a:lnTo>
                </a:path>
              </a:pathLst>
            </a:custGeom>
            <a:noFill/>
            <a:ln w="3">
              <a:solidFill>
                <a:srgbClr val="00BDFF"/>
              </a:solidFill>
              <a:prstDash val="solid"/>
              <a:round/>
              <a:headEnd/>
              <a:tailEnd/>
            </a:ln>
          </p:spPr>
          <p:txBody>
            <a:bodyPr/>
            <a:lstStyle/>
            <a:p>
              <a:endParaRPr lang="nb-NO" dirty="0"/>
            </a:p>
          </p:txBody>
        </p:sp>
        <p:sp>
          <p:nvSpPr>
            <p:cNvPr id="2472" name="Freeform 2612"/>
            <p:cNvSpPr>
              <a:spLocks/>
            </p:cNvSpPr>
            <p:nvPr/>
          </p:nvSpPr>
          <p:spPr bwMode="auto">
            <a:xfrm>
              <a:off x="2603500" y="5789613"/>
              <a:ext cx="42863" cy="52387"/>
            </a:xfrm>
            <a:custGeom>
              <a:avLst/>
              <a:gdLst>
                <a:gd name="T0" fmla="*/ 17463 w 27"/>
                <a:gd name="T1" fmla="*/ 52387 h 33"/>
                <a:gd name="T2" fmla="*/ 6350 w 27"/>
                <a:gd name="T3" fmla="*/ 41275 h 33"/>
                <a:gd name="T4" fmla="*/ 0 w 27"/>
                <a:gd name="T5" fmla="*/ 33337 h 33"/>
                <a:gd name="T6" fmla="*/ 11113 w 27"/>
                <a:gd name="T7" fmla="*/ 17462 h 33"/>
                <a:gd name="T8" fmla="*/ 23813 w 27"/>
                <a:gd name="T9" fmla="*/ 7937 h 33"/>
                <a:gd name="T10" fmla="*/ 42863 w 27"/>
                <a:gd name="T11" fmla="*/ 0 h 33"/>
                <a:gd name="T12" fmla="*/ 0 60000 65536"/>
                <a:gd name="T13" fmla="*/ 0 60000 65536"/>
                <a:gd name="T14" fmla="*/ 0 60000 65536"/>
                <a:gd name="T15" fmla="*/ 0 60000 65536"/>
                <a:gd name="T16" fmla="*/ 0 60000 65536"/>
                <a:gd name="T17" fmla="*/ 0 60000 65536"/>
                <a:gd name="T18" fmla="*/ 0 w 27"/>
                <a:gd name="T19" fmla="*/ 0 h 33"/>
                <a:gd name="T20" fmla="*/ 27 w 2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7" h="33">
                  <a:moveTo>
                    <a:pt x="11" y="33"/>
                  </a:moveTo>
                  <a:lnTo>
                    <a:pt x="4" y="26"/>
                  </a:lnTo>
                  <a:lnTo>
                    <a:pt x="0" y="21"/>
                  </a:lnTo>
                  <a:lnTo>
                    <a:pt x="7" y="11"/>
                  </a:lnTo>
                  <a:lnTo>
                    <a:pt x="15" y="5"/>
                  </a:lnTo>
                  <a:lnTo>
                    <a:pt x="27" y="0"/>
                  </a:lnTo>
                </a:path>
              </a:pathLst>
            </a:custGeom>
            <a:noFill/>
            <a:ln w="3">
              <a:solidFill>
                <a:srgbClr val="00BDFF"/>
              </a:solidFill>
              <a:prstDash val="solid"/>
              <a:round/>
              <a:headEnd/>
              <a:tailEnd/>
            </a:ln>
          </p:spPr>
          <p:txBody>
            <a:bodyPr/>
            <a:lstStyle/>
            <a:p>
              <a:endParaRPr lang="nb-NO" dirty="0"/>
            </a:p>
          </p:txBody>
        </p:sp>
        <p:sp>
          <p:nvSpPr>
            <p:cNvPr id="2473" name="Freeform 2613"/>
            <p:cNvSpPr>
              <a:spLocks/>
            </p:cNvSpPr>
            <p:nvPr/>
          </p:nvSpPr>
          <p:spPr bwMode="auto">
            <a:xfrm>
              <a:off x="3516313" y="5829300"/>
              <a:ext cx="4762" cy="12700"/>
            </a:xfrm>
            <a:custGeom>
              <a:avLst/>
              <a:gdLst>
                <a:gd name="T0" fmla="*/ 4762 w 3"/>
                <a:gd name="T1" fmla="*/ 12700 h 8"/>
                <a:gd name="T2" fmla="*/ 0 w 3"/>
                <a:gd name="T3" fmla="*/ 0 h 8"/>
                <a:gd name="T4" fmla="*/ 0 w 3"/>
                <a:gd name="T5" fmla="*/ 4762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lnTo>
                    <a:pt x="0" y="0"/>
                  </a:lnTo>
                  <a:lnTo>
                    <a:pt x="0" y="3"/>
                  </a:lnTo>
                </a:path>
              </a:pathLst>
            </a:custGeom>
            <a:noFill/>
            <a:ln w="3">
              <a:solidFill>
                <a:srgbClr val="00BDFF"/>
              </a:solidFill>
              <a:prstDash val="solid"/>
              <a:round/>
              <a:headEnd/>
              <a:tailEnd/>
            </a:ln>
          </p:spPr>
          <p:txBody>
            <a:bodyPr/>
            <a:lstStyle/>
            <a:p>
              <a:endParaRPr lang="nb-NO" dirty="0"/>
            </a:p>
          </p:txBody>
        </p:sp>
        <p:sp>
          <p:nvSpPr>
            <p:cNvPr id="2474" name="Freeform 2614"/>
            <p:cNvSpPr>
              <a:spLocks/>
            </p:cNvSpPr>
            <p:nvPr/>
          </p:nvSpPr>
          <p:spPr bwMode="auto">
            <a:xfrm>
              <a:off x="3502025" y="5816600"/>
              <a:ext cx="7938" cy="26988"/>
            </a:xfrm>
            <a:custGeom>
              <a:avLst/>
              <a:gdLst>
                <a:gd name="T0" fmla="*/ 7938 w 5"/>
                <a:gd name="T1" fmla="*/ 6350 h 17"/>
                <a:gd name="T2" fmla="*/ 7938 w 5"/>
                <a:gd name="T3" fmla="*/ 1588 h 17"/>
                <a:gd name="T4" fmla="*/ 6350 w 5"/>
                <a:gd name="T5" fmla="*/ 0 h 17"/>
                <a:gd name="T6" fmla="*/ 0 w 5"/>
                <a:gd name="T7" fmla="*/ 14288 h 17"/>
                <a:gd name="T8" fmla="*/ 0 w 5"/>
                <a:gd name="T9" fmla="*/ 17463 h 17"/>
                <a:gd name="T10" fmla="*/ 0 w 5"/>
                <a:gd name="T11" fmla="*/ 23813 h 17"/>
                <a:gd name="T12" fmla="*/ 0 w 5"/>
                <a:gd name="T13" fmla="*/ 26988 h 17"/>
                <a:gd name="T14" fmla="*/ 0 60000 65536"/>
                <a:gd name="T15" fmla="*/ 0 60000 65536"/>
                <a:gd name="T16" fmla="*/ 0 60000 65536"/>
                <a:gd name="T17" fmla="*/ 0 60000 65536"/>
                <a:gd name="T18" fmla="*/ 0 60000 65536"/>
                <a:gd name="T19" fmla="*/ 0 60000 65536"/>
                <a:gd name="T20" fmla="*/ 0 60000 65536"/>
                <a:gd name="T21" fmla="*/ 0 w 5"/>
                <a:gd name="T22" fmla="*/ 0 h 17"/>
                <a:gd name="T23" fmla="*/ 5 w 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7">
                  <a:moveTo>
                    <a:pt x="5" y="4"/>
                  </a:moveTo>
                  <a:lnTo>
                    <a:pt x="5" y="1"/>
                  </a:lnTo>
                  <a:lnTo>
                    <a:pt x="4" y="0"/>
                  </a:lnTo>
                  <a:lnTo>
                    <a:pt x="0" y="9"/>
                  </a:lnTo>
                  <a:lnTo>
                    <a:pt x="0" y="11"/>
                  </a:lnTo>
                  <a:lnTo>
                    <a:pt x="0" y="15"/>
                  </a:lnTo>
                  <a:lnTo>
                    <a:pt x="0" y="17"/>
                  </a:lnTo>
                </a:path>
              </a:pathLst>
            </a:custGeom>
            <a:noFill/>
            <a:ln w="3">
              <a:solidFill>
                <a:srgbClr val="00BDFF"/>
              </a:solidFill>
              <a:prstDash val="solid"/>
              <a:round/>
              <a:headEnd/>
              <a:tailEnd/>
            </a:ln>
          </p:spPr>
          <p:txBody>
            <a:bodyPr/>
            <a:lstStyle/>
            <a:p>
              <a:endParaRPr lang="nb-NO" dirty="0"/>
            </a:p>
          </p:txBody>
        </p:sp>
        <p:sp>
          <p:nvSpPr>
            <p:cNvPr id="2475" name="Freeform 2615"/>
            <p:cNvSpPr>
              <a:spLocks/>
            </p:cNvSpPr>
            <p:nvPr/>
          </p:nvSpPr>
          <p:spPr bwMode="auto">
            <a:xfrm>
              <a:off x="2620963" y="5842000"/>
              <a:ext cx="15875" cy="4763"/>
            </a:xfrm>
            <a:custGeom>
              <a:avLst/>
              <a:gdLst>
                <a:gd name="T0" fmla="*/ 15875 w 10"/>
                <a:gd name="T1" fmla="*/ 4763 h 3"/>
                <a:gd name="T2" fmla="*/ 12700 w 10"/>
                <a:gd name="T3" fmla="*/ 1588 h 3"/>
                <a:gd name="T4" fmla="*/ 6350 w 10"/>
                <a:gd name="T5" fmla="*/ 1588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10" y="3"/>
                  </a:moveTo>
                  <a:lnTo>
                    <a:pt x="8" y="1"/>
                  </a:lnTo>
                  <a:lnTo>
                    <a:pt x="4" y="1"/>
                  </a:lnTo>
                  <a:lnTo>
                    <a:pt x="0" y="0"/>
                  </a:lnTo>
                </a:path>
              </a:pathLst>
            </a:custGeom>
            <a:noFill/>
            <a:ln w="3">
              <a:solidFill>
                <a:srgbClr val="00BDFF"/>
              </a:solidFill>
              <a:prstDash val="solid"/>
              <a:round/>
              <a:headEnd/>
              <a:tailEnd/>
            </a:ln>
          </p:spPr>
          <p:txBody>
            <a:bodyPr/>
            <a:lstStyle/>
            <a:p>
              <a:endParaRPr lang="nb-NO" dirty="0"/>
            </a:p>
          </p:txBody>
        </p:sp>
        <p:sp>
          <p:nvSpPr>
            <p:cNvPr id="2476" name="Line 2616"/>
            <p:cNvSpPr>
              <a:spLocks noChangeShapeType="1"/>
            </p:cNvSpPr>
            <p:nvPr/>
          </p:nvSpPr>
          <p:spPr bwMode="auto">
            <a:xfrm flipH="1" flipV="1">
              <a:off x="3509963" y="5822950"/>
              <a:ext cx="4762" cy="23813"/>
            </a:xfrm>
            <a:prstGeom prst="line">
              <a:avLst/>
            </a:prstGeom>
            <a:noFill/>
            <a:ln w="3">
              <a:solidFill>
                <a:srgbClr val="00BDFF"/>
              </a:solidFill>
              <a:round/>
              <a:headEnd/>
              <a:tailEnd/>
            </a:ln>
          </p:spPr>
          <p:txBody>
            <a:bodyPr/>
            <a:lstStyle/>
            <a:p>
              <a:endParaRPr lang="nb-NO" dirty="0"/>
            </a:p>
          </p:txBody>
        </p:sp>
        <p:sp>
          <p:nvSpPr>
            <p:cNvPr id="2477" name="Freeform 2617"/>
            <p:cNvSpPr>
              <a:spLocks/>
            </p:cNvSpPr>
            <p:nvPr/>
          </p:nvSpPr>
          <p:spPr bwMode="auto">
            <a:xfrm>
              <a:off x="3711575" y="5810250"/>
              <a:ext cx="14288" cy="36513"/>
            </a:xfrm>
            <a:custGeom>
              <a:avLst/>
              <a:gdLst>
                <a:gd name="T0" fmla="*/ 14288 w 9"/>
                <a:gd name="T1" fmla="*/ 31750 h 23"/>
                <a:gd name="T2" fmla="*/ 12700 w 9"/>
                <a:gd name="T3" fmla="*/ 36513 h 23"/>
                <a:gd name="T4" fmla="*/ 12700 w 9"/>
                <a:gd name="T5" fmla="*/ 36513 h 23"/>
                <a:gd name="T6" fmla="*/ 7938 w 9"/>
                <a:gd name="T7" fmla="*/ 36513 h 23"/>
                <a:gd name="T8" fmla="*/ 6350 w 9"/>
                <a:gd name="T9" fmla="*/ 33338 h 23"/>
                <a:gd name="T10" fmla="*/ 6350 w 9"/>
                <a:gd name="T11" fmla="*/ 23813 h 23"/>
                <a:gd name="T12" fmla="*/ 6350 w 9"/>
                <a:gd name="T13" fmla="*/ 23813 h 23"/>
                <a:gd name="T14" fmla="*/ 0 w 9"/>
                <a:gd name="T15" fmla="*/ 19050 h 23"/>
                <a:gd name="T16" fmla="*/ 1588 w 9"/>
                <a:gd name="T17" fmla="*/ 4763 h 23"/>
                <a:gd name="T18" fmla="*/ 1588 w 9"/>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3"/>
                <a:gd name="T32" fmla="*/ 9 w 9"/>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3">
                  <a:moveTo>
                    <a:pt x="9" y="20"/>
                  </a:moveTo>
                  <a:lnTo>
                    <a:pt x="8" y="23"/>
                  </a:lnTo>
                  <a:lnTo>
                    <a:pt x="5" y="23"/>
                  </a:lnTo>
                  <a:lnTo>
                    <a:pt x="4" y="21"/>
                  </a:lnTo>
                  <a:lnTo>
                    <a:pt x="4" y="15"/>
                  </a:lnTo>
                  <a:lnTo>
                    <a:pt x="0" y="12"/>
                  </a:lnTo>
                  <a:lnTo>
                    <a:pt x="1" y="3"/>
                  </a:lnTo>
                  <a:lnTo>
                    <a:pt x="1" y="0"/>
                  </a:lnTo>
                </a:path>
              </a:pathLst>
            </a:custGeom>
            <a:noFill/>
            <a:ln w="3">
              <a:solidFill>
                <a:srgbClr val="00BDFF"/>
              </a:solidFill>
              <a:prstDash val="solid"/>
              <a:round/>
              <a:headEnd/>
              <a:tailEnd/>
            </a:ln>
          </p:spPr>
          <p:txBody>
            <a:bodyPr/>
            <a:lstStyle/>
            <a:p>
              <a:endParaRPr lang="nb-NO" dirty="0"/>
            </a:p>
          </p:txBody>
        </p:sp>
        <p:sp>
          <p:nvSpPr>
            <p:cNvPr id="2478" name="Line 2618"/>
            <p:cNvSpPr>
              <a:spLocks noChangeShapeType="1"/>
            </p:cNvSpPr>
            <p:nvPr/>
          </p:nvSpPr>
          <p:spPr bwMode="auto">
            <a:xfrm>
              <a:off x="3502025" y="5843588"/>
              <a:ext cx="1588" cy="4762"/>
            </a:xfrm>
            <a:prstGeom prst="line">
              <a:avLst/>
            </a:prstGeom>
            <a:noFill/>
            <a:ln w="3">
              <a:solidFill>
                <a:srgbClr val="00BDFF"/>
              </a:solidFill>
              <a:round/>
              <a:headEnd/>
              <a:tailEnd/>
            </a:ln>
          </p:spPr>
          <p:txBody>
            <a:bodyPr/>
            <a:lstStyle/>
            <a:p>
              <a:endParaRPr lang="nb-NO" dirty="0"/>
            </a:p>
          </p:txBody>
        </p:sp>
        <p:sp>
          <p:nvSpPr>
            <p:cNvPr id="2479" name="Freeform 2619"/>
            <p:cNvSpPr>
              <a:spLocks/>
            </p:cNvSpPr>
            <p:nvPr/>
          </p:nvSpPr>
          <p:spPr bwMode="auto">
            <a:xfrm>
              <a:off x="3521075" y="5754688"/>
              <a:ext cx="47625" cy="93662"/>
            </a:xfrm>
            <a:custGeom>
              <a:avLst/>
              <a:gdLst>
                <a:gd name="T0" fmla="*/ 47625 w 30"/>
                <a:gd name="T1" fmla="*/ 1587 h 59"/>
                <a:gd name="T2" fmla="*/ 47625 w 30"/>
                <a:gd name="T3" fmla="*/ 4762 h 59"/>
                <a:gd name="T4" fmla="*/ 42863 w 30"/>
                <a:gd name="T5" fmla="*/ 15875 h 59"/>
                <a:gd name="T6" fmla="*/ 30163 w 30"/>
                <a:gd name="T7" fmla="*/ 7937 h 59"/>
                <a:gd name="T8" fmla="*/ 30163 w 30"/>
                <a:gd name="T9" fmla="*/ 7937 h 59"/>
                <a:gd name="T10" fmla="*/ 23813 w 30"/>
                <a:gd name="T11" fmla="*/ 0 h 59"/>
                <a:gd name="T12" fmla="*/ 23813 w 30"/>
                <a:gd name="T13" fmla="*/ 0 h 59"/>
                <a:gd name="T14" fmla="*/ 23813 w 30"/>
                <a:gd name="T15" fmla="*/ 0 h 59"/>
                <a:gd name="T16" fmla="*/ 22225 w 30"/>
                <a:gd name="T17" fmla="*/ 7937 h 59"/>
                <a:gd name="T18" fmla="*/ 17463 w 30"/>
                <a:gd name="T19" fmla="*/ 14287 h 59"/>
                <a:gd name="T20" fmla="*/ 15875 w 30"/>
                <a:gd name="T21" fmla="*/ 25400 h 59"/>
                <a:gd name="T22" fmla="*/ 12700 w 30"/>
                <a:gd name="T23" fmla="*/ 31750 h 59"/>
                <a:gd name="T24" fmla="*/ 7938 w 30"/>
                <a:gd name="T25" fmla="*/ 46037 h 59"/>
                <a:gd name="T26" fmla="*/ 6350 w 30"/>
                <a:gd name="T27" fmla="*/ 58737 h 59"/>
                <a:gd name="T28" fmla="*/ 1588 w 30"/>
                <a:gd name="T29" fmla="*/ 63500 h 59"/>
                <a:gd name="T30" fmla="*/ 3175 w 30"/>
                <a:gd name="T31" fmla="*/ 76200 h 59"/>
                <a:gd name="T32" fmla="*/ 3175 w 30"/>
                <a:gd name="T33" fmla="*/ 93662 h 59"/>
                <a:gd name="T34" fmla="*/ 0 w 30"/>
                <a:gd name="T35" fmla="*/ 87312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59"/>
                <a:gd name="T56" fmla="*/ 30 w 30"/>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59">
                  <a:moveTo>
                    <a:pt x="30" y="1"/>
                  </a:moveTo>
                  <a:lnTo>
                    <a:pt x="30" y="3"/>
                  </a:lnTo>
                  <a:lnTo>
                    <a:pt x="27" y="10"/>
                  </a:lnTo>
                  <a:lnTo>
                    <a:pt x="19" y="5"/>
                  </a:lnTo>
                  <a:lnTo>
                    <a:pt x="15" y="0"/>
                  </a:lnTo>
                  <a:lnTo>
                    <a:pt x="14" y="5"/>
                  </a:lnTo>
                  <a:lnTo>
                    <a:pt x="11" y="9"/>
                  </a:lnTo>
                  <a:lnTo>
                    <a:pt x="10" y="16"/>
                  </a:lnTo>
                  <a:lnTo>
                    <a:pt x="8" y="20"/>
                  </a:lnTo>
                  <a:lnTo>
                    <a:pt x="5" y="29"/>
                  </a:lnTo>
                  <a:lnTo>
                    <a:pt x="4" y="37"/>
                  </a:lnTo>
                  <a:lnTo>
                    <a:pt x="1" y="40"/>
                  </a:lnTo>
                  <a:lnTo>
                    <a:pt x="2" y="48"/>
                  </a:lnTo>
                  <a:lnTo>
                    <a:pt x="2" y="59"/>
                  </a:lnTo>
                  <a:lnTo>
                    <a:pt x="0" y="55"/>
                  </a:lnTo>
                </a:path>
              </a:pathLst>
            </a:custGeom>
            <a:noFill/>
            <a:ln w="3">
              <a:solidFill>
                <a:srgbClr val="00BDFF"/>
              </a:solidFill>
              <a:prstDash val="solid"/>
              <a:round/>
              <a:headEnd/>
              <a:tailEnd/>
            </a:ln>
          </p:spPr>
          <p:txBody>
            <a:bodyPr/>
            <a:lstStyle/>
            <a:p>
              <a:endParaRPr lang="nb-NO" dirty="0"/>
            </a:p>
          </p:txBody>
        </p:sp>
        <p:sp>
          <p:nvSpPr>
            <p:cNvPr id="2480" name="Freeform 2620"/>
            <p:cNvSpPr>
              <a:spLocks/>
            </p:cNvSpPr>
            <p:nvPr/>
          </p:nvSpPr>
          <p:spPr bwMode="auto">
            <a:xfrm>
              <a:off x="3535363" y="5813425"/>
              <a:ext cx="22225" cy="36513"/>
            </a:xfrm>
            <a:custGeom>
              <a:avLst/>
              <a:gdLst>
                <a:gd name="T0" fmla="*/ 9525 w 14"/>
                <a:gd name="T1" fmla="*/ 36513 h 23"/>
                <a:gd name="T2" fmla="*/ 3175 w 14"/>
                <a:gd name="T3" fmla="*/ 34925 h 23"/>
                <a:gd name="T4" fmla="*/ 1588 w 14"/>
                <a:gd name="T5" fmla="*/ 22225 h 23"/>
                <a:gd name="T6" fmla="*/ 1588 w 14"/>
                <a:gd name="T7" fmla="*/ 22225 h 23"/>
                <a:gd name="T8" fmla="*/ 0 w 14"/>
                <a:gd name="T9" fmla="*/ 11113 h 23"/>
                <a:gd name="T10" fmla="*/ 1588 w 14"/>
                <a:gd name="T11" fmla="*/ 7938 h 23"/>
                <a:gd name="T12" fmla="*/ 3175 w 14"/>
                <a:gd name="T13" fmla="*/ 3175 h 23"/>
                <a:gd name="T14" fmla="*/ 3175 w 14"/>
                <a:gd name="T15" fmla="*/ 1588 h 23"/>
                <a:gd name="T16" fmla="*/ 3175 w 14"/>
                <a:gd name="T17" fmla="*/ 0 h 23"/>
                <a:gd name="T18" fmla="*/ 3175 w 14"/>
                <a:gd name="T19" fmla="*/ 0 h 23"/>
                <a:gd name="T20" fmla="*/ 14288 w 14"/>
                <a:gd name="T21" fmla="*/ 0 h 23"/>
                <a:gd name="T22" fmla="*/ 14288 w 14"/>
                <a:gd name="T23" fmla="*/ 11113 h 23"/>
                <a:gd name="T24" fmla="*/ 15875 w 14"/>
                <a:gd name="T25" fmla="*/ 17463 h 23"/>
                <a:gd name="T26" fmla="*/ 20638 w 14"/>
                <a:gd name="T27" fmla="*/ 23813 h 23"/>
                <a:gd name="T28" fmla="*/ 22225 w 14"/>
                <a:gd name="T29" fmla="*/ 28575 h 23"/>
                <a:gd name="T30" fmla="*/ 19050 w 14"/>
                <a:gd name="T31" fmla="*/ 34925 h 23"/>
                <a:gd name="T32" fmla="*/ 15875 w 14"/>
                <a:gd name="T33" fmla="*/ 34925 h 23"/>
                <a:gd name="T34" fmla="*/ 12700 w 14"/>
                <a:gd name="T35" fmla="*/ 28575 h 23"/>
                <a:gd name="T36" fmla="*/ 12700 w 14"/>
                <a:gd name="T37" fmla="*/ 22225 h 23"/>
                <a:gd name="T38" fmla="*/ 9525 w 14"/>
                <a:gd name="T39" fmla="*/ 23813 h 23"/>
                <a:gd name="T40" fmla="*/ 9525 w 14"/>
                <a:gd name="T41" fmla="*/ 33338 h 23"/>
                <a:gd name="T42" fmla="*/ 9525 w 14"/>
                <a:gd name="T43" fmla="*/ 36513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23"/>
                <a:gd name="T68" fmla="*/ 14 w 14"/>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23">
                  <a:moveTo>
                    <a:pt x="6" y="23"/>
                  </a:moveTo>
                  <a:lnTo>
                    <a:pt x="2" y="22"/>
                  </a:lnTo>
                  <a:lnTo>
                    <a:pt x="1" y="14"/>
                  </a:lnTo>
                  <a:lnTo>
                    <a:pt x="0" y="7"/>
                  </a:lnTo>
                  <a:lnTo>
                    <a:pt x="1" y="5"/>
                  </a:lnTo>
                  <a:lnTo>
                    <a:pt x="2" y="2"/>
                  </a:lnTo>
                  <a:lnTo>
                    <a:pt x="2" y="1"/>
                  </a:lnTo>
                  <a:lnTo>
                    <a:pt x="2" y="0"/>
                  </a:lnTo>
                  <a:lnTo>
                    <a:pt x="9" y="0"/>
                  </a:lnTo>
                  <a:lnTo>
                    <a:pt x="9" y="7"/>
                  </a:lnTo>
                  <a:lnTo>
                    <a:pt x="10" y="11"/>
                  </a:lnTo>
                  <a:lnTo>
                    <a:pt x="13" y="15"/>
                  </a:lnTo>
                  <a:lnTo>
                    <a:pt x="14" y="18"/>
                  </a:lnTo>
                  <a:lnTo>
                    <a:pt x="12" y="22"/>
                  </a:lnTo>
                  <a:lnTo>
                    <a:pt x="10" y="22"/>
                  </a:lnTo>
                  <a:lnTo>
                    <a:pt x="8" y="18"/>
                  </a:lnTo>
                  <a:lnTo>
                    <a:pt x="8" y="14"/>
                  </a:lnTo>
                  <a:lnTo>
                    <a:pt x="6" y="15"/>
                  </a:lnTo>
                  <a:lnTo>
                    <a:pt x="6" y="21"/>
                  </a:lnTo>
                  <a:lnTo>
                    <a:pt x="6" y="23"/>
                  </a:lnTo>
                </a:path>
              </a:pathLst>
            </a:custGeom>
            <a:noFill/>
            <a:ln w="3">
              <a:solidFill>
                <a:srgbClr val="00BDFF"/>
              </a:solidFill>
              <a:prstDash val="solid"/>
              <a:round/>
              <a:headEnd/>
              <a:tailEnd/>
            </a:ln>
          </p:spPr>
          <p:txBody>
            <a:bodyPr/>
            <a:lstStyle/>
            <a:p>
              <a:endParaRPr lang="nb-NO" dirty="0"/>
            </a:p>
          </p:txBody>
        </p:sp>
        <p:sp>
          <p:nvSpPr>
            <p:cNvPr id="2481" name="Freeform 2621"/>
            <p:cNvSpPr>
              <a:spLocks/>
            </p:cNvSpPr>
            <p:nvPr/>
          </p:nvSpPr>
          <p:spPr bwMode="auto">
            <a:xfrm>
              <a:off x="2549525" y="5789613"/>
              <a:ext cx="90488" cy="61912"/>
            </a:xfrm>
            <a:custGeom>
              <a:avLst/>
              <a:gdLst>
                <a:gd name="T0" fmla="*/ 0 w 57"/>
                <a:gd name="T1" fmla="*/ 11112 h 39"/>
                <a:gd name="T2" fmla="*/ 9525 w 57"/>
                <a:gd name="T3" fmla="*/ 1587 h 39"/>
                <a:gd name="T4" fmla="*/ 11113 w 57"/>
                <a:gd name="T5" fmla="*/ 0 h 39"/>
                <a:gd name="T6" fmla="*/ 19050 w 57"/>
                <a:gd name="T7" fmla="*/ 0 h 39"/>
                <a:gd name="T8" fmla="*/ 26988 w 57"/>
                <a:gd name="T9" fmla="*/ 7937 h 39"/>
                <a:gd name="T10" fmla="*/ 31750 w 57"/>
                <a:gd name="T11" fmla="*/ 12700 h 39"/>
                <a:gd name="T12" fmla="*/ 36513 w 57"/>
                <a:gd name="T13" fmla="*/ 17462 h 39"/>
                <a:gd name="T14" fmla="*/ 44450 w 57"/>
                <a:gd name="T15" fmla="*/ 31750 h 39"/>
                <a:gd name="T16" fmla="*/ 46038 w 57"/>
                <a:gd name="T17" fmla="*/ 33337 h 39"/>
                <a:gd name="T18" fmla="*/ 52388 w 57"/>
                <a:gd name="T19" fmla="*/ 46037 h 39"/>
                <a:gd name="T20" fmla="*/ 52388 w 57"/>
                <a:gd name="T21" fmla="*/ 46037 h 39"/>
                <a:gd name="T22" fmla="*/ 57150 w 57"/>
                <a:gd name="T23" fmla="*/ 53975 h 39"/>
                <a:gd name="T24" fmla="*/ 71438 w 57"/>
                <a:gd name="T25" fmla="*/ 60325 h 39"/>
                <a:gd name="T26" fmla="*/ 79375 w 57"/>
                <a:gd name="T27" fmla="*/ 61912 h 39"/>
                <a:gd name="T28" fmla="*/ 90488 w 57"/>
                <a:gd name="T29" fmla="*/ 61912 h 39"/>
                <a:gd name="T30" fmla="*/ 87313 w 57"/>
                <a:gd name="T31" fmla="*/ 5715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39"/>
                <a:gd name="T50" fmla="*/ 57 w 57"/>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39">
                  <a:moveTo>
                    <a:pt x="0" y="7"/>
                  </a:moveTo>
                  <a:lnTo>
                    <a:pt x="6" y="1"/>
                  </a:lnTo>
                  <a:lnTo>
                    <a:pt x="7" y="0"/>
                  </a:lnTo>
                  <a:lnTo>
                    <a:pt x="12" y="0"/>
                  </a:lnTo>
                  <a:lnTo>
                    <a:pt x="17" y="5"/>
                  </a:lnTo>
                  <a:lnTo>
                    <a:pt x="20" y="8"/>
                  </a:lnTo>
                  <a:lnTo>
                    <a:pt x="23" y="11"/>
                  </a:lnTo>
                  <a:lnTo>
                    <a:pt x="28" y="20"/>
                  </a:lnTo>
                  <a:lnTo>
                    <a:pt x="29" y="21"/>
                  </a:lnTo>
                  <a:lnTo>
                    <a:pt x="33" y="29"/>
                  </a:lnTo>
                  <a:lnTo>
                    <a:pt x="36" y="34"/>
                  </a:lnTo>
                  <a:lnTo>
                    <a:pt x="45" y="38"/>
                  </a:lnTo>
                  <a:lnTo>
                    <a:pt x="50" y="39"/>
                  </a:lnTo>
                  <a:lnTo>
                    <a:pt x="57" y="39"/>
                  </a:lnTo>
                  <a:lnTo>
                    <a:pt x="55" y="36"/>
                  </a:lnTo>
                </a:path>
              </a:pathLst>
            </a:custGeom>
            <a:noFill/>
            <a:ln w="3">
              <a:solidFill>
                <a:srgbClr val="00BDFF"/>
              </a:solidFill>
              <a:prstDash val="solid"/>
              <a:round/>
              <a:headEnd/>
              <a:tailEnd/>
            </a:ln>
          </p:spPr>
          <p:txBody>
            <a:bodyPr/>
            <a:lstStyle/>
            <a:p>
              <a:endParaRPr lang="nb-NO" dirty="0"/>
            </a:p>
          </p:txBody>
        </p:sp>
        <p:sp>
          <p:nvSpPr>
            <p:cNvPr id="2482" name="Freeform 2622"/>
            <p:cNvSpPr>
              <a:spLocks/>
            </p:cNvSpPr>
            <p:nvPr/>
          </p:nvSpPr>
          <p:spPr bwMode="auto">
            <a:xfrm>
              <a:off x="3514725" y="5834063"/>
              <a:ext cx="3175" cy="17462"/>
            </a:xfrm>
            <a:custGeom>
              <a:avLst/>
              <a:gdLst>
                <a:gd name="T0" fmla="*/ 1588 w 2"/>
                <a:gd name="T1" fmla="*/ 0 h 11"/>
                <a:gd name="T2" fmla="*/ 3175 w 2"/>
                <a:gd name="T3" fmla="*/ 15875 h 11"/>
                <a:gd name="T4" fmla="*/ 0 w 2"/>
                <a:gd name="T5" fmla="*/ 17462 h 11"/>
                <a:gd name="T6" fmla="*/ 0 w 2"/>
                <a:gd name="T7" fmla="*/ 1270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1" y="0"/>
                  </a:moveTo>
                  <a:lnTo>
                    <a:pt x="2" y="10"/>
                  </a:lnTo>
                  <a:lnTo>
                    <a:pt x="0" y="11"/>
                  </a:lnTo>
                  <a:lnTo>
                    <a:pt x="0" y="8"/>
                  </a:lnTo>
                </a:path>
              </a:pathLst>
            </a:custGeom>
            <a:noFill/>
            <a:ln w="3">
              <a:solidFill>
                <a:srgbClr val="00BDFF"/>
              </a:solidFill>
              <a:prstDash val="solid"/>
              <a:round/>
              <a:headEnd/>
              <a:tailEnd/>
            </a:ln>
          </p:spPr>
          <p:txBody>
            <a:bodyPr/>
            <a:lstStyle/>
            <a:p>
              <a:endParaRPr lang="nb-NO" dirty="0"/>
            </a:p>
          </p:txBody>
        </p:sp>
        <p:sp>
          <p:nvSpPr>
            <p:cNvPr id="2483" name="Freeform 2623"/>
            <p:cNvSpPr>
              <a:spLocks/>
            </p:cNvSpPr>
            <p:nvPr/>
          </p:nvSpPr>
          <p:spPr bwMode="auto">
            <a:xfrm>
              <a:off x="3757613" y="5840413"/>
              <a:ext cx="4762" cy="15875"/>
            </a:xfrm>
            <a:custGeom>
              <a:avLst/>
              <a:gdLst>
                <a:gd name="T0" fmla="*/ 4762 w 3"/>
                <a:gd name="T1" fmla="*/ 15875 h 10"/>
                <a:gd name="T2" fmla="*/ 0 w 3"/>
                <a:gd name="T3" fmla="*/ 3175 h 10"/>
                <a:gd name="T4" fmla="*/ 0 w 3"/>
                <a:gd name="T5" fmla="*/ 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3" y="10"/>
                  </a:moveTo>
                  <a:lnTo>
                    <a:pt x="0" y="2"/>
                  </a:lnTo>
                  <a:lnTo>
                    <a:pt x="0" y="0"/>
                  </a:lnTo>
                </a:path>
              </a:pathLst>
            </a:custGeom>
            <a:noFill/>
            <a:ln w="3">
              <a:solidFill>
                <a:srgbClr val="00BDFF"/>
              </a:solidFill>
              <a:prstDash val="solid"/>
              <a:round/>
              <a:headEnd/>
              <a:tailEnd/>
            </a:ln>
          </p:spPr>
          <p:txBody>
            <a:bodyPr/>
            <a:lstStyle/>
            <a:p>
              <a:endParaRPr lang="nb-NO" dirty="0"/>
            </a:p>
          </p:txBody>
        </p:sp>
        <p:sp>
          <p:nvSpPr>
            <p:cNvPr id="2484" name="Freeform 2624"/>
            <p:cNvSpPr>
              <a:spLocks/>
            </p:cNvSpPr>
            <p:nvPr/>
          </p:nvSpPr>
          <p:spPr bwMode="auto">
            <a:xfrm>
              <a:off x="3497263" y="5848350"/>
              <a:ext cx="6350" cy="14288"/>
            </a:xfrm>
            <a:custGeom>
              <a:avLst/>
              <a:gdLst>
                <a:gd name="T0" fmla="*/ 6350 w 4"/>
                <a:gd name="T1" fmla="*/ 0 h 9"/>
                <a:gd name="T2" fmla="*/ 6350 w 4"/>
                <a:gd name="T3" fmla="*/ 6350 h 9"/>
                <a:gd name="T4" fmla="*/ 0 w 4"/>
                <a:gd name="T5" fmla="*/ 14288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lnTo>
                    <a:pt x="4" y="4"/>
                  </a:lnTo>
                  <a:lnTo>
                    <a:pt x="0" y="9"/>
                  </a:lnTo>
                </a:path>
              </a:pathLst>
            </a:custGeom>
            <a:noFill/>
            <a:ln w="3">
              <a:solidFill>
                <a:srgbClr val="00BDFF"/>
              </a:solidFill>
              <a:prstDash val="solid"/>
              <a:round/>
              <a:headEnd/>
              <a:tailEnd/>
            </a:ln>
          </p:spPr>
          <p:txBody>
            <a:bodyPr/>
            <a:lstStyle/>
            <a:p>
              <a:endParaRPr lang="nb-NO" dirty="0"/>
            </a:p>
          </p:txBody>
        </p:sp>
        <p:sp>
          <p:nvSpPr>
            <p:cNvPr id="2485" name="Freeform 2625"/>
            <p:cNvSpPr>
              <a:spLocks/>
            </p:cNvSpPr>
            <p:nvPr/>
          </p:nvSpPr>
          <p:spPr bwMode="auto">
            <a:xfrm>
              <a:off x="3406775" y="5835650"/>
              <a:ext cx="15875" cy="26988"/>
            </a:xfrm>
            <a:custGeom>
              <a:avLst/>
              <a:gdLst>
                <a:gd name="T0" fmla="*/ 15875 w 10"/>
                <a:gd name="T1" fmla="*/ 26988 h 17"/>
                <a:gd name="T2" fmla="*/ 9525 w 10"/>
                <a:gd name="T3" fmla="*/ 12700 h 17"/>
                <a:gd name="T4" fmla="*/ 9525 w 10"/>
                <a:gd name="T5" fmla="*/ 11113 h 17"/>
                <a:gd name="T6" fmla="*/ 7938 w 10"/>
                <a:gd name="T7" fmla="*/ 0 h 17"/>
                <a:gd name="T8" fmla="*/ 1588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10" y="17"/>
                  </a:moveTo>
                  <a:lnTo>
                    <a:pt x="6" y="8"/>
                  </a:lnTo>
                  <a:lnTo>
                    <a:pt x="6" y="7"/>
                  </a:lnTo>
                  <a:lnTo>
                    <a:pt x="5" y="0"/>
                  </a:lnTo>
                  <a:lnTo>
                    <a:pt x="1" y="0"/>
                  </a:lnTo>
                  <a:lnTo>
                    <a:pt x="0" y="0"/>
                  </a:lnTo>
                </a:path>
              </a:pathLst>
            </a:custGeom>
            <a:noFill/>
            <a:ln w="3">
              <a:solidFill>
                <a:srgbClr val="00BDFF"/>
              </a:solidFill>
              <a:prstDash val="solid"/>
              <a:round/>
              <a:headEnd/>
              <a:tailEnd/>
            </a:ln>
          </p:spPr>
          <p:txBody>
            <a:bodyPr/>
            <a:lstStyle/>
            <a:p>
              <a:endParaRPr lang="nb-NO" dirty="0"/>
            </a:p>
          </p:txBody>
        </p:sp>
        <p:sp>
          <p:nvSpPr>
            <p:cNvPr id="2486" name="Line 2626"/>
            <p:cNvSpPr>
              <a:spLocks noChangeShapeType="1"/>
            </p:cNvSpPr>
            <p:nvPr/>
          </p:nvSpPr>
          <p:spPr bwMode="auto">
            <a:xfrm flipH="1" flipV="1">
              <a:off x="3762375" y="5856288"/>
              <a:ext cx="1588" cy="7937"/>
            </a:xfrm>
            <a:prstGeom prst="line">
              <a:avLst/>
            </a:prstGeom>
            <a:noFill/>
            <a:ln w="3">
              <a:solidFill>
                <a:srgbClr val="00BDFF"/>
              </a:solidFill>
              <a:round/>
              <a:headEnd/>
              <a:tailEnd/>
            </a:ln>
          </p:spPr>
          <p:txBody>
            <a:bodyPr/>
            <a:lstStyle/>
            <a:p>
              <a:endParaRPr lang="nb-NO" dirty="0"/>
            </a:p>
          </p:txBody>
        </p:sp>
        <p:sp>
          <p:nvSpPr>
            <p:cNvPr id="2487" name="Freeform 2627"/>
            <p:cNvSpPr>
              <a:spLocks/>
            </p:cNvSpPr>
            <p:nvPr/>
          </p:nvSpPr>
          <p:spPr bwMode="auto">
            <a:xfrm>
              <a:off x="3482975" y="5857875"/>
              <a:ext cx="14288" cy="6350"/>
            </a:xfrm>
            <a:custGeom>
              <a:avLst/>
              <a:gdLst>
                <a:gd name="T0" fmla="*/ 14288 w 9"/>
                <a:gd name="T1" fmla="*/ 4762 h 4"/>
                <a:gd name="T2" fmla="*/ 4763 w 9"/>
                <a:gd name="T3" fmla="*/ 6350 h 4"/>
                <a:gd name="T4" fmla="*/ 0 w 9"/>
                <a:gd name="T5" fmla="*/ 3175 h 4"/>
                <a:gd name="T6" fmla="*/ 1588 w 9"/>
                <a:gd name="T7" fmla="*/ 0 h 4"/>
                <a:gd name="T8" fmla="*/ 0 60000 65536"/>
                <a:gd name="T9" fmla="*/ 0 60000 65536"/>
                <a:gd name="T10" fmla="*/ 0 60000 65536"/>
                <a:gd name="T11" fmla="*/ 0 60000 65536"/>
                <a:gd name="T12" fmla="*/ 0 w 9"/>
                <a:gd name="T13" fmla="*/ 0 h 4"/>
                <a:gd name="T14" fmla="*/ 9 w 9"/>
                <a:gd name="T15" fmla="*/ 4 h 4"/>
              </a:gdLst>
              <a:ahLst/>
              <a:cxnLst>
                <a:cxn ang="T8">
                  <a:pos x="T0" y="T1"/>
                </a:cxn>
                <a:cxn ang="T9">
                  <a:pos x="T2" y="T3"/>
                </a:cxn>
                <a:cxn ang="T10">
                  <a:pos x="T4" y="T5"/>
                </a:cxn>
                <a:cxn ang="T11">
                  <a:pos x="T6" y="T7"/>
                </a:cxn>
              </a:cxnLst>
              <a:rect l="T12" t="T13" r="T14" b="T15"/>
              <a:pathLst>
                <a:path w="9" h="4">
                  <a:moveTo>
                    <a:pt x="9" y="3"/>
                  </a:moveTo>
                  <a:lnTo>
                    <a:pt x="3" y="4"/>
                  </a:lnTo>
                  <a:lnTo>
                    <a:pt x="0" y="2"/>
                  </a:lnTo>
                  <a:lnTo>
                    <a:pt x="1" y="0"/>
                  </a:lnTo>
                </a:path>
              </a:pathLst>
            </a:custGeom>
            <a:noFill/>
            <a:ln w="3">
              <a:solidFill>
                <a:srgbClr val="00BDFF"/>
              </a:solidFill>
              <a:prstDash val="solid"/>
              <a:round/>
              <a:headEnd/>
              <a:tailEnd/>
            </a:ln>
          </p:spPr>
          <p:txBody>
            <a:bodyPr/>
            <a:lstStyle/>
            <a:p>
              <a:endParaRPr lang="nb-NO" dirty="0"/>
            </a:p>
          </p:txBody>
        </p:sp>
        <p:sp>
          <p:nvSpPr>
            <p:cNvPr id="2488" name="Freeform 2628"/>
            <p:cNvSpPr>
              <a:spLocks/>
            </p:cNvSpPr>
            <p:nvPr/>
          </p:nvSpPr>
          <p:spPr bwMode="auto">
            <a:xfrm>
              <a:off x="3414713" y="5848350"/>
              <a:ext cx="73025" cy="33338"/>
            </a:xfrm>
            <a:custGeom>
              <a:avLst/>
              <a:gdLst>
                <a:gd name="T0" fmla="*/ 69850 w 46"/>
                <a:gd name="T1" fmla="*/ 9525 h 21"/>
                <a:gd name="T2" fmla="*/ 73025 w 46"/>
                <a:gd name="T3" fmla="*/ 7938 h 21"/>
                <a:gd name="T4" fmla="*/ 69850 w 46"/>
                <a:gd name="T5" fmla="*/ 3175 h 21"/>
                <a:gd name="T6" fmla="*/ 65088 w 46"/>
                <a:gd name="T7" fmla="*/ 6350 h 21"/>
                <a:gd name="T8" fmla="*/ 55563 w 46"/>
                <a:gd name="T9" fmla="*/ 12700 h 21"/>
                <a:gd name="T10" fmla="*/ 53975 w 46"/>
                <a:gd name="T11" fmla="*/ 1588 h 21"/>
                <a:gd name="T12" fmla="*/ 53975 w 46"/>
                <a:gd name="T13" fmla="*/ 1588 h 21"/>
                <a:gd name="T14" fmla="*/ 46037 w 46"/>
                <a:gd name="T15" fmla="*/ 0 h 21"/>
                <a:gd name="T16" fmla="*/ 49212 w 46"/>
                <a:gd name="T17" fmla="*/ 15875 h 21"/>
                <a:gd name="T18" fmla="*/ 49212 w 46"/>
                <a:gd name="T19" fmla="*/ 20638 h 21"/>
                <a:gd name="T20" fmla="*/ 46037 w 46"/>
                <a:gd name="T21" fmla="*/ 26988 h 21"/>
                <a:gd name="T22" fmla="*/ 7938 w 46"/>
                <a:gd name="T23" fmla="*/ 33338 h 21"/>
                <a:gd name="T24" fmla="*/ 0 w 46"/>
                <a:gd name="T25" fmla="*/ 26988 h 21"/>
                <a:gd name="T26" fmla="*/ 7938 w 46"/>
                <a:gd name="T27" fmla="*/ 14288 h 21"/>
                <a:gd name="T28" fmla="*/ 7938 w 46"/>
                <a:gd name="T29" fmla="*/ 14288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1"/>
                <a:gd name="T47" fmla="*/ 46 w 46"/>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1">
                  <a:moveTo>
                    <a:pt x="44" y="6"/>
                  </a:moveTo>
                  <a:lnTo>
                    <a:pt x="46" y="5"/>
                  </a:lnTo>
                  <a:lnTo>
                    <a:pt x="44" y="2"/>
                  </a:lnTo>
                  <a:lnTo>
                    <a:pt x="41" y="4"/>
                  </a:lnTo>
                  <a:lnTo>
                    <a:pt x="35" y="8"/>
                  </a:lnTo>
                  <a:lnTo>
                    <a:pt x="34" y="1"/>
                  </a:lnTo>
                  <a:lnTo>
                    <a:pt x="29" y="0"/>
                  </a:lnTo>
                  <a:lnTo>
                    <a:pt x="31" y="10"/>
                  </a:lnTo>
                  <a:lnTo>
                    <a:pt x="31" y="13"/>
                  </a:lnTo>
                  <a:lnTo>
                    <a:pt x="29" y="17"/>
                  </a:lnTo>
                  <a:lnTo>
                    <a:pt x="5" y="21"/>
                  </a:lnTo>
                  <a:lnTo>
                    <a:pt x="0" y="17"/>
                  </a:lnTo>
                  <a:lnTo>
                    <a:pt x="5" y="9"/>
                  </a:lnTo>
                </a:path>
              </a:pathLst>
            </a:custGeom>
            <a:noFill/>
            <a:ln w="3">
              <a:solidFill>
                <a:srgbClr val="00BDFF"/>
              </a:solidFill>
              <a:prstDash val="solid"/>
              <a:round/>
              <a:headEnd/>
              <a:tailEnd/>
            </a:ln>
          </p:spPr>
          <p:txBody>
            <a:bodyPr/>
            <a:lstStyle/>
            <a:p>
              <a:endParaRPr lang="nb-NO" dirty="0"/>
            </a:p>
          </p:txBody>
        </p:sp>
        <p:sp>
          <p:nvSpPr>
            <p:cNvPr id="2489" name="Freeform 2629"/>
            <p:cNvSpPr>
              <a:spLocks/>
            </p:cNvSpPr>
            <p:nvPr/>
          </p:nvSpPr>
          <p:spPr bwMode="auto">
            <a:xfrm>
              <a:off x="3763963" y="5864225"/>
              <a:ext cx="12700" cy="30163"/>
            </a:xfrm>
            <a:custGeom>
              <a:avLst/>
              <a:gdLst>
                <a:gd name="T0" fmla="*/ 6350 w 8"/>
                <a:gd name="T1" fmla="*/ 26988 h 19"/>
                <a:gd name="T2" fmla="*/ 7937 w 8"/>
                <a:gd name="T3" fmla="*/ 30163 h 19"/>
                <a:gd name="T4" fmla="*/ 9525 w 8"/>
                <a:gd name="T5" fmla="*/ 30163 h 19"/>
                <a:gd name="T6" fmla="*/ 12700 w 8"/>
                <a:gd name="T7" fmla="*/ 26988 h 19"/>
                <a:gd name="T8" fmla="*/ 9525 w 8"/>
                <a:gd name="T9" fmla="*/ 25400 h 19"/>
                <a:gd name="T10" fmla="*/ 9525 w 8"/>
                <a:gd name="T11" fmla="*/ 23813 h 19"/>
                <a:gd name="T12" fmla="*/ 6350 w 8"/>
                <a:gd name="T13" fmla="*/ 14288 h 19"/>
                <a:gd name="T14" fmla="*/ 1588 w 8"/>
                <a:gd name="T15" fmla="*/ 4763 h 19"/>
                <a:gd name="T16" fmla="*/ 0 w 8"/>
                <a:gd name="T17" fmla="*/ 3175 h 19"/>
                <a:gd name="T18" fmla="*/ 0 w 8"/>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
                <a:gd name="T32" fmla="*/ 8 w 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
                  <a:moveTo>
                    <a:pt x="4" y="17"/>
                  </a:moveTo>
                  <a:lnTo>
                    <a:pt x="5" y="19"/>
                  </a:lnTo>
                  <a:lnTo>
                    <a:pt x="6" y="19"/>
                  </a:lnTo>
                  <a:lnTo>
                    <a:pt x="8" y="17"/>
                  </a:lnTo>
                  <a:lnTo>
                    <a:pt x="6" y="16"/>
                  </a:lnTo>
                  <a:lnTo>
                    <a:pt x="6" y="15"/>
                  </a:lnTo>
                  <a:lnTo>
                    <a:pt x="4" y="9"/>
                  </a:lnTo>
                  <a:lnTo>
                    <a:pt x="1" y="3"/>
                  </a:lnTo>
                  <a:lnTo>
                    <a:pt x="0" y="2"/>
                  </a:lnTo>
                  <a:lnTo>
                    <a:pt x="0" y="0"/>
                  </a:lnTo>
                </a:path>
              </a:pathLst>
            </a:custGeom>
            <a:noFill/>
            <a:ln w="3">
              <a:solidFill>
                <a:srgbClr val="00BDFF"/>
              </a:solidFill>
              <a:prstDash val="solid"/>
              <a:round/>
              <a:headEnd/>
              <a:tailEnd/>
            </a:ln>
          </p:spPr>
          <p:txBody>
            <a:bodyPr/>
            <a:lstStyle/>
            <a:p>
              <a:endParaRPr lang="nb-NO" dirty="0"/>
            </a:p>
          </p:txBody>
        </p:sp>
        <p:sp>
          <p:nvSpPr>
            <p:cNvPr id="2490" name="Freeform 2630"/>
            <p:cNvSpPr>
              <a:spLocks/>
            </p:cNvSpPr>
            <p:nvPr/>
          </p:nvSpPr>
          <p:spPr bwMode="auto">
            <a:xfrm>
              <a:off x="2532063" y="5999163"/>
              <a:ext cx="22225" cy="20637"/>
            </a:xfrm>
            <a:custGeom>
              <a:avLst/>
              <a:gdLst>
                <a:gd name="T0" fmla="*/ 22225 w 14"/>
                <a:gd name="T1" fmla="*/ 20637 h 13"/>
                <a:gd name="T2" fmla="*/ 11113 w 14"/>
                <a:gd name="T3" fmla="*/ 19050 h 13"/>
                <a:gd name="T4" fmla="*/ 9525 w 14"/>
                <a:gd name="T5" fmla="*/ 9525 h 13"/>
                <a:gd name="T6" fmla="*/ 1588 w 14"/>
                <a:gd name="T7" fmla="*/ 11112 h 13"/>
                <a:gd name="T8" fmla="*/ 0 w 14"/>
                <a:gd name="T9" fmla="*/ 11112 h 13"/>
                <a:gd name="T10" fmla="*/ 0 w 14"/>
                <a:gd name="T11" fmla="*/ 3175 h 13"/>
                <a:gd name="T12" fmla="*/ 17463 w 14"/>
                <a:gd name="T13" fmla="*/ 0 h 13"/>
                <a:gd name="T14" fmla="*/ 22225 w 14"/>
                <a:gd name="T15" fmla="*/ 20637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4" y="13"/>
                  </a:moveTo>
                  <a:lnTo>
                    <a:pt x="7" y="12"/>
                  </a:lnTo>
                  <a:lnTo>
                    <a:pt x="6" y="6"/>
                  </a:lnTo>
                  <a:lnTo>
                    <a:pt x="1" y="7"/>
                  </a:lnTo>
                  <a:lnTo>
                    <a:pt x="0" y="7"/>
                  </a:lnTo>
                  <a:lnTo>
                    <a:pt x="0" y="2"/>
                  </a:lnTo>
                  <a:lnTo>
                    <a:pt x="11" y="0"/>
                  </a:lnTo>
                  <a:lnTo>
                    <a:pt x="14" y="13"/>
                  </a:lnTo>
                </a:path>
              </a:pathLst>
            </a:custGeom>
            <a:noFill/>
            <a:ln w="3">
              <a:solidFill>
                <a:srgbClr val="00BDFF"/>
              </a:solidFill>
              <a:prstDash val="solid"/>
              <a:round/>
              <a:headEnd/>
              <a:tailEnd/>
            </a:ln>
          </p:spPr>
          <p:txBody>
            <a:bodyPr/>
            <a:lstStyle/>
            <a:p>
              <a:endParaRPr lang="nb-NO" dirty="0"/>
            </a:p>
          </p:txBody>
        </p:sp>
        <p:sp>
          <p:nvSpPr>
            <p:cNvPr id="2491" name="Freeform 2631"/>
            <p:cNvSpPr>
              <a:spLocks/>
            </p:cNvSpPr>
            <p:nvPr/>
          </p:nvSpPr>
          <p:spPr bwMode="auto">
            <a:xfrm>
              <a:off x="3192463" y="5807075"/>
              <a:ext cx="207962" cy="242888"/>
            </a:xfrm>
            <a:custGeom>
              <a:avLst/>
              <a:gdLst>
                <a:gd name="T0" fmla="*/ 163512 w 131"/>
                <a:gd name="T1" fmla="*/ 0 h 153"/>
                <a:gd name="T2" fmla="*/ 163512 w 131"/>
                <a:gd name="T3" fmla="*/ 0 h 153"/>
                <a:gd name="T4" fmla="*/ 173037 w 131"/>
                <a:gd name="T5" fmla="*/ 9525 h 153"/>
                <a:gd name="T6" fmla="*/ 177800 w 131"/>
                <a:gd name="T7" fmla="*/ 26988 h 153"/>
                <a:gd name="T8" fmla="*/ 193674 w 131"/>
                <a:gd name="T9" fmla="*/ 36513 h 153"/>
                <a:gd name="T10" fmla="*/ 203200 w 131"/>
                <a:gd name="T11" fmla="*/ 47625 h 153"/>
                <a:gd name="T12" fmla="*/ 196849 w 131"/>
                <a:gd name="T13" fmla="*/ 57150 h 153"/>
                <a:gd name="T14" fmla="*/ 187325 w 131"/>
                <a:gd name="T15" fmla="*/ 68263 h 153"/>
                <a:gd name="T16" fmla="*/ 173037 w 131"/>
                <a:gd name="T17" fmla="*/ 77788 h 153"/>
                <a:gd name="T18" fmla="*/ 150812 w 131"/>
                <a:gd name="T19" fmla="*/ 77788 h 153"/>
                <a:gd name="T20" fmla="*/ 147637 w 131"/>
                <a:gd name="T21" fmla="*/ 82550 h 153"/>
                <a:gd name="T22" fmla="*/ 133350 w 131"/>
                <a:gd name="T23" fmla="*/ 88900 h 153"/>
                <a:gd name="T24" fmla="*/ 133350 w 131"/>
                <a:gd name="T25" fmla="*/ 103188 h 153"/>
                <a:gd name="T26" fmla="*/ 120650 w 131"/>
                <a:gd name="T27" fmla="*/ 107950 h 153"/>
                <a:gd name="T28" fmla="*/ 106362 w 131"/>
                <a:gd name="T29" fmla="*/ 98425 h 153"/>
                <a:gd name="T30" fmla="*/ 115887 w 131"/>
                <a:gd name="T31" fmla="*/ 115888 h 153"/>
                <a:gd name="T32" fmla="*/ 133350 w 131"/>
                <a:gd name="T33" fmla="*/ 114300 h 153"/>
                <a:gd name="T34" fmla="*/ 134937 w 131"/>
                <a:gd name="T35" fmla="*/ 123825 h 153"/>
                <a:gd name="T36" fmla="*/ 114300 w 131"/>
                <a:gd name="T37" fmla="*/ 144463 h 153"/>
                <a:gd name="T38" fmla="*/ 90487 w 131"/>
                <a:gd name="T39" fmla="*/ 153988 h 153"/>
                <a:gd name="T40" fmla="*/ 74612 w 131"/>
                <a:gd name="T41" fmla="*/ 150813 h 153"/>
                <a:gd name="T42" fmla="*/ 52387 w 131"/>
                <a:gd name="T43" fmla="*/ 149225 h 153"/>
                <a:gd name="T44" fmla="*/ 66675 w 131"/>
                <a:gd name="T45" fmla="*/ 163513 h 153"/>
                <a:gd name="T46" fmla="*/ 76200 w 131"/>
                <a:gd name="T47" fmla="*/ 158750 h 153"/>
                <a:gd name="T48" fmla="*/ 85725 w 131"/>
                <a:gd name="T49" fmla="*/ 169863 h 153"/>
                <a:gd name="T50" fmla="*/ 79375 w 131"/>
                <a:gd name="T51" fmla="*/ 177800 h 153"/>
                <a:gd name="T52" fmla="*/ 66675 w 131"/>
                <a:gd name="T53" fmla="*/ 188913 h 153"/>
                <a:gd name="T54" fmla="*/ 36512 w 131"/>
                <a:gd name="T55" fmla="*/ 204788 h 153"/>
                <a:gd name="T56" fmla="*/ 19050 w 131"/>
                <a:gd name="T57" fmla="*/ 198438 h 153"/>
                <a:gd name="T58" fmla="*/ 20637 w 131"/>
                <a:gd name="T59" fmla="*/ 215900 h 153"/>
                <a:gd name="T60" fmla="*/ 12700 w 131"/>
                <a:gd name="T61" fmla="*/ 231775 h 153"/>
                <a:gd name="T62" fmla="*/ 0 w 131"/>
                <a:gd name="T63" fmla="*/ 242888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1"/>
                <a:gd name="T97" fmla="*/ 0 h 153"/>
                <a:gd name="T98" fmla="*/ 131 w 131"/>
                <a:gd name="T99" fmla="*/ 153 h 1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1" h="153">
                  <a:moveTo>
                    <a:pt x="112" y="0"/>
                  </a:moveTo>
                  <a:lnTo>
                    <a:pt x="103" y="0"/>
                  </a:lnTo>
                  <a:lnTo>
                    <a:pt x="109" y="6"/>
                  </a:lnTo>
                  <a:lnTo>
                    <a:pt x="114" y="10"/>
                  </a:lnTo>
                  <a:lnTo>
                    <a:pt x="112" y="17"/>
                  </a:lnTo>
                  <a:lnTo>
                    <a:pt x="118" y="22"/>
                  </a:lnTo>
                  <a:lnTo>
                    <a:pt x="122" y="23"/>
                  </a:lnTo>
                  <a:lnTo>
                    <a:pt x="124" y="23"/>
                  </a:lnTo>
                  <a:lnTo>
                    <a:pt x="128" y="30"/>
                  </a:lnTo>
                  <a:lnTo>
                    <a:pt x="131" y="36"/>
                  </a:lnTo>
                  <a:lnTo>
                    <a:pt x="124" y="36"/>
                  </a:lnTo>
                  <a:lnTo>
                    <a:pt x="120" y="39"/>
                  </a:lnTo>
                  <a:lnTo>
                    <a:pt x="118" y="43"/>
                  </a:lnTo>
                  <a:lnTo>
                    <a:pt x="112" y="47"/>
                  </a:lnTo>
                  <a:lnTo>
                    <a:pt x="109" y="49"/>
                  </a:lnTo>
                  <a:lnTo>
                    <a:pt x="102" y="52"/>
                  </a:lnTo>
                  <a:lnTo>
                    <a:pt x="95" y="49"/>
                  </a:lnTo>
                  <a:lnTo>
                    <a:pt x="93" y="52"/>
                  </a:lnTo>
                  <a:lnTo>
                    <a:pt x="89" y="59"/>
                  </a:lnTo>
                  <a:lnTo>
                    <a:pt x="84" y="56"/>
                  </a:lnTo>
                  <a:lnTo>
                    <a:pt x="84" y="60"/>
                  </a:lnTo>
                  <a:lnTo>
                    <a:pt x="84" y="65"/>
                  </a:lnTo>
                  <a:lnTo>
                    <a:pt x="81" y="68"/>
                  </a:lnTo>
                  <a:lnTo>
                    <a:pt x="76" y="68"/>
                  </a:lnTo>
                  <a:lnTo>
                    <a:pt x="73" y="65"/>
                  </a:lnTo>
                  <a:lnTo>
                    <a:pt x="67" y="62"/>
                  </a:lnTo>
                  <a:lnTo>
                    <a:pt x="64" y="73"/>
                  </a:lnTo>
                  <a:lnTo>
                    <a:pt x="73" y="73"/>
                  </a:lnTo>
                  <a:lnTo>
                    <a:pt x="82" y="72"/>
                  </a:lnTo>
                  <a:lnTo>
                    <a:pt x="84" y="72"/>
                  </a:lnTo>
                  <a:lnTo>
                    <a:pt x="84" y="73"/>
                  </a:lnTo>
                  <a:lnTo>
                    <a:pt x="85" y="78"/>
                  </a:lnTo>
                  <a:lnTo>
                    <a:pt x="74" y="89"/>
                  </a:lnTo>
                  <a:lnTo>
                    <a:pt x="72" y="91"/>
                  </a:lnTo>
                  <a:lnTo>
                    <a:pt x="67" y="95"/>
                  </a:lnTo>
                  <a:lnTo>
                    <a:pt x="57" y="97"/>
                  </a:lnTo>
                  <a:lnTo>
                    <a:pt x="47" y="95"/>
                  </a:lnTo>
                  <a:lnTo>
                    <a:pt x="37" y="94"/>
                  </a:lnTo>
                  <a:lnTo>
                    <a:pt x="33" y="94"/>
                  </a:lnTo>
                  <a:lnTo>
                    <a:pt x="30" y="99"/>
                  </a:lnTo>
                  <a:lnTo>
                    <a:pt x="42" y="103"/>
                  </a:lnTo>
                  <a:lnTo>
                    <a:pt x="40" y="100"/>
                  </a:lnTo>
                  <a:lnTo>
                    <a:pt x="48" y="100"/>
                  </a:lnTo>
                  <a:lnTo>
                    <a:pt x="56" y="102"/>
                  </a:lnTo>
                  <a:lnTo>
                    <a:pt x="54" y="107"/>
                  </a:lnTo>
                  <a:lnTo>
                    <a:pt x="46" y="108"/>
                  </a:lnTo>
                  <a:lnTo>
                    <a:pt x="50" y="112"/>
                  </a:lnTo>
                  <a:lnTo>
                    <a:pt x="43" y="119"/>
                  </a:lnTo>
                  <a:lnTo>
                    <a:pt x="42" y="119"/>
                  </a:lnTo>
                  <a:lnTo>
                    <a:pt x="30" y="124"/>
                  </a:lnTo>
                  <a:lnTo>
                    <a:pt x="23" y="129"/>
                  </a:lnTo>
                  <a:lnTo>
                    <a:pt x="18" y="131"/>
                  </a:lnTo>
                  <a:lnTo>
                    <a:pt x="12" y="125"/>
                  </a:lnTo>
                  <a:lnTo>
                    <a:pt x="13" y="136"/>
                  </a:lnTo>
                  <a:lnTo>
                    <a:pt x="12" y="141"/>
                  </a:lnTo>
                  <a:lnTo>
                    <a:pt x="8" y="146"/>
                  </a:lnTo>
                  <a:lnTo>
                    <a:pt x="2" y="150"/>
                  </a:lnTo>
                  <a:lnTo>
                    <a:pt x="0" y="153"/>
                  </a:lnTo>
                </a:path>
              </a:pathLst>
            </a:custGeom>
            <a:noFill/>
            <a:ln w="3">
              <a:solidFill>
                <a:srgbClr val="00BDFF"/>
              </a:solidFill>
              <a:prstDash val="solid"/>
              <a:round/>
              <a:headEnd/>
              <a:tailEnd/>
            </a:ln>
          </p:spPr>
          <p:txBody>
            <a:bodyPr/>
            <a:lstStyle/>
            <a:p>
              <a:endParaRPr lang="nb-NO" dirty="0"/>
            </a:p>
          </p:txBody>
        </p:sp>
        <p:sp>
          <p:nvSpPr>
            <p:cNvPr id="2492" name="Freeform 2632"/>
            <p:cNvSpPr>
              <a:spLocks/>
            </p:cNvSpPr>
            <p:nvPr/>
          </p:nvSpPr>
          <p:spPr bwMode="auto">
            <a:xfrm>
              <a:off x="3194050" y="6038850"/>
              <a:ext cx="20638" cy="33338"/>
            </a:xfrm>
            <a:custGeom>
              <a:avLst/>
              <a:gdLst>
                <a:gd name="T0" fmla="*/ 7938 w 13"/>
                <a:gd name="T1" fmla="*/ 12700 h 21"/>
                <a:gd name="T2" fmla="*/ 7938 w 13"/>
                <a:gd name="T3" fmla="*/ 7938 h 21"/>
                <a:gd name="T4" fmla="*/ 20638 w 13"/>
                <a:gd name="T5" fmla="*/ 0 h 21"/>
                <a:gd name="T6" fmla="*/ 19050 w 13"/>
                <a:gd name="T7" fmla="*/ 11113 h 21"/>
                <a:gd name="T8" fmla="*/ 0 w 13"/>
                <a:gd name="T9" fmla="*/ 33338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5" y="8"/>
                  </a:moveTo>
                  <a:lnTo>
                    <a:pt x="5" y="5"/>
                  </a:lnTo>
                  <a:lnTo>
                    <a:pt x="13" y="0"/>
                  </a:lnTo>
                  <a:lnTo>
                    <a:pt x="12" y="7"/>
                  </a:lnTo>
                  <a:lnTo>
                    <a:pt x="0" y="21"/>
                  </a:lnTo>
                </a:path>
              </a:pathLst>
            </a:custGeom>
            <a:noFill/>
            <a:ln w="3">
              <a:solidFill>
                <a:srgbClr val="00BDFF"/>
              </a:solidFill>
              <a:prstDash val="solid"/>
              <a:round/>
              <a:headEnd/>
              <a:tailEnd/>
            </a:ln>
          </p:spPr>
          <p:txBody>
            <a:bodyPr/>
            <a:lstStyle/>
            <a:p>
              <a:endParaRPr lang="nb-NO" dirty="0"/>
            </a:p>
          </p:txBody>
        </p:sp>
        <p:sp>
          <p:nvSpPr>
            <p:cNvPr id="2493" name="Freeform 2633"/>
            <p:cNvSpPr>
              <a:spLocks/>
            </p:cNvSpPr>
            <p:nvPr/>
          </p:nvSpPr>
          <p:spPr bwMode="auto">
            <a:xfrm>
              <a:off x="2600325" y="6059488"/>
              <a:ext cx="22225" cy="17462"/>
            </a:xfrm>
            <a:custGeom>
              <a:avLst/>
              <a:gdLst>
                <a:gd name="T0" fmla="*/ 22225 w 14"/>
                <a:gd name="T1" fmla="*/ 17462 h 11"/>
                <a:gd name="T2" fmla="*/ 15875 w 14"/>
                <a:gd name="T3" fmla="*/ 12700 h 11"/>
                <a:gd name="T4" fmla="*/ 0 w 14"/>
                <a:gd name="T5" fmla="*/ 0 h 11"/>
                <a:gd name="T6" fmla="*/ 0 60000 65536"/>
                <a:gd name="T7" fmla="*/ 0 60000 65536"/>
                <a:gd name="T8" fmla="*/ 0 60000 65536"/>
                <a:gd name="T9" fmla="*/ 0 w 14"/>
                <a:gd name="T10" fmla="*/ 0 h 11"/>
                <a:gd name="T11" fmla="*/ 14 w 14"/>
                <a:gd name="T12" fmla="*/ 11 h 11"/>
              </a:gdLst>
              <a:ahLst/>
              <a:cxnLst>
                <a:cxn ang="T6">
                  <a:pos x="T0" y="T1"/>
                </a:cxn>
                <a:cxn ang="T7">
                  <a:pos x="T2" y="T3"/>
                </a:cxn>
                <a:cxn ang="T8">
                  <a:pos x="T4" y="T5"/>
                </a:cxn>
              </a:cxnLst>
              <a:rect l="T9" t="T10" r="T11" b="T12"/>
              <a:pathLst>
                <a:path w="14" h="11">
                  <a:moveTo>
                    <a:pt x="14" y="11"/>
                  </a:moveTo>
                  <a:lnTo>
                    <a:pt x="10" y="8"/>
                  </a:lnTo>
                  <a:lnTo>
                    <a:pt x="0" y="0"/>
                  </a:lnTo>
                </a:path>
              </a:pathLst>
            </a:custGeom>
            <a:noFill/>
            <a:ln w="3">
              <a:solidFill>
                <a:srgbClr val="00BDFF"/>
              </a:solidFill>
              <a:prstDash val="solid"/>
              <a:round/>
              <a:headEnd/>
              <a:tailEnd/>
            </a:ln>
          </p:spPr>
          <p:txBody>
            <a:bodyPr/>
            <a:lstStyle/>
            <a:p>
              <a:endParaRPr lang="nb-NO" dirty="0"/>
            </a:p>
          </p:txBody>
        </p:sp>
        <p:sp>
          <p:nvSpPr>
            <p:cNvPr id="2494" name="Freeform 2634"/>
            <p:cNvSpPr>
              <a:spLocks/>
            </p:cNvSpPr>
            <p:nvPr/>
          </p:nvSpPr>
          <p:spPr bwMode="auto">
            <a:xfrm>
              <a:off x="3163888" y="6051550"/>
              <a:ext cx="38100" cy="26988"/>
            </a:xfrm>
            <a:custGeom>
              <a:avLst/>
              <a:gdLst>
                <a:gd name="T0" fmla="*/ 0 w 24"/>
                <a:gd name="T1" fmla="*/ 26988 h 17"/>
                <a:gd name="T2" fmla="*/ 20637 w 24"/>
                <a:gd name="T3" fmla="*/ 17463 h 17"/>
                <a:gd name="T4" fmla="*/ 23812 w 24"/>
                <a:gd name="T5" fmla="*/ 7938 h 17"/>
                <a:gd name="T6" fmla="*/ 38100 w 24"/>
                <a:gd name="T7" fmla="*/ 0 h 17"/>
                <a:gd name="T8" fmla="*/ 0 60000 65536"/>
                <a:gd name="T9" fmla="*/ 0 60000 65536"/>
                <a:gd name="T10" fmla="*/ 0 60000 65536"/>
                <a:gd name="T11" fmla="*/ 0 60000 65536"/>
                <a:gd name="T12" fmla="*/ 0 w 24"/>
                <a:gd name="T13" fmla="*/ 0 h 17"/>
                <a:gd name="T14" fmla="*/ 24 w 24"/>
                <a:gd name="T15" fmla="*/ 17 h 17"/>
              </a:gdLst>
              <a:ahLst/>
              <a:cxnLst>
                <a:cxn ang="T8">
                  <a:pos x="T0" y="T1"/>
                </a:cxn>
                <a:cxn ang="T9">
                  <a:pos x="T2" y="T3"/>
                </a:cxn>
                <a:cxn ang="T10">
                  <a:pos x="T4" y="T5"/>
                </a:cxn>
                <a:cxn ang="T11">
                  <a:pos x="T6" y="T7"/>
                </a:cxn>
              </a:cxnLst>
              <a:rect l="T12" t="T13" r="T14" b="T15"/>
              <a:pathLst>
                <a:path w="24" h="17">
                  <a:moveTo>
                    <a:pt x="0" y="17"/>
                  </a:moveTo>
                  <a:lnTo>
                    <a:pt x="13" y="11"/>
                  </a:lnTo>
                  <a:lnTo>
                    <a:pt x="15" y="5"/>
                  </a:lnTo>
                  <a:lnTo>
                    <a:pt x="24" y="0"/>
                  </a:lnTo>
                </a:path>
              </a:pathLst>
            </a:custGeom>
            <a:noFill/>
            <a:ln w="3">
              <a:solidFill>
                <a:srgbClr val="00BDFF"/>
              </a:solidFill>
              <a:prstDash val="solid"/>
              <a:round/>
              <a:headEnd/>
              <a:tailEnd/>
            </a:ln>
          </p:spPr>
          <p:txBody>
            <a:bodyPr/>
            <a:lstStyle/>
            <a:p>
              <a:endParaRPr lang="nb-NO" dirty="0"/>
            </a:p>
          </p:txBody>
        </p:sp>
        <p:sp>
          <p:nvSpPr>
            <p:cNvPr id="2495" name="Freeform 2635"/>
            <p:cNvSpPr>
              <a:spLocks/>
            </p:cNvSpPr>
            <p:nvPr/>
          </p:nvSpPr>
          <p:spPr bwMode="auto">
            <a:xfrm>
              <a:off x="3171825" y="6072188"/>
              <a:ext cx="22225" cy="12700"/>
            </a:xfrm>
            <a:custGeom>
              <a:avLst/>
              <a:gdLst>
                <a:gd name="T0" fmla="*/ 22225 w 14"/>
                <a:gd name="T1" fmla="*/ 0 h 8"/>
                <a:gd name="T2" fmla="*/ 6350 w 14"/>
                <a:gd name="T3" fmla="*/ 11112 h 8"/>
                <a:gd name="T4" fmla="*/ 0 w 14"/>
                <a:gd name="T5" fmla="*/ 12700 h 8"/>
                <a:gd name="T6" fmla="*/ 0 60000 65536"/>
                <a:gd name="T7" fmla="*/ 0 60000 65536"/>
                <a:gd name="T8" fmla="*/ 0 60000 65536"/>
                <a:gd name="T9" fmla="*/ 0 w 14"/>
                <a:gd name="T10" fmla="*/ 0 h 8"/>
                <a:gd name="T11" fmla="*/ 14 w 14"/>
                <a:gd name="T12" fmla="*/ 8 h 8"/>
              </a:gdLst>
              <a:ahLst/>
              <a:cxnLst>
                <a:cxn ang="T6">
                  <a:pos x="T0" y="T1"/>
                </a:cxn>
                <a:cxn ang="T7">
                  <a:pos x="T2" y="T3"/>
                </a:cxn>
                <a:cxn ang="T8">
                  <a:pos x="T4" y="T5"/>
                </a:cxn>
              </a:cxnLst>
              <a:rect l="T9" t="T10" r="T11" b="T12"/>
              <a:pathLst>
                <a:path w="14" h="8">
                  <a:moveTo>
                    <a:pt x="14" y="0"/>
                  </a:moveTo>
                  <a:lnTo>
                    <a:pt x="4" y="7"/>
                  </a:lnTo>
                  <a:lnTo>
                    <a:pt x="0" y="8"/>
                  </a:lnTo>
                </a:path>
              </a:pathLst>
            </a:custGeom>
            <a:noFill/>
            <a:ln w="3">
              <a:solidFill>
                <a:srgbClr val="00BDFF"/>
              </a:solidFill>
              <a:prstDash val="solid"/>
              <a:round/>
              <a:headEnd/>
              <a:tailEnd/>
            </a:ln>
          </p:spPr>
          <p:txBody>
            <a:bodyPr/>
            <a:lstStyle/>
            <a:p>
              <a:endParaRPr lang="nb-NO" dirty="0"/>
            </a:p>
          </p:txBody>
        </p:sp>
        <p:sp>
          <p:nvSpPr>
            <p:cNvPr id="2496" name="Freeform 2636"/>
            <p:cNvSpPr>
              <a:spLocks/>
            </p:cNvSpPr>
            <p:nvPr/>
          </p:nvSpPr>
          <p:spPr bwMode="auto">
            <a:xfrm>
              <a:off x="3159125" y="6078538"/>
              <a:ext cx="12700" cy="11112"/>
            </a:xfrm>
            <a:custGeom>
              <a:avLst/>
              <a:gdLst>
                <a:gd name="T0" fmla="*/ 12700 w 8"/>
                <a:gd name="T1" fmla="*/ 6350 h 7"/>
                <a:gd name="T2" fmla="*/ 1588 w 8"/>
                <a:gd name="T3" fmla="*/ 11112 h 7"/>
                <a:gd name="T4" fmla="*/ 0 w 8"/>
                <a:gd name="T5" fmla="*/ 1587 h 7"/>
                <a:gd name="T6" fmla="*/ 4762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8" y="4"/>
                  </a:moveTo>
                  <a:lnTo>
                    <a:pt x="1" y="7"/>
                  </a:lnTo>
                  <a:lnTo>
                    <a:pt x="0" y="1"/>
                  </a:lnTo>
                  <a:lnTo>
                    <a:pt x="3" y="0"/>
                  </a:lnTo>
                </a:path>
              </a:pathLst>
            </a:custGeom>
            <a:noFill/>
            <a:ln w="3">
              <a:solidFill>
                <a:srgbClr val="00BDFF"/>
              </a:solidFill>
              <a:prstDash val="solid"/>
              <a:round/>
              <a:headEnd/>
              <a:tailEnd/>
            </a:ln>
          </p:spPr>
          <p:txBody>
            <a:bodyPr/>
            <a:lstStyle/>
            <a:p>
              <a:endParaRPr lang="nb-NO" dirty="0"/>
            </a:p>
          </p:txBody>
        </p:sp>
        <p:sp>
          <p:nvSpPr>
            <p:cNvPr id="2497" name="Freeform 2637"/>
            <p:cNvSpPr>
              <a:spLocks/>
            </p:cNvSpPr>
            <p:nvPr/>
          </p:nvSpPr>
          <p:spPr bwMode="auto">
            <a:xfrm>
              <a:off x="2622550" y="6076950"/>
              <a:ext cx="26988" cy="20638"/>
            </a:xfrm>
            <a:custGeom>
              <a:avLst/>
              <a:gdLst>
                <a:gd name="T0" fmla="*/ 26988 w 17"/>
                <a:gd name="T1" fmla="*/ 20638 h 13"/>
                <a:gd name="T2" fmla="*/ 17463 w 17"/>
                <a:gd name="T3" fmla="*/ 15875 h 13"/>
                <a:gd name="T4" fmla="*/ 11113 w 17"/>
                <a:gd name="T5" fmla="*/ 12700 h 13"/>
                <a:gd name="T6" fmla="*/ 7938 w 17"/>
                <a:gd name="T7" fmla="*/ 9525 h 13"/>
                <a:gd name="T8" fmla="*/ 0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17" y="13"/>
                  </a:moveTo>
                  <a:lnTo>
                    <a:pt x="11" y="10"/>
                  </a:lnTo>
                  <a:lnTo>
                    <a:pt x="7" y="8"/>
                  </a:lnTo>
                  <a:lnTo>
                    <a:pt x="5" y="6"/>
                  </a:lnTo>
                  <a:lnTo>
                    <a:pt x="0" y="0"/>
                  </a:lnTo>
                </a:path>
              </a:pathLst>
            </a:custGeom>
            <a:noFill/>
            <a:ln w="3">
              <a:solidFill>
                <a:srgbClr val="00BDFF"/>
              </a:solidFill>
              <a:prstDash val="solid"/>
              <a:round/>
              <a:headEnd/>
              <a:tailEnd/>
            </a:ln>
          </p:spPr>
          <p:txBody>
            <a:bodyPr/>
            <a:lstStyle/>
            <a:p>
              <a:endParaRPr lang="nb-NO" dirty="0"/>
            </a:p>
          </p:txBody>
        </p:sp>
        <p:sp>
          <p:nvSpPr>
            <p:cNvPr id="2498" name="Line 2638"/>
            <p:cNvSpPr>
              <a:spLocks noChangeShapeType="1"/>
            </p:cNvSpPr>
            <p:nvPr/>
          </p:nvSpPr>
          <p:spPr bwMode="auto">
            <a:xfrm flipH="1" flipV="1">
              <a:off x="2649538" y="6097588"/>
              <a:ext cx="7937" cy="1587"/>
            </a:xfrm>
            <a:prstGeom prst="line">
              <a:avLst/>
            </a:prstGeom>
            <a:noFill/>
            <a:ln w="3">
              <a:solidFill>
                <a:srgbClr val="00BDFF"/>
              </a:solidFill>
              <a:round/>
              <a:headEnd/>
              <a:tailEnd/>
            </a:ln>
          </p:spPr>
          <p:txBody>
            <a:bodyPr/>
            <a:lstStyle/>
            <a:p>
              <a:endParaRPr lang="nb-NO" dirty="0"/>
            </a:p>
          </p:txBody>
        </p:sp>
        <p:sp>
          <p:nvSpPr>
            <p:cNvPr id="2499" name="Freeform 2639"/>
            <p:cNvSpPr>
              <a:spLocks/>
            </p:cNvSpPr>
            <p:nvPr/>
          </p:nvSpPr>
          <p:spPr bwMode="auto">
            <a:xfrm>
              <a:off x="2690813" y="6092825"/>
              <a:ext cx="6350" cy="11113"/>
            </a:xfrm>
            <a:custGeom>
              <a:avLst/>
              <a:gdLst>
                <a:gd name="T0" fmla="*/ 6350 w 4"/>
                <a:gd name="T1" fmla="*/ 11113 h 7"/>
                <a:gd name="T2" fmla="*/ 4762 w 4"/>
                <a:gd name="T3" fmla="*/ 0 h 7"/>
                <a:gd name="T4" fmla="*/ 0 w 4"/>
                <a:gd name="T5" fmla="*/ 4763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lnTo>
                    <a:pt x="3" y="0"/>
                  </a:lnTo>
                  <a:lnTo>
                    <a:pt x="0" y="3"/>
                  </a:lnTo>
                </a:path>
              </a:pathLst>
            </a:custGeom>
            <a:noFill/>
            <a:ln w="3">
              <a:solidFill>
                <a:srgbClr val="00BDFF"/>
              </a:solidFill>
              <a:prstDash val="solid"/>
              <a:round/>
              <a:headEnd/>
              <a:tailEnd/>
            </a:ln>
          </p:spPr>
          <p:txBody>
            <a:bodyPr/>
            <a:lstStyle/>
            <a:p>
              <a:endParaRPr lang="nb-NO" dirty="0"/>
            </a:p>
          </p:txBody>
        </p:sp>
        <p:sp>
          <p:nvSpPr>
            <p:cNvPr id="2500" name="Freeform 2640"/>
            <p:cNvSpPr>
              <a:spLocks/>
            </p:cNvSpPr>
            <p:nvPr/>
          </p:nvSpPr>
          <p:spPr bwMode="auto">
            <a:xfrm>
              <a:off x="3146425" y="6049963"/>
              <a:ext cx="46038" cy="55562"/>
            </a:xfrm>
            <a:custGeom>
              <a:avLst/>
              <a:gdLst>
                <a:gd name="T0" fmla="*/ 46038 w 29"/>
                <a:gd name="T1" fmla="*/ 0 h 35"/>
                <a:gd name="T2" fmla="*/ 34925 w 29"/>
                <a:gd name="T3" fmla="*/ 9525 h 35"/>
                <a:gd name="T4" fmla="*/ 26988 w 29"/>
                <a:gd name="T5" fmla="*/ 15875 h 35"/>
                <a:gd name="T6" fmla="*/ 20638 w 29"/>
                <a:gd name="T7" fmla="*/ 22225 h 35"/>
                <a:gd name="T8" fmla="*/ 7938 w 29"/>
                <a:gd name="T9" fmla="*/ 25400 h 35"/>
                <a:gd name="T10" fmla="*/ 4763 w 29"/>
                <a:gd name="T11" fmla="*/ 30162 h 35"/>
                <a:gd name="T12" fmla="*/ 6350 w 29"/>
                <a:gd name="T13" fmla="*/ 41275 h 35"/>
                <a:gd name="T14" fmla="*/ 6350 w 29"/>
                <a:gd name="T15" fmla="*/ 47625 h 35"/>
                <a:gd name="T16" fmla="*/ 7938 w 29"/>
                <a:gd name="T17" fmla="*/ 52387 h 35"/>
                <a:gd name="T18" fmla="*/ 0 w 29"/>
                <a:gd name="T19" fmla="*/ 55562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5"/>
                <a:gd name="T32" fmla="*/ 29 w 29"/>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5">
                  <a:moveTo>
                    <a:pt x="29" y="0"/>
                  </a:moveTo>
                  <a:lnTo>
                    <a:pt x="22" y="6"/>
                  </a:lnTo>
                  <a:lnTo>
                    <a:pt x="17" y="10"/>
                  </a:lnTo>
                  <a:lnTo>
                    <a:pt x="13" y="14"/>
                  </a:lnTo>
                  <a:lnTo>
                    <a:pt x="5" y="16"/>
                  </a:lnTo>
                  <a:lnTo>
                    <a:pt x="3" y="19"/>
                  </a:lnTo>
                  <a:lnTo>
                    <a:pt x="4" y="26"/>
                  </a:lnTo>
                  <a:lnTo>
                    <a:pt x="4" y="30"/>
                  </a:lnTo>
                  <a:lnTo>
                    <a:pt x="5" y="33"/>
                  </a:lnTo>
                  <a:lnTo>
                    <a:pt x="0" y="35"/>
                  </a:lnTo>
                </a:path>
              </a:pathLst>
            </a:custGeom>
            <a:noFill/>
            <a:ln w="3">
              <a:solidFill>
                <a:srgbClr val="00BDFF"/>
              </a:solidFill>
              <a:prstDash val="solid"/>
              <a:round/>
              <a:headEnd/>
              <a:tailEnd/>
            </a:ln>
          </p:spPr>
          <p:txBody>
            <a:bodyPr/>
            <a:lstStyle/>
            <a:p>
              <a:endParaRPr lang="nb-NO" dirty="0"/>
            </a:p>
          </p:txBody>
        </p:sp>
        <p:sp>
          <p:nvSpPr>
            <p:cNvPr id="2501" name="Freeform 2641"/>
            <p:cNvSpPr>
              <a:spLocks/>
            </p:cNvSpPr>
            <p:nvPr/>
          </p:nvSpPr>
          <p:spPr bwMode="auto">
            <a:xfrm>
              <a:off x="2657475" y="6097588"/>
              <a:ext cx="33338" cy="12700"/>
            </a:xfrm>
            <a:custGeom>
              <a:avLst/>
              <a:gdLst>
                <a:gd name="T0" fmla="*/ 33338 w 21"/>
                <a:gd name="T1" fmla="*/ 0 h 8"/>
                <a:gd name="T2" fmla="*/ 31750 w 21"/>
                <a:gd name="T3" fmla="*/ 1588 h 8"/>
                <a:gd name="T4" fmla="*/ 33338 w 21"/>
                <a:gd name="T5" fmla="*/ 12700 h 8"/>
                <a:gd name="T6" fmla="*/ 23813 w 21"/>
                <a:gd name="T7" fmla="*/ 9525 h 8"/>
                <a:gd name="T8" fmla="*/ 19050 w 21"/>
                <a:gd name="T9" fmla="*/ 9525 h 8"/>
                <a:gd name="T10" fmla="*/ 9525 w 21"/>
                <a:gd name="T11" fmla="*/ 6350 h 8"/>
                <a:gd name="T12" fmla="*/ 0 w 21"/>
                <a:gd name="T13" fmla="*/ 1588 h 8"/>
                <a:gd name="T14" fmla="*/ 0 w 21"/>
                <a:gd name="T15" fmla="*/ 1588 h 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8"/>
                <a:gd name="T26" fmla="*/ 21 w 2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8">
                  <a:moveTo>
                    <a:pt x="21" y="0"/>
                  </a:moveTo>
                  <a:lnTo>
                    <a:pt x="20" y="1"/>
                  </a:lnTo>
                  <a:lnTo>
                    <a:pt x="21" y="8"/>
                  </a:lnTo>
                  <a:lnTo>
                    <a:pt x="15" y="6"/>
                  </a:lnTo>
                  <a:lnTo>
                    <a:pt x="12" y="6"/>
                  </a:lnTo>
                  <a:lnTo>
                    <a:pt x="6" y="4"/>
                  </a:lnTo>
                  <a:lnTo>
                    <a:pt x="0" y="1"/>
                  </a:lnTo>
                </a:path>
              </a:pathLst>
            </a:custGeom>
            <a:noFill/>
            <a:ln w="3">
              <a:solidFill>
                <a:srgbClr val="00BDFF"/>
              </a:solidFill>
              <a:prstDash val="solid"/>
              <a:round/>
              <a:headEnd/>
              <a:tailEnd/>
            </a:ln>
          </p:spPr>
          <p:txBody>
            <a:bodyPr/>
            <a:lstStyle/>
            <a:p>
              <a:endParaRPr lang="nb-NO" dirty="0"/>
            </a:p>
          </p:txBody>
        </p:sp>
        <p:sp>
          <p:nvSpPr>
            <p:cNvPr id="2502" name="Line 2642"/>
            <p:cNvSpPr>
              <a:spLocks noChangeShapeType="1"/>
            </p:cNvSpPr>
            <p:nvPr/>
          </p:nvSpPr>
          <p:spPr bwMode="auto">
            <a:xfrm flipH="1">
              <a:off x="3132138" y="6105525"/>
              <a:ext cx="14287" cy="12700"/>
            </a:xfrm>
            <a:prstGeom prst="line">
              <a:avLst/>
            </a:prstGeom>
            <a:noFill/>
            <a:ln w="3">
              <a:solidFill>
                <a:srgbClr val="00BDFF"/>
              </a:solidFill>
              <a:round/>
              <a:headEnd/>
              <a:tailEnd/>
            </a:ln>
          </p:spPr>
          <p:txBody>
            <a:bodyPr/>
            <a:lstStyle/>
            <a:p>
              <a:endParaRPr lang="nb-NO" dirty="0"/>
            </a:p>
          </p:txBody>
        </p:sp>
        <p:sp>
          <p:nvSpPr>
            <p:cNvPr id="2503" name="Freeform 2643"/>
            <p:cNvSpPr>
              <a:spLocks/>
            </p:cNvSpPr>
            <p:nvPr/>
          </p:nvSpPr>
          <p:spPr bwMode="auto">
            <a:xfrm>
              <a:off x="3117850" y="6118225"/>
              <a:ext cx="14288" cy="6350"/>
            </a:xfrm>
            <a:custGeom>
              <a:avLst/>
              <a:gdLst>
                <a:gd name="T0" fmla="*/ 14288 w 9"/>
                <a:gd name="T1" fmla="*/ 0 h 4"/>
                <a:gd name="T2" fmla="*/ 3175 w 9"/>
                <a:gd name="T3" fmla="*/ 1588 h 4"/>
                <a:gd name="T4" fmla="*/ 0 w 9"/>
                <a:gd name="T5" fmla="*/ 6350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9" y="0"/>
                  </a:moveTo>
                  <a:lnTo>
                    <a:pt x="2" y="1"/>
                  </a:lnTo>
                  <a:lnTo>
                    <a:pt x="0" y="4"/>
                  </a:lnTo>
                </a:path>
              </a:pathLst>
            </a:custGeom>
            <a:noFill/>
            <a:ln w="3">
              <a:solidFill>
                <a:srgbClr val="00BDFF"/>
              </a:solidFill>
              <a:prstDash val="solid"/>
              <a:round/>
              <a:headEnd/>
              <a:tailEnd/>
            </a:ln>
          </p:spPr>
          <p:txBody>
            <a:bodyPr/>
            <a:lstStyle/>
            <a:p>
              <a:endParaRPr lang="nb-NO" dirty="0"/>
            </a:p>
          </p:txBody>
        </p:sp>
        <p:sp>
          <p:nvSpPr>
            <p:cNvPr id="2504" name="Line 2644"/>
            <p:cNvSpPr>
              <a:spLocks noChangeShapeType="1"/>
            </p:cNvSpPr>
            <p:nvPr/>
          </p:nvSpPr>
          <p:spPr bwMode="auto">
            <a:xfrm flipH="1">
              <a:off x="3114675" y="6124575"/>
              <a:ext cx="3175" cy="4763"/>
            </a:xfrm>
            <a:prstGeom prst="line">
              <a:avLst/>
            </a:prstGeom>
            <a:noFill/>
            <a:ln w="3">
              <a:solidFill>
                <a:srgbClr val="00BDFF"/>
              </a:solidFill>
              <a:round/>
              <a:headEnd/>
              <a:tailEnd/>
            </a:ln>
          </p:spPr>
          <p:txBody>
            <a:bodyPr/>
            <a:lstStyle/>
            <a:p>
              <a:endParaRPr lang="nb-NO" dirty="0"/>
            </a:p>
          </p:txBody>
        </p:sp>
        <p:sp>
          <p:nvSpPr>
            <p:cNvPr id="2505" name="Freeform 2645"/>
            <p:cNvSpPr>
              <a:spLocks/>
            </p:cNvSpPr>
            <p:nvPr/>
          </p:nvSpPr>
          <p:spPr bwMode="auto">
            <a:xfrm>
              <a:off x="2662238" y="6107113"/>
              <a:ext cx="22225" cy="23812"/>
            </a:xfrm>
            <a:custGeom>
              <a:avLst/>
              <a:gdLst>
                <a:gd name="T0" fmla="*/ 22225 w 14"/>
                <a:gd name="T1" fmla="*/ 23812 h 15"/>
                <a:gd name="T2" fmla="*/ 11113 w 14"/>
                <a:gd name="T3" fmla="*/ 17462 h 15"/>
                <a:gd name="T4" fmla="*/ 11113 w 14"/>
                <a:gd name="T5" fmla="*/ 11112 h 15"/>
                <a:gd name="T6" fmla="*/ 6350 w 14"/>
                <a:gd name="T7" fmla="*/ 12700 h 15"/>
                <a:gd name="T8" fmla="*/ 1588 w 14"/>
                <a:gd name="T9" fmla="*/ 12700 h 15"/>
                <a:gd name="T10" fmla="*/ 0 w 14"/>
                <a:gd name="T11" fmla="*/ 3175 h 15"/>
                <a:gd name="T12" fmla="*/ 1588 w 14"/>
                <a:gd name="T13" fmla="*/ 0 h 15"/>
                <a:gd name="T14" fmla="*/ 19050 w 14"/>
                <a:gd name="T15" fmla="*/ 6350 h 15"/>
                <a:gd name="T16" fmla="*/ 22225 w 14"/>
                <a:gd name="T17" fmla="*/ 12700 h 15"/>
                <a:gd name="T18" fmla="*/ 22225 w 14"/>
                <a:gd name="T19" fmla="*/ 23812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5"/>
                <a:gd name="T32" fmla="*/ 14 w 1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5">
                  <a:moveTo>
                    <a:pt x="14" y="15"/>
                  </a:moveTo>
                  <a:lnTo>
                    <a:pt x="7" y="11"/>
                  </a:lnTo>
                  <a:lnTo>
                    <a:pt x="7" y="7"/>
                  </a:lnTo>
                  <a:lnTo>
                    <a:pt x="4" y="8"/>
                  </a:lnTo>
                  <a:lnTo>
                    <a:pt x="1" y="8"/>
                  </a:lnTo>
                  <a:lnTo>
                    <a:pt x="0" y="2"/>
                  </a:lnTo>
                  <a:lnTo>
                    <a:pt x="1" y="0"/>
                  </a:lnTo>
                  <a:lnTo>
                    <a:pt x="12" y="4"/>
                  </a:lnTo>
                  <a:lnTo>
                    <a:pt x="14" y="8"/>
                  </a:lnTo>
                  <a:lnTo>
                    <a:pt x="14" y="15"/>
                  </a:lnTo>
                </a:path>
              </a:pathLst>
            </a:custGeom>
            <a:noFill/>
            <a:ln w="3">
              <a:solidFill>
                <a:srgbClr val="00BDFF"/>
              </a:solidFill>
              <a:prstDash val="solid"/>
              <a:round/>
              <a:headEnd/>
              <a:tailEnd/>
            </a:ln>
          </p:spPr>
          <p:txBody>
            <a:bodyPr/>
            <a:lstStyle/>
            <a:p>
              <a:endParaRPr lang="nb-NO" dirty="0"/>
            </a:p>
          </p:txBody>
        </p:sp>
        <p:sp>
          <p:nvSpPr>
            <p:cNvPr id="2506" name="Freeform 2646"/>
            <p:cNvSpPr>
              <a:spLocks/>
            </p:cNvSpPr>
            <p:nvPr/>
          </p:nvSpPr>
          <p:spPr bwMode="auto">
            <a:xfrm>
              <a:off x="2674938" y="6103938"/>
              <a:ext cx="68262" cy="46037"/>
            </a:xfrm>
            <a:custGeom>
              <a:avLst/>
              <a:gdLst>
                <a:gd name="T0" fmla="*/ 0 w 43"/>
                <a:gd name="T1" fmla="*/ 46037 h 29"/>
                <a:gd name="T2" fmla="*/ 6350 w 43"/>
                <a:gd name="T3" fmla="*/ 33337 h 29"/>
                <a:gd name="T4" fmla="*/ 20637 w 43"/>
                <a:gd name="T5" fmla="*/ 34925 h 29"/>
                <a:gd name="T6" fmla="*/ 19050 w 43"/>
                <a:gd name="T7" fmla="*/ 28575 h 29"/>
                <a:gd name="T8" fmla="*/ 34925 w 43"/>
                <a:gd name="T9" fmla="*/ 22225 h 29"/>
                <a:gd name="T10" fmla="*/ 41275 w 43"/>
                <a:gd name="T11" fmla="*/ 19050 h 29"/>
                <a:gd name="T12" fmla="*/ 42862 w 43"/>
                <a:gd name="T13" fmla="*/ 19050 h 29"/>
                <a:gd name="T14" fmla="*/ 47625 w 43"/>
                <a:gd name="T15" fmla="*/ 15875 h 29"/>
                <a:gd name="T16" fmla="*/ 60325 w 43"/>
                <a:gd name="T17" fmla="*/ 7937 h 29"/>
                <a:gd name="T18" fmla="*/ 63500 w 43"/>
                <a:gd name="T19" fmla="*/ 6350 h 29"/>
                <a:gd name="T20" fmla="*/ 68262 w 43"/>
                <a:gd name="T21" fmla="*/ 3175 h 29"/>
                <a:gd name="T22" fmla="*/ 66675 w 43"/>
                <a:gd name="T23" fmla="*/ 0 h 29"/>
                <a:gd name="T24" fmla="*/ 66675 w 43"/>
                <a:gd name="T25" fmla="*/ 0 h 29"/>
                <a:gd name="T26" fmla="*/ 58737 w 43"/>
                <a:gd name="T27" fmla="*/ 1587 h 29"/>
                <a:gd name="T28" fmla="*/ 49212 w 43"/>
                <a:gd name="T29" fmla="*/ 3175 h 29"/>
                <a:gd name="T30" fmla="*/ 31750 w 43"/>
                <a:gd name="T31" fmla="*/ 15875 h 29"/>
                <a:gd name="T32" fmla="*/ 28575 w 43"/>
                <a:gd name="T33" fmla="*/ 15875 h 29"/>
                <a:gd name="T34" fmla="*/ 22225 w 43"/>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29"/>
                <a:gd name="T56" fmla="*/ 43 w 4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29">
                  <a:moveTo>
                    <a:pt x="0" y="29"/>
                  </a:moveTo>
                  <a:lnTo>
                    <a:pt x="4" y="21"/>
                  </a:lnTo>
                  <a:lnTo>
                    <a:pt x="13" y="22"/>
                  </a:lnTo>
                  <a:lnTo>
                    <a:pt x="12" y="18"/>
                  </a:lnTo>
                  <a:lnTo>
                    <a:pt x="22" y="14"/>
                  </a:lnTo>
                  <a:lnTo>
                    <a:pt x="26" y="12"/>
                  </a:lnTo>
                  <a:lnTo>
                    <a:pt x="27" y="12"/>
                  </a:lnTo>
                  <a:lnTo>
                    <a:pt x="30" y="10"/>
                  </a:lnTo>
                  <a:lnTo>
                    <a:pt x="38" y="5"/>
                  </a:lnTo>
                  <a:lnTo>
                    <a:pt x="40" y="4"/>
                  </a:lnTo>
                  <a:lnTo>
                    <a:pt x="43" y="2"/>
                  </a:lnTo>
                  <a:lnTo>
                    <a:pt x="42" y="0"/>
                  </a:lnTo>
                  <a:lnTo>
                    <a:pt x="37" y="1"/>
                  </a:lnTo>
                  <a:lnTo>
                    <a:pt x="31" y="2"/>
                  </a:lnTo>
                  <a:lnTo>
                    <a:pt x="20" y="10"/>
                  </a:lnTo>
                  <a:lnTo>
                    <a:pt x="18" y="10"/>
                  </a:lnTo>
                  <a:lnTo>
                    <a:pt x="14" y="0"/>
                  </a:lnTo>
                </a:path>
              </a:pathLst>
            </a:custGeom>
            <a:noFill/>
            <a:ln w="3">
              <a:solidFill>
                <a:srgbClr val="00BDFF"/>
              </a:solidFill>
              <a:prstDash val="solid"/>
              <a:round/>
              <a:headEnd/>
              <a:tailEnd/>
            </a:ln>
          </p:spPr>
          <p:txBody>
            <a:bodyPr/>
            <a:lstStyle/>
            <a:p>
              <a:endParaRPr lang="nb-NO" dirty="0"/>
            </a:p>
          </p:txBody>
        </p:sp>
        <p:sp>
          <p:nvSpPr>
            <p:cNvPr id="2507" name="Freeform 2647"/>
            <p:cNvSpPr>
              <a:spLocks/>
            </p:cNvSpPr>
            <p:nvPr/>
          </p:nvSpPr>
          <p:spPr bwMode="auto">
            <a:xfrm>
              <a:off x="3098800" y="6129338"/>
              <a:ext cx="15875" cy="22225"/>
            </a:xfrm>
            <a:custGeom>
              <a:avLst/>
              <a:gdLst>
                <a:gd name="T0" fmla="*/ 15875 w 10"/>
                <a:gd name="T1" fmla="*/ 0 h 14"/>
                <a:gd name="T2" fmla="*/ 14288 w 10"/>
                <a:gd name="T3" fmla="*/ 3175 h 14"/>
                <a:gd name="T4" fmla="*/ 4762 w 10"/>
                <a:gd name="T5" fmla="*/ 7938 h 14"/>
                <a:gd name="T6" fmla="*/ 7938 w 10"/>
                <a:gd name="T7" fmla="*/ 14288 h 14"/>
                <a:gd name="T8" fmla="*/ 0 w 10"/>
                <a:gd name="T9" fmla="*/ 22225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10" y="0"/>
                  </a:moveTo>
                  <a:lnTo>
                    <a:pt x="9" y="2"/>
                  </a:lnTo>
                  <a:lnTo>
                    <a:pt x="3" y="5"/>
                  </a:lnTo>
                  <a:lnTo>
                    <a:pt x="5" y="9"/>
                  </a:lnTo>
                  <a:lnTo>
                    <a:pt x="0" y="14"/>
                  </a:lnTo>
                </a:path>
              </a:pathLst>
            </a:custGeom>
            <a:noFill/>
            <a:ln w="3">
              <a:solidFill>
                <a:srgbClr val="00BDFF"/>
              </a:solidFill>
              <a:prstDash val="solid"/>
              <a:round/>
              <a:headEnd/>
              <a:tailEnd/>
            </a:ln>
          </p:spPr>
          <p:txBody>
            <a:bodyPr/>
            <a:lstStyle/>
            <a:p>
              <a:endParaRPr lang="nb-NO" dirty="0"/>
            </a:p>
          </p:txBody>
        </p:sp>
        <p:sp>
          <p:nvSpPr>
            <p:cNvPr id="2508" name="Freeform 2648"/>
            <p:cNvSpPr>
              <a:spLocks/>
            </p:cNvSpPr>
            <p:nvPr/>
          </p:nvSpPr>
          <p:spPr bwMode="auto">
            <a:xfrm>
              <a:off x="2992438" y="6146800"/>
              <a:ext cx="11112" cy="11113"/>
            </a:xfrm>
            <a:custGeom>
              <a:avLst/>
              <a:gdLst>
                <a:gd name="T0" fmla="*/ 11112 w 7"/>
                <a:gd name="T1" fmla="*/ 11113 h 7"/>
                <a:gd name="T2" fmla="*/ 1587 w 7"/>
                <a:gd name="T3" fmla="*/ 0 h 7"/>
                <a:gd name="T4" fmla="*/ 0 w 7"/>
                <a:gd name="T5" fmla="*/ 11113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lnTo>
                    <a:pt x="1" y="0"/>
                  </a:lnTo>
                  <a:lnTo>
                    <a:pt x="0" y="7"/>
                  </a:lnTo>
                </a:path>
              </a:pathLst>
            </a:custGeom>
            <a:noFill/>
            <a:ln w="3">
              <a:solidFill>
                <a:srgbClr val="00BDFF"/>
              </a:solidFill>
              <a:prstDash val="solid"/>
              <a:round/>
              <a:headEnd/>
              <a:tailEnd/>
            </a:ln>
          </p:spPr>
          <p:txBody>
            <a:bodyPr/>
            <a:lstStyle/>
            <a:p>
              <a:endParaRPr lang="nb-NO" dirty="0"/>
            </a:p>
          </p:txBody>
        </p:sp>
        <p:sp>
          <p:nvSpPr>
            <p:cNvPr id="2509" name="Freeform 2649"/>
            <p:cNvSpPr>
              <a:spLocks/>
            </p:cNvSpPr>
            <p:nvPr/>
          </p:nvSpPr>
          <p:spPr bwMode="auto">
            <a:xfrm>
              <a:off x="3065463" y="6149975"/>
              <a:ext cx="33337" cy="9525"/>
            </a:xfrm>
            <a:custGeom>
              <a:avLst/>
              <a:gdLst>
                <a:gd name="T0" fmla="*/ 33337 w 21"/>
                <a:gd name="T1" fmla="*/ 1588 h 6"/>
                <a:gd name="T2" fmla="*/ 22225 w 21"/>
                <a:gd name="T3" fmla="*/ 1588 h 6"/>
                <a:gd name="T4" fmla="*/ 19050 w 21"/>
                <a:gd name="T5" fmla="*/ 1588 h 6"/>
                <a:gd name="T6" fmla="*/ 11112 w 21"/>
                <a:gd name="T7" fmla="*/ 0 h 6"/>
                <a:gd name="T8" fmla="*/ 6350 w 21"/>
                <a:gd name="T9" fmla="*/ 6350 h 6"/>
                <a:gd name="T10" fmla="*/ 0 w 21"/>
                <a:gd name="T11" fmla="*/ 9525 h 6"/>
                <a:gd name="T12" fmla="*/ 0 60000 65536"/>
                <a:gd name="T13" fmla="*/ 0 60000 65536"/>
                <a:gd name="T14" fmla="*/ 0 60000 65536"/>
                <a:gd name="T15" fmla="*/ 0 60000 65536"/>
                <a:gd name="T16" fmla="*/ 0 60000 65536"/>
                <a:gd name="T17" fmla="*/ 0 60000 65536"/>
                <a:gd name="T18" fmla="*/ 0 w 21"/>
                <a:gd name="T19" fmla="*/ 0 h 6"/>
                <a:gd name="T20" fmla="*/ 21 w 21"/>
                <a:gd name="T21" fmla="*/ 6 h 6"/>
              </a:gdLst>
              <a:ahLst/>
              <a:cxnLst>
                <a:cxn ang="T12">
                  <a:pos x="T0" y="T1"/>
                </a:cxn>
                <a:cxn ang="T13">
                  <a:pos x="T2" y="T3"/>
                </a:cxn>
                <a:cxn ang="T14">
                  <a:pos x="T4" y="T5"/>
                </a:cxn>
                <a:cxn ang="T15">
                  <a:pos x="T6" y="T7"/>
                </a:cxn>
                <a:cxn ang="T16">
                  <a:pos x="T8" y="T9"/>
                </a:cxn>
                <a:cxn ang="T17">
                  <a:pos x="T10" y="T11"/>
                </a:cxn>
              </a:cxnLst>
              <a:rect l="T18" t="T19" r="T20" b="T21"/>
              <a:pathLst>
                <a:path w="21" h="6">
                  <a:moveTo>
                    <a:pt x="21" y="1"/>
                  </a:moveTo>
                  <a:lnTo>
                    <a:pt x="14" y="1"/>
                  </a:lnTo>
                  <a:lnTo>
                    <a:pt x="12" y="1"/>
                  </a:lnTo>
                  <a:lnTo>
                    <a:pt x="7" y="0"/>
                  </a:lnTo>
                  <a:lnTo>
                    <a:pt x="4" y="4"/>
                  </a:lnTo>
                  <a:lnTo>
                    <a:pt x="0" y="6"/>
                  </a:lnTo>
                </a:path>
              </a:pathLst>
            </a:custGeom>
            <a:noFill/>
            <a:ln w="3">
              <a:solidFill>
                <a:srgbClr val="00BDFF"/>
              </a:solidFill>
              <a:prstDash val="solid"/>
              <a:round/>
              <a:headEnd/>
              <a:tailEnd/>
            </a:ln>
          </p:spPr>
          <p:txBody>
            <a:bodyPr/>
            <a:lstStyle/>
            <a:p>
              <a:endParaRPr lang="nb-NO" dirty="0"/>
            </a:p>
          </p:txBody>
        </p:sp>
        <p:sp>
          <p:nvSpPr>
            <p:cNvPr id="2510" name="Freeform 2650"/>
            <p:cNvSpPr>
              <a:spLocks/>
            </p:cNvSpPr>
            <p:nvPr/>
          </p:nvSpPr>
          <p:spPr bwMode="auto">
            <a:xfrm>
              <a:off x="2730500" y="6149975"/>
              <a:ext cx="14288" cy="11113"/>
            </a:xfrm>
            <a:custGeom>
              <a:avLst/>
              <a:gdLst>
                <a:gd name="T0" fmla="*/ 14288 w 9"/>
                <a:gd name="T1" fmla="*/ 11113 h 7"/>
                <a:gd name="T2" fmla="*/ 4763 w 9"/>
                <a:gd name="T3" fmla="*/ 7938 h 7"/>
                <a:gd name="T4" fmla="*/ 3175 w 9"/>
                <a:gd name="T5" fmla="*/ 6350 h 7"/>
                <a:gd name="T6" fmla="*/ 0 w 9"/>
                <a:gd name="T7" fmla="*/ 0 h 7"/>
                <a:gd name="T8" fmla="*/ 0 60000 65536"/>
                <a:gd name="T9" fmla="*/ 0 60000 65536"/>
                <a:gd name="T10" fmla="*/ 0 60000 65536"/>
                <a:gd name="T11" fmla="*/ 0 60000 65536"/>
                <a:gd name="T12" fmla="*/ 0 w 9"/>
                <a:gd name="T13" fmla="*/ 0 h 7"/>
                <a:gd name="T14" fmla="*/ 9 w 9"/>
                <a:gd name="T15" fmla="*/ 7 h 7"/>
              </a:gdLst>
              <a:ahLst/>
              <a:cxnLst>
                <a:cxn ang="T8">
                  <a:pos x="T0" y="T1"/>
                </a:cxn>
                <a:cxn ang="T9">
                  <a:pos x="T2" y="T3"/>
                </a:cxn>
                <a:cxn ang="T10">
                  <a:pos x="T4" y="T5"/>
                </a:cxn>
                <a:cxn ang="T11">
                  <a:pos x="T6" y="T7"/>
                </a:cxn>
              </a:cxnLst>
              <a:rect l="T12" t="T13" r="T14" b="T15"/>
              <a:pathLst>
                <a:path w="9" h="7">
                  <a:moveTo>
                    <a:pt x="9" y="7"/>
                  </a:moveTo>
                  <a:lnTo>
                    <a:pt x="3" y="5"/>
                  </a:lnTo>
                  <a:lnTo>
                    <a:pt x="2" y="4"/>
                  </a:lnTo>
                  <a:lnTo>
                    <a:pt x="0" y="0"/>
                  </a:lnTo>
                </a:path>
              </a:pathLst>
            </a:custGeom>
            <a:noFill/>
            <a:ln w="3">
              <a:solidFill>
                <a:srgbClr val="00BDFF"/>
              </a:solidFill>
              <a:prstDash val="solid"/>
              <a:round/>
              <a:headEnd/>
              <a:tailEnd/>
            </a:ln>
          </p:spPr>
          <p:txBody>
            <a:bodyPr/>
            <a:lstStyle/>
            <a:p>
              <a:endParaRPr lang="nb-NO" dirty="0"/>
            </a:p>
          </p:txBody>
        </p:sp>
        <p:sp>
          <p:nvSpPr>
            <p:cNvPr id="2511" name="Freeform 2651"/>
            <p:cNvSpPr>
              <a:spLocks/>
            </p:cNvSpPr>
            <p:nvPr/>
          </p:nvSpPr>
          <p:spPr bwMode="auto">
            <a:xfrm>
              <a:off x="2706688" y="6137275"/>
              <a:ext cx="23812" cy="39688"/>
            </a:xfrm>
            <a:custGeom>
              <a:avLst/>
              <a:gdLst>
                <a:gd name="T0" fmla="*/ 23812 w 15"/>
                <a:gd name="T1" fmla="*/ 12700 h 25"/>
                <a:gd name="T2" fmla="*/ 17462 w 15"/>
                <a:gd name="T3" fmla="*/ 0 h 25"/>
                <a:gd name="T4" fmla="*/ 11112 w 15"/>
                <a:gd name="T5" fmla="*/ 6350 h 25"/>
                <a:gd name="T6" fmla="*/ 14287 w 15"/>
                <a:gd name="T7" fmla="*/ 14288 h 25"/>
                <a:gd name="T8" fmla="*/ 17462 w 15"/>
                <a:gd name="T9" fmla="*/ 19050 h 25"/>
                <a:gd name="T10" fmla="*/ 23812 w 15"/>
                <a:gd name="T11" fmla="*/ 23813 h 25"/>
                <a:gd name="T12" fmla="*/ 20637 w 15"/>
                <a:gd name="T13" fmla="*/ 30163 h 25"/>
                <a:gd name="T14" fmla="*/ 7937 w 15"/>
                <a:gd name="T15" fmla="*/ 33338 h 25"/>
                <a:gd name="T16" fmla="*/ 0 w 15"/>
                <a:gd name="T17" fmla="*/ 33338 h 25"/>
                <a:gd name="T18" fmla="*/ 7937 w 15"/>
                <a:gd name="T19" fmla="*/ 3968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5"/>
                <a:gd name="T32" fmla="*/ 15 w 1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5">
                  <a:moveTo>
                    <a:pt x="15" y="8"/>
                  </a:moveTo>
                  <a:lnTo>
                    <a:pt x="11" y="0"/>
                  </a:lnTo>
                  <a:lnTo>
                    <a:pt x="7" y="4"/>
                  </a:lnTo>
                  <a:lnTo>
                    <a:pt x="9" y="9"/>
                  </a:lnTo>
                  <a:lnTo>
                    <a:pt x="11" y="12"/>
                  </a:lnTo>
                  <a:lnTo>
                    <a:pt x="15" y="15"/>
                  </a:lnTo>
                  <a:lnTo>
                    <a:pt x="13" y="19"/>
                  </a:lnTo>
                  <a:lnTo>
                    <a:pt x="5" y="21"/>
                  </a:lnTo>
                  <a:lnTo>
                    <a:pt x="0" y="21"/>
                  </a:lnTo>
                  <a:lnTo>
                    <a:pt x="5" y="25"/>
                  </a:lnTo>
                </a:path>
              </a:pathLst>
            </a:custGeom>
            <a:noFill/>
            <a:ln w="3">
              <a:solidFill>
                <a:srgbClr val="00BDFF"/>
              </a:solidFill>
              <a:prstDash val="solid"/>
              <a:round/>
              <a:headEnd/>
              <a:tailEnd/>
            </a:ln>
          </p:spPr>
          <p:txBody>
            <a:bodyPr/>
            <a:lstStyle/>
            <a:p>
              <a:endParaRPr lang="nb-NO" dirty="0"/>
            </a:p>
          </p:txBody>
        </p:sp>
        <p:sp>
          <p:nvSpPr>
            <p:cNvPr id="2512" name="Freeform 2652"/>
            <p:cNvSpPr>
              <a:spLocks/>
            </p:cNvSpPr>
            <p:nvPr/>
          </p:nvSpPr>
          <p:spPr bwMode="auto">
            <a:xfrm>
              <a:off x="2994025" y="6157913"/>
              <a:ext cx="11113" cy="28575"/>
            </a:xfrm>
            <a:custGeom>
              <a:avLst/>
              <a:gdLst>
                <a:gd name="T0" fmla="*/ 0 w 7"/>
                <a:gd name="T1" fmla="*/ 28575 h 18"/>
                <a:gd name="T2" fmla="*/ 0 w 7"/>
                <a:gd name="T3" fmla="*/ 28575 h 18"/>
                <a:gd name="T4" fmla="*/ 6350 w 7"/>
                <a:gd name="T5" fmla="*/ 22225 h 18"/>
                <a:gd name="T6" fmla="*/ 11113 w 7"/>
                <a:gd name="T7" fmla="*/ 15875 h 18"/>
                <a:gd name="T8" fmla="*/ 11113 w 7"/>
                <a:gd name="T9" fmla="*/ 12700 h 18"/>
                <a:gd name="T10" fmla="*/ 11113 w 7"/>
                <a:gd name="T11" fmla="*/ 9525 h 18"/>
                <a:gd name="T12" fmla="*/ 9525 w 7"/>
                <a:gd name="T13" fmla="*/ 1588 h 18"/>
                <a:gd name="T14" fmla="*/ 9525 w 7"/>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8"/>
                <a:gd name="T26" fmla="*/ 7 w 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8">
                  <a:moveTo>
                    <a:pt x="0" y="18"/>
                  </a:moveTo>
                  <a:lnTo>
                    <a:pt x="0" y="18"/>
                  </a:lnTo>
                  <a:lnTo>
                    <a:pt x="4" y="14"/>
                  </a:lnTo>
                  <a:lnTo>
                    <a:pt x="7" y="10"/>
                  </a:lnTo>
                  <a:lnTo>
                    <a:pt x="7" y="8"/>
                  </a:lnTo>
                  <a:lnTo>
                    <a:pt x="7" y="6"/>
                  </a:lnTo>
                  <a:lnTo>
                    <a:pt x="6" y="1"/>
                  </a:lnTo>
                  <a:lnTo>
                    <a:pt x="6" y="0"/>
                  </a:lnTo>
                </a:path>
              </a:pathLst>
            </a:custGeom>
            <a:noFill/>
            <a:ln w="3">
              <a:solidFill>
                <a:srgbClr val="00BDFF"/>
              </a:solidFill>
              <a:prstDash val="solid"/>
              <a:round/>
              <a:headEnd/>
              <a:tailEnd/>
            </a:ln>
          </p:spPr>
          <p:txBody>
            <a:bodyPr/>
            <a:lstStyle/>
            <a:p>
              <a:endParaRPr lang="nb-NO" dirty="0"/>
            </a:p>
          </p:txBody>
        </p:sp>
        <p:sp>
          <p:nvSpPr>
            <p:cNvPr id="2513" name="Freeform 2653"/>
            <p:cNvSpPr>
              <a:spLocks/>
            </p:cNvSpPr>
            <p:nvPr/>
          </p:nvSpPr>
          <p:spPr bwMode="auto">
            <a:xfrm>
              <a:off x="2662238" y="6149975"/>
              <a:ext cx="55562" cy="39688"/>
            </a:xfrm>
            <a:custGeom>
              <a:avLst/>
              <a:gdLst>
                <a:gd name="T0" fmla="*/ 52387 w 35"/>
                <a:gd name="T1" fmla="*/ 26988 h 25"/>
                <a:gd name="T2" fmla="*/ 53975 w 35"/>
                <a:gd name="T3" fmla="*/ 28575 h 25"/>
                <a:gd name="T4" fmla="*/ 53975 w 35"/>
                <a:gd name="T5" fmla="*/ 28575 h 25"/>
                <a:gd name="T6" fmla="*/ 55562 w 35"/>
                <a:gd name="T7" fmla="*/ 39688 h 25"/>
                <a:gd name="T8" fmla="*/ 26987 w 35"/>
                <a:gd name="T9" fmla="*/ 36513 h 25"/>
                <a:gd name="T10" fmla="*/ 12700 w 35"/>
                <a:gd name="T11" fmla="*/ 26988 h 25"/>
                <a:gd name="T12" fmla="*/ 4762 w 35"/>
                <a:gd name="T13" fmla="*/ 26988 h 25"/>
                <a:gd name="T14" fmla="*/ 0 w 35"/>
                <a:gd name="T15" fmla="*/ 9525 h 25"/>
                <a:gd name="T16" fmla="*/ 11112 w 35"/>
                <a:gd name="T17" fmla="*/ 6350 h 25"/>
                <a:gd name="T18" fmla="*/ 12700 w 35"/>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5"/>
                <a:gd name="T32" fmla="*/ 35 w 3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5">
                  <a:moveTo>
                    <a:pt x="33" y="17"/>
                  </a:moveTo>
                  <a:lnTo>
                    <a:pt x="34" y="18"/>
                  </a:lnTo>
                  <a:lnTo>
                    <a:pt x="35" y="25"/>
                  </a:lnTo>
                  <a:lnTo>
                    <a:pt x="17" y="23"/>
                  </a:lnTo>
                  <a:lnTo>
                    <a:pt x="8" y="17"/>
                  </a:lnTo>
                  <a:lnTo>
                    <a:pt x="3" y="17"/>
                  </a:lnTo>
                  <a:lnTo>
                    <a:pt x="0" y="6"/>
                  </a:lnTo>
                  <a:lnTo>
                    <a:pt x="7" y="4"/>
                  </a:lnTo>
                  <a:lnTo>
                    <a:pt x="8" y="0"/>
                  </a:lnTo>
                </a:path>
              </a:pathLst>
            </a:custGeom>
            <a:noFill/>
            <a:ln w="3">
              <a:solidFill>
                <a:srgbClr val="00BDFF"/>
              </a:solidFill>
              <a:prstDash val="solid"/>
              <a:round/>
              <a:headEnd/>
              <a:tailEnd/>
            </a:ln>
          </p:spPr>
          <p:txBody>
            <a:bodyPr/>
            <a:lstStyle/>
            <a:p>
              <a:endParaRPr lang="nb-NO" dirty="0"/>
            </a:p>
          </p:txBody>
        </p:sp>
        <p:sp>
          <p:nvSpPr>
            <p:cNvPr id="2514" name="Freeform 2654"/>
            <p:cNvSpPr>
              <a:spLocks/>
            </p:cNvSpPr>
            <p:nvPr/>
          </p:nvSpPr>
          <p:spPr bwMode="auto">
            <a:xfrm>
              <a:off x="2722563" y="6161088"/>
              <a:ext cx="47625" cy="38100"/>
            </a:xfrm>
            <a:custGeom>
              <a:avLst/>
              <a:gdLst>
                <a:gd name="T0" fmla="*/ 34925 w 30"/>
                <a:gd name="T1" fmla="*/ 38100 h 24"/>
                <a:gd name="T2" fmla="*/ 46038 w 30"/>
                <a:gd name="T3" fmla="*/ 23812 h 24"/>
                <a:gd name="T4" fmla="*/ 34925 w 30"/>
                <a:gd name="T5" fmla="*/ 30163 h 24"/>
                <a:gd name="T6" fmla="*/ 31750 w 30"/>
                <a:gd name="T7" fmla="*/ 31750 h 24"/>
                <a:gd name="T8" fmla="*/ 26988 w 30"/>
                <a:gd name="T9" fmla="*/ 36513 h 24"/>
                <a:gd name="T10" fmla="*/ 19050 w 30"/>
                <a:gd name="T11" fmla="*/ 36513 h 24"/>
                <a:gd name="T12" fmla="*/ 25400 w 30"/>
                <a:gd name="T13" fmla="*/ 19050 h 24"/>
                <a:gd name="T14" fmla="*/ 20638 w 30"/>
                <a:gd name="T15" fmla="*/ 17463 h 24"/>
                <a:gd name="T16" fmla="*/ 14288 w 30"/>
                <a:gd name="T17" fmla="*/ 23812 h 24"/>
                <a:gd name="T18" fmla="*/ 1588 w 30"/>
                <a:gd name="T19" fmla="*/ 17463 h 24"/>
                <a:gd name="T20" fmla="*/ 1588 w 30"/>
                <a:gd name="T21" fmla="*/ 17463 h 24"/>
                <a:gd name="T22" fmla="*/ 0 w 30"/>
                <a:gd name="T23" fmla="*/ 17463 h 24"/>
                <a:gd name="T24" fmla="*/ 19050 w 30"/>
                <a:gd name="T25" fmla="*/ 6350 h 24"/>
                <a:gd name="T26" fmla="*/ 25400 w 30"/>
                <a:gd name="T27" fmla="*/ 9525 h 24"/>
                <a:gd name="T28" fmla="*/ 28575 w 30"/>
                <a:gd name="T29" fmla="*/ 11112 h 24"/>
                <a:gd name="T30" fmla="*/ 47625 w 30"/>
                <a:gd name="T31" fmla="*/ 9525 h 24"/>
                <a:gd name="T32" fmla="*/ 47625 w 30"/>
                <a:gd name="T33" fmla="*/ 0 h 24"/>
                <a:gd name="T34" fmla="*/ 46038 w 30"/>
                <a:gd name="T35" fmla="*/ 0 h 24"/>
                <a:gd name="T36" fmla="*/ 31750 w 30"/>
                <a:gd name="T37" fmla="*/ 4763 h 24"/>
                <a:gd name="T38" fmla="*/ 22225 w 30"/>
                <a:gd name="T39" fmla="*/ 0 h 24"/>
                <a:gd name="T40" fmla="*/ 22225 w 3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4"/>
                <a:gd name="T65" fmla="*/ 30 w 3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4">
                  <a:moveTo>
                    <a:pt x="22" y="24"/>
                  </a:moveTo>
                  <a:lnTo>
                    <a:pt x="29" y="15"/>
                  </a:lnTo>
                  <a:lnTo>
                    <a:pt x="22" y="19"/>
                  </a:lnTo>
                  <a:lnTo>
                    <a:pt x="20" y="20"/>
                  </a:lnTo>
                  <a:lnTo>
                    <a:pt x="17" y="23"/>
                  </a:lnTo>
                  <a:lnTo>
                    <a:pt x="12" y="23"/>
                  </a:lnTo>
                  <a:lnTo>
                    <a:pt x="16" y="12"/>
                  </a:lnTo>
                  <a:lnTo>
                    <a:pt x="13" y="11"/>
                  </a:lnTo>
                  <a:lnTo>
                    <a:pt x="9" y="15"/>
                  </a:lnTo>
                  <a:lnTo>
                    <a:pt x="1" y="11"/>
                  </a:lnTo>
                  <a:lnTo>
                    <a:pt x="0" y="11"/>
                  </a:lnTo>
                  <a:lnTo>
                    <a:pt x="12" y="4"/>
                  </a:lnTo>
                  <a:lnTo>
                    <a:pt x="16" y="6"/>
                  </a:lnTo>
                  <a:lnTo>
                    <a:pt x="18" y="7"/>
                  </a:lnTo>
                  <a:lnTo>
                    <a:pt x="30" y="6"/>
                  </a:lnTo>
                  <a:lnTo>
                    <a:pt x="30" y="0"/>
                  </a:lnTo>
                  <a:lnTo>
                    <a:pt x="29" y="0"/>
                  </a:lnTo>
                  <a:lnTo>
                    <a:pt x="20" y="3"/>
                  </a:lnTo>
                  <a:lnTo>
                    <a:pt x="14" y="0"/>
                  </a:lnTo>
                </a:path>
              </a:pathLst>
            </a:custGeom>
            <a:noFill/>
            <a:ln w="3">
              <a:solidFill>
                <a:srgbClr val="00BDFF"/>
              </a:solidFill>
              <a:prstDash val="solid"/>
              <a:round/>
              <a:headEnd/>
              <a:tailEnd/>
            </a:ln>
          </p:spPr>
          <p:txBody>
            <a:bodyPr/>
            <a:lstStyle/>
            <a:p>
              <a:endParaRPr lang="nb-NO" dirty="0"/>
            </a:p>
          </p:txBody>
        </p:sp>
        <p:sp>
          <p:nvSpPr>
            <p:cNvPr id="2515" name="Freeform 2655"/>
            <p:cNvSpPr>
              <a:spLocks/>
            </p:cNvSpPr>
            <p:nvPr/>
          </p:nvSpPr>
          <p:spPr bwMode="auto">
            <a:xfrm>
              <a:off x="2781300" y="6176963"/>
              <a:ext cx="20638" cy="26987"/>
            </a:xfrm>
            <a:custGeom>
              <a:avLst/>
              <a:gdLst>
                <a:gd name="T0" fmla="*/ 0 w 13"/>
                <a:gd name="T1" fmla="*/ 26987 h 17"/>
                <a:gd name="T2" fmla="*/ 12700 w 13"/>
                <a:gd name="T3" fmla="*/ 23812 h 17"/>
                <a:gd name="T4" fmla="*/ 20638 w 13"/>
                <a:gd name="T5" fmla="*/ 6350 h 17"/>
                <a:gd name="T6" fmla="*/ 20638 w 13"/>
                <a:gd name="T7" fmla="*/ 3175 h 17"/>
                <a:gd name="T8" fmla="*/ 20638 w 13"/>
                <a:gd name="T9" fmla="*/ 0 h 17"/>
                <a:gd name="T10" fmla="*/ 12700 w 13"/>
                <a:gd name="T11" fmla="*/ 7937 h 17"/>
                <a:gd name="T12" fmla="*/ 0 60000 65536"/>
                <a:gd name="T13" fmla="*/ 0 60000 65536"/>
                <a:gd name="T14" fmla="*/ 0 60000 65536"/>
                <a:gd name="T15" fmla="*/ 0 60000 65536"/>
                <a:gd name="T16" fmla="*/ 0 60000 65536"/>
                <a:gd name="T17" fmla="*/ 0 60000 65536"/>
                <a:gd name="T18" fmla="*/ 0 w 13"/>
                <a:gd name="T19" fmla="*/ 0 h 17"/>
                <a:gd name="T20" fmla="*/ 13 w 1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3" h="17">
                  <a:moveTo>
                    <a:pt x="0" y="17"/>
                  </a:moveTo>
                  <a:lnTo>
                    <a:pt x="8" y="15"/>
                  </a:lnTo>
                  <a:lnTo>
                    <a:pt x="13" y="4"/>
                  </a:lnTo>
                  <a:lnTo>
                    <a:pt x="13" y="2"/>
                  </a:lnTo>
                  <a:lnTo>
                    <a:pt x="13" y="0"/>
                  </a:lnTo>
                  <a:lnTo>
                    <a:pt x="8" y="5"/>
                  </a:lnTo>
                </a:path>
              </a:pathLst>
            </a:custGeom>
            <a:noFill/>
            <a:ln w="3">
              <a:solidFill>
                <a:srgbClr val="00BDFF"/>
              </a:solidFill>
              <a:prstDash val="solid"/>
              <a:round/>
              <a:headEnd/>
              <a:tailEnd/>
            </a:ln>
          </p:spPr>
          <p:txBody>
            <a:bodyPr/>
            <a:lstStyle/>
            <a:p>
              <a:endParaRPr lang="nb-NO" dirty="0"/>
            </a:p>
          </p:txBody>
        </p:sp>
        <p:sp>
          <p:nvSpPr>
            <p:cNvPr id="2516" name="Freeform 2656"/>
            <p:cNvSpPr>
              <a:spLocks/>
            </p:cNvSpPr>
            <p:nvPr/>
          </p:nvSpPr>
          <p:spPr bwMode="auto">
            <a:xfrm>
              <a:off x="2994025" y="6159500"/>
              <a:ext cx="71438" cy="46038"/>
            </a:xfrm>
            <a:custGeom>
              <a:avLst/>
              <a:gdLst>
                <a:gd name="T0" fmla="*/ 71438 w 45"/>
                <a:gd name="T1" fmla="*/ 0 h 29"/>
                <a:gd name="T2" fmla="*/ 66675 w 45"/>
                <a:gd name="T3" fmla="*/ 0 h 29"/>
                <a:gd name="T4" fmla="*/ 60325 w 45"/>
                <a:gd name="T5" fmla="*/ 1588 h 29"/>
                <a:gd name="T6" fmla="*/ 60325 w 45"/>
                <a:gd name="T7" fmla="*/ 1588 h 29"/>
                <a:gd name="T8" fmla="*/ 50800 w 45"/>
                <a:gd name="T9" fmla="*/ 6350 h 29"/>
                <a:gd name="T10" fmla="*/ 58738 w 45"/>
                <a:gd name="T11" fmla="*/ 14288 h 29"/>
                <a:gd name="T12" fmla="*/ 49213 w 45"/>
                <a:gd name="T13" fmla="*/ 25400 h 29"/>
                <a:gd name="T14" fmla="*/ 39688 w 45"/>
                <a:gd name="T15" fmla="*/ 20638 h 29"/>
                <a:gd name="T16" fmla="*/ 46038 w 45"/>
                <a:gd name="T17" fmla="*/ 38100 h 29"/>
                <a:gd name="T18" fmla="*/ 36513 w 45"/>
                <a:gd name="T19" fmla="*/ 39688 h 29"/>
                <a:gd name="T20" fmla="*/ 36513 w 45"/>
                <a:gd name="T21" fmla="*/ 34925 h 29"/>
                <a:gd name="T22" fmla="*/ 36513 w 45"/>
                <a:gd name="T23" fmla="*/ 25400 h 29"/>
                <a:gd name="T24" fmla="*/ 30163 w 45"/>
                <a:gd name="T25" fmla="*/ 26988 h 29"/>
                <a:gd name="T26" fmla="*/ 28575 w 45"/>
                <a:gd name="T27" fmla="*/ 31750 h 29"/>
                <a:gd name="T28" fmla="*/ 22225 w 45"/>
                <a:gd name="T29" fmla="*/ 46038 h 29"/>
                <a:gd name="T30" fmla="*/ 3175 w 45"/>
                <a:gd name="T31" fmla="*/ 34925 h 29"/>
                <a:gd name="T32" fmla="*/ 0 w 45"/>
                <a:gd name="T33" fmla="*/ 2698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9"/>
                <a:gd name="T53" fmla="*/ 45 w 4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9">
                  <a:moveTo>
                    <a:pt x="45" y="0"/>
                  </a:moveTo>
                  <a:lnTo>
                    <a:pt x="42" y="0"/>
                  </a:lnTo>
                  <a:lnTo>
                    <a:pt x="38" y="1"/>
                  </a:lnTo>
                  <a:lnTo>
                    <a:pt x="32" y="4"/>
                  </a:lnTo>
                  <a:lnTo>
                    <a:pt x="37" y="9"/>
                  </a:lnTo>
                  <a:lnTo>
                    <a:pt x="31" y="16"/>
                  </a:lnTo>
                  <a:lnTo>
                    <a:pt x="25" y="13"/>
                  </a:lnTo>
                  <a:lnTo>
                    <a:pt x="29" y="24"/>
                  </a:lnTo>
                  <a:lnTo>
                    <a:pt x="23" y="25"/>
                  </a:lnTo>
                  <a:lnTo>
                    <a:pt x="23" y="22"/>
                  </a:lnTo>
                  <a:lnTo>
                    <a:pt x="23" y="16"/>
                  </a:lnTo>
                  <a:lnTo>
                    <a:pt x="19" y="17"/>
                  </a:lnTo>
                  <a:lnTo>
                    <a:pt x="18" y="20"/>
                  </a:lnTo>
                  <a:lnTo>
                    <a:pt x="14" y="29"/>
                  </a:lnTo>
                  <a:lnTo>
                    <a:pt x="2" y="22"/>
                  </a:lnTo>
                  <a:lnTo>
                    <a:pt x="0" y="17"/>
                  </a:lnTo>
                </a:path>
              </a:pathLst>
            </a:custGeom>
            <a:noFill/>
            <a:ln w="3">
              <a:solidFill>
                <a:srgbClr val="00BDFF"/>
              </a:solidFill>
              <a:prstDash val="solid"/>
              <a:round/>
              <a:headEnd/>
              <a:tailEnd/>
            </a:ln>
          </p:spPr>
          <p:txBody>
            <a:bodyPr/>
            <a:lstStyle/>
            <a:p>
              <a:endParaRPr lang="nb-NO" dirty="0"/>
            </a:p>
          </p:txBody>
        </p:sp>
        <p:sp>
          <p:nvSpPr>
            <p:cNvPr id="2517" name="Freeform 2657"/>
            <p:cNvSpPr>
              <a:spLocks/>
            </p:cNvSpPr>
            <p:nvPr/>
          </p:nvSpPr>
          <p:spPr bwMode="auto">
            <a:xfrm>
              <a:off x="2755900" y="6184900"/>
              <a:ext cx="38100" cy="22225"/>
            </a:xfrm>
            <a:custGeom>
              <a:avLst/>
              <a:gdLst>
                <a:gd name="T0" fmla="*/ 38100 w 24"/>
                <a:gd name="T1" fmla="*/ 0 h 14"/>
                <a:gd name="T2" fmla="*/ 34925 w 24"/>
                <a:gd name="T3" fmla="*/ 7938 h 14"/>
                <a:gd name="T4" fmla="*/ 22225 w 24"/>
                <a:gd name="T5" fmla="*/ 9525 h 14"/>
                <a:gd name="T6" fmla="*/ 15875 w 24"/>
                <a:gd name="T7" fmla="*/ 14288 h 14"/>
                <a:gd name="T8" fmla="*/ 7938 w 24"/>
                <a:gd name="T9" fmla="*/ 20638 h 14"/>
                <a:gd name="T10" fmla="*/ 0 w 24"/>
                <a:gd name="T11" fmla="*/ 22225 h 14"/>
                <a:gd name="T12" fmla="*/ 0 w 24"/>
                <a:gd name="T13" fmla="*/ 15875 h 14"/>
                <a:gd name="T14" fmla="*/ 1588 w 24"/>
                <a:gd name="T15" fmla="*/ 14288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24" y="0"/>
                  </a:moveTo>
                  <a:lnTo>
                    <a:pt x="22" y="5"/>
                  </a:lnTo>
                  <a:lnTo>
                    <a:pt x="14" y="6"/>
                  </a:lnTo>
                  <a:lnTo>
                    <a:pt x="10" y="9"/>
                  </a:lnTo>
                  <a:lnTo>
                    <a:pt x="5" y="13"/>
                  </a:lnTo>
                  <a:lnTo>
                    <a:pt x="0" y="14"/>
                  </a:lnTo>
                  <a:lnTo>
                    <a:pt x="0" y="10"/>
                  </a:lnTo>
                  <a:lnTo>
                    <a:pt x="1" y="9"/>
                  </a:lnTo>
                </a:path>
              </a:pathLst>
            </a:custGeom>
            <a:noFill/>
            <a:ln w="3">
              <a:solidFill>
                <a:srgbClr val="00BDFF"/>
              </a:solidFill>
              <a:prstDash val="solid"/>
              <a:round/>
              <a:headEnd/>
              <a:tailEnd/>
            </a:ln>
          </p:spPr>
          <p:txBody>
            <a:bodyPr/>
            <a:lstStyle/>
            <a:p>
              <a:endParaRPr lang="nb-NO" dirty="0"/>
            </a:p>
          </p:txBody>
        </p:sp>
        <p:sp>
          <p:nvSpPr>
            <p:cNvPr id="2518" name="Freeform 2658"/>
            <p:cNvSpPr>
              <a:spLocks/>
            </p:cNvSpPr>
            <p:nvPr/>
          </p:nvSpPr>
          <p:spPr bwMode="auto">
            <a:xfrm>
              <a:off x="2935288" y="6157913"/>
              <a:ext cx="58737" cy="55562"/>
            </a:xfrm>
            <a:custGeom>
              <a:avLst/>
              <a:gdLst>
                <a:gd name="T0" fmla="*/ 57150 w 37"/>
                <a:gd name="T1" fmla="*/ 0 h 35"/>
                <a:gd name="T2" fmla="*/ 58737 w 37"/>
                <a:gd name="T3" fmla="*/ 14287 h 35"/>
                <a:gd name="T4" fmla="*/ 55562 w 37"/>
                <a:gd name="T5" fmla="*/ 20637 h 35"/>
                <a:gd name="T6" fmla="*/ 47625 w 37"/>
                <a:gd name="T7" fmla="*/ 33337 h 35"/>
                <a:gd name="T8" fmla="*/ 41275 w 37"/>
                <a:gd name="T9" fmla="*/ 33337 h 35"/>
                <a:gd name="T10" fmla="*/ 41275 w 37"/>
                <a:gd name="T11" fmla="*/ 47625 h 35"/>
                <a:gd name="T12" fmla="*/ 42862 w 37"/>
                <a:gd name="T13" fmla="*/ 52387 h 35"/>
                <a:gd name="T14" fmla="*/ 41275 w 37"/>
                <a:gd name="T15" fmla="*/ 55562 h 35"/>
                <a:gd name="T16" fmla="*/ 31750 w 37"/>
                <a:gd name="T17" fmla="*/ 55562 h 35"/>
                <a:gd name="T18" fmla="*/ 31750 w 37"/>
                <a:gd name="T19" fmla="*/ 55562 h 35"/>
                <a:gd name="T20" fmla="*/ 14287 w 37"/>
                <a:gd name="T21" fmla="*/ 52387 h 35"/>
                <a:gd name="T22" fmla="*/ 0 w 37"/>
                <a:gd name="T23" fmla="*/ 5238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5"/>
                <a:gd name="T38" fmla="*/ 37 w 37"/>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5">
                  <a:moveTo>
                    <a:pt x="36" y="0"/>
                  </a:moveTo>
                  <a:lnTo>
                    <a:pt x="37" y="9"/>
                  </a:lnTo>
                  <a:lnTo>
                    <a:pt x="35" y="13"/>
                  </a:lnTo>
                  <a:lnTo>
                    <a:pt x="30" y="21"/>
                  </a:lnTo>
                  <a:lnTo>
                    <a:pt x="26" y="21"/>
                  </a:lnTo>
                  <a:lnTo>
                    <a:pt x="26" y="30"/>
                  </a:lnTo>
                  <a:lnTo>
                    <a:pt x="27" y="33"/>
                  </a:lnTo>
                  <a:lnTo>
                    <a:pt x="26" y="35"/>
                  </a:lnTo>
                  <a:lnTo>
                    <a:pt x="20" y="35"/>
                  </a:lnTo>
                  <a:lnTo>
                    <a:pt x="9" y="33"/>
                  </a:lnTo>
                  <a:lnTo>
                    <a:pt x="0" y="33"/>
                  </a:lnTo>
                </a:path>
              </a:pathLst>
            </a:custGeom>
            <a:noFill/>
            <a:ln w="3">
              <a:solidFill>
                <a:srgbClr val="00BDFF"/>
              </a:solidFill>
              <a:prstDash val="solid"/>
              <a:round/>
              <a:headEnd/>
              <a:tailEnd/>
            </a:ln>
          </p:spPr>
          <p:txBody>
            <a:bodyPr/>
            <a:lstStyle/>
            <a:p>
              <a:endParaRPr lang="nb-NO" dirty="0"/>
            </a:p>
          </p:txBody>
        </p:sp>
        <p:sp>
          <p:nvSpPr>
            <p:cNvPr id="2519" name="Freeform 2659"/>
            <p:cNvSpPr>
              <a:spLocks/>
            </p:cNvSpPr>
            <p:nvPr/>
          </p:nvSpPr>
          <p:spPr bwMode="auto">
            <a:xfrm>
              <a:off x="2801938" y="6210300"/>
              <a:ext cx="46037" cy="14288"/>
            </a:xfrm>
            <a:custGeom>
              <a:avLst/>
              <a:gdLst>
                <a:gd name="T0" fmla="*/ 46037 w 29"/>
                <a:gd name="T1" fmla="*/ 14288 h 9"/>
                <a:gd name="T2" fmla="*/ 41275 w 29"/>
                <a:gd name="T3" fmla="*/ 14288 h 9"/>
                <a:gd name="T4" fmla="*/ 28575 w 29"/>
                <a:gd name="T5" fmla="*/ 9525 h 9"/>
                <a:gd name="T6" fmla="*/ 28575 w 29"/>
                <a:gd name="T7" fmla="*/ 9525 h 9"/>
                <a:gd name="T8" fmla="*/ 12700 w 29"/>
                <a:gd name="T9" fmla="*/ 1588 h 9"/>
                <a:gd name="T10" fmla="*/ 0 w 29"/>
                <a:gd name="T11" fmla="*/ 0 h 9"/>
                <a:gd name="T12" fmla="*/ 0 60000 65536"/>
                <a:gd name="T13" fmla="*/ 0 60000 65536"/>
                <a:gd name="T14" fmla="*/ 0 60000 65536"/>
                <a:gd name="T15" fmla="*/ 0 60000 65536"/>
                <a:gd name="T16" fmla="*/ 0 60000 65536"/>
                <a:gd name="T17" fmla="*/ 0 60000 65536"/>
                <a:gd name="T18" fmla="*/ 0 w 29"/>
                <a:gd name="T19" fmla="*/ 0 h 9"/>
                <a:gd name="T20" fmla="*/ 29 w 29"/>
                <a:gd name="T21" fmla="*/ 9 h 9"/>
              </a:gdLst>
              <a:ahLst/>
              <a:cxnLst>
                <a:cxn ang="T12">
                  <a:pos x="T0" y="T1"/>
                </a:cxn>
                <a:cxn ang="T13">
                  <a:pos x="T2" y="T3"/>
                </a:cxn>
                <a:cxn ang="T14">
                  <a:pos x="T4" y="T5"/>
                </a:cxn>
                <a:cxn ang="T15">
                  <a:pos x="T6" y="T7"/>
                </a:cxn>
                <a:cxn ang="T16">
                  <a:pos x="T8" y="T9"/>
                </a:cxn>
                <a:cxn ang="T17">
                  <a:pos x="T10" y="T11"/>
                </a:cxn>
              </a:cxnLst>
              <a:rect l="T18" t="T19" r="T20" b="T21"/>
              <a:pathLst>
                <a:path w="29" h="9">
                  <a:moveTo>
                    <a:pt x="29" y="9"/>
                  </a:moveTo>
                  <a:lnTo>
                    <a:pt x="26" y="9"/>
                  </a:lnTo>
                  <a:lnTo>
                    <a:pt x="18" y="6"/>
                  </a:lnTo>
                  <a:lnTo>
                    <a:pt x="8" y="1"/>
                  </a:lnTo>
                  <a:lnTo>
                    <a:pt x="0" y="0"/>
                  </a:lnTo>
                </a:path>
              </a:pathLst>
            </a:custGeom>
            <a:noFill/>
            <a:ln w="3">
              <a:solidFill>
                <a:srgbClr val="00BDFF"/>
              </a:solidFill>
              <a:prstDash val="solid"/>
              <a:round/>
              <a:headEnd/>
              <a:tailEnd/>
            </a:ln>
          </p:spPr>
          <p:txBody>
            <a:bodyPr/>
            <a:lstStyle/>
            <a:p>
              <a:endParaRPr lang="nb-NO" dirty="0"/>
            </a:p>
          </p:txBody>
        </p:sp>
        <p:sp>
          <p:nvSpPr>
            <p:cNvPr id="2520" name="Freeform 2660"/>
            <p:cNvSpPr>
              <a:spLocks/>
            </p:cNvSpPr>
            <p:nvPr/>
          </p:nvSpPr>
          <p:spPr bwMode="auto">
            <a:xfrm>
              <a:off x="2847975" y="6224588"/>
              <a:ext cx="14288" cy="1587"/>
            </a:xfrm>
            <a:custGeom>
              <a:avLst/>
              <a:gdLst>
                <a:gd name="T0" fmla="*/ 14288 w 9"/>
                <a:gd name="T1" fmla="*/ 1587 h 1"/>
                <a:gd name="T2" fmla="*/ 9525 w 9"/>
                <a:gd name="T3" fmla="*/ 0 h 1"/>
                <a:gd name="T4" fmla="*/ 7938 w 9"/>
                <a:gd name="T5" fmla="*/ 0 h 1"/>
                <a:gd name="T6" fmla="*/ 0 w 9"/>
                <a:gd name="T7" fmla="*/ 0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9" y="1"/>
                  </a:moveTo>
                  <a:lnTo>
                    <a:pt x="6" y="0"/>
                  </a:lnTo>
                  <a:lnTo>
                    <a:pt x="5" y="0"/>
                  </a:lnTo>
                  <a:lnTo>
                    <a:pt x="0" y="0"/>
                  </a:lnTo>
                </a:path>
              </a:pathLst>
            </a:custGeom>
            <a:noFill/>
            <a:ln w="3">
              <a:solidFill>
                <a:srgbClr val="00BDFF"/>
              </a:solidFill>
              <a:prstDash val="solid"/>
              <a:round/>
              <a:headEnd/>
              <a:tailEnd/>
            </a:ln>
          </p:spPr>
          <p:txBody>
            <a:bodyPr/>
            <a:lstStyle/>
            <a:p>
              <a:endParaRPr lang="nb-NO" dirty="0"/>
            </a:p>
          </p:txBody>
        </p:sp>
        <p:sp>
          <p:nvSpPr>
            <p:cNvPr id="2521" name="Freeform 2661"/>
            <p:cNvSpPr>
              <a:spLocks/>
            </p:cNvSpPr>
            <p:nvPr/>
          </p:nvSpPr>
          <p:spPr bwMode="auto">
            <a:xfrm>
              <a:off x="2760663" y="6203950"/>
              <a:ext cx="41275" cy="26988"/>
            </a:xfrm>
            <a:custGeom>
              <a:avLst/>
              <a:gdLst>
                <a:gd name="T0" fmla="*/ 41275 w 26"/>
                <a:gd name="T1" fmla="*/ 6350 h 17"/>
                <a:gd name="T2" fmla="*/ 26988 w 26"/>
                <a:gd name="T3" fmla="*/ 7938 h 17"/>
                <a:gd name="T4" fmla="*/ 20638 w 26"/>
                <a:gd name="T5" fmla="*/ 15875 h 17"/>
                <a:gd name="T6" fmla="*/ 4763 w 26"/>
                <a:gd name="T7" fmla="*/ 26988 h 17"/>
                <a:gd name="T8" fmla="*/ 0 w 26"/>
                <a:gd name="T9" fmla="*/ 22225 h 17"/>
                <a:gd name="T10" fmla="*/ 3175 w 26"/>
                <a:gd name="T11" fmla="*/ 12700 h 17"/>
                <a:gd name="T12" fmla="*/ 9525 w 26"/>
                <a:gd name="T13" fmla="*/ 3175 h 17"/>
                <a:gd name="T14" fmla="*/ 15875 w 26"/>
                <a:gd name="T15" fmla="*/ 0 h 17"/>
                <a:gd name="T16" fmla="*/ 20638 w 26"/>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7"/>
                <a:gd name="T29" fmla="*/ 26 w 26"/>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7">
                  <a:moveTo>
                    <a:pt x="26" y="4"/>
                  </a:moveTo>
                  <a:lnTo>
                    <a:pt x="17" y="5"/>
                  </a:lnTo>
                  <a:lnTo>
                    <a:pt x="13" y="10"/>
                  </a:lnTo>
                  <a:lnTo>
                    <a:pt x="3" y="17"/>
                  </a:lnTo>
                  <a:lnTo>
                    <a:pt x="0" y="14"/>
                  </a:lnTo>
                  <a:lnTo>
                    <a:pt x="2" y="8"/>
                  </a:lnTo>
                  <a:lnTo>
                    <a:pt x="6" y="2"/>
                  </a:lnTo>
                  <a:lnTo>
                    <a:pt x="10" y="0"/>
                  </a:lnTo>
                  <a:lnTo>
                    <a:pt x="13" y="0"/>
                  </a:lnTo>
                </a:path>
              </a:pathLst>
            </a:custGeom>
            <a:noFill/>
            <a:ln w="3">
              <a:solidFill>
                <a:srgbClr val="00BDFF"/>
              </a:solidFill>
              <a:prstDash val="solid"/>
              <a:round/>
              <a:headEnd/>
              <a:tailEnd/>
            </a:ln>
          </p:spPr>
          <p:txBody>
            <a:bodyPr/>
            <a:lstStyle/>
            <a:p>
              <a:endParaRPr lang="nb-NO" dirty="0"/>
            </a:p>
          </p:txBody>
        </p:sp>
        <p:sp>
          <p:nvSpPr>
            <p:cNvPr id="2522" name="Freeform 2662"/>
            <p:cNvSpPr>
              <a:spLocks/>
            </p:cNvSpPr>
            <p:nvPr/>
          </p:nvSpPr>
          <p:spPr bwMode="auto">
            <a:xfrm>
              <a:off x="2862263" y="6210300"/>
              <a:ext cx="73025" cy="22225"/>
            </a:xfrm>
            <a:custGeom>
              <a:avLst/>
              <a:gdLst>
                <a:gd name="T0" fmla="*/ 73025 w 46"/>
                <a:gd name="T1" fmla="*/ 0 h 14"/>
                <a:gd name="T2" fmla="*/ 63500 w 46"/>
                <a:gd name="T3" fmla="*/ 0 h 14"/>
                <a:gd name="T4" fmla="*/ 49212 w 46"/>
                <a:gd name="T5" fmla="*/ 3175 h 14"/>
                <a:gd name="T6" fmla="*/ 42862 w 46"/>
                <a:gd name="T7" fmla="*/ 15875 h 14"/>
                <a:gd name="T8" fmla="*/ 42862 w 46"/>
                <a:gd name="T9" fmla="*/ 15875 h 14"/>
                <a:gd name="T10" fmla="*/ 39687 w 46"/>
                <a:gd name="T11" fmla="*/ 22225 h 14"/>
                <a:gd name="T12" fmla="*/ 33338 w 46"/>
                <a:gd name="T13" fmla="*/ 11113 h 14"/>
                <a:gd name="T14" fmla="*/ 28575 w 46"/>
                <a:gd name="T15" fmla="*/ 22225 h 14"/>
                <a:gd name="T16" fmla="*/ 9525 w 46"/>
                <a:gd name="T17" fmla="*/ 20638 h 14"/>
                <a:gd name="T18" fmla="*/ 1588 w 46"/>
                <a:gd name="T19" fmla="*/ 17463 h 14"/>
                <a:gd name="T20" fmla="*/ 0 w 46"/>
                <a:gd name="T21" fmla="*/ 15875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14"/>
                <a:gd name="T35" fmla="*/ 46 w 46"/>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14">
                  <a:moveTo>
                    <a:pt x="46" y="0"/>
                  </a:moveTo>
                  <a:lnTo>
                    <a:pt x="40" y="0"/>
                  </a:lnTo>
                  <a:lnTo>
                    <a:pt x="31" y="2"/>
                  </a:lnTo>
                  <a:lnTo>
                    <a:pt x="27" y="10"/>
                  </a:lnTo>
                  <a:lnTo>
                    <a:pt x="25" y="14"/>
                  </a:lnTo>
                  <a:lnTo>
                    <a:pt x="21" y="7"/>
                  </a:lnTo>
                  <a:lnTo>
                    <a:pt x="18" y="14"/>
                  </a:lnTo>
                  <a:lnTo>
                    <a:pt x="6" y="13"/>
                  </a:lnTo>
                  <a:lnTo>
                    <a:pt x="1" y="11"/>
                  </a:lnTo>
                  <a:lnTo>
                    <a:pt x="0" y="10"/>
                  </a:lnTo>
                </a:path>
              </a:pathLst>
            </a:custGeom>
            <a:noFill/>
            <a:ln w="3">
              <a:solidFill>
                <a:srgbClr val="00BDFF"/>
              </a:solidFill>
              <a:prstDash val="solid"/>
              <a:round/>
              <a:headEnd/>
              <a:tailEnd/>
            </a:ln>
          </p:spPr>
          <p:txBody>
            <a:bodyPr/>
            <a:lstStyle/>
            <a:p>
              <a:endParaRPr lang="nb-NO" dirty="0"/>
            </a:p>
          </p:txBody>
        </p:sp>
        <p:sp>
          <p:nvSpPr>
            <p:cNvPr id="2523" name="Freeform 2663"/>
            <p:cNvSpPr>
              <a:spLocks/>
            </p:cNvSpPr>
            <p:nvPr/>
          </p:nvSpPr>
          <p:spPr bwMode="auto">
            <a:xfrm>
              <a:off x="5641975" y="990600"/>
              <a:ext cx="30163" cy="66675"/>
            </a:xfrm>
            <a:custGeom>
              <a:avLst/>
              <a:gdLst>
                <a:gd name="T0" fmla="*/ 30163 w 19"/>
                <a:gd name="T1" fmla="*/ 58738 h 42"/>
                <a:gd name="T2" fmla="*/ 20638 w 19"/>
                <a:gd name="T3" fmla="*/ 66675 h 42"/>
                <a:gd name="T4" fmla="*/ 9525 w 19"/>
                <a:gd name="T5" fmla="*/ 58738 h 42"/>
                <a:gd name="T6" fmla="*/ 9525 w 19"/>
                <a:gd name="T7" fmla="*/ 49212 h 42"/>
                <a:gd name="T8" fmla="*/ 9525 w 19"/>
                <a:gd name="T9" fmla="*/ 49212 h 42"/>
                <a:gd name="T10" fmla="*/ 9525 w 19"/>
                <a:gd name="T11" fmla="*/ 46037 h 42"/>
                <a:gd name="T12" fmla="*/ 9525 w 19"/>
                <a:gd name="T13" fmla="*/ 44450 h 42"/>
                <a:gd name="T14" fmla="*/ 0 w 19"/>
                <a:gd name="T15" fmla="*/ 30163 h 42"/>
                <a:gd name="T16" fmla="*/ 4763 w 19"/>
                <a:gd name="T17" fmla="*/ 19050 h 42"/>
                <a:gd name="T18" fmla="*/ 19050 w 19"/>
                <a:gd name="T19" fmla="*/ 6350 h 42"/>
                <a:gd name="T20" fmla="*/ 25400 w 19"/>
                <a:gd name="T21" fmla="*/ 0 h 42"/>
                <a:gd name="T22" fmla="*/ 25400 w 19"/>
                <a:gd name="T23" fmla="*/ 0 h 42"/>
                <a:gd name="T24" fmla="*/ 25400 w 19"/>
                <a:gd name="T25" fmla="*/ 0 h 42"/>
                <a:gd name="T26" fmla="*/ 30163 w 19"/>
                <a:gd name="T27" fmla="*/ 3175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42"/>
                <a:gd name="T44" fmla="*/ 19 w 19"/>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42">
                  <a:moveTo>
                    <a:pt x="19" y="37"/>
                  </a:moveTo>
                  <a:lnTo>
                    <a:pt x="13" y="42"/>
                  </a:lnTo>
                  <a:lnTo>
                    <a:pt x="6" y="37"/>
                  </a:lnTo>
                  <a:lnTo>
                    <a:pt x="6" y="31"/>
                  </a:lnTo>
                  <a:lnTo>
                    <a:pt x="6" y="29"/>
                  </a:lnTo>
                  <a:lnTo>
                    <a:pt x="6" y="28"/>
                  </a:lnTo>
                  <a:lnTo>
                    <a:pt x="0" y="19"/>
                  </a:lnTo>
                  <a:lnTo>
                    <a:pt x="3" y="12"/>
                  </a:lnTo>
                  <a:lnTo>
                    <a:pt x="12" y="4"/>
                  </a:lnTo>
                  <a:lnTo>
                    <a:pt x="16" y="0"/>
                  </a:lnTo>
                  <a:lnTo>
                    <a:pt x="19" y="2"/>
                  </a:lnTo>
                </a:path>
              </a:pathLst>
            </a:custGeom>
            <a:noFill/>
            <a:ln w="3">
              <a:solidFill>
                <a:srgbClr val="00BDFF"/>
              </a:solidFill>
              <a:prstDash val="solid"/>
              <a:round/>
              <a:headEnd/>
              <a:tailEnd/>
            </a:ln>
          </p:spPr>
          <p:txBody>
            <a:bodyPr/>
            <a:lstStyle/>
            <a:p>
              <a:endParaRPr lang="nb-NO" dirty="0"/>
            </a:p>
          </p:txBody>
        </p:sp>
        <p:sp>
          <p:nvSpPr>
            <p:cNvPr id="2524" name="Freeform 2664"/>
            <p:cNvSpPr>
              <a:spLocks/>
            </p:cNvSpPr>
            <p:nvPr/>
          </p:nvSpPr>
          <p:spPr bwMode="auto">
            <a:xfrm>
              <a:off x="5672138" y="935038"/>
              <a:ext cx="74612" cy="149225"/>
            </a:xfrm>
            <a:custGeom>
              <a:avLst/>
              <a:gdLst>
                <a:gd name="T0" fmla="*/ 0 w 47"/>
                <a:gd name="T1" fmla="*/ 58738 h 94"/>
                <a:gd name="T2" fmla="*/ 6350 w 47"/>
                <a:gd name="T3" fmla="*/ 61913 h 94"/>
                <a:gd name="T4" fmla="*/ 9525 w 47"/>
                <a:gd name="T5" fmla="*/ 55563 h 94"/>
                <a:gd name="T6" fmla="*/ 9525 w 47"/>
                <a:gd name="T7" fmla="*/ 53975 h 94"/>
                <a:gd name="T8" fmla="*/ 1587 w 47"/>
                <a:gd name="T9" fmla="*/ 44450 h 94"/>
                <a:gd name="T10" fmla="*/ 7937 w 47"/>
                <a:gd name="T11" fmla="*/ 34925 h 94"/>
                <a:gd name="T12" fmla="*/ 17462 w 47"/>
                <a:gd name="T13" fmla="*/ 53975 h 94"/>
                <a:gd name="T14" fmla="*/ 22225 w 47"/>
                <a:gd name="T15" fmla="*/ 38100 h 94"/>
                <a:gd name="T16" fmla="*/ 47625 w 47"/>
                <a:gd name="T17" fmla="*/ 25400 h 94"/>
                <a:gd name="T18" fmla="*/ 28575 w 47"/>
                <a:gd name="T19" fmla="*/ 6350 h 94"/>
                <a:gd name="T20" fmla="*/ 49212 w 47"/>
                <a:gd name="T21" fmla="*/ 0 h 94"/>
                <a:gd name="T22" fmla="*/ 60325 w 47"/>
                <a:gd name="T23" fmla="*/ 25400 h 94"/>
                <a:gd name="T24" fmla="*/ 57150 w 47"/>
                <a:gd name="T25" fmla="*/ 39687 h 94"/>
                <a:gd name="T26" fmla="*/ 68262 w 47"/>
                <a:gd name="T27" fmla="*/ 46037 h 94"/>
                <a:gd name="T28" fmla="*/ 69850 w 47"/>
                <a:gd name="T29" fmla="*/ 46037 h 94"/>
                <a:gd name="T30" fmla="*/ 74612 w 47"/>
                <a:gd name="T31" fmla="*/ 71438 h 94"/>
                <a:gd name="T32" fmla="*/ 69850 w 47"/>
                <a:gd name="T33" fmla="*/ 74613 h 94"/>
                <a:gd name="T34" fmla="*/ 53975 w 47"/>
                <a:gd name="T35" fmla="*/ 95250 h 94"/>
                <a:gd name="T36" fmla="*/ 33337 w 47"/>
                <a:gd name="T37" fmla="*/ 120650 h 94"/>
                <a:gd name="T38" fmla="*/ 41275 w 47"/>
                <a:gd name="T39" fmla="*/ 128588 h 94"/>
                <a:gd name="T40" fmla="*/ 36512 w 47"/>
                <a:gd name="T41" fmla="*/ 133350 h 94"/>
                <a:gd name="T42" fmla="*/ 20637 w 47"/>
                <a:gd name="T43" fmla="*/ 149225 h 94"/>
                <a:gd name="T44" fmla="*/ 6350 w 47"/>
                <a:gd name="T45" fmla="*/ 141288 h 94"/>
                <a:gd name="T46" fmla="*/ 11112 w 47"/>
                <a:gd name="T47" fmla="*/ 101600 h 94"/>
                <a:gd name="T48" fmla="*/ 0 w 47"/>
                <a:gd name="T49" fmla="*/ 114300 h 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94"/>
                <a:gd name="T77" fmla="*/ 47 w 47"/>
                <a:gd name="T78" fmla="*/ 94 h 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94">
                  <a:moveTo>
                    <a:pt x="0" y="37"/>
                  </a:moveTo>
                  <a:lnTo>
                    <a:pt x="4" y="39"/>
                  </a:lnTo>
                  <a:lnTo>
                    <a:pt x="6" y="35"/>
                  </a:lnTo>
                  <a:lnTo>
                    <a:pt x="6" y="34"/>
                  </a:lnTo>
                  <a:lnTo>
                    <a:pt x="1" y="28"/>
                  </a:lnTo>
                  <a:lnTo>
                    <a:pt x="5" y="22"/>
                  </a:lnTo>
                  <a:lnTo>
                    <a:pt x="11" y="34"/>
                  </a:lnTo>
                  <a:lnTo>
                    <a:pt x="14" y="24"/>
                  </a:lnTo>
                  <a:lnTo>
                    <a:pt x="30" y="16"/>
                  </a:lnTo>
                  <a:lnTo>
                    <a:pt x="18" y="4"/>
                  </a:lnTo>
                  <a:lnTo>
                    <a:pt x="31" y="0"/>
                  </a:lnTo>
                  <a:lnTo>
                    <a:pt x="38" y="16"/>
                  </a:lnTo>
                  <a:lnTo>
                    <a:pt x="36" y="25"/>
                  </a:lnTo>
                  <a:lnTo>
                    <a:pt x="43" y="29"/>
                  </a:lnTo>
                  <a:lnTo>
                    <a:pt x="44" y="29"/>
                  </a:lnTo>
                  <a:lnTo>
                    <a:pt x="47" y="45"/>
                  </a:lnTo>
                  <a:lnTo>
                    <a:pt x="44" y="47"/>
                  </a:lnTo>
                  <a:lnTo>
                    <a:pt x="34" y="60"/>
                  </a:lnTo>
                  <a:lnTo>
                    <a:pt x="21" y="76"/>
                  </a:lnTo>
                  <a:lnTo>
                    <a:pt x="26" y="81"/>
                  </a:lnTo>
                  <a:lnTo>
                    <a:pt x="23" y="84"/>
                  </a:lnTo>
                  <a:lnTo>
                    <a:pt x="13" y="94"/>
                  </a:lnTo>
                  <a:lnTo>
                    <a:pt x="4" y="89"/>
                  </a:lnTo>
                  <a:lnTo>
                    <a:pt x="7" y="64"/>
                  </a:lnTo>
                  <a:lnTo>
                    <a:pt x="0" y="72"/>
                  </a:lnTo>
                </a:path>
              </a:pathLst>
            </a:custGeom>
            <a:noFill/>
            <a:ln w="3">
              <a:solidFill>
                <a:srgbClr val="00BDFF"/>
              </a:solidFill>
              <a:prstDash val="solid"/>
              <a:round/>
              <a:headEnd/>
              <a:tailEnd/>
            </a:ln>
          </p:spPr>
          <p:txBody>
            <a:bodyPr/>
            <a:lstStyle/>
            <a:p>
              <a:endParaRPr lang="nb-NO" dirty="0"/>
            </a:p>
          </p:txBody>
        </p:sp>
        <p:sp>
          <p:nvSpPr>
            <p:cNvPr id="2525" name="Freeform 2665"/>
            <p:cNvSpPr>
              <a:spLocks/>
            </p:cNvSpPr>
            <p:nvPr/>
          </p:nvSpPr>
          <p:spPr bwMode="auto">
            <a:xfrm>
              <a:off x="5162550" y="1298575"/>
              <a:ext cx="12700" cy="31750"/>
            </a:xfrm>
            <a:custGeom>
              <a:avLst/>
              <a:gdLst>
                <a:gd name="T0" fmla="*/ 0 w 8"/>
                <a:gd name="T1" fmla="*/ 31750 h 20"/>
                <a:gd name="T2" fmla="*/ 3175 w 8"/>
                <a:gd name="T3" fmla="*/ 23812 h 20"/>
                <a:gd name="T4" fmla="*/ 3175 w 8"/>
                <a:gd name="T5" fmla="*/ 23812 h 20"/>
                <a:gd name="T6" fmla="*/ 12700 w 8"/>
                <a:gd name="T7" fmla="*/ 0 h 20"/>
                <a:gd name="T8" fmla="*/ 0 60000 65536"/>
                <a:gd name="T9" fmla="*/ 0 60000 65536"/>
                <a:gd name="T10" fmla="*/ 0 60000 65536"/>
                <a:gd name="T11" fmla="*/ 0 60000 65536"/>
                <a:gd name="T12" fmla="*/ 0 w 8"/>
                <a:gd name="T13" fmla="*/ 0 h 20"/>
                <a:gd name="T14" fmla="*/ 8 w 8"/>
                <a:gd name="T15" fmla="*/ 20 h 20"/>
              </a:gdLst>
              <a:ahLst/>
              <a:cxnLst>
                <a:cxn ang="T8">
                  <a:pos x="T0" y="T1"/>
                </a:cxn>
                <a:cxn ang="T9">
                  <a:pos x="T2" y="T3"/>
                </a:cxn>
                <a:cxn ang="T10">
                  <a:pos x="T4" y="T5"/>
                </a:cxn>
                <a:cxn ang="T11">
                  <a:pos x="T6" y="T7"/>
                </a:cxn>
              </a:cxnLst>
              <a:rect l="T12" t="T13" r="T14" b="T15"/>
              <a:pathLst>
                <a:path w="8" h="20">
                  <a:moveTo>
                    <a:pt x="0" y="20"/>
                  </a:moveTo>
                  <a:lnTo>
                    <a:pt x="2" y="15"/>
                  </a:lnTo>
                  <a:lnTo>
                    <a:pt x="8" y="0"/>
                  </a:lnTo>
                </a:path>
              </a:pathLst>
            </a:custGeom>
            <a:noFill/>
            <a:ln w="3">
              <a:solidFill>
                <a:srgbClr val="00BDFF"/>
              </a:solidFill>
              <a:prstDash val="solid"/>
              <a:round/>
              <a:headEnd/>
              <a:tailEnd/>
            </a:ln>
          </p:spPr>
          <p:txBody>
            <a:bodyPr/>
            <a:lstStyle/>
            <a:p>
              <a:endParaRPr lang="nb-NO" dirty="0"/>
            </a:p>
          </p:txBody>
        </p:sp>
        <p:sp>
          <p:nvSpPr>
            <p:cNvPr id="2526" name="Freeform 2666"/>
            <p:cNvSpPr>
              <a:spLocks/>
            </p:cNvSpPr>
            <p:nvPr/>
          </p:nvSpPr>
          <p:spPr bwMode="auto">
            <a:xfrm>
              <a:off x="2528888" y="5427663"/>
              <a:ext cx="7937" cy="12700"/>
            </a:xfrm>
            <a:custGeom>
              <a:avLst/>
              <a:gdLst>
                <a:gd name="T0" fmla="*/ 0 w 5"/>
                <a:gd name="T1" fmla="*/ 12700 h 8"/>
                <a:gd name="T2" fmla="*/ 3175 w 5"/>
                <a:gd name="T3" fmla="*/ 11112 h 8"/>
                <a:gd name="T4" fmla="*/ 4762 w 5"/>
                <a:gd name="T5" fmla="*/ 9525 h 8"/>
                <a:gd name="T6" fmla="*/ 7937 w 5"/>
                <a:gd name="T7" fmla="*/ 4762 h 8"/>
                <a:gd name="T8" fmla="*/ 7937 w 5"/>
                <a:gd name="T9" fmla="*/ 0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8"/>
                  </a:moveTo>
                  <a:lnTo>
                    <a:pt x="2" y="7"/>
                  </a:lnTo>
                  <a:lnTo>
                    <a:pt x="3" y="6"/>
                  </a:lnTo>
                  <a:lnTo>
                    <a:pt x="5" y="3"/>
                  </a:lnTo>
                  <a:lnTo>
                    <a:pt x="5" y="0"/>
                  </a:lnTo>
                </a:path>
              </a:pathLst>
            </a:custGeom>
            <a:noFill/>
            <a:ln w="3">
              <a:solidFill>
                <a:srgbClr val="00BDFF"/>
              </a:solidFill>
              <a:prstDash val="solid"/>
              <a:round/>
              <a:headEnd/>
              <a:tailEnd/>
            </a:ln>
          </p:spPr>
          <p:txBody>
            <a:bodyPr/>
            <a:lstStyle/>
            <a:p>
              <a:endParaRPr lang="nb-NO" dirty="0"/>
            </a:p>
          </p:txBody>
        </p:sp>
        <p:sp>
          <p:nvSpPr>
            <p:cNvPr id="2527" name="Freeform 2667"/>
            <p:cNvSpPr>
              <a:spLocks/>
            </p:cNvSpPr>
            <p:nvPr/>
          </p:nvSpPr>
          <p:spPr bwMode="auto">
            <a:xfrm>
              <a:off x="2573338" y="5380038"/>
              <a:ext cx="53975" cy="71437"/>
            </a:xfrm>
            <a:custGeom>
              <a:avLst/>
              <a:gdLst>
                <a:gd name="T0" fmla="*/ 53975 w 34"/>
                <a:gd name="T1" fmla="*/ 50800 h 45"/>
                <a:gd name="T2" fmla="*/ 53975 w 34"/>
                <a:gd name="T3" fmla="*/ 50800 h 45"/>
                <a:gd name="T4" fmla="*/ 47625 w 34"/>
                <a:gd name="T5" fmla="*/ 60325 h 45"/>
                <a:gd name="T6" fmla="*/ 41275 w 34"/>
                <a:gd name="T7" fmla="*/ 66675 h 45"/>
                <a:gd name="T8" fmla="*/ 34925 w 34"/>
                <a:gd name="T9" fmla="*/ 71437 h 45"/>
                <a:gd name="T10" fmla="*/ 30162 w 34"/>
                <a:gd name="T11" fmla="*/ 65087 h 45"/>
                <a:gd name="T12" fmla="*/ 26988 w 34"/>
                <a:gd name="T13" fmla="*/ 58737 h 45"/>
                <a:gd name="T14" fmla="*/ 23812 w 34"/>
                <a:gd name="T15" fmla="*/ 53975 h 45"/>
                <a:gd name="T16" fmla="*/ 22225 w 34"/>
                <a:gd name="T17" fmla="*/ 44450 h 45"/>
                <a:gd name="T18" fmla="*/ 14287 w 34"/>
                <a:gd name="T19" fmla="*/ 38100 h 45"/>
                <a:gd name="T20" fmla="*/ 6350 w 34"/>
                <a:gd name="T21" fmla="*/ 39687 h 45"/>
                <a:gd name="T22" fmla="*/ 3175 w 34"/>
                <a:gd name="T23" fmla="*/ 39687 h 45"/>
                <a:gd name="T24" fmla="*/ 0 w 34"/>
                <a:gd name="T25" fmla="*/ 36512 h 45"/>
                <a:gd name="T26" fmla="*/ 3175 w 34"/>
                <a:gd name="T27" fmla="*/ 26987 h 45"/>
                <a:gd name="T28" fmla="*/ 12700 w 34"/>
                <a:gd name="T29" fmla="*/ 25400 h 45"/>
                <a:gd name="T30" fmla="*/ 15875 w 34"/>
                <a:gd name="T31" fmla="*/ 19050 h 45"/>
                <a:gd name="T32" fmla="*/ 19050 w 34"/>
                <a:gd name="T33" fmla="*/ 11112 h 45"/>
                <a:gd name="T34" fmla="*/ 23812 w 34"/>
                <a:gd name="T35" fmla="*/ 4762 h 45"/>
                <a:gd name="T36" fmla="*/ 23812 w 34"/>
                <a:gd name="T37" fmla="*/ 4762 h 45"/>
                <a:gd name="T38" fmla="*/ 26988 w 34"/>
                <a:gd name="T39" fmla="*/ 4762 h 45"/>
                <a:gd name="T40" fmla="*/ 26988 w 34"/>
                <a:gd name="T41" fmla="*/ 4762 h 45"/>
                <a:gd name="T42" fmla="*/ 34925 w 34"/>
                <a:gd name="T43" fmla="*/ 3175 h 45"/>
                <a:gd name="T44" fmla="*/ 34925 w 34"/>
                <a:gd name="T45" fmla="*/ 3175 h 45"/>
                <a:gd name="T46" fmla="*/ 42862 w 34"/>
                <a:gd name="T47" fmla="*/ 0 h 45"/>
                <a:gd name="T48" fmla="*/ 46037 w 34"/>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45"/>
                <a:gd name="T77" fmla="*/ 34 w 34"/>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45">
                  <a:moveTo>
                    <a:pt x="34" y="32"/>
                  </a:moveTo>
                  <a:lnTo>
                    <a:pt x="34" y="32"/>
                  </a:lnTo>
                  <a:lnTo>
                    <a:pt x="30" y="38"/>
                  </a:lnTo>
                  <a:lnTo>
                    <a:pt x="26" y="42"/>
                  </a:lnTo>
                  <a:lnTo>
                    <a:pt x="22" y="45"/>
                  </a:lnTo>
                  <a:lnTo>
                    <a:pt x="19" y="41"/>
                  </a:lnTo>
                  <a:lnTo>
                    <a:pt x="17" y="37"/>
                  </a:lnTo>
                  <a:lnTo>
                    <a:pt x="15" y="34"/>
                  </a:lnTo>
                  <a:lnTo>
                    <a:pt x="14" y="28"/>
                  </a:lnTo>
                  <a:lnTo>
                    <a:pt x="9" y="24"/>
                  </a:lnTo>
                  <a:lnTo>
                    <a:pt x="4" y="25"/>
                  </a:lnTo>
                  <a:lnTo>
                    <a:pt x="2" y="25"/>
                  </a:lnTo>
                  <a:lnTo>
                    <a:pt x="0" y="23"/>
                  </a:lnTo>
                  <a:lnTo>
                    <a:pt x="2" y="17"/>
                  </a:lnTo>
                  <a:lnTo>
                    <a:pt x="8" y="16"/>
                  </a:lnTo>
                  <a:lnTo>
                    <a:pt x="10" y="12"/>
                  </a:lnTo>
                  <a:lnTo>
                    <a:pt x="12" y="7"/>
                  </a:lnTo>
                  <a:lnTo>
                    <a:pt x="15" y="3"/>
                  </a:lnTo>
                  <a:lnTo>
                    <a:pt x="17" y="3"/>
                  </a:lnTo>
                  <a:lnTo>
                    <a:pt x="22" y="2"/>
                  </a:lnTo>
                  <a:lnTo>
                    <a:pt x="27" y="0"/>
                  </a:lnTo>
                  <a:lnTo>
                    <a:pt x="29" y="0"/>
                  </a:lnTo>
                </a:path>
              </a:pathLst>
            </a:custGeom>
            <a:noFill/>
            <a:ln w="3">
              <a:solidFill>
                <a:srgbClr val="00BDFF"/>
              </a:solidFill>
              <a:prstDash val="solid"/>
              <a:round/>
              <a:headEnd/>
              <a:tailEnd/>
            </a:ln>
          </p:spPr>
          <p:txBody>
            <a:bodyPr/>
            <a:lstStyle/>
            <a:p>
              <a:endParaRPr lang="nb-NO" dirty="0"/>
            </a:p>
          </p:txBody>
        </p:sp>
        <p:sp>
          <p:nvSpPr>
            <p:cNvPr id="2528" name="Freeform 2668"/>
            <p:cNvSpPr>
              <a:spLocks/>
            </p:cNvSpPr>
            <p:nvPr/>
          </p:nvSpPr>
          <p:spPr bwMode="auto">
            <a:xfrm>
              <a:off x="2528888" y="5478463"/>
              <a:ext cx="46037" cy="55562"/>
            </a:xfrm>
            <a:custGeom>
              <a:avLst/>
              <a:gdLst>
                <a:gd name="T0" fmla="*/ 0 w 29"/>
                <a:gd name="T1" fmla="*/ 55562 h 35"/>
                <a:gd name="T2" fmla="*/ 4762 w 29"/>
                <a:gd name="T3" fmla="*/ 49212 h 35"/>
                <a:gd name="T4" fmla="*/ 4762 w 29"/>
                <a:gd name="T5" fmla="*/ 28575 h 35"/>
                <a:gd name="T6" fmla="*/ 7937 w 29"/>
                <a:gd name="T7" fmla="*/ 9525 h 35"/>
                <a:gd name="T8" fmla="*/ 14287 w 29"/>
                <a:gd name="T9" fmla="*/ 0 h 35"/>
                <a:gd name="T10" fmla="*/ 19050 w 29"/>
                <a:gd name="T11" fmla="*/ 1587 h 35"/>
                <a:gd name="T12" fmla="*/ 25400 w 29"/>
                <a:gd name="T13" fmla="*/ 6350 h 35"/>
                <a:gd name="T14" fmla="*/ 44450 w 29"/>
                <a:gd name="T15" fmla="*/ 19050 h 35"/>
                <a:gd name="T16" fmla="*/ 46037 w 29"/>
                <a:gd name="T17" fmla="*/ 1905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5"/>
                <a:gd name="T29" fmla="*/ 29 w 29"/>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5">
                  <a:moveTo>
                    <a:pt x="0" y="35"/>
                  </a:moveTo>
                  <a:lnTo>
                    <a:pt x="3" y="31"/>
                  </a:lnTo>
                  <a:lnTo>
                    <a:pt x="3" y="18"/>
                  </a:lnTo>
                  <a:lnTo>
                    <a:pt x="5" y="6"/>
                  </a:lnTo>
                  <a:lnTo>
                    <a:pt x="9" y="0"/>
                  </a:lnTo>
                  <a:lnTo>
                    <a:pt x="12" y="1"/>
                  </a:lnTo>
                  <a:lnTo>
                    <a:pt x="16" y="4"/>
                  </a:lnTo>
                  <a:lnTo>
                    <a:pt x="28" y="12"/>
                  </a:lnTo>
                  <a:lnTo>
                    <a:pt x="29" y="12"/>
                  </a:lnTo>
                </a:path>
              </a:pathLst>
            </a:custGeom>
            <a:noFill/>
            <a:ln w="3">
              <a:solidFill>
                <a:srgbClr val="00BDFF"/>
              </a:solidFill>
              <a:prstDash val="solid"/>
              <a:round/>
              <a:headEnd/>
              <a:tailEnd/>
            </a:ln>
          </p:spPr>
          <p:txBody>
            <a:bodyPr/>
            <a:lstStyle/>
            <a:p>
              <a:endParaRPr lang="nb-NO" dirty="0"/>
            </a:p>
          </p:txBody>
        </p:sp>
        <p:sp>
          <p:nvSpPr>
            <p:cNvPr id="2529" name="Freeform 2669"/>
            <p:cNvSpPr>
              <a:spLocks/>
            </p:cNvSpPr>
            <p:nvPr/>
          </p:nvSpPr>
          <p:spPr bwMode="auto">
            <a:xfrm>
              <a:off x="2747963" y="4348163"/>
              <a:ext cx="50800" cy="68262"/>
            </a:xfrm>
            <a:custGeom>
              <a:avLst/>
              <a:gdLst>
                <a:gd name="T0" fmla="*/ 50800 w 32"/>
                <a:gd name="T1" fmla="*/ 30162 h 43"/>
                <a:gd name="T2" fmla="*/ 41275 w 32"/>
                <a:gd name="T3" fmla="*/ 20637 h 43"/>
                <a:gd name="T4" fmla="*/ 41275 w 32"/>
                <a:gd name="T5" fmla="*/ 20637 h 43"/>
                <a:gd name="T6" fmla="*/ 41275 w 32"/>
                <a:gd name="T7" fmla="*/ 0 h 43"/>
                <a:gd name="T8" fmla="*/ 30162 w 32"/>
                <a:gd name="T9" fmla="*/ 0 h 43"/>
                <a:gd name="T10" fmla="*/ 6350 w 32"/>
                <a:gd name="T11" fmla="*/ 3175 h 43"/>
                <a:gd name="T12" fmla="*/ 0 w 32"/>
                <a:gd name="T13" fmla="*/ 22225 h 43"/>
                <a:gd name="T14" fmla="*/ 7937 w 32"/>
                <a:gd name="T15" fmla="*/ 30162 h 43"/>
                <a:gd name="T16" fmla="*/ 1588 w 32"/>
                <a:gd name="T17" fmla="*/ 47625 h 43"/>
                <a:gd name="T18" fmla="*/ 1588 w 32"/>
                <a:gd name="T19" fmla="*/ 50800 h 43"/>
                <a:gd name="T20" fmla="*/ 1588 w 32"/>
                <a:gd name="T21" fmla="*/ 53975 h 43"/>
                <a:gd name="T22" fmla="*/ 0 w 32"/>
                <a:gd name="T23" fmla="*/ 61912 h 43"/>
                <a:gd name="T24" fmla="*/ 3175 w 32"/>
                <a:gd name="T25" fmla="*/ 68262 h 43"/>
                <a:gd name="T26" fmla="*/ 3175 w 32"/>
                <a:gd name="T27" fmla="*/ 68262 h 43"/>
                <a:gd name="T28" fmla="*/ 7937 w 32"/>
                <a:gd name="T29" fmla="*/ 66675 h 43"/>
                <a:gd name="T30" fmla="*/ 17462 w 32"/>
                <a:gd name="T31" fmla="*/ 5715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43"/>
                <a:gd name="T50" fmla="*/ 32 w 32"/>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43">
                  <a:moveTo>
                    <a:pt x="32" y="19"/>
                  </a:moveTo>
                  <a:lnTo>
                    <a:pt x="26" y="13"/>
                  </a:lnTo>
                  <a:lnTo>
                    <a:pt x="26" y="0"/>
                  </a:lnTo>
                  <a:lnTo>
                    <a:pt x="19" y="0"/>
                  </a:lnTo>
                  <a:lnTo>
                    <a:pt x="4" y="2"/>
                  </a:lnTo>
                  <a:lnTo>
                    <a:pt x="0" y="14"/>
                  </a:lnTo>
                  <a:lnTo>
                    <a:pt x="5" y="19"/>
                  </a:lnTo>
                  <a:lnTo>
                    <a:pt x="1" y="30"/>
                  </a:lnTo>
                  <a:lnTo>
                    <a:pt x="1" y="32"/>
                  </a:lnTo>
                  <a:lnTo>
                    <a:pt x="1" y="34"/>
                  </a:lnTo>
                  <a:lnTo>
                    <a:pt x="0" y="39"/>
                  </a:lnTo>
                  <a:lnTo>
                    <a:pt x="2" y="43"/>
                  </a:lnTo>
                  <a:lnTo>
                    <a:pt x="5" y="42"/>
                  </a:lnTo>
                  <a:lnTo>
                    <a:pt x="11" y="36"/>
                  </a:lnTo>
                </a:path>
              </a:pathLst>
            </a:custGeom>
            <a:noFill/>
            <a:ln w="3">
              <a:solidFill>
                <a:srgbClr val="00BDFF"/>
              </a:solidFill>
              <a:prstDash val="solid"/>
              <a:round/>
              <a:headEnd/>
              <a:tailEnd/>
            </a:ln>
          </p:spPr>
          <p:txBody>
            <a:bodyPr/>
            <a:lstStyle/>
            <a:p>
              <a:endParaRPr lang="nb-NO" dirty="0"/>
            </a:p>
          </p:txBody>
        </p:sp>
        <p:sp>
          <p:nvSpPr>
            <p:cNvPr id="2530" name="Freeform 2670"/>
            <p:cNvSpPr>
              <a:spLocks/>
            </p:cNvSpPr>
            <p:nvPr/>
          </p:nvSpPr>
          <p:spPr bwMode="auto">
            <a:xfrm>
              <a:off x="2770188" y="4432300"/>
              <a:ext cx="58737" cy="71438"/>
            </a:xfrm>
            <a:custGeom>
              <a:avLst/>
              <a:gdLst>
                <a:gd name="T0" fmla="*/ 53975 w 37"/>
                <a:gd name="T1" fmla="*/ 71438 h 45"/>
                <a:gd name="T2" fmla="*/ 55562 w 37"/>
                <a:gd name="T3" fmla="*/ 71438 h 45"/>
                <a:gd name="T4" fmla="*/ 58737 w 37"/>
                <a:gd name="T5" fmla="*/ 65088 h 45"/>
                <a:gd name="T6" fmla="*/ 46037 w 37"/>
                <a:gd name="T7" fmla="*/ 58738 h 45"/>
                <a:gd name="T8" fmla="*/ 28575 w 37"/>
                <a:gd name="T9" fmla="*/ 50800 h 45"/>
                <a:gd name="T10" fmla="*/ 19050 w 37"/>
                <a:gd name="T11" fmla="*/ 39688 h 45"/>
                <a:gd name="T12" fmla="*/ 19050 w 37"/>
                <a:gd name="T13" fmla="*/ 38100 h 45"/>
                <a:gd name="T14" fmla="*/ 14287 w 37"/>
                <a:gd name="T15" fmla="*/ 30163 h 45"/>
                <a:gd name="T16" fmla="*/ 14287 w 37"/>
                <a:gd name="T17" fmla="*/ 30163 h 45"/>
                <a:gd name="T18" fmla="*/ 12700 w 37"/>
                <a:gd name="T19" fmla="*/ 25400 h 45"/>
                <a:gd name="T20" fmla="*/ 6350 w 37"/>
                <a:gd name="T21" fmla="*/ 19050 h 45"/>
                <a:gd name="T22" fmla="*/ 1587 w 37"/>
                <a:gd name="T23" fmla="*/ 12700 h 45"/>
                <a:gd name="T24" fmla="*/ 0 w 37"/>
                <a:gd name="T25" fmla="*/ 9525 h 45"/>
                <a:gd name="T26" fmla="*/ 0 w 37"/>
                <a:gd name="T27" fmla="*/ 4763 h 45"/>
                <a:gd name="T28" fmla="*/ 0 w 37"/>
                <a:gd name="T29" fmla="*/ 3175 h 45"/>
                <a:gd name="T30" fmla="*/ 0 w 37"/>
                <a:gd name="T31" fmla="*/ 0 h 45"/>
                <a:gd name="T32" fmla="*/ 0 w 37"/>
                <a:gd name="T33" fmla="*/ 0 h 45"/>
                <a:gd name="T34" fmla="*/ 17462 w 37"/>
                <a:gd name="T35" fmla="*/ 11113 h 45"/>
                <a:gd name="T36" fmla="*/ 19050 w 37"/>
                <a:gd name="T37" fmla="*/ 11113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45"/>
                <a:gd name="T59" fmla="*/ 37 w 37"/>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45">
                  <a:moveTo>
                    <a:pt x="34" y="45"/>
                  </a:moveTo>
                  <a:lnTo>
                    <a:pt x="35" y="45"/>
                  </a:lnTo>
                  <a:lnTo>
                    <a:pt x="37" y="41"/>
                  </a:lnTo>
                  <a:lnTo>
                    <a:pt x="29" y="37"/>
                  </a:lnTo>
                  <a:lnTo>
                    <a:pt x="18" y="32"/>
                  </a:lnTo>
                  <a:lnTo>
                    <a:pt x="12" y="25"/>
                  </a:lnTo>
                  <a:lnTo>
                    <a:pt x="12" y="24"/>
                  </a:lnTo>
                  <a:lnTo>
                    <a:pt x="9" y="19"/>
                  </a:lnTo>
                  <a:lnTo>
                    <a:pt x="8" y="16"/>
                  </a:lnTo>
                  <a:lnTo>
                    <a:pt x="4" y="12"/>
                  </a:lnTo>
                  <a:lnTo>
                    <a:pt x="1" y="8"/>
                  </a:lnTo>
                  <a:lnTo>
                    <a:pt x="0" y="6"/>
                  </a:lnTo>
                  <a:lnTo>
                    <a:pt x="0" y="3"/>
                  </a:lnTo>
                  <a:lnTo>
                    <a:pt x="0" y="2"/>
                  </a:lnTo>
                  <a:lnTo>
                    <a:pt x="0" y="0"/>
                  </a:lnTo>
                  <a:lnTo>
                    <a:pt x="11" y="7"/>
                  </a:lnTo>
                  <a:lnTo>
                    <a:pt x="12" y="7"/>
                  </a:lnTo>
                </a:path>
              </a:pathLst>
            </a:custGeom>
            <a:noFill/>
            <a:ln w="3">
              <a:solidFill>
                <a:srgbClr val="00BDFF"/>
              </a:solidFill>
              <a:prstDash val="solid"/>
              <a:round/>
              <a:headEnd/>
              <a:tailEnd/>
            </a:ln>
          </p:spPr>
          <p:txBody>
            <a:bodyPr/>
            <a:lstStyle/>
            <a:p>
              <a:endParaRPr lang="nb-NO" dirty="0"/>
            </a:p>
          </p:txBody>
        </p:sp>
        <p:sp>
          <p:nvSpPr>
            <p:cNvPr id="2531" name="Freeform 2671"/>
            <p:cNvSpPr>
              <a:spLocks/>
            </p:cNvSpPr>
            <p:nvPr/>
          </p:nvSpPr>
          <p:spPr bwMode="auto">
            <a:xfrm>
              <a:off x="3725863" y="5835650"/>
              <a:ext cx="31750" cy="6350"/>
            </a:xfrm>
            <a:custGeom>
              <a:avLst/>
              <a:gdLst>
                <a:gd name="T0" fmla="*/ 31750 w 20"/>
                <a:gd name="T1" fmla="*/ 4762 h 4"/>
                <a:gd name="T2" fmla="*/ 31750 w 20"/>
                <a:gd name="T3" fmla="*/ 1588 h 4"/>
                <a:gd name="T4" fmla="*/ 31750 w 20"/>
                <a:gd name="T5" fmla="*/ 1588 h 4"/>
                <a:gd name="T6" fmla="*/ 31750 w 20"/>
                <a:gd name="T7" fmla="*/ 1588 h 4"/>
                <a:gd name="T8" fmla="*/ 20637 w 20"/>
                <a:gd name="T9" fmla="*/ 0 h 4"/>
                <a:gd name="T10" fmla="*/ 14288 w 20"/>
                <a:gd name="T11" fmla="*/ 1588 h 4"/>
                <a:gd name="T12" fmla="*/ 11112 w 20"/>
                <a:gd name="T13" fmla="*/ 4762 h 4"/>
                <a:gd name="T14" fmla="*/ 3175 w 20"/>
                <a:gd name="T15" fmla="*/ 6350 h 4"/>
                <a:gd name="T16" fmla="*/ 3175 w 20"/>
                <a:gd name="T17" fmla="*/ 6350 h 4"/>
                <a:gd name="T18" fmla="*/ 0 w 20"/>
                <a:gd name="T19" fmla="*/ 635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4"/>
                <a:gd name="T32" fmla="*/ 20 w 2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4">
                  <a:moveTo>
                    <a:pt x="20" y="3"/>
                  </a:moveTo>
                  <a:lnTo>
                    <a:pt x="20" y="1"/>
                  </a:lnTo>
                  <a:lnTo>
                    <a:pt x="13" y="0"/>
                  </a:lnTo>
                  <a:lnTo>
                    <a:pt x="9" y="1"/>
                  </a:lnTo>
                  <a:lnTo>
                    <a:pt x="7" y="3"/>
                  </a:lnTo>
                  <a:lnTo>
                    <a:pt x="2" y="4"/>
                  </a:lnTo>
                  <a:lnTo>
                    <a:pt x="0" y="4"/>
                  </a:lnTo>
                </a:path>
              </a:pathLst>
            </a:custGeom>
            <a:noFill/>
            <a:ln w="3">
              <a:solidFill>
                <a:srgbClr val="00BDFF"/>
              </a:solidFill>
              <a:prstDash val="solid"/>
              <a:round/>
              <a:headEnd/>
              <a:tailEnd/>
            </a:ln>
          </p:spPr>
          <p:txBody>
            <a:bodyPr/>
            <a:lstStyle/>
            <a:p>
              <a:endParaRPr lang="nb-NO" dirty="0"/>
            </a:p>
          </p:txBody>
        </p:sp>
        <p:sp>
          <p:nvSpPr>
            <p:cNvPr id="2532" name="Freeform 2672"/>
            <p:cNvSpPr>
              <a:spLocks/>
            </p:cNvSpPr>
            <p:nvPr/>
          </p:nvSpPr>
          <p:spPr bwMode="auto">
            <a:xfrm>
              <a:off x="4437063" y="2374900"/>
              <a:ext cx="87312" cy="65088"/>
            </a:xfrm>
            <a:custGeom>
              <a:avLst/>
              <a:gdLst>
                <a:gd name="T0" fmla="*/ 87312 w 55"/>
                <a:gd name="T1" fmla="*/ 41275 h 41"/>
                <a:gd name="T2" fmla="*/ 87312 w 55"/>
                <a:gd name="T3" fmla="*/ 41275 h 41"/>
                <a:gd name="T4" fmla="*/ 71437 w 55"/>
                <a:gd name="T5" fmla="*/ 44450 h 41"/>
                <a:gd name="T6" fmla="*/ 80962 w 55"/>
                <a:gd name="T7" fmla="*/ 47625 h 41"/>
                <a:gd name="T8" fmla="*/ 61912 w 55"/>
                <a:gd name="T9" fmla="*/ 60325 h 41"/>
                <a:gd name="T10" fmla="*/ 55562 w 55"/>
                <a:gd name="T11" fmla="*/ 63500 h 41"/>
                <a:gd name="T12" fmla="*/ 53975 w 55"/>
                <a:gd name="T13" fmla="*/ 65088 h 41"/>
                <a:gd name="T14" fmla="*/ 53975 w 55"/>
                <a:gd name="T15" fmla="*/ 65088 h 41"/>
                <a:gd name="T16" fmla="*/ 53975 w 55"/>
                <a:gd name="T17" fmla="*/ 65088 h 41"/>
                <a:gd name="T18" fmla="*/ 58737 w 55"/>
                <a:gd name="T19" fmla="*/ 47625 h 41"/>
                <a:gd name="T20" fmla="*/ 60325 w 55"/>
                <a:gd name="T21" fmla="*/ 36513 h 41"/>
                <a:gd name="T22" fmla="*/ 33337 w 55"/>
                <a:gd name="T23" fmla="*/ 50800 h 41"/>
                <a:gd name="T24" fmla="*/ 11112 w 55"/>
                <a:gd name="T25" fmla="*/ 53975 h 41"/>
                <a:gd name="T26" fmla="*/ 6350 w 55"/>
                <a:gd name="T27" fmla="*/ 57150 h 41"/>
                <a:gd name="T28" fmla="*/ 0 w 55"/>
                <a:gd name="T29" fmla="*/ 50800 h 41"/>
                <a:gd name="T30" fmla="*/ 0 w 55"/>
                <a:gd name="T31" fmla="*/ 50800 h 41"/>
                <a:gd name="T32" fmla="*/ 1587 w 55"/>
                <a:gd name="T33" fmla="*/ 47625 h 41"/>
                <a:gd name="T34" fmla="*/ 1587 w 55"/>
                <a:gd name="T35" fmla="*/ 47625 h 41"/>
                <a:gd name="T36" fmla="*/ 1587 w 55"/>
                <a:gd name="T37" fmla="*/ 47625 h 41"/>
                <a:gd name="T38" fmla="*/ 1587 w 55"/>
                <a:gd name="T39" fmla="*/ 47625 h 41"/>
                <a:gd name="T40" fmla="*/ 4762 w 55"/>
                <a:gd name="T41" fmla="*/ 46038 h 41"/>
                <a:gd name="T42" fmla="*/ 15875 w 55"/>
                <a:gd name="T43" fmla="*/ 33338 h 41"/>
                <a:gd name="T44" fmla="*/ 31750 w 55"/>
                <a:gd name="T45" fmla="*/ 17463 h 41"/>
                <a:gd name="T46" fmla="*/ 42862 w 55"/>
                <a:gd name="T47" fmla="*/ 3175 h 41"/>
                <a:gd name="T48" fmla="*/ 41275 w 55"/>
                <a:gd name="T49" fmla="*/ 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
                <a:gd name="T76" fmla="*/ 0 h 41"/>
                <a:gd name="T77" fmla="*/ 55 w 55"/>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 h="41">
                  <a:moveTo>
                    <a:pt x="55" y="26"/>
                  </a:moveTo>
                  <a:lnTo>
                    <a:pt x="55" y="26"/>
                  </a:lnTo>
                  <a:lnTo>
                    <a:pt x="45" y="28"/>
                  </a:lnTo>
                  <a:lnTo>
                    <a:pt x="51" y="30"/>
                  </a:lnTo>
                  <a:lnTo>
                    <a:pt x="39" y="38"/>
                  </a:lnTo>
                  <a:lnTo>
                    <a:pt x="35" y="40"/>
                  </a:lnTo>
                  <a:lnTo>
                    <a:pt x="34" y="41"/>
                  </a:lnTo>
                  <a:lnTo>
                    <a:pt x="37" y="30"/>
                  </a:lnTo>
                  <a:lnTo>
                    <a:pt x="38" y="23"/>
                  </a:lnTo>
                  <a:lnTo>
                    <a:pt x="21" y="32"/>
                  </a:lnTo>
                  <a:lnTo>
                    <a:pt x="7" y="34"/>
                  </a:lnTo>
                  <a:lnTo>
                    <a:pt x="4" y="36"/>
                  </a:lnTo>
                  <a:lnTo>
                    <a:pt x="0" y="32"/>
                  </a:lnTo>
                  <a:lnTo>
                    <a:pt x="1" y="30"/>
                  </a:lnTo>
                  <a:lnTo>
                    <a:pt x="3" y="29"/>
                  </a:lnTo>
                  <a:lnTo>
                    <a:pt x="10" y="21"/>
                  </a:lnTo>
                  <a:lnTo>
                    <a:pt x="20" y="11"/>
                  </a:lnTo>
                  <a:lnTo>
                    <a:pt x="27" y="2"/>
                  </a:lnTo>
                  <a:lnTo>
                    <a:pt x="26" y="0"/>
                  </a:lnTo>
                </a:path>
              </a:pathLst>
            </a:custGeom>
            <a:noFill/>
            <a:ln w="3">
              <a:solidFill>
                <a:srgbClr val="00BDFF"/>
              </a:solidFill>
              <a:prstDash val="solid"/>
              <a:round/>
              <a:headEnd/>
              <a:tailEnd/>
            </a:ln>
          </p:spPr>
          <p:txBody>
            <a:bodyPr/>
            <a:lstStyle/>
            <a:p>
              <a:endParaRPr lang="nb-NO" dirty="0"/>
            </a:p>
          </p:txBody>
        </p:sp>
        <p:sp>
          <p:nvSpPr>
            <p:cNvPr id="2533" name="Freeform 2673"/>
            <p:cNvSpPr>
              <a:spLocks/>
            </p:cNvSpPr>
            <p:nvPr/>
          </p:nvSpPr>
          <p:spPr bwMode="auto">
            <a:xfrm>
              <a:off x="4200525" y="2844800"/>
              <a:ext cx="36513" cy="34925"/>
            </a:xfrm>
            <a:custGeom>
              <a:avLst/>
              <a:gdLst>
                <a:gd name="T0" fmla="*/ 19050 w 23"/>
                <a:gd name="T1" fmla="*/ 31750 h 22"/>
                <a:gd name="T2" fmla="*/ 9525 w 23"/>
                <a:gd name="T3" fmla="*/ 34925 h 22"/>
                <a:gd name="T4" fmla="*/ 1588 w 23"/>
                <a:gd name="T5" fmla="*/ 33338 h 22"/>
                <a:gd name="T6" fmla="*/ 0 w 23"/>
                <a:gd name="T7" fmla="*/ 28575 h 22"/>
                <a:gd name="T8" fmla="*/ 0 w 23"/>
                <a:gd name="T9" fmla="*/ 28575 h 22"/>
                <a:gd name="T10" fmla="*/ 0 w 23"/>
                <a:gd name="T11" fmla="*/ 28575 h 22"/>
                <a:gd name="T12" fmla="*/ 0 w 23"/>
                <a:gd name="T13" fmla="*/ 28575 h 22"/>
                <a:gd name="T14" fmla="*/ 0 w 23"/>
                <a:gd name="T15" fmla="*/ 28575 h 22"/>
                <a:gd name="T16" fmla="*/ 0 w 23"/>
                <a:gd name="T17" fmla="*/ 28575 h 22"/>
                <a:gd name="T18" fmla="*/ 0 w 23"/>
                <a:gd name="T19" fmla="*/ 26988 h 22"/>
                <a:gd name="T20" fmla="*/ 0 w 23"/>
                <a:gd name="T21" fmla="*/ 26988 h 22"/>
                <a:gd name="T22" fmla="*/ 15875 w 23"/>
                <a:gd name="T23" fmla="*/ 14288 h 22"/>
                <a:gd name="T24" fmla="*/ 26988 w 23"/>
                <a:gd name="T25" fmla="*/ 6350 h 22"/>
                <a:gd name="T26" fmla="*/ 36513 w 23"/>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2"/>
                <a:gd name="T44" fmla="*/ 23 w 23"/>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2">
                  <a:moveTo>
                    <a:pt x="12" y="20"/>
                  </a:moveTo>
                  <a:lnTo>
                    <a:pt x="6" y="22"/>
                  </a:lnTo>
                  <a:lnTo>
                    <a:pt x="1" y="21"/>
                  </a:lnTo>
                  <a:lnTo>
                    <a:pt x="0" y="18"/>
                  </a:lnTo>
                  <a:lnTo>
                    <a:pt x="0" y="17"/>
                  </a:lnTo>
                  <a:lnTo>
                    <a:pt x="10" y="9"/>
                  </a:lnTo>
                  <a:lnTo>
                    <a:pt x="17" y="4"/>
                  </a:lnTo>
                  <a:lnTo>
                    <a:pt x="23" y="0"/>
                  </a:lnTo>
                </a:path>
              </a:pathLst>
            </a:custGeom>
            <a:noFill/>
            <a:ln w="3">
              <a:solidFill>
                <a:srgbClr val="00BDFF"/>
              </a:solidFill>
              <a:prstDash val="solid"/>
              <a:round/>
              <a:headEnd/>
              <a:tailEnd/>
            </a:ln>
          </p:spPr>
          <p:txBody>
            <a:bodyPr/>
            <a:lstStyle/>
            <a:p>
              <a:endParaRPr lang="nb-NO" dirty="0"/>
            </a:p>
          </p:txBody>
        </p:sp>
        <p:sp>
          <p:nvSpPr>
            <p:cNvPr id="2534" name="Freeform 2674"/>
            <p:cNvSpPr>
              <a:spLocks/>
            </p:cNvSpPr>
            <p:nvPr/>
          </p:nvSpPr>
          <p:spPr bwMode="auto">
            <a:xfrm>
              <a:off x="4127500" y="2982913"/>
              <a:ext cx="22225" cy="65087"/>
            </a:xfrm>
            <a:custGeom>
              <a:avLst/>
              <a:gdLst>
                <a:gd name="T0" fmla="*/ 15875 w 14"/>
                <a:gd name="T1" fmla="*/ 65087 h 41"/>
                <a:gd name="T2" fmla="*/ 15875 w 14"/>
                <a:gd name="T3" fmla="*/ 65087 h 41"/>
                <a:gd name="T4" fmla="*/ 14288 w 14"/>
                <a:gd name="T5" fmla="*/ 60325 h 41"/>
                <a:gd name="T6" fmla="*/ 15875 w 14"/>
                <a:gd name="T7" fmla="*/ 47625 h 41"/>
                <a:gd name="T8" fmla="*/ 14288 w 14"/>
                <a:gd name="T9" fmla="*/ 38100 h 41"/>
                <a:gd name="T10" fmla="*/ 7938 w 14"/>
                <a:gd name="T11" fmla="*/ 44450 h 41"/>
                <a:gd name="T12" fmla="*/ 4763 w 14"/>
                <a:gd name="T13" fmla="*/ 44450 h 41"/>
                <a:gd name="T14" fmla="*/ 0 w 14"/>
                <a:gd name="T15" fmla="*/ 44450 h 41"/>
                <a:gd name="T16" fmla="*/ 4763 w 14"/>
                <a:gd name="T17" fmla="*/ 34925 h 41"/>
                <a:gd name="T18" fmla="*/ 7938 w 14"/>
                <a:gd name="T19" fmla="*/ 22225 h 41"/>
                <a:gd name="T20" fmla="*/ 12700 w 14"/>
                <a:gd name="T21" fmla="*/ 11112 h 41"/>
                <a:gd name="T22" fmla="*/ 12700 w 14"/>
                <a:gd name="T23" fmla="*/ 7937 h 41"/>
                <a:gd name="T24" fmla="*/ 22225 w 14"/>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41"/>
                <a:gd name="T41" fmla="*/ 14 w 14"/>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41">
                  <a:moveTo>
                    <a:pt x="10" y="41"/>
                  </a:moveTo>
                  <a:lnTo>
                    <a:pt x="10" y="41"/>
                  </a:lnTo>
                  <a:lnTo>
                    <a:pt x="9" y="38"/>
                  </a:lnTo>
                  <a:lnTo>
                    <a:pt x="10" y="30"/>
                  </a:lnTo>
                  <a:lnTo>
                    <a:pt x="9" y="24"/>
                  </a:lnTo>
                  <a:lnTo>
                    <a:pt x="5" y="28"/>
                  </a:lnTo>
                  <a:lnTo>
                    <a:pt x="3" y="28"/>
                  </a:lnTo>
                  <a:lnTo>
                    <a:pt x="0" y="28"/>
                  </a:lnTo>
                  <a:lnTo>
                    <a:pt x="3" y="22"/>
                  </a:lnTo>
                  <a:lnTo>
                    <a:pt x="5" y="14"/>
                  </a:lnTo>
                  <a:lnTo>
                    <a:pt x="8" y="7"/>
                  </a:lnTo>
                  <a:lnTo>
                    <a:pt x="8" y="5"/>
                  </a:lnTo>
                  <a:lnTo>
                    <a:pt x="14" y="0"/>
                  </a:lnTo>
                </a:path>
              </a:pathLst>
            </a:custGeom>
            <a:noFill/>
            <a:ln w="3">
              <a:solidFill>
                <a:srgbClr val="00BDFF"/>
              </a:solidFill>
              <a:prstDash val="solid"/>
              <a:round/>
              <a:headEnd/>
              <a:tailEnd/>
            </a:ln>
          </p:spPr>
          <p:txBody>
            <a:bodyPr/>
            <a:lstStyle/>
            <a:p>
              <a:endParaRPr lang="nb-NO" dirty="0"/>
            </a:p>
          </p:txBody>
        </p:sp>
        <p:sp>
          <p:nvSpPr>
            <p:cNvPr id="2535" name="Freeform 2675"/>
            <p:cNvSpPr>
              <a:spLocks/>
            </p:cNvSpPr>
            <p:nvPr/>
          </p:nvSpPr>
          <p:spPr bwMode="auto">
            <a:xfrm>
              <a:off x="4114800" y="3036888"/>
              <a:ext cx="31750" cy="63500"/>
            </a:xfrm>
            <a:custGeom>
              <a:avLst/>
              <a:gdLst>
                <a:gd name="T0" fmla="*/ 25400 w 20"/>
                <a:gd name="T1" fmla="*/ 63500 h 40"/>
                <a:gd name="T2" fmla="*/ 19050 w 20"/>
                <a:gd name="T3" fmla="*/ 61913 h 40"/>
                <a:gd name="T4" fmla="*/ 19050 w 20"/>
                <a:gd name="T5" fmla="*/ 61913 h 40"/>
                <a:gd name="T6" fmla="*/ 20637 w 20"/>
                <a:gd name="T7" fmla="*/ 60325 h 40"/>
                <a:gd name="T8" fmla="*/ 20637 w 20"/>
                <a:gd name="T9" fmla="*/ 49212 h 40"/>
                <a:gd name="T10" fmla="*/ 20637 w 20"/>
                <a:gd name="T11" fmla="*/ 47625 h 40"/>
                <a:gd name="T12" fmla="*/ 12700 w 20"/>
                <a:gd name="T13" fmla="*/ 36512 h 40"/>
                <a:gd name="T14" fmla="*/ 0 w 20"/>
                <a:gd name="T15" fmla="*/ 22225 h 40"/>
                <a:gd name="T16" fmla="*/ 7938 w 20"/>
                <a:gd name="T17" fmla="*/ 11112 h 40"/>
                <a:gd name="T18" fmla="*/ 12700 w 20"/>
                <a:gd name="T19" fmla="*/ 7938 h 40"/>
                <a:gd name="T20" fmla="*/ 17462 w 20"/>
                <a:gd name="T21" fmla="*/ 0 h 40"/>
                <a:gd name="T22" fmla="*/ 25400 w 20"/>
                <a:gd name="T23" fmla="*/ 11112 h 40"/>
                <a:gd name="T24" fmla="*/ 26988 w 20"/>
                <a:gd name="T25" fmla="*/ 14288 h 40"/>
                <a:gd name="T26" fmla="*/ 31750 w 20"/>
                <a:gd name="T27" fmla="*/ 15875 h 40"/>
                <a:gd name="T28" fmla="*/ 28575 w 20"/>
                <a:gd name="T29" fmla="*/ 1111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0"/>
                <a:gd name="T47" fmla="*/ 20 w 20"/>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0">
                  <a:moveTo>
                    <a:pt x="16" y="40"/>
                  </a:moveTo>
                  <a:lnTo>
                    <a:pt x="12" y="39"/>
                  </a:lnTo>
                  <a:lnTo>
                    <a:pt x="13" y="38"/>
                  </a:lnTo>
                  <a:lnTo>
                    <a:pt x="13" y="31"/>
                  </a:lnTo>
                  <a:lnTo>
                    <a:pt x="13" y="30"/>
                  </a:lnTo>
                  <a:lnTo>
                    <a:pt x="8" y="23"/>
                  </a:lnTo>
                  <a:lnTo>
                    <a:pt x="0" y="14"/>
                  </a:lnTo>
                  <a:lnTo>
                    <a:pt x="5" y="7"/>
                  </a:lnTo>
                  <a:lnTo>
                    <a:pt x="8" y="5"/>
                  </a:lnTo>
                  <a:lnTo>
                    <a:pt x="11" y="0"/>
                  </a:lnTo>
                  <a:lnTo>
                    <a:pt x="16" y="7"/>
                  </a:lnTo>
                  <a:lnTo>
                    <a:pt x="17" y="9"/>
                  </a:lnTo>
                  <a:lnTo>
                    <a:pt x="20" y="10"/>
                  </a:lnTo>
                  <a:lnTo>
                    <a:pt x="18" y="7"/>
                  </a:lnTo>
                </a:path>
              </a:pathLst>
            </a:custGeom>
            <a:noFill/>
            <a:ln w="3">
              <a:solidFill>
                <a:srgbClr val="00BDFF"/>
              </a:solidFill>
              <a:prstDash val="solid"/>
              <a:round/>
              <a:headEnd/>
              <a:tailEnd/>
            </a:ln>
          </p:spPr>
          <p:txBody>
            <a:bodyPr/>
            <a:lstStyle/>
            <a:p>
              <a:endParaRPr lang="nb-NO" dirty="0"/>
            </a:p>
          </p:txBody>
        </p:sp>
        <p:sp>
          <p:nvSpPr>
            <p:cNvPr id="2536" name="Freeform 2676"/>
            <p:cNvSpPr>
              <a:spLocks/>
            </p:cNvSpPr>
            <p:nvPr/>
          </p:nvSpPr>
          <p:spPr bwMode="auto">
            <a:xfrm>
              <a:off x="4140200" y="3100388"/>
              <a:ext cx="20638" cy="23812"/>
            </a:xfrm>
            <a:custGeom>
              <a:avLst/>
              <a:gdLst>
                <a:gd name="T0" fmla="*/ 20638 w 13"/>
                <a:gd name="T1" fmla="*/ 23812 h 15"/>
                <a:gd name="T2" fmla="*/ 12700 w 13"/>
                <a:gd name="T3" fmla="*/ 14287 h 15"/>
                <a:gd name="T4" fmla="*/ 14288 w 13"/>
                <a:gd name="T5" fmla="*/ 6350 h 15"/>
                <a:gd name="T6" fmla="*/ 7938 w 13"/>
                <a:gd name="T7" fmla="*/ 4762 h 15"/>
                <a:gd name="T8" fmla="*/ 3175 w 13"/>
                <a:gd name="T9" fmla="*/ 1587 h 15"/>
                <a:gd name="T10" fmla="*/ 0 w 13"/>
                <a:gd name="T11" fmla="*/ 0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13" y="15"/>
                  </a:moveTo>
                  <a:lnTo>
                    <a:pt x="8" y="9"/>
                  </a:lnTo>
                  <a:lnTo>
                    <a:pt x="9" y="4"/>
                  </a:lnTo>
                  <a:lnTo>
                    <a:pt x="5" y="3"/>
                  </a:lnTo>
                  <a:lnTo>
                    <a:pt x="2" y="1"/>
                  </a:lnTo>
                  <a:lnTo>
                    <a:pt x="0" y="0"/>
                  </a:lnTo>
                </a:path>
              </a:pathLst>
            </a:custGeom>
            <a:noFill/>
            <a:ln w="3">
              <a:solidFill>
                <a:srgbClr val="00BDFF"/>
              </a:solidFill>
              <a:prstDash val="solid"/>
              <a:round/>
              <a:headEnd/>
              <a:tailEnd/>
            </a:ln>
          </p:spPr>
          <p:txBody>
            <a:bodyPr/>
            <a:lstStyle/>
            <a:p>
              <a:endParaRPr lang="nb-NO" dirty="0"/>
            </a:p>
          </p:txBody>
        </p:sp>
        <p:sp>
          <p:nvSpPr>
            <p:cNvPr id="2537" name="Freeform 2677"/>
            <p:cNvSpPr>
              <a:spLocks/>
            </p:cNvSpPr>
            <p:nvPr/>
          </p:nvSpPr>
          <p:spPr bwMode="auto">
            <a:xfrm>
              <a:off x="4079875" y="3070225"/>
              <a:ext cx="41275" cy="80963"/>
            </a:xfrm>
            <a:custGeom>
              <a:avLst/>
              <a:gdLst>
                <a:gd name="T0" fmla="*/ 19050 w 26"/>
                <a:gd name="T1" fmla="*/ 77788 h 51"/>
                <a:gd name="T2" fmla="*/ 12700 w 26"/>
                <a:gd name="T3" fmla="*/ 80963 h 51"/>
                <a:gd name="T4" fmla="*/ 6350 w 26"/>
                <a:gd name="T5" fmla="*/ 71438 h 51"/>
                <a:gd name="T6" fmla="*/ 6350 w 26"/>
                <a:gd name="T7" fmla="*/ 71438 h 51"/>
                <a:gd name="T8" fmla="*/ 6350 w 26"/>
                <a:gd name="T9" fmla="*/ 68263 h 51"/>
                <a:gd name="T10" fmla="*/ 6350 w 26"/>
                <a:gd name="T11" fmla="*/ 63500 h 51"/>
                <a:gd name="T12" fmla="*/ 6350 w 26"/>
                <a:gd name="T13" fmla="*/ 61913 h 51"/>
                <a:gd name="T14" fmla="*/ 3175 w 26"/>
                <a:gd name="T15" fmla="*/ 57150 h 51"/>
                <a:gd name="T16" fmla="*/ 0 w 26"/>
                <a:gd name="T17" fmla="*/ 49213 h 51"/>
                <a:gd name="T18" fmla="*/ 1588 w 26"/>
                <a:gd name="T19" fmla="*/ 36513 h 51"/>
                <a:gd name="T20" fmla="*/ 9525 w 26"/>
                <a:gd name="T21" fmla="*/ 20638 h 51"/>
                <a:gd name="T22" fmla="*/ 19050 w 26"/>
                <a:gd name="T23" fmla="*/ 7938 h 51"/>
                <a:gd name="T24" fmla="*/ 20638 w 26"/>
                <a:gd name="T25" fmla="*/ 4763 h 51"/>
                <a:gd name="T26" fmla="*/ 28575 w 26"/>
                <a:gd name="T27" fmla="*/ 0 h 51"/>
                <a:gd name="T28" fmla="*/ 41275 w 26"/>
                <a:gd name="T29" fmla="*/ 14288 h 51"/>
                <a:gd name="T30" fmla="*/ 41275 w 26"/>
                <a:gd name="T31" fmla="*/ 15875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51"/>
                <a:gd name="T50" fmla="*/ 26 w 26"/>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51">
                  <a:moveTo>
                    <a:pt x="12" y="49"/>
                  </a:moveTo>
                  <a:lnTo>
                    <a:pt x="8" y="51"/>
                  </a:lnTo>
                  <a:lnTo>
                    <a:pt x="4" y="45"/>
                  </a:lnTo>
                  <a:lnTo>
                    <a:pt x="4" y="43"/>
                  </a:lnTo>
                  <a:lnTo>
                    <a:pt x="4" y="40"/>
                  </a:lnTo>
                  <a:lnTo>
                    <a:pt x="4" y="39"/>
                  </a:lnTo>
                  <a:lnTo>
                    <a:pt x="2" y="36"/>
                  </a:lnTo>
                  <a:lnTo>
                    <a:pt x="0" y="31"/>
                  </a:lnTo>
                  <a:lnTo>
                    <a:pt x="1" y="23"/>
                  </a:lnTo>
                  <a:lnTo>
                    <a:pt x="6" y="13"/>
                  </a:lnTo>
                  <a:lnTo>
                    <a:pt x="12" y="5"/>
                  </a:lnTo>
                  <a:lnTo>
                    <a:pt x="13" y="3"/>
                  </a:lnTo>
                  <a:lnTo>
                    <a:pt x="18" y="0"/>
                  </a:lnTo>
                  <a:lnTo>
                    <a:pt x="26" y="9"/>
                  </a:lnTo>
                  <a:lnTo>
                    <a:pt x="26" y="10"/>
                  </a:lnTo>
                </a:path>
              </a:pathLst>
            </a:custGeom>
            <a:noFill/>
            <a:ln w="3">
              <a:solidFill>
                <a:srgbClr val="00BDFF"/>
              </a:solidFill>
              <a:prstDash val="solid"/>
              <a:round/>
              <a:headEnd/>
              <a:tailEnd/>
            </a:ln>
          </p:spPr>
          <p:txBody>
            <a:bodyPr/>
            <a:lstStyle/>
            <a:p>
              <a:endParaRPr lang="nb-NO" dirty="0"/>
            </a:p>
          </p:txBody>
        </p:sp>
        <p:sp>
          <p:nvSpPr>
            <p:cNvPr id="2538" name="Freeform 2678"/>
            <p:cNvSpPr>
              <a:spLocks/>
            </p:cNvSpPr>
            <p:nvPr/>
          </p:nvSpPr>
          <p:spPr bwMode="auto">
            <a:xfrm>
              <a:off x="4095750" y="3130550"/>
              <a:ext cx="25400" cy="28575"/>
            </a:xfrm>
            <a:custGeom>
              <a:avLst/>
              <a:gdLst>
                <a:gd name="T0" fmla="*/ 25400 w 16"/>
                <a:gd name="T1" fmla="*/ 20637 h 18"/>
                <a:gd name="T2" fmla="*/ 19050 w 16"/>
                <a:gd name="T3" fmla="*/ 17462 h 18"/>
                <a:gd name="T4" fmla="*/ 19050 w 16"/>
                <a:gd name="T5" fmla="*/ 14288 h 18"/>
                <a:gd name="T6" fmla="*/ 19050 w 16"/>
                <a:gd name="T7" fmla="*/ 0 h 18"/>
                <a:gd name="T8" fmla="*/ 14287 w 16"/>
                <a:gd name="T9" fmla="*/ 11112 h 18"/>
                <a:gd name="T10" fmla="*/ 14287 w 16"/>
                <a:gd name="T11" fmla="*/ 15875 h 18"/>
                <a:gd name="T12" fmla="*/ 14287 w 16"/>
                <a:gd name="T13" fmla="*/ 26988 h 18"/>
                <a:gd name="T14" fmla="*/ 9525 w 16"/>
                <a:gd name="T15" fmla="*/ 28575 h 18"/>
                <a:gd name="T16" fmla="*/ 4762 w 16"/>
                <a:gd name="T17" fmla="*/ 28575 h 18"/>
                <a:gd name="T18" fmla="*/ 4762 w 16"/>
                <a:gd name="T19" fmla="*/ 28575 h 18"/>
                <a:gd name="T20" fmla="*/ 0 w 16"/>
                <a:gd name="T21" fmla="*/ 26988 h 18"/>
                <a:gd name="T22" fmla="*/ 0 w 16"/>
                <a:gd name="T23" fmla="*/ 23812 h 18"/>
                <a:gd name="T24" fmla="*/ 9525 w 16"/>
                <a:gd name="T25" fmla="*/ 15875 h 18"/>
                <a:gd name="T26" fmla="*/ 3175 w 16"/>
                <a:gd name="T27" fmla="*/ 17462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8"/>
                <a:gd name="T44" fmla="*/ 16 w 16"/>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8">
                  <a:moveTo>
                    <a:pt x="16" y="13"/>
                  </a:moveTo>
                  <a:lnTo>
                    <a:pt x="12" y="11"/>
                  </a:lnTo>
                  <a:lnTo>
                    <a:pt x="12" y="9"/>
                  </a:lnTo>
                  <a:lnTo>
                    <a:pt x="12" y="0"/>
                  </a:lnTo>
                  <a:lnTo>
                    <a:pt x="9" y="7"/>
                  </a:lnTo>
                  <a:lnTo>
                    <a:pt x="9" y="10"/>
                  </a:lnTo>
                  <a:lnTo>
                    <a:pt x="9" y="17"/>
                  </a:lnTo>
                  <a:lnTo>
                    <a:pt x="6" y="18"/>
                  </a:lnTo>
                  <a:lnTo>
                    <a:pt x="3" y="18"/>
                  </a:lnTo>
                  <a:lnTo>
                    <a:pt x="0" y="17"/>
                  </a:lnTo>
                  <a:lnTo>
                    <a:pt x="0" y="15"/>
                  </a:lnTo>
                  <a:lnTo>
                    <a:pt x="6" y="10"/>
                  </a:lnTo>
                  <a:lnTo>
                    <a:pt x="2" y="11"/>
                  </a:lnTo>
                </a:path>
              </a:pathLst>
            </a:custGeom>
            <a:noFill/>
            <a:ln w="3">
              <a:solidFill>
                <a:srgbClr val="00BDFF"/>
              </a:solidFill>
              <a:prstDash val="solid"/>
              <a:round/>
              <a:headEnd/>
              <a:tailEnd/>
            </a:ln>
          </p:spPr>
          <p:txBody>
            <a:bodyPr/>
            <a:lstStyle/>
            <a:p>
              <a:endParaRPr lang="nb-NO" dirty="0"/>
            </a:p>
          </p:txBody>
        </p:sp>
        <p:sp>
          <p:nvSpPr>
            <p:cNvPr id="2539" name="Freeform 2679"/>
            <p:cNvSpPr>
              <a:spLocks/>
            </p:cNvSpPr>
            <p:nvPr/>
          </p:nvSpPr>
          <p:spPr bwMode="auto">
            <a:xfrm>
              <a:off x="4113213" y="3151188"/>
              <a:ext cx="30162" cy="30162"/>
            </a:xfrm>
            <a:custGeom>
              <a:avLst/>
              <a:gdLst>
                <a:gd name="T0" fmla="*/ 30162 w 19"/>
                <a:gd name="T1" fmla="*/ 28575 h 19"/>
                <a:gd name="T2" fmla="*/ 28575 w 19"/>
                <a:gd name="T3" fmla="*/ 28575 h 19"/>
                <a:gd name="T4" fmla="*/ 12700 w 19"/>
                <a:gd name="T5" fmla="*/ 30162 h 19"/>
                <a:gd name="T6" fmla="*/ 9525 w 19"/>
                <a:gd name="T7" fmla="*/ 26987 h 19"/>
                <a:gd name="T8" fmla="*/ 7937 w 19"/>
                <a:gd name="T9" fmla="*/ 22225 h 19"/>
                <a:gd name="T10" fmla="*/ 6350 w 19"/>
                <a:gd name="T11" fmla="*/ 22225 h 19"/>
                <a:gd name="T12" fmla="*/ 3175 w 19"/>
                <a:gd name="T13" fmla="*/ 17462 h 19"/>
                <a:gd name="T14" fmla="*/ 0 w 19"/>
                <a:gd name="T15" fmla="*/ 11112 h 19"/>
                <a:gd name="T16" fmla="*/ 1587 w 19"/>
                <a:gd name="T17" fmla="*/ 11112 h 19"/>
                <a:gd name="T18" fmla="*/ 7937 w 19"/>
                <a:gd name="T19" fmla="*/ 9525 h 19"/>
                <a:gd name="T20" fmla="*/ 12700 w 19"/>
                <a:gd name="T21" fmla="*/ 3175 h 19"/>
                <a:gd name="T22" fmla="*/ 12700 w 19"/>
                <a:gd name="T23" fmla="*/ 1587 h 19"/>
                <a:gd name="T24" fmla="*/ 7937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19" y="18"/>
                  </a:moveTo>
                  <a:lnTo>
                    <a:pt x="18" y="18"/>
                  </a:lnTo>
                  <a:lnTo>
                    <a:pt x="8" y="19"/>
                  </a:lnTo>
                  <a:lnTo>
                    <a:pt x="6" y="17"/>
                  </a:lnTo>
                  <a:lnTo>
                    <a:pt x="5" y="14"/>
                  </a:lnTo>
                  <a:lnTo>
                    <a:pt x="4" y="14"/>
                  </a:lnTo>
                  <a:lnTo>
                    <a:pt x="2" y="11"/>
                  </a:lnTo>
                  <a:lnTo>
                    <a:pt x="0" y="7"/>
                  </a:lnTo>
                  <a:lnTo>
                    <a:pt x="1" y="7"/>
                  </a:lnTo>
                  <a:lnTo>
                    <a:pt x="5" y="6"/>
                  </a:lnTo>
                  <a:lnTo>
                    <a:pt x="8" y="2"/>
                  </a:lnTo>
                  <a:lnTo>
                    <a:pt x="8" y="1"/>
                  </a:lnTo>
                  <a:lnTo>
                    <a:pt x="5" y="0"/>
                  </a:lnTo>
                </a:path>
              </a:pathLst>
            </a:custGeom>
            <a:noFill/>
            <a:ln w="3">
              <a:solidFill>
                <a:srgbClr val="00BDFF"/>
              </a:solidFill>
              <a:prstDash val="solid"/>
              <a:round/>
              <a:headEnd/>
              <a:tailEnd/>
            </a:ln>
          </p:spPr>
          <p:txBody>
            <a:bodyPr/>
            <a:lstStyle/>
            <a:p>
              <a:endParaRPr lang="nb-NO" dirty="0"/>
            </a:p>
          </p:txBody>
        </p:sp>
        <p:sp>
          <p:nvSpPr>
            <p:cNvPr id="2540" name="Freeform 2680"/>
            <p:cNvSpPr>
              <a:spLocks/>
            </p:cNvSpPr>
            <p:nvPr/>
          </p:nvSpPr>
          <p:spPr bwMode="auto">
            <a:xfrm>
              <a:off x="3638550" y="5827713"/>
              <a:ext cx="25400" cy="39687"/>
            </a:xfrm>
            <a:custGeom>
              <a:avLst/>
              <a:gdLst>
                <a:gd name="T0" fmla="*/ 25400 w 16"/>
                <a:gd name="T1" fmla="*/ 39687 h 25"/>
                <a:gd name="T2" fmla="*/ 23812 w 16"/>
                <a:gd name="T3" fmla="*/ 36512 h 25"/>
                <a:gd name="T4" fmla="*/ 23812 w 16"/>
                <a:gd name="T5" fmla="*/ 36512 h 25"/>
                <a:gd name="T6" fmla="*/ 0 w 16"/>
                <a:gd name="T7" fmla="*/ 20637 h 25"/>
                <a:gd name="T8" fmla="*/ 0 w 16"/>
                <a:gd name="T9" fmla="*/ 7937 h 25"/>
                <a:gd name="T10" fmla="*/ 0 w 16"/>
                <a:gd name="T11" fmla="*/ 7937 h 25"/>
                <a:gd name="T12" fmla="*/ 0 w 16"/>
                <a:gd name="T13" fmla="*/ 7937 h 25"/>
                <a:gd name="T14" fmla="*/ 4762 w 16"/>
                <a:gd name="T15" fmla="*/ 0 h 25"/>
                <a:gd name="T16" fmla="*/ 6350 w 16"/>
                <a:gd name="T17" fmla="*/ 0 h 25"/>
                <a:gd name="T18" fmla="*/ 20637 w 16"/>
                <a:gd name="T19" fmla="*/ 9525 h 25"/>
                <a:gd name="T20" fmla="*/ 23812 w 16"/>
                <a:gd name="T21" fmla="*/ 19050 h 25"/>
                <a:gd name="T22" fmla="*/ 25400 w 16"/>
                <a:gd name="T23" fmla="*/ 34925 h 25"/>
                <a:gd name="T24" fmla="*/ 25400 w 16"/>
                <a:gd name="T25" fmla="*/ 39687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5"/>
                <a:gd name="T41" fmla="*/ 16 w 16"/>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5">
                  <a:moveTo>
                    <a:pt x="16" y="25"/>
                  </a:moveTo>
                  <a:lnTo>
                    <a:pt x="15" y="23"/>
                  </a:lnTo>
                  <a:lnTo>
                    <a:pt x="0" y="13"/>
                  </a:lnTo>
                  <a:lnTo>
                    <a:pt x="0" y="5"/>
                  </a:lnTo>
                  <a:lnTo>
                    <a:pt x="3" y="0"/>
                  </a:lnTo>
                  <a:lnTo>
                    <a:pt x="4" y="0"/>
                  </a:lnTo>
                  <a:lnTo>
                    <a:pt x="13" y="6"/>
                  </a:lnTo>
                  <a:lnTo>
                    <a:pt x="15" y="12"/>
                  </a:lnTo>
                  <a:lnTo>
                    <a:pt x="16" y="22"/>
                  </a:lnTo>
                  <a:lnTo>
                    <a:pt x="16" y="25"/>
                  </a:lnTo>
                </a:path>
              </a:pathLst>
            </a:custGeom>
            <a:noFill/>
            <a:ln w="3">
              <a:solidFill>
                <a:srgbClr val="00BDFF"/>
              </a:solidFill>
              <a:prstDash val="solid"/>
              <a:round/>
              <a:headEnd/>
              <a:tailEnd/>
            </a:ln>
          </p:spPr>
          <p:txBody>
            <a:bodyPr/>
            <a:lstStyle/>
            <a:p>
              <a:endParaRPr lang="nb-NO" dirty="0"/>
            </a:p>
          </p:txBody>
        </p:sp>
        <p:sp>
          <p:nvSpPr>
            <p:cNvPr id="2541" name="Freeform 2681"/>
            <p:cNvSpPr>
              <a:spLocks/>
            </p:cNvSpPr>
            <p:nvPr/>
          </p:nvSpPr>
          <p:spPr bwMode="auto">
            <a:xfrm>
              <a:off x="3670300" y="5842000"/>
              <a:ext cx="22225" cy="31750"/>
            </a:xfrm>
            <a:custGeom>
              <a:avLst/>
              <a:gdLst>
                <a:gd name="T0" fmla="*/ 7938 w 14"/>
                <a:gd name="T1" fmla="*/ 31750 h 20"/>
                <a:gd name="T2" fmla="*/ 6350 w 14"/>
                <a:gd name="T3" fmla="*/ 31750 h 20"/>
                <a:gd name="T4" fmla="*/ 1588 w 14"/>
                <a:gd name="T5" fmla="*/ 31750 h 20"/>
                <a:gd name="T6" fmla="*/ 1588 w 14"/>
                <a:gd name="T7" fmla="*/ 31750 h 20"/>
                <a:gd name="T8" fmla="*/ 1588 w 14"/>
                <a:gd name="T9" fmla="*/ 28575 h 20"/>
                <a:gd name="T10" fmla="*/ 0 w 14"/>
                <a:gd name="T11" fmla="*/ 26988 h 20"/>
                <a:gd name="T12" fmla="*/ 0 w 14"/>
                <a:gd name="T13" fmla="*/ 26988 h 20"/>
                <a:gd name="T14" fmla="*/ 0 w 14"/>
                <a:gd name="T15" fmla="*/ 25400 h 20"/>
                <a:gd name="T16" fmla="*/ 0 w 14"/>
                <a:gd name="T17" fmla="*/ 25400 h 20"/>
                <a:gd name="T18" fmla="*/ 0 w 14"/>
                <a:gd name="T19" fmla="*/ 15875 h 20"/>
                <a:gd name="T20" fmla="*/ 0 w 14"/>
                <a:gd name="T21" fmla="*/ 14288 h 20"/>
                <a:gd name="T22" fmla="*/ 0 w 14"/>
                <a:gd name="T23" fmla="*/ 6350 h 20"/>
                <a:gd name="T24" fmla="*/ 7938 w 14"/>
                <a:gd name="T25" fmla="*/ 1588 h 20"/>
                <a:gd name="T26" fmla="*/ 9525 w 14"/>
                <a:gd name="T27" fmla="*/ 0 h 20"/>
                <a:gd name="T28" fmla="*/ 9525 w 14"/>
                <a:gd name="T29" fmla="*/ 1588 h 20"/>
                <a:gd name="T30" fmla="*/ 12700 w 14"/>
                <a:gd name="T31" fmla="*/ 9525 h 20"/>
                <a:gd name="T32" fmla="*/ 15875 w 14"/>
                <a:gd name="T33" fmla="*/ 7938 h 20"/>
                <a:gd name="T34" fmla="*/ 19050 w 14"/>
                <a:gd name="T35" fmla="*/ 4762 h 20"/>
                <a:gd name="T36" fmla="*/ 19050 w 14"/>
                <a:gd name="T37" fmla="*/ 4762 h 20"/>
                <a:gd name="T38" fmla="*/ 19050 w 14"/>
                <a:gd name="T39" fmla="*/ 4762 h 20"/>
                <a:gd name="T40" fmla="*/ 20638 w 14"/>
                <a:gd name="T41" fmla="*/ 6350 h 20"/>
                <a:gd name="T42" fmla="*/ 22225 w 14"/>
                <a:gd name="T43" fmla="*/ 7938 h 20"/>
                <a:gd name="T44" fmla="*/ 20638 w 14"/>
                <a:gd name="T45" fmla="*/ 9525 h 20"/>
                <a:gd name="T46" fmla="*/ 14288 w 14"/>
                <a:gd name="T47" fmla="*/ 19050 h 20"/>
                <a:gd name="T48" fmla="*/ 12700 w 14"/>
                <a:gd name="T49" fmla="*/ 25400 h 20"/>
                <a:gd name="T50" fmla="*/ 7938 w 14"/>
                <a:gd name="T51" fmla="*/ 3175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0"/>
                <a:gd name="T80" fmla="*/ 14 w 14"/>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0">
                  <a:moveTo>
                    <a:pt x="5" y="20"/>
                  </a:moveTo>
                  <a:lnTo>
                    <a:pt x="4" y="20"/>
                  </a:lnTo>
                  <a:lnTo>
                    <a:pt x="1" y="20"/>
                  </a:lnTo>
                  <a:lnTo>
                    <a:pt x="1" y="18"/>
                  </a:lnTo>
                  <a:lnTo>
                    <a:pt x="0" y="17"/>
                  </a:lnTo>
                  <a:lnTo>
                    <a:pt x="0" y="16"/>
                  </a:lnTo>
                  <a:lnTo>
                    <a:pt x="0" y="10"/>
                  </a:lnTo>
                  <a:lnTo>
                    <a:pt x="0" y="9"/>
                  </a:lnTo>
                  <a:lnTo>
                    <a:pt x="0" y="4"/>
                  </a:lnTo>
                  <a:lnTo>
                    <a:pt x="5" y="1"/>
                  </a:lnTo>
                  <a:lnTo>
                    <a:pt x="6" y="0"/>
                  </a:lnTo>
                  <a:lnTo>
                    <a:pt x="6" y="1"/>
                  </a:lnTo>
                  <a:lnTo>
                    <a:pt x="8" y="6"/>
                  </a:lnTo>
                  <a:lnTo>
                    <a:pt x="10" y="5"/>
                  </a:lnTo>
                  <a:lnTo>
                    <a:pt x="12" y="3"/>
                  </a:lnTo>
                  <a:lnTo>
                    <a:pt x="13" y="4"/>
                  </a:lnTo>
                  <a:lnTo>
                    <a:pt x="14" y="5"/>
                  </a:lnTo>
                  <a:lnTo>
                    <a:pt x="13" y="6"/>
                  </a:lnTo>
                  <a:lnTo>
                    <a:pt x="9" y="12"/>
                  </a:lnTo>
                  <a:lnTo>
                    <a:pt x="8" y="16"/>
                  </a:lnTo>
                  <a:lnTo>
                    <a:pt x="5" y="20"/>
                  </a:lnTo>
                </a:path>
              </a:pathLst>
            </a:custGeom>
            <a:noFill/>
            <a:ln w="3">
              <a:solidFill>
                <a:srgbClr val="00BDFF"/>
              </a:solidFill>
              <a:prstDash val="solid"/>
              <a:round/>
              <a:headEnd/>
              <a:tailEnd/>
            </a:ln>
          </p:spPr>
          <p:txBody>
            <a:bodyPr/>
            <a:lstStyle/>
            <a:p>
              <a:endParaRPr lang="nb-NO" dirty="0"/>
            </a:p>
          </p:txBody>
        </p:sp>
        <p:sp>
          <p:nvSpPr>
            <p:cNvPr id="2542" name="Freeform 2682"/>
            <p:cNvSpPr>
              <a:spLocks/>
            </p:cNvSpPr>
            <p:nvPr/>
          </p:nvSpPr>
          <p:spPr bwMode="auto">
            <a:xfrm>
              <a:off x="3148013" y="4089400"/>
              <a:ext cx="33337" cy="12700"/>
            </a:xfrm>
            <a:custGeom>
              <a:avLst/>
              <a:gdLst>
                <a:gd name="T0" fmla="*/ 12700 w 21"/>
                <a:gd name="T1" fmla="*/ 12700 h 8"/>
                <a:gd name="T2" fmla="*/ 25400 w 21"/>
                <a:gd name="T3" fmla="*/ 12700 h 8"/>
                <a:gd name="T4" fmla="*/ 33337 w 21"/>
                <a:gd name="T5" fmla="*/ 12700 h 8"/>
                <a:gd name="T6" fmla="*/ 31750 w 21"/>
                <a:gd name="T7" fmla="*/ 3175 h 8"/>
                <a:gd name="T8" fmla="*/ 11112 w 21"/>
                <a:gd name="T9" fmla="*/ 0 h 8"/>
                <a:gd name="T10" fmla="*/ 4762 w 21"/>
                <a:gd name="T11" fmla="*/ 3175 h 8"/>
                <a:gd name="T12" fmla="*/ 0 w 21"/>
                <a:gd name="T13" fmla="*/ 6350 h 8"/>
                <a:gd name="T14" fmla="*/ 6350 w 21"/>
                <a:gd name="T15" fmla="*/ 11112 h 8"/>
                <a:gd name="T16" fmla="*/ 9525 w 21"/>
                <a:gd name="T17" fmla="*/ 11112 h 8"/>
                <a:gd name="T18" fmla="*/ 12700 w 21"/>
                <a:gd name="T19" fmla="*/ 1270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8"/>
                <a:gd name="T32" fmla="*/ 21 w 2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8">
                  <a:moveTo>
                    <a:pt x="8" y="8"/>
                  </a:moveTo>
                  <a:lnTo>
                    <a:pt x="16" y="8"/>
                  </a:lnTo>
                  <a:lnTo>
                    <a:pt x="21" y="8"/>
                  </a:lnTo>
                  <a:lnTo>
                    <a:pt x="20" y="2"/>
                  </a:lnTo>
                  <a:lnTo>
                    <a:pt x="7" y="0"/>
                  </a:lnTo>
                  <a:lnTo>
                    <a:pt x="3" y="2"/>
                  </a:lnTo>
                  <a:lnTo>
                    <a:pt x="0" y="4"/>
                  </a:lnTo>
                  <a:lnTo>
                    <a:pt x="4" y="7"/>
                  </a:lnTo>
                  <a:lnTo>
                    <a:pt x="6" y="7"/>
                  </a:lnTo>
                  <a:lnTo>
                    <a:pt x="8" y="8"/>
                  </a:lnTo>
                </a:path>
              </a:pathLst>
            </a:custGeom>
            <a:noFill/>
            <a:ln w="3">
              <a:solidFill>
                <a:srgbClr val="00BDFF"/>
              </a:solidFill>
              <a:prstDash val="solid"/>
              <a:round/>
              <a:headEnd/>
              <a:tailEnd/>
            </a:ln>
          </p:spPr>
          <p:txBody>
            <a:bodyPr/>
            <a:lstStyle/>
            <a:p>
              <a:endParaRPr lang="nb-NO" dirty="0"/>
            </a:p>
          </p:txBody>
        </p:sp>
        <p:sp>
          <p:nvSpPr>
            <p:cNvPr id="2543" name="Freeform 2683"/>
            <p:cNvSpPr>
              <a:spLocks/>
            </p:cNvSpPr>
            <p:nvPr/>
          </p:nvSpPr>
          <p:spPr bwMode="auto">
            <a:xfrm>
              <a:off x="3081338" y="4095750"/>
              <a:ext cx="58737" cy="46038"/>
            </a:xfrm>
            <a:custGeom>
              <a:avLst/>
              <a:gdLst>
                <a:gd name="T0" fmla="*/ 58737 w 37"/>
                <a:gd name="T1" fmla="*/ 17463 h 29"/>
                <a:gd name="T2" fmla="*/ 58737 w 37"/>
                <a:gd name="T3" fmla="*/ 14288 h 29"/>
                <a:gd name="T4" fmla="*/ 58737 w 37"/>
                <a:gd name="T5" fmla="*/ 12700 h 29"/>
                <a:gd name="T6" fmla="*/ 58737 w 37"/>
                <a:gd name="T7" fmla="*/ 11113 h 29"/>
                <a:gd name="T8" fmla="*/ 58737 w 37"/>
                <a:gd name="T9" fmla="*/ 0 h 29"/>
                <a:gd name="T10" fmla="*/ 57150 w 37"/>
                <a:gd name="T11" fmla="*/ 0 h 29"/>
                <a:gd name="T12" fmla="*/ 49212 w 37"/>
                <a:gd name="T13" fmla="*/ 0 h 29"/>
                <a:gd name="T14" fmla="*/ 44450 w 37"/>
                <a:gd name="T15" fmla="*/ 20638 h 29"/>
                <a:gd name="T16" fmla="*/ 33337 w 37"/>
                <a:gd name="T17" fmla="*/ 23813 h 29"/>
                <a:gd name="T18" fmla="*/ 25400 w 37"/>
                <a:gd name="T19" fmla="*/ 14288 h 29"/>
                <a:gd name="T20" fmla="*/ 12700 w 37"/>
                <a:gd name="T21" fmla="*/ 23813 h 29"/>
                <a:gd name="T22" fmla="*/ 9525 w 37"/>
                <a:gd name="T23" fmla="*/ 38100 h 29"/>
                <a:gd name="T24" fmla="*/ 9525 w 37"/>
                <a:gd name="T25" fmla="*/ 38100 h 29"/>
                <a:gd name="T26" fmla="*/ 0 w 37"/>
                <a:gd name="T27" fmla="*/ 41275 h 29"/>
                <a:gd name="T28" fmla="*/ 0 w 37"/>
                <a:gd name="T29" fmla="*/ 44450 h 29"/>
                <a:gd name="T30" fmla="*/ 0 w 37"/>
                <a:gd name="T31" fmla="*/ 46038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9"/>
                <a:gd name="T50" fmla="*/ 37 w 37"/>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9">
                  <a:moveTo>
                    <a:pt x="37" y="11"/>
                  </a:moveTo>
                  <a:lnTo>
                    <a:pt x="37" y="9"/>
                  </a:lnTo>
                  <a:lnTo>
                    <a:pt x="37" y="8"/>
                  </a:lnTo>
                  <a:lnTo>
                    <a:pt x="37" y="7"/>
                  </a:lnTo>
                  <a:lnTo>
                    <a:pt x="37" y="0"/>
                  </a:lnTo>
                  <a:lnTo>
                    <a:pt x="36" y="0"/>
                  </a:lnTo>
                  <a:lnTo>
                    <a:pt x="31" y="0"/>
                  </a:lnTo>
                  <a:lnTo>
                    <a:pt x="28" y="13"/>
                  </a:lnTo>
                  <a:lnTo>
                    <a:pt x="21" y="15"/>
                  </a:lnTo>
                  <a:lnTo>
                    <a:pt x="16" y="9"/>
                  </a:lnTo>
                  <a:lnTo>
                    <a:pt x="8" y="15"/>
                  </a:lnTo>
                  <a:lnTo>
                    <a:pt x="6" y="24"/>
                  </a:lnTo>
                  <a:lnTo>
                    <a:pt x="0" y="26"/>
                  </a:lnTo>
                  <a:lnTo>
                    <a:pt x="0" y="28"/>
                  </a:lnTo>
                  <a:lnTo>
                    <a:pt x="0" y="29"/>
                  </a:lnTo>
                </a:path>
              </a:pathLst>
            </a:custGeom>
            <a:noFill/>
            <a:ln w="3">
              <a:solidFill>
                <a:srgbClr val="00BDFF"/>
              </a:solidFill>
              <a:prstDash val="solid"/>
              <a:round/>
              <a:headEnd/>
              <a:tailEnd/>
            </a:ln>
          </p:spPr>
          <p:txBody>
            <a:bodyPr/>
            <a:lstStyle/>
            <a:p>
              <a:endParaRPr lang="nb-NO" dirty="0"/>
            </a:p>
          </p:txBody>
        </p:sp>
        <p:sp>
          <p:nvSpPr>
            <p:cNvPr id="2544" name="Freeform 2684"/>
            <p:cNvSpPr>
              <a:spLocks/>
            </p:cNvSpPr>
            <p:nvPr/>
          </p:nvSpPr>
          <p:spPr bwMode="auto">
            <a:xfrm>
              <a:off x="6650038" y="1149350"/>
              <a:ext cx="7937" cy="15875"/>
            </a:xfrm>
            <a:custGeom>
              <a:avLst/>
              <a:gdLst>
                <a:gd name="T0" fmla="*/ 0 w 5"/>
                <a:gd name="T1" fmla="*/ 15875 h 10"/>
                <a:gd name="T2" fmla="*/ 4762 w 5"/>
                <a:gd name="T3" fmla="*/ 9525 h 10"/>
                <a:gd name="T4" fmla="*/ 4762 w 5"/>
                <a:gd name="T5" fmla="*/ 7938 h 10"/>
                <a:gd name="T6" fmla="*/ 7937 w 5"/>
                <a:gd name="T7" fmla="*/ 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3" y="6"/>
                  </a:lnTo>
                  <a:lnTo>
                    <a:pt x="3" y="5"/>
                  </a:lnTo>
                  <a:lnTo>
                    <a:pt x="5" y="0"/>
                  </a:lnTo>
                </a:path>
              </a:pathLst>
            </a:custGeom>
            <a:noFill/>
            <a:ln w="3">
              <a:solidFill>
                <a:srgbClr val="00BDFF"/>
              </a:solidFill>
              <a:prstDash val="solid"/>
              <a:round/>
              <a:headEnd/>
              <a:tailEnd/>
            </a:ln>
          </p:spPr>
          <p:txBody>
            <a:bodyPr/>
            <a:lstStyle/>
            <a:p>
              <a:endParaRPr lang="nb-NO" dirty="0"/>
            </a:p>
          </p:txBody>
        </p:sp>
        <p:sp>
          <p:nvSpPr>
            <p:cNvPr id="2545" name="Freeform 2685"/>
            <p:cNvSpPr>
              <a:spLocks/>
            </p:cNvSpPr>
            <p:nvPr/>
          </p:nvSpPr>
          <p:spPr bwMode="auto">
            <a:xfrm>
              <a:off x="6629400" y="1149350"/>
              <a:ext cx="11113" cy="7938"/>
            </a:xfrm>
            <a:custGeom>
              <a:avLst/>
              <a:gdLst>
                <a:gd name="T0" fmla="*/ 7938 w 7"/>
                <a:gd name="T1" fmla="*/ 0 h 5"/>
                <a:gd name="T2" fmla="*/ 0 w 7"/>
                <a:gd name="T3" fmla="*/ 6350 h 5"/>
                <a:gd name="T4" fmla="*/ 11113 w 7"/>
                <a:gd name="T5" fmla="*/ 7938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5" y="0"/>
                  </a:moveTo>
                  <a:lnTo>
                    <a:pt x="0" y="4"/>
                  </a:lnTo>
                  <a:lnTo>
                    <a:pt x="7" y="5"/>
                  </a:lnTo>
                </a:path>
              </a:pathLst>
            </a:custGeom>
            <a:noFill/>
            <a:ln w="3">
              <a:solidFill>
                <a:srgbClr val="00BDFF"/>
              </a:solidFill>
              <a:prstDash val="solid"/>
              <a:round/>
              <a:headEnd/>
              <a:tailEnd/>
            </a:ln>
          </p:spPr>
          <p:txBody>
            <a:bodyPr/>
            <a:lstStyle/>
            <a:p>
              <a:endParaRPr lang="nb-NO" dirty="0"/>
            </a:p>
          </p:txBody>
        </p:sp>
        <p:sp>
          <p:nvSpPr>
            <p:cNvPr id="2546" name="Line 2686"/>
            <p:cNvSpPr>
              <a:spLocks noChangeShapeType="1"/>
            </p:cNvSpPr>
            <p:nvPr/>
          </p:nvSpPr>
          <p:spPr bwMode="auto">
            <a:xfrm>
              <a:off x="6640513" y="1157288"/>
              <a:ext cx="1587" cy="1587"/>
            </a:xfrm>
            <a:prstGeom prst="line">
              <a:avLst/>
            </a:prstGeom>
            <a:noFill/>
            <a:ln w="3">
              <a:solidFill>
                <a:srgbClr val="00BDFF"/>
              </a:solidFill>
              <a:round/>
              <a:headEnd/>
              <a:tailEnd/>
            </a:ln>
          </p:spPr>
          <p:txBody>
            <a:bodyPr/>
            <a:lstStyle/>
            <a:p>
              <a:endParaRPr lang="nb-NO" dirty="0"/>
            </a:p>
          </p:txBody>
        </p:sp>
        <p:sp>
          <p:nvSpPr>
            <p:cNvPr id="2547" name="Freeform 2687"/>
            <p:cNvSpPr>
              <a:spLocks/>
            </p:cNvSpPr>
            <p:nvPr/>
          </p:nvSpPr>
          <p:spPr bwMode="auto">
            <a:xfrm>
              <a:off x="6157913" y="915988"/>
              <a:ext cx="15875" cy="57150"/>
            </a:xfrm>
            <a:custGeom>
              <a:avLst/>
              <a:gdLst>
                <a:gd name="T0" fmla="*/ 0 w 10"/>
                <a:gd name="T1" fmla="*/ 0 h 36"/>
                <a:gd name="T2" fmla="*/ 0 w 10"/>
                <a:gd name="T3" fmla="*/ 9525 h 36"/>
                <a:gd name="T4" fmla="*/ 0 w 10"/>
                <a:gd name="T5" fmla="*/ 44450 h 36"/>
                <a:gd name="T6" fmla="*/ 0 w 10"/>
                <a:gd name="T7" fmla="*/ 57150 h 36"/>
                <a:gd name="T8" fmla="*/ 9525 w 10"/>
                <a:gd name="T9" fmla="*/ 41275 h 36"/>
                <a:gd name="T10" fmla="*/ 14288 w 10"/>
                <a:gd name="T11" fmla="*/ 25400 h 36"/>
                <a:gd name="T12" fmla="*/ 15875 w 10"/>
                <a:gd name="T13" fmla="*/ 25400 h 36"/>
                <a:gd name="T14" fmla="*/ 0 60000 65536"/>
                <a:gd name="T15" fmla="*/ 0 60000 65536"/>
                <a:gd name="T16" fmla="*/ 0 60000 65536"/>
                <a:gd name="T17" fmla="*/ 0 60000 65536"/>
                <a:gd name="T18" fmla="*/ 0 60000 65536"/>
                <a:gd name="T19" fmla="*/ 0 60000 65536"/>
                <a:gd name="T20" fmla="*/ 0 60000 65536"/>
                <a:gd name="T21" fmla="*/ 0 w 10"/>
                <a:gd name="T22" fmla="*/ 0 h 36"/>
                <a:gd name="T23" fmla="*/ 10 w 1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6">
                  <a:moveTo>
                    <a:pt x="0" y="0"/>
                  </a:moveTo>
                  <a:lnTo>
                    <a:pt x="0" y="6"/>
                  </a:lnTo>
                  <a:lnTo>
                    <a:pt x="0" y="28"/>
                  </a:lnTo>
                  <a:lnTo>
                    <a:pt x="0" y="36"/>
                  </a:lnTo>
                  <a:lnTo>
                    <a:pt x="6" y="26"/>
                  </a:lnTo>
                  <a:lnTo>
                    <a:pt x="9" y="16"/>
                  </a:lnTo>
                  <a:lnTo>
                    <a:pt x="10" y="16"/>
                  </a:lnTo>
                </a:path>
              </a:pathLst>
            </a:custGeom>
            <a:noFill/>
            <a:ln w="3">
              <a:solidFill>
                <a:srgbClr val="00BDFF"/>
              </a:solidFill>
              <a:prstDash val="solid"/>
              <a:round/>
              <a:headEnd/>
              <a:tailEnd/>
            </a:ln>
          </p:spPr>
          <p:txBody>
            <a:bodyPr/>
            <a:lstStyle/>
            <a:p>
              <a:endParaRPr lang="nb-NO" dirty="0"/>
            </a:p>
          </p:txBody>
        </p:sp>
        <p:sp>
          <p:nvSpPr>
            <p:cNvPr id="2548" name="Freeform 2688"/>
            <p:cNvSpPr>
              <a:spLocks/>
            </p:cNvSpPr>
            <p:nvPr/>
          </p:nvSpPr>
          <p:spPr bwMode="auto">
            <a:xfrm>
              <a:off x="6157913" y="876300"/>
              <a:ext cx="1587" cy="39688"/>
            </a:xfrm>
            <a:custGeom>
              <a:avLst/>
              <a:gdLst>
                <a:gd name="T0" fmla="*/ 0 w 1588"/>
                <a:gd name="T1" fmla="*/ 0 h 25"/>
                <a:gd name="T2" fmla="*/ 0 w 1588"/>
                <a:gd name="T3" fmla="*/ 19050 h 25"/>
                <a:gd name="T4" fmla="*/ 0 w 1588"/>
                <a:gd name="T5" fmla="*/ 39688 h 25"/>
                <a:gd name="T6" fmla="*/ 0 60000 65536"/>
                <a:gd name="T7" fmla="*/ 0 60000 65536"/>
                <a:gd name="T8" fmla="*/ 0 60000 65536"/>
                <a:gd name="T9" fmla="*/ 0 w 1588"/>
                <a:gd name="T10" fmla="*/ 0 h 25"/>
                <a:gd name="T11" fmla="*/ 1588 w 1588"/>
                <a:gd name="T12" fmla="*/ 25 h 25"/>
              </a:gdLst>
              <a:ahLst/>
              <a:cxnLst>
                <a:cxn ang="T6">
                  <a:pos x="T0" y="T1"/>
                </a:cxn>
                <a:cxn ang="T7">
                  <a:pos x="T2" y="T3"/>
                </a:cxn>
                <a:cxn ang="T8">
                  <a:pos x="T4" y="T5"/>
                </a:cxn>
              </a:cxnLst>
              <a:rect l="T9" t="T10" r="T11" b="T12"/>
              <a:pathLst>
                <a:path w="1588" h="25">
                  <a:moveTo>
                    <a:pt x="0" y="0"/>
                  </a:moveTo>
                  <a:lnTo>
                    <a:pt x="0" y="12"/>
                  </a:lnTo>
                  <a:lnTo>
                    <a:pt x="0" y="25"/>
                  </a:lnTo>
                </a:path>
              </a:pathLst>
            </a:custGeom>
            <a:noFill/>
            <a:ln w="3">
              <a:solidFill>
                <a:srgbClr val="00BDFF"/>
              </a:solidFill>
              <a:prstDash val="solid"/>
              <a:round/>
              <a:headEnd/>
              <a:tailEnd/>
            </a:ln>
          </p:spPr>
          <p:txBody>
            <a:bodyPr/>
            <a:lstStyle/>
            <a:p>
              <a:endParaRPr lang="nb-NO" dirty="0"/>
            </a:p>
          </p:txBody>
        </p:sp>
        <p:sp>
          <p:nvSpPr>
            <p:cNvPr id="2549" name="Freeform 2689"/>
            <p:cNvSpPr>
              <a:spLocks/>
            </p:cNvSpPr>
            <p:nvPr/>
          </p:nvSpPr>
          <p:spPr bwMode="auto">
            <a:xfrm>
              <a:off x="5048250" y="1463675"/>
              <a:ext cx="69850" cy="76200"/>
            </a:xfrm>
            <a:custGeom>
              <a:avLst/>
              <a:gdLst>
                <a:gd name="T0" fmla="*/ 69850 w 44"/>
                <a:gd name="T1" fmla="*/ 76200 h 48"/>
                <a:gd name="T2" fmla="*/ 68263 w 44"/>
                <a:gd name="T3" fmla="*/ 74613 h 48"/>
                <a:gd name="T4" fmla="*/ 53975 w 44"/>
                <a:gd name="T5" fmla="*/ 74613 h 48"/>
                <a:gd name="T6" fmla="*/ 28575 w 44"/>
                <a:gd name="T7" fmla="*/ 63500 h 48"/>
                <a:gd name="T8" fmla="*/ 20637 w 44"/>
                <a:gd name="T9" fmla="*/ 49212 h 48"/>
                <a:gd name="T10" fmla="*/ 9525 w 44"/>
                <a:gd name="T11" fmla="*/ 34925 h 48"/>
                <a:gd name="T12" fmla="*/ 3175 w 44"/>
                <a:gd name="T13" fmla="*/ 34925 h 48"/>
                <a:gd name="T14" fmla="*/ 1588 w 44"/>
                <a:gd name="T15" fmla="*/ 28575 h 48"/>
                <a:gd name="T16" fmla="*/ 3175 w 44"/>
                <a:gd name="T17" fmla="*/ 17463 h 48"/>
                <a:gd name="T18" fmla="*/ 0 w 44"/>
                <a:gd name="T19" fmla="*/ 9525 h 48"/>
                <a:gd name="T20" fmla="*/ 1588 w 44"/>
                <a:gd name="T21" fmla="*/ 6350 h 48"/>
                <a:gd name="T22" fmla="*/ 6350 w 44"/>
                <a:gd name="T23" fmla="*/ 3175 h 48"/>
                <a:gd name="T24" fmla="*/ 14288 w 44"/>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48"/>
                <a:gd name="T41" fmla="*/ 44 w 4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48">
                  <a:moveTo>
                    <a:pt x="44" y="48"/>
                  </a:moveTo>
                  <a:lnTo>
                    <a:pt x="43" y="47"/>
                  </a:lnTo>
                  <a:lnTo>
                    <a:pt x="34" y="47"/>
                  </a:lnTo>
                  <a:lnTo>
                    <a:pt x="18" y="40"/>
                  </a:lnTo>
                  <a:lnTo>
                    <a:pt x="13" y="31"/>
                  </a:lnTo>
                  <a:lnTo>
                    <a:pt x="6" y="22"/>
                  </a:lnTo>
                  <a:lnTo>
                    <a:pt x="2" y="22"/>
                  </a:lnTo>
                  <a:lnTo>
                    <a:pt x="1" y="18"/>
                  </a:lnTo>
                  <a:lnTo>
                    <a:pt x="2" y="11"/>
                  </a:lnTo>
                  <a:lnTo>
                    <a:pt x="0" y="6"/>
                  </a:lnTo>
                  <a:lnTo>
                    <a:pt x="1" y="4"/>
                  </a:lnTo>
                  <a:lnTo>
                    <a:pt x="4" y="2"/>
                  </a:lnTo>
                  <a:lnTo>
                    <a:pt x="9" y="0"/>
                  </a:lnTo>
                </a:path>
              </a:pathLst>
            </a:custGeom>
            <a:noFill/>
            <a:ln w="3">
              <a:solidFill>
                <a:srgbClr val="00BDFF"/>
              </a:solidFill>
              <a:prstDash val="solid"/>
              <a:round/>
              <a:headEnd/>
              <a:tailEnd/>
            </a:ln>
          </p:spPr>
          <p:txBody>
            <a:bodyPr/>
            <a:lstStyle/>
            <a:p>
              <a:endParaRPr lang="nb-NO" dirty="0"/>
            </a:p>
          </p:txBody>
        </p:sp>
        <p:sp>
          <p:nvSpPr>
            <p:cNvPr id="2550" name="Freeform 2690"/>
            <p:cNvSpPr>
              <a:spLocks/>
            </p:cNvSpPr>
            <p:nvPr/>
          </p:nvSpPr>
          <p:spPr bwMode="auto">
            <a:xfrm>
              <a:off x="5103813" y="1473200"/>
              <a:ext cx="84137" cy="107950"/>
            </a:xfrm>
            <a:custGeom>
              <a:avLst/>
              <a:gdLst>
                <a:gd name="T0" fmla="*/ 3175 w 53"/>
                <a:gd name="T1" fmla="*/ 0 h 68"/>
                <a:gd name="T2" fmla="*/ 0 w 53"/>
                <a:gd name="T3" fmla="*/ 0 h 68"/>
                <a:gd name="T4" fmla="*/ 7937 w 53"/>
                <a:gd name="T5" fmla="*/ 1588 h 68"/>
                <a:gd name="T6" fmla="*/ 7937 w 53"/>
                <a:gd name="T7" fmla="*/ 1588 h 68"/>
                <a:gd name="T8" fmla="*/ 7937 w 53"/>
                <a:gd name="T9" fmla="*/ 1588 h 68"/>
                <a:gd name="T10" fmla="*/ 11112 w 53"/>
                <a:gd name="T11" fmla="*/ 12700 h 68"/>
                <a:gd name="T12" fmla="*/ 12700 w 53"/>
                <a:gd name="T13" fmla="*/ 19050 h 68"/>
                <a:gd name="T14" fmla="*/ 20637 w 53"/>
                <a:gd name="T15" fmla="*/ 28575 h 68"/>
                <a:gd name="T16" fmla="*/ 25400 w 53"/>
                <a:gd name="T17" fmla="*/ 44450 h 68"/>
                <a:gd name="T18" fmla="*/ 34925 w 53"/>
                <a:gd name="T19" fmla="*/ 55562 h 68"/>
                <a:gd name="T20" fmla="*/ 52387 w 53"/>
                <a:gd name="T21" fmla="*/ 61912 h 68"/>
                <a:gd name="T22" fmla="*/ 66675 w 53"/>
                <a:gd name="T23" fmla="*/ 55562 h 68"/>
                <a:gd name="T24" fmla="*/ 77787 w 53"/>
                <a:gd name="T25" fmla="*/ 61912 h 68"/>
                <a:gd name="T26" fmla="*/ 79375 w 53"/>
                <a:gd name="T27" fmla="*/ 71437 h 68"/>
                <a:gd name="T28" fmla="*/ 74612 w 53"/>
                <a:gd name="T29" fmla="*/ 80962 h 68"/>
                <a:gd name="T30" fmla="*/ 68262 w 53"/>
                <a:gd name="T31" fmla="*/ 98425 h 68"/>
                <a:gd name="T32" fmla="*/ 71437 w 53"/>
                <a:gd name="T33" fmla="*/ 106363 h 68"/>
                <a:gd name="T34" fmla="*/ 79375 w 53"/>
                <a:gd name="T35" fmla="*/ 107950 h 68"/>
                <a:gd name="T36" fmla="*/ 84137 w 53"/>
                <a:gd name="T37" fmla="*/ 101600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8"/>
                <a:gd name="T59" fmla="*/ 53 w 53"/>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8">
                  <a:moveTo>
                    <a:pt x="2" y="0"/>
                  </a:moveTo>
                  <a:lnTo>
                    <a:pt x="0" y="0"/>
                  </a:lnTo>
                  <a:lnTo>
                    <a:pt x="5" y="1"/>
                  </a:lnTo>
                  <a:lnTo>
                    <a:pt x="7" y="8"/>
                  </a:lnTo>
                  <a:lnTo>
                    <a:pt x="8" y="12"/>
                  </a:lnTo>
                  <a:lnTo>
                    <a:pt x="13" y="18"/>
                  </a:lnTo>
                  <a:lnTo>
                    <a:pt x="16" y="28"/>
                  </a:lnTo>
                  <a:lnTo>
                    <a:pt x="22" y="35"/>
                  </a:lnTo>
                  <a:lnTo>
                    <a:pt x="33" y="39"/>
                  </a:lnTo>
                  <a:lnTo>
                    <a:pt x="42" y="35"/>
                  </a:lnTo>
                  <a:lnTo>
                    <a:pt x="49" y="39"/>
                  </a:lnTo>
                  <a:lnTo>
                    <a:pt x="50" y="45"/>
                  </a:lnTo>
                  <a:lnTo>
                    <a:pt x="47" y="51"/>
                  </a:lnTo>
                  <a:lnTo>
                    <a:pt x="43" y="62"/>
                  </a:lnTo>
                  <a:lnTo>
                    <a:pt x="45" y="67"/>
                  </a:lnTo>
                  <a:lnTo>
                    <a:pt x="50" y="68"/>
                  </a:lnTo>
                  <a:lnTo>
                    <a:pt x="53" y="64"/>
                  </a:lnTo>
                </a:path>
              </a:pathLst>
            </a:custGeom>
            <a:noFill/>
            <a:ln w="3">
              <a:solidFill>
                <a:srgbClr val="00BDFF"/>
              </a:solidFill>
              <a:prstDash val="solid"/>
              <a:round/>
              <a:headEnd/>
              <a:tailEnd/>
            </a:ln>
          </p:spPr>
          <p:txBody>
            <a:bodyPr/>
            <a:lstStyle/>
            <a:p>
              <a:endParaRPr lang="nb-NO" dirty="0"/>
            </a:p>
          </p:txBody>
        </p:sp>
        <p:sp>
          <p:nvSpPr>
            <p:cNvPr id="2551" name="Freeform 2691"/>
            <p:cNvSpPr>
              <a:spLocks/>
            </p:cNvSpPr>
            <p:nvPr/>
          </p:nvSpPr>
          <p:spPr bwMode="auto">
            <a:xfrm>
              <a:off x="5062538" y="1446213"/>
              <a:ext cx="46037" cy="26987"/>
            </a:xfrm>
            <a:custGeom>
              <a:avLst/>
              <a:gdLst>
                <a:gd name="T0" fmla="*/ 0 w 29"/>
                <a:gd name="T1" fmla="*/ 17462 h 17"/>
                <a:gd name="T2" fmla="*/ 1587 w 29"/>
                <a:gd name="T3" fmla="*/ 17462 h 17"/>
                <a:gd name="T4" fmla="*/ 20637 w 29"/>
                <a:gd name="T5" fmla="*/ 11112 h 17"/>
                <a:gd name="T6" fmla="*/ 31750 w 29"/>
                <a:gd name="T7" fmla="*/ 6350 h 17"/>
                <a:gd name="T8" fmla="*/ 34925 w 29"/>
                <a:gd name="T9" fmla="*/ 4762 h 17"/>
                <a:gd name="T10" fmla="*/ 39687 w 29"/>
                <a:gd name="T11" fmla="*/ 0 h 17"/>
                <a:gd name="T12" fmla="*/ 46037 w 29"/>
                <a:gd name="T13" fmla="*/ 17462 h 17"/>
                <a:gd name="T14" fmla="*/ 44450 w 29"/>
                <a:gd name="T15" fmla="*/ 23812 h 17"/>
                <a:gd name="T16" fmla="*/ 44450 w 29"/>
                <a:gd name="T17" fmla="*/ 2698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7"/>
                <a:gd name="T29" fmla="*/ 29 w 2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7">
                  <a:moveTo>
                    <a:pt x="0" y="11"/>
                  </a:moveTo>
                  <a:lnTo>
                    <a:pt x="1" y="11"/>
                  </a:lnTo>
                  <a:lnTo>
                    <a:pt x="13" y="7"/>
                  </a:lnTo>
                  <a:lnTo>
                    <a:pt x="20" y="4"/>
                  </a:lnTo>
                  <a:lnTo>
                    <a:pt x="22" y="3"/>
                  </a:lnTo>
                  <a:lnTo>
                    <a:pt x="25" y="0"/>
                  </a:lnTo>
                  <a:lnTo>
                    <a:pt x="29" y="11"/>
                  </a:lnTo>
                  <a:lnTo>
                    <a:pt x="28" y="15"/>
                  </a:lnTo>
                  <a:lnTo>
                    <a:pt x="28" y="17"/>
                  </a:lnTo>
                </a:path>
              </a:pathLst>
            </a:custGeom>
            <a:noFill/>
            <a:ln w="3">
              <a:solidFill>
                <a:srgbClr val="00BDFF"/>
              </a:solidFill>
              <a:prstDash val="solid"/>
              <a:round/>
              <a:headEnd/>
              <a:tailEnd/>
            </a:ln>
          </p:spPr>
          <p:txBody>
            <a:bodyPr/>
            <a:lstStyle/>
            <a:p>
              <a:endParaRPr lang="nb-NO" dirty="0"/>
            </a:p>
          </p:txBody>
        </p:sp>
        <p:sp>
          <p:nvSpPr>
            <p:cNvPr id="2552" name="Freeform 2692"/>
            <p:cNvSpPr>
              <a:spLocks/>
            </p:cNvSpPr>
            <p:nvPr/>
          </p:nvSpPr>
          <p:spPr bwMode="auto">
            <a:xfrm>
              <a:off x="4229100" y="2736850"/>
              <a:ext cx="22225" cy="33338"/>
            </a:xfrm>
            <a:custGeom>
              <a:avLst/>
              <a:gdLst>
                <a:gd name="T0" fmla="*/ 0 w 14"/>
                <a:gd name="T1" fmla="*/ 0 h 21"/>
                <a:gd name="T2" fmla="*/ 1588 w 14"/>
                <a:gd name="T3" fmla="*/ 4763 h 21"/>
                <a:gd name="T4" fmla="*/ 4763 w 14"/>
                <a:gd name="T5" fmla="*/ 6350 h 21"/>
                <a:gd name="T6" fmla="*/ 11113 w 14"/>
                <a:gd name="T7" fmla="*/ 14288 h 21"/>
                <a:gd name="T8" fmla="*/ 14288 w 14"/>
                <a:gd name="T9" fmla="*/ 20638 h 21"/>
                <a:gd name="T10" fmla="*/ 7938 w 14"/>
                <a:gd name="T11" fmla="*/ 33338 h 21"/>
                <a:gd name="T12" fmla="*/ 22225 w 14"/>
                <a:gd name="T13" fmla="*/ 33338 h 21"/>
                <a:gd name="T14" fmla="*/ 0 60000 65536"/>
                <a:gd name="T15" fmla="*/ 0 60000 65536"/>
                <a:gd name="T16" fmla="*/ 0 60000 65536"/>
                <a:gd name="T17" fmla="*/ 0 60000 65536"/>
                <a:gd name="T18" fmla="*/ 0 60000 65536"/>
                <a:gd name="T19" fmla="*/ 0 60000 65536"/>
                <a:gd name="T20" fmla="*/ 0 60000 65536"/>
                <a:gd name="T21" fmla="*/ 0 w 14"/>
                <a:gd name="T22" fmla="*/ 0 h 21"/>
                <a:gd name="T23" fmla="*/ 14 w 1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1">
                  <a:moveTo>
                    <a:pt x="0" y="0"/>
                  </a:moveTo>
                  <a:lnTo>
                    <a:pt x="1" y="3"/>
                  </a:lnTo>
                  <a:lnTo>
                    <a:pt x="3" y="4"/>
                  </a:lnTo>
                  <a:lnTo>
                    <a:pt x="7" y="9"/>
                  </a:lnTo>
                  <a:lnTo>
                    <a:pt x="9" y="13"/>
                  </a:lnTo>
                  <a:lnTo>
                    <a:pt x="5" y="21"/>
                  </a:lnTo>
                  <a:lnTo>
                    <a:pt x="14" y="21"/>
                  </a:lnTo>
                </a:path>
              </a:pathLst>
            </a:custGeom>
            <a:noFill/>
            <a:ln w="3">
              <a:solidFill>
                <a:srgbClr val="00BDFF"/>
              </a:solidFill>
              <a:prstDash val="solid"/>
              <a:round/>
              <a:headEnd/>
              <a:tailEnd/>
            </a:ln>
          </p:spPr>
          <p:txBody>
            <a:bodyPr/>
            <a:lstStyle/>
            <a:p>
              <a:endParaRPr lang="nb-NO" dirty="0"/>
            </a:p>
          </p:txBody>
        </p:sp>
        <p:sp>
          <p:nvSpPr>
            <p:cNvPr id="2553" name="Freeform 2693"/>
            <p:cNvSpPr>
              <a:spLocks/>
            </p:cNvSpPr>
            <p:nvPr/>
          </p:nvSpPr>
          <p:spPr bwMode="auto">
            <a:xfrm>
              <a:off x="4200525" y="2782888"/>
              <a:ext cx="28575" cy="41275"/>
            </a:xfrm>
            <a:custGeom>
              <a:avLst/>
              <a:gdLst>
                <a:gd name="T0" fmla="*/ 23812 w 18"/>
                <a:gd name="T1" fmla="*/ 39688 h 26"/>
                <a:gd name="T2" fmla="*/ 23812 w 18"/>
                <a:gd name="T3" fmla="*/ 36513 h 26"/>
                <a:gd name="T4" fmla="*/ 14288 w 18"/>
                <a:gd name="T5" fmla="*/ 41275 h 26"/>
                <a:gd name="T6" fmla="*/ 0 w 18"/>
                <a:gd name="T7" fmla="*/ 33338 h 26"/>
                <a:gd name="T8" fmla="*/ 3175 w 18"/>
                <a:gd name="T9" fmla="*/ 22225 h 26"/>
                <a:gd name="T10" fmla="*/ 26988 w 18"/>
                <a:gd name="T11" fmla="*/ 9525 h 26"/>
                <a:gd name="T12" fmla="*/ 28575 w 18"/>
                <a:gd name="T13" fmla="*/ 0 h 26"/>
                <a:gd name="T14" fmla="*/ 28575 w 18"/>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6"/>
                <a:gd name="T26" fmla="*/ 18 w 18"/>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6">
                  <a:moveTo>
                    <a:pt x="15" y="25"/>
                  </a:moveTo>
                  <a:lnTo>
                    <a:pt x="15" y="23"/>
                  </a:lnTo>
                  <a:lnTo>
                    <a:pt x="9" y="26"/>
                  </a:lnTo>
                  <a:lnTo>
                    <a:pt x="0" y="21"/>
                  </a:lnTo>
                  <a:lnTo>
                    <a:pt x="2" y="14"/>
                  </a:lnTo>
                  <a:lnTo>
                    <a:pt x="17" y="6"/>
                  </a:lnTo>
                  <a:lnTo>
                    <a:pt x="18" y="0"/>
                  </a:lnTo>
                </a:path>
              </a:pathLst>
            </a:custGeom>
            <a:noFill/>
            <a:ln w="3">
              <a:solidFill>
                <a:srgbClr val="00BDFF"/>
              </a:solidFill>
              <a:prstDash val="solid"/>
              <a:round/>
              <a:headEnd/>
              <a:tailEnd/>
            </a:ln>
          </p:spPr>
          <p:txBody>
            <a:bodyPr/>
            <a:lstStyle/>
            <a:p>
              <a:endParaRPr lang="nb-NO" dirty="0"/>
            </a:p>
          </p:txBody>
        </p:sp>
        <p:sp>
          <p:nvSpPr>
            <p:cNvPr id="2554" name="Freeform 2694"/>
            <p:cNvSpPr>
              <a:spLocks/>
            </p:cNvSpPr>
            <p:nvPr/>
          </p:nvSpPr>
          <p:spPr bwMode="auto">
            <a:xfrm>
              <a:off x="4224338" y="2817813"/>
              <a:ext cx="42862" cy="12700"/>
            </a:xfrm>
            <a:custGeom>
              <a:avLst/>
              <a:gdLst>
                <a:gd name="T0" fmla="*/ 42862 w 27"/>
                <a:gd name="T1" fmla="*/ 0 h 8"/>
                <a:gd name="T2" fmla="*/ 36512 w 27"/>
                <a:gd name="T3" fmla="*/ 4762 h 8"/>
                <a:gd name="T4" fmla="*/ 17462 w 27"/>
                <a:gd name="T5" fmla="*/ 7937 h 8"/>
                <a:gd name="T6" fmla="*/ 9525 w 27"/>
                <a:gd name="T7" fmla="*/ 11112 h 8"/>
                <a:gd name="T8" fmla="*/ 3175 w 27"/>
                <a:gd name="T9" fmla="*/ 12700 h 8"/>
                <a:gd name="T10" fmla="*/ 0 w 27"/>
                <a:gd name="T11" fmla="*/ 4762 h 8"/>
                <a:gd name="T12" fmla="*/ 0 60000 65536"/>
                <a:gd name="T13" fmla="*/ 0 60000 65536"/>
                <a:gd name="T14" fmla="*/ 0 60000 65536"/>
                <a:gd name="T15" fmla="*/ 0 60000 65536"/>
                <a:gd name="T16" fmla="*/ 0 60000 65536"/>
                <a:gd name="T17" fmla="*/ 0 60000 65536"/>
                <a:gd name="T18" fmla="*/ 0 w 27"/>
                <a:gd name="T19" fmla="*/ 0 h 8"/>
                <a:gd name="T20" fmla="*/ 27 w 27"/>
                <a:gd name="T21" fmla="*/ 8 h 8"/>
              </a:gdLst>
              <a:ahLst/>
              <a:cxnLst>
                <a:cxn ang="T12">
                  <a:pos x="T0" y="T1"/>
                </a:cxn>
                <a:cxn ang="T13">
                  <a:pos x="T2" y="T3"/>
                </a:cxn>
                <a:cxn ang="T14">
                  <a:pos x="T4" y="T5"/>
                </a:cxn>
                <a:cxn ang="T15">
                  <a:pos x="T6" y="T7"/>
                </a:cxn>
                <a:cxn ang="T16">
                  <a:pos x="T8" y="T9"/>
                </a:cxn>
                <a:cxn ang="T17">
                  <a:pos x="T10" y="T11"/>
                </a:cxn>
              </a:cxnLst>
              <a:rect l="T18" t="T19" r="T20" b="T21"/>
              <a:pathLst>
                <a:path w="27" h="8">
                  <a:moveTo>
                    <a:pt x="27" y="0"/>
                  </a:moveTo>
                  <a:lnTo>
                    <a:pt x="23" y="3"/>
                  </a:lnTo>
                  <a:lnTo>
                    <a:pt x="11" y="5"/>
                  </a:lnTo>
                  <a:lnTo>
                    <a:pt x="6" y="7"/>
                  </a:lnTo>
                  <a:lnTo>
                    <a:pt x="2" y="8"/>
                  </a:lnTo>
                  <a:lnTo>
                    <a:pt x="0" y="3"/>
                  </a:lnTo>
                </a:path>
              </a:pathLst>
            </a:custGeom>
            <a:noFill/>
            <a:ln w="3">
              <a:solidFill>
                <a:srgbClr val="00BDFF"/>
              </a:solidFill>
              <a:prstDash val="solid"/>
              <a:round/>
              <a:headEnd/>
              <a:tailEnd/>
            </a:ln>
          </p:spPr>
          <p:txBody>
            <a:bodyPr/>
            <a:lstStyle/>
            <a:p>
              <a:endParaRPr lang="nb-NO" dirty="0"/>
            </a:p>
          </p:txBody>
        </p:sp>
        <p:sp>
          <p:nvSpPr>
            <p:cNvPr id="2555" name="Freeform 2695"/>
            <p:cNvSpPr>
              <a:spLocks/>
            </p:cNvSpPr>
            <p:nvPr/>
          </p:nvSpPr>
          <p:spPr bwMode="auto">
            <a:xfrm>
              <a:off x="4248150" y="2732088"/>
              <a:ext cx="34925" cy="23812"/>
            </a:xfrm>
            <a:custGeom>
              <a:avLst/>
              <a:gdLst>
                <a:gd name="T0" fmla="*/ 3175 w 22"/>
                <a:gd name="T1" fmla="*/ 23812 h 15"/>
                <a:gd name="T2" fmla="*/ 6350 w 22"/>
                <a:gd name="T3" fmla="*/ 12700 h 15"/>
                <a:gd name="T4" fmla="*/ 6350 w 22"/>
                <a:gd name="T5" fmla="*/ 12700 h 15"/>
                <a:gd name="T6" fmla="*/ 0 w 22"/>
                <a:gd name="T7" fmla="*/ 4762 h 15"/>
                <a:gd name="T8" fmla="*/ 20637 w 22"/>
                <a:gd name="T9" fmla="*/ 3175 h 15"/>
                <a:gd name="T10" fmla="*/ 34925 w 22"/>
                <a:gd name="T11" fmla="*/ 0 h 15"/>
                <a:gd name="T12" fmla="*/ 0 60000 65536"/>
                <a:gd name="T13" fmla="*/ 0 60000 65536"/>
                <a:gd name="T14" fmla="*/ 0 60000 65536"/>
                <a:gd name="T15" fmla="*/ 0 60000 65536"/>
                <a:gd name="T16" fmla="*/ 0 60000 65536"/>
                <a:gd name="T17" fmla="*/ 0 60000 65536"/>
                <a:gd name="T18" fmla="*/ 0 w 22"/>
                <a:gd name="T19" fmla="*/ 0 h 15"/>
                <a:gd name="T20" fmla="*/ 22 w 2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2" h="15">
                  <a:moveTo>
                    <a:pt x="2" y="15"/>
                  </a:moveTo>
                  <a:lnTo>
                    <a:pt x="4" y="8"/>
                  </a:lnTo>
                  <a:lnTo>
                    <a:pt x="0" y="3"/>
                  </a:lnTo>
                  <a:lnTo>
                    <a:pt x="13" y="2"/>
                  </a:lnTo>
                  <a:lnTo>
                    <a:pt x="22" y="0"/>
                  </a:lnTo>
                </a:path>
              </a:pathLst>
            </a:custGeom>
            <a:noFill/>
            <a:ln w="3">
              <a:solidFill>
                <a:srgbClr val="00BDFF"/>
              </a:solidFill>
              <a:prstDash val="solid"/>
              <a:round/>
              <a:headEnd/>
              <a:tailEnd/>
            </a:ln>
          </p:spPr>
          <p:txBody>
            <a:bodyPr/>
            <a:lstStyle/>
            <a:p>
              <a:endParaRPr lang="nb-NO" dirty="0"/>
            </a:p>
          </p:txBody>
        </p:sp>
        <p:sp>
          <p:nvSpPr>
            <p:cNvPr id="2556" name="Freeform 2696"/>
            <p:cNvSpPr>
              <a:spLocks/>
            </p:cNvSpPr>
            <p:nvPr/>
          </p:nvSpPr>
          <p:spPr bwMode="auto">
            <a:xfrm>
              <a:off x="4197350" y="2728913"/>
              <a:ext cx="31750" cy="42862"/>
            </a:xfrm>
            <a:custGeom>
              <a:avLst/>
              <a:gdLst>
                <a:gd name="T0" fmla="*/ 26988 w 20"/>
                <a:gd name="T1" fmla="*/ 42862 h 27"/>
                <a:gd name="T2" fmla="*/ 19050 w 20"/>
                <a:gd name="T3" fmla="*/ 34925 h 27"/>
                <a:gd name="T4" fmla="*/ 31750 w 20"/>
                <a:gd name="T5" fmla="*/ 34925 h 27"/>
                <a:gd name="T6" fmla="*/ 22225 w 20"/>
                <a:gd name="T7" fmla="*/ 22225 h 27"/>
                <a:gd name="T8" fmla="*/ 11112 w 20"/>
                <a:gd name="T9" fmla="*/ 15875 h 27"/>
                <a:gd name="T10" fmla="*/ 11112 w 20"/>
                <a:gd name="T11" fmla="*/ 15875 h 27"/>
                <a:gd name="T12" fmla="*/ 0 w 20"/>
                <a:gd name="T13" fmla="*/ 9525 h 27"/>
                <a:gd name="T14" fmla="*/ 6350 w 20"/>
                <a:gd name="T15" fmla="*/ 6350 h 27"/>
                <a:gd name="T16" fmla="*/ 9525 w 20"/>
                <a:gd name="T17" fmla="*/ 6350 h 27"/>
                <a:gd name="T18" fmla="*/ 23812 w 20"/>
                <a:gd name="T19" fmla="*/ 0 h 27"/>
                <a:gd name="T20" fmla="*/ 25400 w 20"/>
                <a:gd name="T21" fmla="*/ 1587 h 27"/>
                <a:gd name="T22" fmla="*/ 31750 w 20"/>
                <a:gd name="T23" fmla="*/ 7937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7"/>
                <a:gd name="T38" fmla="*/ 20 w 20"/>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7">
                  <a:moveTo>
                    <a:pt x="17" y="27"/>
                  </a:moveTo>
                  <a:lnTo>
                    <a:pt x="12" y="22"/>
                  </a:lnTo>
                  <a:lnTo>
                    <a:pt x="20" y="22"/>
                  </a:lnTo>
                  <a:lnTo>
                    <a:pt x="14" y="14"/>
                  </a:lnTo>
                  <a:lnTo>
                    <a:pt x="7" y="10"/>
                  </a:lnTo>
                  <a:lnTo>
                    <a:pt x="0" y="6"/>
                  </a:lnTo>
                  <a:lnTo>
                    <a:pt x="4" y="4"/>
                  </a:lnTo>
                  <a:lnTo>
                    <a:pt x="6" y="4"/>
                  </a:lnTo>
                  <a:lnTo>
                    <a:pt x="15" y="0"/>
                  </a:lnTo>
                  <a:lnTo>
                    <a:pt x="16" y="1"/>
                  </a:lnTo>
                  <a:lnTo>
                    <a:pt x="20" y="5"/>
                  </a:lnTo>
                </a:path>
              </a:pathLst>
            </a:custGeom>
            <a:noFill/>
            <a:ln w="3">
              <a:solidFill>
                <a:srgbClr val="00BDFF"/>
              </a:solidFill>
              <a:prstDash val="solid"/>
              <a:round/>
              <a:headEnd/>
              <a:tailEnd/>
            </a:ln>
          </p:spPr>
          <p:txBody>
            <a:bodyPr/>
            <a:lstStyle/>
            <a:p>
              <a:endParaRPr lang="nb-NO" dirty="0"/>
            </a:p>
          </p:txBody>
        </p:sp>
        <p:sp>
          <p:nvSpPr>
            <p:cNvPr id="2557" name="Freeform 2697"/>
            <p:cNvSpPr>
              <a:spLocks/>
            </p:cNvSpPr>
            <p:nvPr/>
          </p:nvSpPr>
          <p:spPr bwMode="auto">
            <a:xfrm>
              <a:off x="4224338" y="2771775"/>
              <a:ext cx="4762" cy="11113"/>
            </a:xfrm>
            <a:custGeom>
              <a:avLst/>
              <a:gdLst>
                <a:gd name="T0" fmla="*/ 4762 w 3"/>
                <a:gd name="T1" fmla="*/ 11113 h 7"/>
                <a:gd name="T2" fmla="*/ 3175 w 3"/>
                <a:gd name="T3" fmla="*/ 3175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lnTo>
                    <a:pt x="2" y="2"/>
                  </a:lnTo>
                  <a:lnTo>
                    <a:pt x="0" y="0"/>
                  </a:lnTo>
                </a:path>
              </a:pathLst>
            </a:custGeom>
            <a:noFill/>
            <a:ln w="3">
              <a:solidFill>
                <a:srgbClr val="00BDFF"/>
              </a:solidFill>
              <a:prstDash val="solid"/>
              <a:round/>
              <a:headEnd/>
              <a:tailEnd/>
            </a:ln>
          </p:spPr>
          <p:txBody>
            <a:bodyPr/>
            <a:lstStyle/>
            <a:p>
              <a:endParaRPr lang="nb-NO" dirty="0"/>
            </a:p>
          </p:txBody>
        </p:sp>
        <p:sp>
          <p:nvSpPr>
            <p:cNvPr id="2558" name="Freeform 2698"/>
            <p:cNvSpPr>
              <a:spLocks/>
            </p:cNvSpPr>
            <p:nvPr/>
          </p:nvSpPr>
          <p:spPr bwMode="auto">
            <a:xfrm>
              <a:off x="4240213" y="2700338"/>
              <a:ext cx="88900" cy="26987"/>
            </a:xfrm>
            <a:custGeom>
              <a:avLst/>
              <a:gdLst>
                <a:gd name="T0" fmla="*/ 60325 w 56"/>
                <a:gd name="T1" fmla="*/ 26987 h 17"/>
                <a:gd name="T2" fmla="*/ 55563 w 56"/>
                <a:gd name="T3" fmla="*/ 23812 h 17"/>
                <a:gd name="T4" fmla="*/ 47625 w 56"/>
                <a:gd name="T5" fmla="*/ 22225 h 17"/>
                <a:gd name="T6" fmla="*/ 61913 w 56"/>
                <a:gd name="T7" fmla="*/ 11112 h 17"/>
                <a:gd name="T8" fmla="*/ 61913 w 56"/>
                <a:gd name="T9" fmla="*/ 11112 h 17"/>
                <a:gd name="T10" fmla="*/ 74613 w 56"/>
                <a:gd name="T11" fmla="*/ 7937 h 17"/>
                <a:gd name="T12" fmla="*/ 88900 w 56"/>
                <a:gd name="T13" fmla="*/ 9525 h 17"/>
                <a:gd name="T14" fmla="*/ 84138 w 56"/>
                <a:gd name="T15" fmla="*/ 3175 h 17"/>
                <a:gd name="T16" fmla="*/ 71438 w 56"/>
                <a:gd name="T17" fmla="*/ 0 h 17"/>
                <a:gd name="T18" fmla="*/ 61913 w 56"/>
                <a:gd name="T19" fmla="*/ 1587 h 17"/>
                <a:gd name="T20" fmla="*/ 57150 w 56"/>
                <a:gd name="T21" fmla="*/ 1587 h 17"/>
                <a:gd name="T22" fmla="*/ 39688 w 56"/>
                <a:gd name="T23" fmla="*/ 22225 h 17"/>
                <a:gd name="T24" fmla="*/ 14288 w 56"/>
                <a:gd name="T25" fmla="*/ 22225 h 17"/>
                <a:gd name="T26" fmla="*/ 0 w 56"/>
                <a:gd name="T27" fmla="*/ 23812 h 17"/>
                <a:gd name="T28" fmla="*/ 7938 w 56"/>
                <a:gd name="T29" fmla="*/ 4762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7"/>
                <a:gd name="T47" fmla="*/ 56 w 56"/>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7">
                  <a:moveTo>
                    <a:pt x="38" y="17"/>
                  </a:moveTo>
                  <a:lnTo>
                    <a:pt x="35" y="15"/>
                  </a:lnTo>
                  <a:lnTo>
                    <a:pt x="30" y="14"/>
                  </a:lnTo>
                  <a:lnTo>
                    <a:pt x="39" y="7"/>
                  </a:lnTo>
                  <a:lnTo>
                    <a:pt x="47" y="5"/>
                  </a:lnTo>
                  <a:lnTo>
                    <a:pt x="56" y="6"/>
                  </a:lnTo>
                  <a:lnTo>
                    <a:pt x="53" y="2"/>
                  </a:lnTo>
                  <a:lnTo>
                    <a:pt x="45" y="0"/>
                  </a:lnTo>
                  <a:lnTo>
                    <a:pt x="39" y="1"/>
                  </a:lnTo>
                  <a:lnTo>
                    <a:pt x="36" y="1"/>
                  </a:lnTo>
                  <a:lnTo>
                    <a:pt x="25" y="14"/>
                  </a:lnTo>
                  <a:lnTo>
                    <a:pt x="9" y="14"/>
                  </a:lnTo>
                  <a:lnTo>
                    <a:pt x="0" y="15"/>
                  </a:lnTo>
                  <a:lnTo>
                    <a:pt x="5" y="3"/>
                  </a:lnTo>
                </a:path>
              </a:pathLst>
            </a:custGeom>
            <a:noFill/>
            <a:ln w="3">
              <a:solidFill>
                <a:srgbClr val="00BDFF"/>
              </a:solidFill>
              <a:prstDash val="solid"/>
              <a:round/>
              <a:headEnd/>
              <a:tailEnd/>
            </a:ln>
          </p:spPr>
          <p:txBody>
            <a:bodyPr/>
            <a:lstStyle/>
            <a:p>
              <a:endParaRPr lang="nb-NO" dirty="0"/>
            </a:p>
          </p:txBody>
        </p:sp>
        <p:sp>
          <p:nvSpPr>
            <p:cNvPr id="2559" name="Freeform 2699"/>
            <p:cNvSpPr>
              <a:spLocks/>
            </p:cNvSpPr>
            <p:nvPr/>
          </p:nvSpPr>
          <p:spPr bwMode="auto">
            <a:xfrm>
              <a:off x="4283075" y="2730500"/>
              <a:ext cx="26988" cy="12700"/>
            </a:xfrm>
            <a:custGeom>
              <a:avLst/>
              <a:gdLst>
                <a:gd name="T0" fmla="*/ 0 w 17"/>
                <a:gd name="T1" fmla="*/ 1588 h 8"/>
                <a:gd name="T2" fmla="*/ 1588 w 17"/>
                <a:gd name="T3" fmla="*/ 0 h 8"/>
                <a:gd name="T4" fmla="*/ 26988 w 17"/>
                <a:gd name="T5" fmla="*/ 12700 h 8"/>
                <a:gd name="T6" fmla="*/ 0 60000 65536"/>
                <a:gd name="T7" fmla="*/ 0 60000 65536"/>
                <a:gd name="T8" fmla="*/ 0 60000 65536"/>
                <a:gd name="T9" fmla="*/ 0 w 17"/>
                <a:gd name="T10" fmla="*/ 0 h 8"/>
                <a:gd name="T11" fmla="*/ 17 w 17"/>
                <a:gd name="T12" fmla="*/ 8 h 8"/>
              </a:gdLst>
              <a:ahLst/>
              <a:cxnLst>
                <a:cxn ang="T6">
                  <a:pos x="T0" y="T1"/>
                </a:cxn>
                <a:cxn ang="T7">
                  <a:pos x="T2" y="T3"/>
                </a:cxn>
                <a:cxn ang="T8">
                  <a:pos x="T4" y="T5"/>
                </a:cxn>
              </a:cxnLst>
              <a:rect l="T9" t="T10" r="T11" b="T12"/>
              <a:pathLst>
                <a:path w="17" h="8">
                  <a:moveTo>
                    <a:pt x="0" y="1"/>
                  </a:moveTo>
                  <a:lnTo>
                    <a:pt x="1" y="0"/>
                  </a:lnTo>
                  <a:lnTo>
                    <a:pt x="17" y="8"/>
                  </a:lnTo>
                </a:path>
              </a:pathLst>
            </a:custGeom>
            <a:noFill/>
            <a:ln w="3">
              <a:solidFill>
                <a:srgbClr val="00BDFF"/>
              </a:solidFill>
              <a:prstDash val="solid"/>
              <a:round/>
              <a:headEnd/>
              <a:tailEnd/>
            </a:ln>
          </p:spPr>
          <p:txBody>
            <a:bodyPr/>
            <a:lstStyle/>
            <a:p>
              <a:endParaRPr lang="nb-NO" dirty="0"/>
            </a:p>
          </p:txBody>
        </p:sp>
        <p:sp>
          <p:nvSpPr>
            <p:cNvPr id="2560" name="Freeform 2700"/>
            <p:cNvSpPr>
              <a:spLocks/>
            </p:cNvSpPr>
            <p:nvPr/>
          </p:nvSpPr>
          <p:spPr bwMode="auto">
            <a:xfrm>
              <a:off x="4300538" y="2727325"/>
              <a:ext cx="11112" cy="15875"/>
            </a:xfrm>
            <a:custGeom>
              <a:avLst/>
              <a:gdLst>
                <a:gd name="T0" fmla="*/ 9525 w 7"/>
                <a:gd name="T1" fmla="*/ 15875 h 10"/>
                <a:gd name="T2" fmla="*/ 11112 w 7"/>
                <a:gd name="T3" fmla="*/ 15875 h 10"/>
                <a:gd name="T4" fmla="*/ 11112 w 7"/>
                <a:gd name="T5" fmla="*/ 7938 h 10"/>
                <a:gd name="T6" fmla="*/ 0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6" y="10"/>
                  </a:moveTo>
                  <a:lnTo>
                    <a:pt x="7" y="10"/>
                  </a:lnTo>
                  <a:lnTo>
                    <a:pt x="7" y="5"/>
                  </a:lnTo>
                  <a:lnTo>
                    <a:pt x="0" y="0"/>
                  </a:lnTo>
                </a:path>
              </a:pathLst>
            </a:custGeom>
            <a:noFill/>
            <a:ln w="3">
              <a:solidFill>
                <a:srgbClr val="00BDFF"/>
              </a:solidFill>
              <a:prstDash val="solid"/>
              <a:round/>
              <a:headEnd/>
              <a:tailEnd/>
            </a:ln>
          </p:spPr>
          <p:txBody>
            <a:bodyPr/>
            <a:lstStyle/>
            <a:p>
              <a:endParaRPr lang="nb-NO" dirty="0"/>
            </a:p>
          </p:txBody>
        </p:sp>
        <p:sp>
          <p:nvSpPr>
            <p:cNvPr id="2561" name="Line 2701"/>
            <p:cNvSpPr>
              <a:spLocks noChangeShapeType="1"/>
            </p:cNvSpPr>
            <p:nvPr/>
          </p:nvSpPr>
          <p:spPr bwMode="auto">
            <a:xfrm flipH="1" flipV="1">
              <a:off x="4257675" y="2757488"/>
              <a:ext cx="11113" cy="4762"/>
            </a:xfrm>
            <a:prstGeom prst="line">
              <a:avLst/>
            </a:prstGeom>
            <a:noFill/>
            <a:ln w="3">
              <a:solidFill>
                <a:srgbClr val="00BDFF"/>
              </a:solidFill>
              <a:round/>
              <a:headEnd/>
              <a:tailEnd/>
            </a:ln>
          </p:spPr>
          <p:txBody>
            <a:bodyPr/>
            <a:lstStyle/>
            <a:p>
              <a:endParaRPr lang="nb-NO" dirty="0"/>
            </a:p>
          </p:txBody>
        </p:sp>
        <p:sp>
          <p:nvSpPr>
            <p:cNvPr id="2562" name="Line 2702"/>
            <p:cNvSpPr>
              <a:spLocks noChangeShapeType="1"/>
            </p:cNvSpPr>
            <p:nvPr/>
          </p:nvSpPr>
          <p:spPr bwMode="auto">
            <a:xfrm flipH="1" flipV="1">
              <a:off x="4251325" y="2755900"/>
              <a:ext cx="6350" cy="1588"/>
            </a:xfrm>
            <a:prstGeom prst="line">
              <a:avLst/>
            </a:prstGeom>
            <a:noFill/>
            <a:ln w="3">
              <a:solidFill>
                <a:srgbClr val="00BDFF"/>
              </a:solidFill>
              <a:round/>
              <a:headEnd/>
              <a:tailEnd/>
            </a:ln>
          </p:spPr>
          <p:txBody>
            <a:bodyPr/>
            <a:lstStyle/>
            <a:p>
              <a:endParaRPr lang="nb-NO" dirty="0"/>
            </a:p>
          </p:txBody>
        </p:sp>
        <p:sp>
          <p:nvSpPr>
            <p:cNvPr id="2563" name="Freeform 2703"/>
            <p:cNvSpPr>
              <a:spLocks/>
            </p:cNvSpPr>
            <p:nvPr/>
          </p:nvSpPr>
          <p:spPr bwMode="auto">
            <a:xfrm>
              <a:off x="3073400" y="4230688"/>
              <a:ext cx="63500" cy="23812"/>
            </a:xfrm>
            <a:custGeom>
              <a:avLst/>
              <a:gdLst>
                <a:gd name="T0" fmla="*/ 3175 w 40"/>
                <a:gd name="T1" fmla="*/ 23812 h 15"/>
                <a:gd name="T2" fmla="*/ 0 w 40"/>
                <a:gd name="T3" fmla="*/ 19050 h 15"/>
                <a:gd name="T4" fmla="*/ 0 w 40"/>
                <a:gd name="T5" fmla="*/ 17462 h 15"/>
                <a:gd name="T6" fmla="*/ 25400 w 40"/>
                <a:gd name="T7" fmla="*/ 12700 h 15"/>
                <a:gd name="T8" fmla="*/ 63500 w 40"/>
                <a:gd name="T9" fmla="*/ 4762 h 15"/>
                <a:gd name="T10" fmla="*/ 53975 w 40"/>
                <a:gd name="T11" fmla="*/ 0 h 15"/>
                <a:gd name="T12" fmla="*/ 0 60000 65536"/>
                <a:gd name="T13" fmla="*/ 0 60000 65536"/>
                <a:gd name="T14" fmla="*/ 0 60000 65536"/>
                <a:gd name="T15" fmla="*/ 0 60000 65536"/>
                <a:gd name="T16" fmla="*/ 0 60000 65536"/>
                <a:gd name="T17" fmla="*/ 0 60000 65536"/>
                <a:gd name="T18" fmla="*/ 0 w 40"/>
                <a:gd name="T19" fmla="*/ 0 h 15"/>
                <a:gd name="T20" fmla="*/ 40 w 4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0" h="15">
                  <a:moveTo>
                    <a:pt x="2" y="15"/>
                  </a:moveTo>
                  <a:lnTo>
                    <a:pt x="0" y="12"/>
                  </a:lnTo>
                  <a:lnTo>
                    <a:pt x="0" y="11"/>
                  </a:lnTo>
                  <a:lnTo>
                    <a:pt x="16" y="8"/>
                  </a:lnTo>
                  <a:lnTo>
                    <a:pt x="40" y="3"/>
                  </a:lnTo>
                  <a:lnTo>
                    <a:pt x="34" y="0"/>
                  </a:lnTo>
                </a:path>
              </a:pathLst>
            </a:custGeom>
            <a:noFill/>
            <a:ln w="3">
              <a:solidFill>
                <a:srgbClr val="00BDFF"/>
              </a:solidFill>
              <a:prstDash val="solid"/>
              <a:round/>
              <a:headEnd/>
              <a:tailEnd/>
            </a:ln>
          </p:spPr>
          <p:txBody>
            <a:bodyPr/>
            <a:lstStyle/>
            <a:p>
              <a:endParaRPr lang="nb-NO" dirty="0"/>
            </a:p>
          </p:txBody>
        </p:sp>
        <p:sp>
          <p:nvSpPr>
            <p:cNvPr id="2564" name="Freeform 2704"/>
            <p:cNvSpPr>
              <a:spLocks/>
            </p:cNvSpPr>
            <p:nvPr/>
          </p:nvSpPr>
          <p:spPr bwMode="auto">
            <a:xfrm>
              <a:off x="3000375" y="4206875"/>
              <a:ext cx="119063" cy="34925"/>
            </a:xfrm>
            <a:custGeom>
              <a:avLst/>
              <a:gdLst>
                <a:gd name="T0" fmla="*/ 119063 w 75"/>
                <a:gd name="T1" fmla="*/ 23812 h 22"/>
                <a:gd name="T2" fmla="*/ 93663 w 75"/>
                <a:gd name="T3" fmla="*/ 26988 h 22"/>
                <a:gd name="T4" fmla="*/ 93663 w 75"/>
                <a:gd name="T5" fmla="*/ 26988 h 22"/>
                <a:gd name="T6" fmla="*/ 76200 w 75"/>
                <a:gd name="T7" fmla="*/ 30163 h 22"/>
                <a:gd name="T8" fmla="*/ 58738 w 75"/>
                <a:gd name="T9" fmla="*/ 30163 h 22"/>
                <a:gd name="T10" fmla="*/ 44450 w 75"/>
                <a:gd name="T11" fmla="*/ 33338 h 22"/>
                <a:gd name="T12" fmla="*/ 42863 w 75"/>
                <a:gd name="T13" fmla="*/ 33338 h 22"/>
                <a:gd name="T14" fmla="*/ 26988 w 75"/>
                <a:gd name="T15" fmla="*/ 34925 h 22"/>
                <a:gd name="T16" fmla="*/ 26988 w 75"/>
                <a:gd name="T17" fmla="*/ 34925 h 22"/>
                <a:gd name="T18" fmla="*/ 26988 w 75"/>
                <a:gd name="T19" fmla="*/ 34925 h 22"/>
                <a:gd name="T20" fmla="*/ 15875 w 75"/>
                <a:gd name="T21" fmla="*/ 34925 h 22"/>
                <a:gd name="T22" fmla="*/ 0 w 75"/>
                <a:gd name="T23" fmla="*/ 34925 h 22"/>
                <a:gd name="T24" fmla="*/ 0 w 75"/>
                <a:gd name="T25" fmla="*/ 26988 h 22"/>
                <a:gd name="T26" fmla="*/ 0 w 75"/>
                <a:gd name="T27" fmla="*/ 22225 h 22"/>
                <a:gd name="T28" fmla="*/ 0 w 75"/>
                <a:gd name="T29" fmla="*/ 14288 h 22"/>
                <a:gd name="T30" fmla="*/ 3175 w 75"/>
                <a:gd name="T31" fmla="*/ 9525 h 22"/>
                <a:gd name="T32" fmla="*/ 6350 w 75"/>
                <a:gd name="T33" fmla="*/ 0 h 22"/>
                <a:gd name="T34" fmla="*/ 17463 w 75"/>
                <a:gd name="T35" fmla="*/ 1588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22"/>
                <a:gd name="T56" fmla="*/ 75 w 75"/>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22">
                  <a:moveTo>
                    <a:pt x="75" y="15"/>
                  </a:moveTo>
                  <a:lnTo>
                    <a:pt x="59" y="17"/>
                  </a:lnTo>
                  <a:lnTo>
                    <a:pt x="48" y="19"/>
                  </a:lnTo>
                  <a:lnTo>
                    <a:pt x="37" y="19"/>
                  </a:lnTo>
                  <a:lnTo>
                    <a:pt x="28" y="21"/>
                  </a:lnTo>
                  <a:lnTo>
                    <a:pt x="27" y="21"/>
                  </a:lnTo>
                  <a:lnTo>
                    <a:pt x="17" y="22"/>
                  </a:lnTo>
                  <a:lnTo>
                    <a:pt x="10" y="22"/>
                  </a:lnTo>
                  <a:lnTo>
                    <a:pt x="0" y="22"/>
                  </a:lnTo>
                  <a:lnTo>
                    <a:pt x="0" y="17"/>
                  </a:lnTo>
                  <a:lnTo>
                    <a:pt x="0" y="14"/>
                  </a:lnTo>
                  <a:lnTo>
                    <a:pt x="0" y="9"/>
                  </a:lnTo>
                  <a:lnTo>
                    <a:pt x="2" y="6"/>
                  </a:lnTo>
                  <a:lnTo>
                    <a:pt x="4" y="0"/>
                  </a:lnTo>
                  <a:lnTo>
                    <a:pt x="11" y="1"/>
                  </a:lnTo>
                </a:path>
              </a:pathLst>
            </a:custGeom>
            <a:noFill/>
            <a:ln w="3">
              <a:solidFill>
                <a:srgbClr val="00BDFF"/>
              </a:solidFill>
              <a:prstDash val="solid"/>
              <a:round/>
              <a:headEnd/>
              <a:tailEnd/>
            </a:ln>
          </p:spPr>
          <p:txBody>
            <a:bodyPr/>
            <a:lstStyle/>
            <a:p>
              <a:endParaRPr lang="nb-NO" dirty="0"/>
            </a:p>
          </p:txBody>
        </p:sp>
        <p:sp>
          <p:nvSpPr>
            <p:cNvPr id="2565" name="Freeform 2705"/>
            <p:cNvSpPr>
              <a:spLocks/>
            </p:cNvSpPr>
            <p:nvPr/>
          </p:nvSpPr>
          <p:spPr bwMode="auto">
            <a:xfrm>
              <a:off x="3119438" y="4229100"/>
              <a:ext cx="7937" cy="1588"/>
            </a:xfrm>
            <a:custGeom>
              <a:avLst/>
              <a:gdLst>
                <a:gd name="T0" fmla="*/ 7937 w 5"/>
                <a:gd name="T1" fmla="*/ 1588 h 1"/>
                <a:gd name="T2" fmla="*/ 4762 w 5"/>
                <a:gd name="T3" fmla="*/ 0 h 1"/>
                <a:gd name="T4" fmla="*/ 0 w 5"/>
                <a:gd name="T5" fmla="*/ 1588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1"/>
                  </a:moveTo>
                  <a:lnTo>
                    <a:pt x="3" y="0"/>
                  </a:lnTo>
                  <a:lnTo>
                    <a:pt x="0" y="1"/>
                  </a:lnTo>
                </a:path>
              </a:pathLst>
            </a:custGeom>
            <a:noFill/>
            <a:ln w="3">
              <a:solidFill>
                <a:srgbClr val="00BDFF"/>
              </a:solidFill>
              <a:prstDash val="solid"/>
              <a:round/>
              <a:headEnd/>
              <a:tailEnd/>
            </a:ln>
          </p:spPr>
          <p:txBody>
            <a:bodyPr/>
            <a:lstStyle/>
            <a:p>
              <a:endParaRPr lang="nb-NO" dirty="0"/>
            </a:p>
          </p:txBody>
        </p:sp>
        <p:sp>
          <p:nvSpPr>
            <p:cNvPr id="2566" name="Freeform 2706"/>
            <p:cNvSpPr>
              <a:spLocks/>
            </p:cNvSpPr>
            <p:nvPr/>
          </p:nvSpPr>
          <p:spPr bwMode="auto">
            <a:xfrm>
              <a:off x="2613025" y="4768850"/>
              <a:ext cx="34925" cy="9525"/>
            </a:xfrm>
            <a:custGeom>
              <a:avLst/>
              <a:gdLst>
                <a:gd name="T0" fmla="*/ 0 w 22"/>
                <a:gd name="T1" fmla="*/ 0 h 6"/>
                <a:gd name="T2" fmla="*/ 15875 w 22"/>
                <a:gd name="T3" fmla="*/ 4763 h 6"/>
                <a:gd name="T4" fmla="*/ 22225 w 22"/>
                <a:gd name="T5" fmla="*/ 6350 h 6"/>
                <a:gd name="T6" fmla="*/ 26988 w 22"/>
                <a:gd name="T7" fmla="*/ 9525 h 6"/>
                <a:gd name="T8" fmla="*/ 34925 w 22"/>
                <a:gd name="T9" fmla="*/ 9525 h 6"/>
                <a:gd name="T10" fmla="*/ 0 60000 65536"/>
                <a:gd name="T11" fmla="*/ 0 60000 65536"/>
                <a:gd name="T12" fmla="*/ 0 60000 65536"/>
                <a:gd name="T13" fmla="*/ 0 60000 65536"/>
                <a:gd name="T14" fmla="*/ 0 60000 65536"/>
                <a:gd name="T15" fmla="*/ 0 w 22"/>
                <a:gd name="T16" fmla="*/ 0 h 6"/>
                <a:gd name="T17" fmla="*/ 22 w 22"/>
                <a:gd name="T18" fmla="*/ 6 h 6"/>
              </a:gdLst>
              <a:ahLst/>
              <a:cxnLst>
                <a:cxn ang="T10">
                  <a:pos x="T0" y="T1"/>
                </a:cxn>
                <a:cxn ang="T11">
                  <a:pos x="T2" y="T3"/>
                </a:cxn>
                <a:cxn ang="T12">
                  <a:pos x="T4" y="T5"/>
                </a:cxn>
                <a:cxn ang="T13">
                  <a:pos x="T6" y="T7"/>
                </a:cxn>
                <a:cxn ang="T14">
                  <a:pos x="T8" y="T9"/>
                </a:cxn>
              </a:cxnLst>
              <a:rect l="T15" t="T16" r="T17" b="T18"/>
              <a:pathLst>
                <a:path w="22" h="6">
                  <a:moveTo>
                    <a:pt x="0" y="0"/>
                  </a:moveTo>
                  <a:lnTo>
                    <a:pt x="10" y="3"/>
                  </a:lnTo>
                  <a:lnTo>
                    <a:pt x="14" y="4"/>
                  </a:lnTo>
                  <a:lnTo>
                    <a:pt x="17" y="6"/>
                  </a:lnTo>
                  <a:lnTo>
                    <a:pt x="22" y="6"/>
                  </a:lnTo>
                </a:path>
              </a:pathLst>
            </a:custGeom>
            <a:noFill/>
            <a:ln w="3">
              <a:solidFill>
                <a:srgbClr val="00BDFF"/>
              </a:solidFill>
              <a:prstDash val="solid"/>
              <a:round/>
              <a:headEnd/>
              <a:tailEnd/>
            </a:ln>
          </p:spPr>
          <p:txBody>
            <a:bodyPr/>
            <a:lstStyle/>
            <a:p>
              <a:endParaRPr lang="nb-NO" dirty="0"/>
            </a:p>
          </p:txBody>
        </p:sp>
        <p:sp>
          <p:nvSpPr>
            <p:cNvPr id="2567" name="Line 2707"/>
            <p:cNvSpPr>
              <a:spLocks noChangeShapeType="1"/>
            </p:cNvSpPr>
            <p:nvPr/>
          </p:nvSpPr>
          <p:spPr bwMode="auto">
            <a:xfrm>
              <a:off x="2647950" y="4778375"/>
              <a:ext cx="1588" cy="1588"/>
            </a:xfrm>
            <a:prstGeom prst="line">
              <a:avLst/>
            </a:prstGeom>
            <a:noFill/>
            <a:ln w="3">
              <a:solidFill>
                <a:srgbClr val="00BDFF"/>
              </a:solidFill>
              <a:round/>
              <a:headEnd/>
              <a:tailEnd/>
            </a:ln>
          </p:spPr>
          <p:txBody>
            <a:bodyPr/>
            <a:lstStyle/>
            <a:p>
              <a:endParaRPr lang="nb-NO" dirty="0"/>
            </a:p>
          </p:txBody>
        </p:sp>
        <p:sp>
          <p:nvSpPr>
            <p:cNvPr id="2568" name="Freeform 2708"/>
            <p:cNvSpPr>
              <a:spLocks/>
            </p:cNvSpPr>
            <p:nvPr/>
          </p:nvSpPr>
          <p:spPr bwMode="auto">
            <a:xfrm>
              <a:off x="3406775" y="3900488"/>
              <a:ext cx="22225" cy="23812"/>
            </a:xfrm>
            <a:custGeom>
              <a:avLst/>
              <a:gdLst>
                <a:gd name="T0" fmla="*/ 22225 w 14"/>
                <a:gd name="T1" fmla="*/ 23812 h 15"/>
                <a:gd name="T2" fmla="*/ 9525 w 14"/>
                <a:gd name="T3" fmla="*/ 17462 h 15"/>
                <a:gd name="T4" fmla="*/ 3175 w 14"/>
                <a:gd name="T5" fmla="*/ 158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14" y="15"/>
                  </a:moveTo>
                  <a:lnTo>
                    <a:pt x="6" y="11"/>
                  </a:lnTo>
                  <a:lnTo>
                    <a:pt x="2" y="1"/>
                  </a:lnTo>
                  <a:lnTo>
                    <a:pt x="0" y="0"/>
                  </a:lnTo>
                </a:path>
              </a:pathLst>
            </a:custGeom>
            <a:noFill/>
            <a:ln w="3">
              <a:solidFill>
                <a:srgbClr val="00BDFF"/>
              </a:solidFill>
              <a:prstDash val="solid"/>
              <a:round/>
              <a:headEnd/>
              <a:tailEnd/>
            </a:ln>
          </p:spPr>
          <p:txBody>
            <a:bodyPr/>
            <a:lstStyle/>
            <a:p>
              <a:endParaRPr lang="nb-NO" dirty="0"/>
            </a:p>
          </p:txBody>
        </p:sp>
        <p:sp>
          <p:nvSpPr>
            <p:cNvPr id="2569" name="Freeform 2709"/>
            <p:cNvSpPr>
              <a:spLocks/>
            </p:cNvSpPr>
            <p:nvPr/>
          </p:nvSpPr>
          <p:spPr bwMode="auto">
            <a:xfrm>
              <a:off x="3429000" y="3927475"/>
              <a:ext cx="25400" cy="23813"/>
            </a:xfrm>
            <a:custGeom>
              <a:avLst/>
              <a:gdLst>
                <a:gd name="T0" fmla="*/ 0 w 16"/>
                <a:gd name="T1" fmla="*/ 23813 h 15"/>
                <a:gd name="T2" fmla="*/ 25400 w 16"/>
                <a:gd name="T3" fmla="*/ 12700 h 15"/>
                <a:gd name="T4" fmla="*/ 14287 w 16"/>
                <a:gd name="T5" fmla="*/ 0 h 15"/>
                <a:gd name="T6" fmla="*/ 11112 w 16"/>
                <a:gd name="T7" fmla="*/ 0 h 15"/>
                <a:gd name="T8" fmla="*/ 0 60000 65536"/>
                <a:gd name="T9" fmla="*/ 0 60000 65536"/>
                <a:gd name="T10" fmla="*/ 0 60000 65536"/>
                <a:gd name="T11" fmla="*/ 0 60000 65536"/>
                <a:gd name="T12" fmla="*/ 0 w 16"/>
                <a:gd name="T13" fmla="*/ 0 h 15"/>
                <a:gd name="T14" fmla="*/ 16 w 16"/>
                <a:gd name="T15" fmla="*/ 15 h 15"/>
              </a:gdLst>
              <a:ahLst/>
              <a:cxnLst>
                <a:cxn ang="T8">
                  <a:pos x="T0" y="T1"/>
                </a:cxn>
                <a:cxn ang="T9">
                  <a:pos x="T2" y="T3"/>
                </a:cxn>
                <a:cxn ang="T10">
                  <a:pos x="T4" y="T5"/>
                </a:cxn>
                <a:cxn ang="T11">
                  <a:pos x="T6" y="T7"/>
                </a:cxn>
              </a:cxnLst>
              <a:rect l="T12" t="T13" r="T14" b="T15"/>
              <a:pathLst>
                <a:path w="16" h="15">
                  <a:moveTo>
                    <a:pt x="0" y="15"/>
                  </a:moveTo>
                  <a:lnTo>
                    <a:pt x="16" y="8"/>
                  </a:lnTo>
                  <a:lnTo>
                    <a:pt x="9" y="0"/>
                  </a:lnTo>
                  <a:lnTo>
                    <a:pt x="7" y="0"/>
                  </a:lnTo>
                </a:path>
              </a:pathLst>
            </a:custGeom>
            <a:noFill/>
            <a:ln w="3">
              <a:solidFill>
                <a:srgbClr val="00BDFF"/>
              </a:solidFill>
              <a:prstDash val="solid"/>
              <a:round/>
              <a:headEnd/>
              <a:tailEnd/>
            </a:ln>
          </p:spPr>
          <p:txBody>
            <a:bodyPr/>
            <a:lstStyle/>
            <a:p>
              <a:endParaRPr lang="nb-NO" dirty="0"/>
            </a:p>
          </p:txBody>
        </p:sp>
        <p:sp>
          <p:nvSpPr>
            <p:cNvPr id="2570" name="Line 2710"/>
            <p:cNvSpPr>
              <a:spLocks noChangeShapeType="1"/>
            </p:cNvSpPr>
            <p:nvPr/>
          </p:nvSpPr>
          <p:spPr bwMode="auto">
            <a:xfrm flipH="1" flipV="1">
              <a:off x="3429000" y="3924300"/>
              <a:ext cx="11113" cy="3175"/>
            </a:xfrm>
            <a:prstGeom prst="line">
              <a:avLst/>
            </a:prstGeom>
            <a:noFill/>
            <a:ln w="3">
              <a:solidFill>
                <a:srgbClr val="00BDFF"/>
              </a:solidFill>
              <a:round/>
              <a:headEnd/>
              <a:tailEnd/>
            </a:ln>
          </p:spPr>
          <p:txBody>
            <a:bodyPr/>
            <a:lstStyle/>
            <a:p>
              <a:endParaRPr lang="nb-NO" dirty="0"/>
            </a:p>
          </p:txBody>
        </p:sp>
        <p:sp>
          <p:nvSpPr>
            <p:cNvPr id="2571" name="Line 2711"/>
            <p:cNvSpPr>
              <a:spLocks noChangeShapeType="1"/>
            </p:cNvSpPr>
            <p:nvPr/>
          </p:nvSpPr>
          <p:spPr bwMode="auto">
            <a:xfrm flipV="1">
              <a:off x="3325813" y="3968750"/>
              <a:ext cx="23812" cy="9525"/>
            </a:xfrm>
            <a:prstGeom prst="line">
              <a:avLst/>
            </a:prstGeom>
            <a:noFill/>
            <a:ln w="3">
              <a:solidFill>
                <a:srgbClr val="00BDFF"/>
              </a:solidFill>
              <a:round/>
              <a:headEnd/>
              <a:tailEnd/>
            </a:ln>
          </p:spPr>
          <p:txBody>
            <a:bodyPr/>
            <a:lstStyle/>
            <a:p>
              <a:endParaRPr lang="nb-NO" dirty="0"/>
            </a:p>
          </p:txBody>
        </p:sp>
        <p:sp>
          <p:nvSpPr>
            <p:cNvPr id="2572" name="Freeform 2712"/>
            <p:cNvSpPr>
              <a:spLocks/>
            </p:cNvSpPr>
            <p:nvPr/>
          </p:nvSpPr>
          <p:spPr bwMode="auto">
            <a:xfrm>
              <a:off x="3278188" y="3930650"/>
              <a:ext cx="63500" cy="55563"/>
            </a:xfrm>
            <a:custGeom>
              <a:avLst/>
              <a:gdLst>
                <a:gd name="T0" fmla="*/ 63500 w 40"/>
                <a:gd name="T1" fmla="*/ 1588 h 35"/>
                <a:gd name="T2" fmla="*/ 50800 w 40"/>
                <a:gd name="T3" fmla="*/ 3175 h 35"/>
                <a:gd name="T4" fmla="*/ 31750 w 40"/>
                <a:gd name="T5" fmla="*/ 0 h 35"/>
                <a:gd name="T6" fmla="*/ 0 w 40"/>
                <a:gd name="T7" fmla="*/ 28575 h 35"/>
                <a:gd name="T8" fmla="*/ 26988 w 40"/>
                <a:gd name="T9" fmla="*/ 55563 h 35"/>
                <a:gd name="T10" fmla="*/ 28575 w 40"/>
                <a:gd name="T11" fmla="*/ 55563 h 35"/>
                <a:gd name="T12" fmla="*/ 41275 w 40"/>
                <a:gd name="T13" fmla="*/ 49213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40" y="1"/>
                  </a:moveTo>
                  <a:lnTo>
                    <a:pt x="32" y="2"/>
                  </a:lnTo>
                  <a:lnTo>
                    <a:pt x="20" y="0"/>
                  </a:lnTo>
                  <a:lnTo>
                    <a:pt x="0" y="18"/>
                  </a:lnTo>
                  <a:lnTo>
                    <a:pt x="17" y="35"/>
                  </a:lnTo>
                  <a:lnTo>
                    <a:pt x="18" y="35"/>
                  </a:lnTo>
                  <a:lnTo>
                    <a:pt x="26" y="31"/>
                  </a:lnTo>
                </a:path>
              </a:pathLst>
            </a:custGeom>
            <a:noFill/>
            <a:ln w="3">
              <a:solidFill>
                <a:srgbClr val="00BDFF"/>
              </a:solidFill>
              <a:prstDash val="solid"/>
              <a:round/>
              <a:headEnd/>
              <a:tailEnd/>
            </a:ln>
          </p:spPr>
          <p:txBody>
            <a:bodyPr/>
            <a:lstStyle/>
            <a:p>
              <a:endParaRPr lang="nb-NO" dirty="0"/>
            </a:p>
          </p:txBody>
        </p:sp>
        <p:sp>
          <p:nvSpPr>
            <p:cNvPr id="2573" name="Line 2713"/>
            <p:cNvSpPr>
              <a:spLocks noChangeShapeType="1"/>
            </p:cNvSpPr>
            <p:nvPr/>
          </p:nvSpPr>
          <p:spPr bwMode="auto">
            <a:xfrm flipV="1">
              <a:off x="3319463" y="3978275"/>
              <a:ext cx="6350" cy="1588"/>
            </a:xfrm>
            <a:prstGeom prst="line">
              <a:avLst/>
            </a:prstGeom>
            <a:noFill/>
            <a:ln w="3">
              <a:solidFill>
                <a:srgbClr val="00BDFF"/>
              </a:solidFill>
              <a:round/>
              <a:headEnd/>
              <a:tailEnd/>
            </a:ln>
          </p:spPr>
          <p:txBody>
            <a:bodyPr/>
            <a:lstStyle/>
            <a:p>
              <a:endParaRPr lang="nb-NO" dirty="0"/>
            </a:p>
          </p:txBody>
        </p:sp>
        <p:sp>
          <p:nvSpPr>
            <p:cNvPr id="2574" name="Freeform 2714"/>
            <p:cNvSpPr>
              <a:spLocks/>
            </p:cNvSpPr>
            <p:nvPr/>
          </p:nvSpPr>
          <p:spPr bwMode="auto">
            <a:xfrm>
              <a:off x="3349625" y="3967163"/>
              <a:ext cx="44450" cy="1587"/>
            </a:xfrm>
            <a:custGeom>
              <a:avLst/>
              <a:gdLst>
                <a:gd name="T0" fmla="*/ 0 w 28"/>
                <a:gd name="T1" fmla="*/ 1587 h 1"/>
                <a:gd name="T2" fmla="*/ 4763 w 28"/>
                <a:gd name="T3" fmla="*/ 0 h 1"/>
                <a:gd name="T4" fmla="*/ 38100 w 28"/>
                <a:gd name="T5" fmla="*/ 1587 h 1"/>
                <a:gd name="T6" fmla="*/ 44450 w 28"/>
                <a:gd name="T7" fmla="*/ 0 h 1"/>
                <a:gd name="T8" fmla="*/ 0 60000 65536"/>
                <a:gd name="T9" fmla="*/ 0 60000 65536"/>
                <a:gd name="T10" fmla="*/ 0 60000 65536"/>
                <a:gd name="T11" fmla="*/ 0 60000 65536"/>
                <a:gd name="T12" fmla="*/ 0 w 28"/>
                <a:gd name="T13" fmla="*/ 0 h 1"/>
                <a:gd name="T14" fmla="*/ 28 w 28"/>
                <a:gd name="T15" fmla="*/ 1 h 1"/>
              </a:gdLst>
              <a:ahLst/>
              <a:cxnLst>
                <a:cxn ang="T8">
                  <a:pos x="T0" y="T1"/>
                </a:cxn>
                <a:cxn ang="T9">
                  <a:pos x="T2" y="T3"/>
                </a:cxn>
                <a:cxn ang="T10">
                  <a:pos x="T4" y="T5"/>
                </a:cxn>
                <a:cxn ang="T11">
                  <a:pos x="T6" y="T7"/>
                </a:cxn>
              </a:cxnLst>
              <a:rect l="T12" t="T13" r="T14" b="T15"/>
              <a:pathLst>
                <a:path w="28" h="1">
                  <a:moveTo>
                    <a:pt x="0" y="1"/>
                  </a:moveTo>
                  <a:lnTo>
                    <a:pt x="3" y="0"/>
                  </a:lnTo>
                  <a:lnTo>
                    <a:pt x="24" y="1"/>
                  </a:lnTo>
                  <a:lnTo>
                    <a:pt x="28" y="0"/>
                  </a:lnTo>
                </a:path>
              </a:pathLst>
            </a:custGeom>
            <a:noFill/>
            <a:ln w="3">
              <a:solidFill>
                <a:srgbClr val="00BDFF"/>
              </a:solidFill>
              <a:prstDash val="solid"/>
              <a:round/>
              <a:headEnd/>
              <a:tailEnd/>
            </a:ln>
          </p:spPr>
          <p:txBody>
            <a:bodyPr/>
            <a:lstStyle/>
            <a:p>
              <a:endParaRPr lang="nb-NO" dirty="0"/>
            </a:p>
          </p:txBody>
        </p:sp>
        <p:sp>
          <p:nvSpPr>
            <p:cNvPr id="2575" name="Line 2715"/>
            <p:cNvSpPr>
              <a:spLocks noChangeShapeType="1"/>
            </p:cNvSpPr>
            <p:nvPr/>
          </p:nvSpPr>
          <p:spPr bwMode="auto">
            <a:xfrm flipV="1">
              <a:off x="3394075" y="3962400"/>
              <a:ext cx="12700" cy="4763"/>
            </a:xfrm>
            <a:prstGeom prst="line">
              <a:avLst/>
            </a:prstGeom>
            <a:noFill/>
            <a:ln w="3">
              <a:solidFill>
                <a:srgbClr val="00BDFF"/>
              </a:solidFill>
              <a:round/>
              <a:headEnd/>
              <a:tailEnd/>
            </a:ln>
          </p:spPr>
          <p:txBody>
            <a:bodyPr/>
            <a:lstStyle/>
            <a:p>
              <a:endParaRPr lang="nb-NO" dirty="0"/>
            </a:p>
          </p:txBody>
        </p:sp>
        <p:sp>
          <p:nvSpPr>
            <p:cNvPr id="2576" name="Freeform 2716"/>
            <p:cNvSpPr>
              <a:spLocks/>
            </p:cNvSpPr>
            <p:nvPr/>
          </p:nvSpPr>
          <p:spPr bwMode="auto">
            <a:xfrm>
              <a:off x="3817938" y="3736975"/>
              <a:ext cx="41275" cy="49213"/>
            </a:xfrm>
            <a:custGeom>
              <a:avLst/>
              <a:gdLst>
                <a:gd name="T0" fmla="*/ 41275 w 26"/>
                <a:gd name="T1" fmla="*/ 0 h 31"/>
                <a:gd name="T2" fmla="*/ 39688 w 26"/>
                <a:gd name="T3" fmla="*/ 1588 h 31"/>
                <a:gd name="T4" fmla="*/ 39688 w 26"/>
                <a:gd name="T5" fmla="*/ 1588 h 31"/>
                <a:gd name="T6" fmla="*/ 25400 w 26"/>
                <a:gd name="T7" fmla="*/ 9525 h 31"/>
                <a:gd name="T8" fmla="*/ 20638 w 26"/>
                <a:gd name="T9" fmla="*/ 15875 h 31"/>
                <a:gd name="T10" fmla="*/ 15875 w 26"/>
                <a:gd name="T11" fmla="*/ 30163 h 31"/>
                <a:gd name="T12" fmla="*/ 15875 w 26"/>
                <a:gd name="T13" fmla="*/ 36513 h 31"/>
                <a:gd name="T14" fmla="*/ 7938 w 26"/>
                <a:gd name="T15" fmla="*/ 42863 h 31"/>
                <a:gd name="T16" fmla="*/ 6350 w 26"/>
                <a:gd name="T17" fmla="*/ 46038 h 31"/>
                <a:gd name="T18" fmla="*/ 0 w 26"/>
                <a:gd name="T19" fmla="*/ 49213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1"/>
                <a:gd name="T32" fmla="*/ 26 w 26"/>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1">
                  <a:moveTo>
                    <a:pt x="26" y="0"/>
                  </a:moveTo>
                  <a:lnTo>
                    <a:pt x="25" y="1"/>
                  </a:lnTo>
                  <a:lnTo>
                    <a:pt x="16" y="6"/>
                  </a:lnTo>
                  <a:lnTo>
                    <a:pt x="13" y="10"/>
                  </a:lnTo>
                  <a:lnTo>
                    <a:pt x="10" y="19"/>
                  </a:lnTo>
                  <a:lnTo>
                    <a:pt x="10" y="23"/>
                  </a:lnTo>
                  <a:lnTo>
                    <a:pt x="5" y="27"/>
                  </a:lnTo>
                  <a:lnTo>
                    <a:pt x="4" y="29"/>
                  </a:lnTo>
                  <a:lnTo>
                    <a:pt x="0" y="31"/>
                  </a:lnTo>
                </a:path>
              </a:pathLst>
            </a:custGeom>
            <a:noFill/>
            <a:ln w="3">
              <a:solidFill>
                <a:srgbClr val="00BDFF"/>
              </a:solidFill>
              <a:prstDash val="solid"/>
              <a:round/>
              <a:headEnd/>
              <a:tailEnd/>
            </a:ln>
          </p:spPr>
          <p:txBody>
            <a:bodyPr/>
            <a:lstStyle/>
            <a:p>
              <a:endParaRPr lang="nb-NO" dirty="0"/>
            </a:p>
          </p:txBody>
        </p:sp>
        <p:sp>
          <p:nvSpPr>
            <p:cNvPr id="2577" name="Freeform 2717"/>
            <p:cNvSpPr>
              <a:spLocks/>
            </p:cNvSpPr>
            <p:nvPr/>
          </p:nvSpPr>
          <p:spPr bwMode="auto">
            <a:xfrm>
              <a:off x="3863975" y="3776663"/>
              <a:ext cx="30163" cy="15875"/>
            </a:xfrm>
            <a:custGeom>
              <a:avLst/>
              <a:gdLst>
                <a:gd name="T0" fmla="*/ 0 w 19"/>
                <a:gd name="T1" fmla="*/ 15875 h 10"/>
                <a:gd name="T2" fmla="*/ 7938 w 19"/>
                <a:gd name="T3" fmla="*/ 14288 h 10"/>
                <a:gd name="T4" fmla="*/ 9525 w 19"/>
                <a:gd name="T5" fmla="*/ 14288 h 10"/>
                <a:gd name="T6" fmla="*/ 23813 w 19"/>
                <a:gd name="T7" fmla="*/ 7938 h 10"/>
                <a:gd name="T8" fmla="*/ 23813 w 19"/>
                <a:gd name="T9" fmla="*/ 7938 h 10"/>
                <a:gd name="T10" fmla="*/ 23813 w 19"/>
                <a:gd name="T11" fmla="*/ 7938 h 10"/>
                <a:gd name="T12" fmla="*/ 26988 w 19"/>
                <a:gd name="T13" fmla="*/ 6350 h 10"/>
                <a:gd name="T14" fmla="*/ 30163 w 19"/>
                <a:gd name="T15" fmla="*/ 1588 h 10"/>
                <a:gd name="T16" fmla="*/ 23813 w 19"/>
                <a:gd name="T17" fmla="*/ 0 h 10"/>
                <a:gd name="T18" fmla="*/ 22225 w 19"/>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0"/>
                <a:gd name="T32" fmla="*/ 19 w 19"/>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0">
                  <a:moveTo>
                    <a:pt x="0" y="10"/>
                  </a:moveTo>
                  <a:lnTo>
                    <a:pt x="5" y="9"/>
                  </a:lnTo>
                  <a:lnTo>
                    <a:pt x="6" y="9"/>
                  </a:lnTo>
                  <a:lnTo>
                    <a:pt x="15" y="5"/>
                  </a:lnTo>
                  <a:lnTo>
                    <a:pt x="17" y="4"/>
                  </a:lnTo>
                  <a:lnTo>
                    <a:pt x="19" y="1"/>
                  </a:lnTo>
                  <a:lnTo>
                    <a:pt x="15" y="0"/>
                  </a:lnTo>
                  <a:lnTo>
                    <a:pt x="14" y="0"/>
                  </a:lnTo>
                </a:path>
              </a:pathLst>
            </a:custGeom>
            <a:noFill/>
            <a:ln w="3">
              <a:solidFill>
                <a:srgbClr val="00BDFF"/>
              </a:solidFill>
              <a:prstDash val="solid"/>
              <a:round/>
              <a:headEnd/>
              <a:tailEnd/>
            </a:ln>
          </p:spPr>
          <p:txBody>
            <a:bodyPr/>
            <a:lstStyle/>
            <a:p>
              <a:endParaRPr lang="nb-NO" dirty="0"/>
            </a:p>
          </p:txBody>
        </p:sp>
        <p:sp>
          <p:nvSpPr>
            <p:cNvPr id="2578" name="Line 2718"/>
            <p:cNvSpPr>
              <a:spLocks noChangeShapeType="1"/>
            </p:cNvSpPr>
            <p:nvPr/>
          </p:nvSpPr>
          <p:spPr bwMode="auto">
            <a:xfrm flipH="1" flipV="1">
              <a:off x="3884613" y="3773488"/>
              <a:ext cx="1587" cy="3175"/>
            </a:xfrm>
            <a:prstGeom prst="line">
              <a:avLst/>
            </a:prstGeom>
            <a:noFill/>
            <a:ln w="3">
              <a:solidFill>
                <a:srgbClr val="00BDFF"/>
              </a:solidFill>
              <a:round/>
              <a:headEnd/>
              <a:tailEnd/>
            </a:ln>
          </p:spPr>
          <p:txBody>
            <a:bodyPr/>
            <a:lstStyle/>
            <a:p>
              <a:endParaRPr lang="nb-NO" dirty="0"/>
            </a:p>
          </p:txBody>
        </p:sp>
        <p:sp>
          <p:nvSpPr>
            <p:cNvPr id="2579" name="Freeform 2719"/>
            <p:cNvSpPr>
              <a:spLocks/>
            </p:cNvSpPr>
            <p:nvPr/>
          </p:nvSpPr>
          <p:spPr bwMode="auto">
            <a:xfrm>
              <a:off x="3859213" y="3733800"/>
              <a:ext cx="14287" cy="12700"/>
            </a:xfrm>
            <a:custGeom>
              <a:avLst/>
              <a:gdLst>
                <a:gd name="T0" fmla="*/ 7937 w 9"/>
                <a:gd name="T1" fmla="*/ 12700 h 8"/>
                <a:gd name="T2" fmla="*/ 14287 w 9"/>
                <a:gd name="T3" fmla="*/ 9525 h 8"/>
                <a:gd name="T4" fmla="*/ 7937 w 9"/>
                <a:gd name="T5" fmla="*/ 3175 h 8"/>
                <a:gd name="T6" fmla="*/ 6350 w 9"/>
                <a:gd name="T7" fmla="*/ 0 h 8"/>
                <a:gd name="T8" fmla="*/ 6350 w 9"/>
                <a:gd name="T9" fmla="*/ 0 h 8"/>
                <a:gd name="T10" fmla="*/ 0 w 9"/>
                <a:gd name="T11" fmla="*/ 317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8"/>
                  </a:moveTo>
                  <a:lnTo>
                    <a:pt x="9" y="6"/>
                  </a:lnTo>
                  <a:lnTo>
                    <a:pt x="5" y="2"/>
                  </a:lnTo>
                  <a:lnTo>
                    <a:pt x="4" y="0"/>
                  </a:lnTo>
                  <a:lnTo>
                    <a:pt x="0" y="2"/>
                  </a:lnTo>
                </a:path>
              </a:pathLst>
            </a:custGeom>
            <a:noFill/>
            <a:ln w="3">
              <a:solidFill>
                <a:srgbClr val="00BDFF"/>
              </a:solidFill>
              <a:prstDash val="solid"/>
              <a:round/>
              <a:headEnd/>
              <a:tailEnd/>
            </a:ln>
          </p:spPr>
          <p:txBody>
            <a:bodyPr/>
            <a:lstStyle/>
            <a:p>
              <a:endParaRPr lang="nb-NO" dirty="0"/>
            </a:p>
          </p:txBody>
        </p:sp>
        <p:sp>
          <p:nvSpPr>
            <p:cNvPr id="2580" name="Freeform 2720"/>
            <p:cNvSpPr>
              <a:spLocks/>
            </p:cNvSpPr>
            <p:nvPr/>
          </p:nvSpPr>
          <p:spPr bwMode="auto">
            <a:xfrm>
              <a:off x="3860800" y="3746500"/>
              <a:ext cx="6350" cy="4763"/>
            </a:xfrm>
            <a:custGeom>
              <a:avLst/>
              <a:gdLst>
                <a:gd name="T0" fmla="*/ 0 w 4"/>
                <a:gd name="T1" fmla="*/ 4763 h 3"/>
                <a:gd name="T2" fmla="*/ 4762 w 4"/>
                <a:gd name="T3" fmla="*/ 3175 h 3"/>
                <a:gd name="T4" fmla="*/ 635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3" y="2"/>
                  </a:lnTo>
                  <a:lnTo>
                    <a:pt x="4" y="0"/>
                  </a:lnTo>
                </a:path>
              </a:pathLst>
            </a:custGeom>
            <a:noFill/>
            <a:ln w="3">
              <a:solidFill>
                <a:srgbClr val="00BDFF"/>
              </a:solidFill>
              <a:prstDash val="solid"/>
              <a:round/>
              <a:headEnd/>
              <a:tailEnd/>
            </a:ln>
          </p:spPr>
          <p:txBody>
            <a:bodyPr/>
            <a:lstStyle/>
            <a:p>
              <a:endParaRPr lang="nb-NO" dirty="0"/>
            </a:p>
          </p:txBody>
        </p:sp>
        <p:sp>
          <p:nvSpPr>
            <p:cNvPr id="2581" name="Freeform 2721"/>
            <p:cNvSpPr>
              <a:spLocks/>
            </p:cNvSpPr>
            <p:nvPr/>
          </p:nvSpPr>
          <p:spPr bwMode="auto">
            <a:xfrm>
              <a:off x="3743325" y="3786188"/>
              <a:ext cx="74613" cy="50800"/>
            </a:xfrm>
            <a:custGeom>
              <a:avLst/>
              <a:gdLst>
                <a:gd name="T0" fmla="*/ 74613 w 47"/>
                <a:gd name="T1" fmla="*/ 0 h 32"/>
                <a:gd name="T2" fmla="*/ 61913 w 47"/>
                <a:gd name="T3" fmla="*/ 7937 h 32"/>
                <a:gd name="T4" fmla="*/ 50800 w 47"/>
                <a:gd name="T5" fmla="*/ 19050 h 32"/>
                <a:gd name="T6" fmla="*/ 39688 w 47"/>
                <a:gd name="T7" fmla="*/ 26987 h 32"/>
                <a:gd name="T8" fmla="*/ 26988 w 47"/>
                <a:gd name="T9" fmla="*/ 38100 h 32"/>
                <a:gd name="T10" fmla="*/ 15875 w 47"/>
                <a:gd name="T11" fmla="*/ 44450 h 32"/>
                <a:gd name="T12" fmla="*/ 6350 w 47"/>
                <a:gd name="T13" fmla="*/ 46037 h 32"/>
                <a:gd name="T14" fmla="*/ 0 w 47"/>
                <a:gd name="T15" fmla="*/ 50800 h 3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2"/>
                <a:gd name="T26" fmla="*/ 47 w 47"/>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2">
                  <a:moveTo>
                    <a:pt x="47" y="0"/>
                  </a:moveTo>
                  <a:lnTo>
                    <a:pt x="39" y="5"/>
                  </a:lnTo>
                  <a:lnTo>
                    <a:pt x="32" y="12"/>
                  </a:lnTo>
                  <a:lnTo>
                    <a:pt x="25" y="17"/>
                  </a:lnTo>
                  <a:lnTo>
                    <a:pt x="17" y="24"/>
                  </a:lnTo>
                  <a:lnTo>
                    <a:pt x="10" y="28"/>
                  </a:lnTo>
                  <a:lnTo>
                    <a:pt x="4" y="29"/>
                  </a:lnTo>
                  <a:lnTo>
                    <a:pt x="0" y="32"/>
                  </a:lnTo>
                </a:path>
              </a:pathLst>
            </a:custGeom>
            <a:noFill/>
            <a:ln w="3">
              <a:solidFill>
                <a:srgbClr val="00BDFF"/>
              </a:solidFill>
              <a:prstDash val="solid"/>
              <a:round/>
              <a:headEnd/>
              <a:tailEnd/>
            </a:ln>
          </p:spPr>
          <p:txBody>
            <a:bodyPr/>
            <a:lstStyle/>
            <a:p>
              <a:endParaRPr lang="nb-NO" dirty="0"/>
            </a:p>
          </p:txBody>
        </p:sp>
        <p:sp>
          <p:nvSpPr>
            <p:cNvPr id="2582" name="Freeform 2722"/>
            <p:cNvSpPr>
              <a:spLocks/>
            </p:cNvSpPr>
            <p:nvPr/>
          </p:nvSpPr>
          <p:spPr bwMode="auto">
            <a:xfrm>
              <a:off x="3722688" y="3836988"/>
              <a:ext cx="20637" cy="15875"/>
            </a:xfrm>
            <a:custGeom>
              <a:avLst/>
              <a:gdLst>
                <a:gd name="T0" fmla="*/ 20637 w 13"/>
                <a:gd name="T1" fmla="*/ 0 h 10"/>
                <a:gd name="T2" fmla="*/ 12700 w 13"/>
                <a:gd name="T3" fmla="*/ 3175 h 10"/>
                <a:gd name="T4" fmla="*/ 1587 w 13"/>
                <a:gd name="T5" fmla="*/ 9525 h 10"/>
                <a:gd name="T6" fmla="*/ 0 w 13"/>
                <a:gd name="T7" fmla="*/ 14288 h 10"/>
                <a:gd name="T8" fmla="*/ 0 w 13"/>
                <a:gd name="T9" fmla="*/ 15875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13" y="0"/>
                  </a:moveTo>
                  <a:lnTo>
                    <a:pt x="8" y="2"/>
                  </a:lnTo>
                  <a:lnTo>
                    <a:pt x="1" y="6"/>
                  </a:lnTo>
                  <a:lnTo>
                    <a:pt x="0" y="9"/>
                  </a:lnTo>
                  <a:lnTo>
                    <a:pt x="0" y="10"/>
                  </a:lnTo>
                </a:path>
              </a:pathLst>
            </a:custGeom>
            <a:noFill/>
            <a:ln w="3">
              <a:solidFill>
                <a:srgbClr val="00BDFF"/>
              </a:solidFill>
              <a:prstDash val="solid"/>
              <a:round/>
              <a:headEnd/>
              <a:tailEnd/>
            </a:ln>
          </p:spPr>
          <p:txBody>
            <a:bodyPr/>
            <a:lstStyle/>
            <a:p>
              <a:endParaRPr lang="nb-NO" dirty="0"/>
            </a:p>
          </p:txBody>
        </p:sp>
        <p:sp>
          <p:nvSpPr>
            <p:cNvPr id="2583" name="Freeform 2723"/>
            <p:cNvSpPr>
              <a:spLocks/>
            </p:cNvSpPr>
            <p:nvPr/>
          </p:nvSpPr>
          <p:spPr bwMode="auto">
            <a:xfrm>
              <a:off x="4786313" y="2028825"/>
              <a:ext cx="12700" cy="9525"/>
            </a:xfrm>
            <a:custGeom>
              <a:avLst/>
              <a:gdLst>
                <a:gd name="T0" fmla="*/ 0 w 8"/>
                <a:gd name="T1" fmla="*/ 0 h 6"/>
                <a:gd name="T2" fmla="*/ 1588 w 8"/>
                <a:gd name="T3" fmla="*/ 1588 h 6"/>
                <a:gd name="T4" fmla="*/ 12700 w 8"/>
                <a:gd name="T5" fmla="*/ 9525 h 6"/>
                <a:gd name="T6" fmla="*/ 12700 w 8"/>
                <a:gd name="T7" fmla="*/ 9525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0"/>
                  </a:moveTo>
                  <a:lnTo>
                    <a:pt x="1" y="1"/>
                  </a:lnTo>
                  <a:lnTo>
                    <a:pt x="8" y="6"/>
                  </a:lnTo>
                </a:path>
              </a:pathLst>
            </a:custGeom>
            <a:noFill/>
            <a:ln w="3">
              <a:solidFill>
                <a:srgbClr val="00BDFF"/>
              </a:solidFill>
              <a:prstDash val="solid"/>
              <a:round/>
              <a:headEnd/>
              <a:tailEnd/>
            </a:ln>
          </p:spPr>
          <p:txBody>
            <a:bodyPr/>
            <a:lstStyle/>
            <a:p>
              <a:endParaRPr lang="nb-NO" dirty="0"/>
            </a:p>
          </p:txBody>
        </p:sp>
        <p:sp>
          <p:nvSpPr>
            <p:cNvPr id="2584" name="Freeform 2724"/>
            <p:cNvSpPr>
              <a:spLocks/>
            </p:cNvSpPr>
            <p:nvPr/>
          </p:nvSpPr>
          <p:spPr bwMode="auto">
            <a:xfrm>
              <a:off x="4778375" y="2032000"/>
              <a:ext cx="7938" cy="12700"/>
            </a:xfrm>
            <a:custGeom>
              <a:avLst/>
              <a:gdLst>
                <a:gd name="T0" fmla="*/ 7938 w 5"/>
                <a:gd name="T1" fmla="*/ 12700 h 8"/>
                <a:gd name="T2" fmla="*/ 7938 w 5"/>
                <a:gd name="T3" fmla="*/ 12700 h 8"/>
                <a:gd name="T4" fmla="*/ 3175 w 5"/>
                <a:gd name="T5" fmla="*/ 6350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5" y="8"/>
                  </a:moveTo>
                  <a:lnTo>
                    <a:pt x="5" y="8"/>
                  </a:lnTo>
                  <a:lnTo>
                    <a:pt x="2" y="4"/>
                  </a:lnTo>
                  <a:lnTo>
                    <a:pt x="0" y="0"/>
                  </a:lnTo>
                </a:path>
              </a:pathLst>
            </a:custGeom>
            <a:noFill/>
            <a:ln w="3">
              <a:solidFill>
                <a:srgbClr val="00BDFF"/>
              </a:solidFill>
              <a:prstDash val="solid"/>
              <a:round/>
              <a:headEnd/>
              <a:tailEnd/>
            </a:ln>
          </p:spPr>
          <p:txBody>
            <a:bodyPr/>
            <a:lstStyle/>
            <a:p>
              <a:endParaRPr lang="nb-NO" dirty="0"/>
            </a:p>
          </p:txBody>
        </p:sp>
        <p:sp>
          <p:nvSpPr>
            <p:cNvPr id="2585" name="Freeform 2725"/>
            <p:cNvSpPr>
              <a:spLocks/>
            </p:cNvSpPr>
            <p:nvPr/>
          </p:nvSpPr>
          <p:spPr bwMode="auto">
            <a:xfrm>
              <a:off x="4746625" y="2036763"/>
              <a:ext cx="39688" cy="12700"/>
            </a:xfrm>
            <a:custGeom>
              <a:avLst/>
              <a:gdLst>
                <a:gd name="T0" fmla="*/ 0 w 25"/>
                <a:gd name="T1" fmla="*/ 9525 h 8"/>
                <a:gd name="T2" fmla="*/ 12700 w 25"/>
                <a:gd name="T3" fmla="*/ 12700 h 8"/>
                <a:gd name="T4" fmla="*/ 20638 w 25"/>
                <a:gd name="T5" fmla="*/ 9525 h 8"/>
                <a:gd name="T6" fmla="*/ 17463 w 25"/>
                <a:gd name="T7" fmla="*/ 0 h 8"/>
                <a:gd name="T8" fmla="*/ 25400 w 25"/>
                <a:gd name="T9" fmla="*/ 4762 h 8"/>
                <a:gd name="T10" fmla="*/ 28575 w 25"/>
                <a:gd name="T11" fmla="*/ 6350 h 8"/>
                <a:gd name="T12" fmla="*/ 34925 w 25"/>
                <a:gd name="T13" fmla="*/ 6350 h 8"/>
                <a:gd name="T14" fmla="*/ 38100 w 25"/>
                <a:gd name="T15" fmla="*/ 7937 h 8"/>
                <a:gd name="T16" fmla="*/ 39688 w 25"/>
                <a:gd name="T17" fmla="*/ 793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8"/>
                <a:gd name="T29" fmla="*/ 25 w 2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8">
                  <a:moveTo>
                    <a:pt x="0" y="6"/>
                  </a:moveTo>
                  <a:lnTo>
                    <a:pt x="8" y="8"/>
                  </a:lnTo>
                  <a:lnTo>
                    <a:pt x="13" y="6"/>
                  </a:lnTo>
                  <a:lnTo>
                    <a:pt x="11" y="0"/>
                  </a:lnTo>
                  <a:lnTo>
                    <a:pt x="16" y="3"/>
                  </a:lnTo>
                  <a:lnTo>
                    <a:pt x="18" y="4"/>
                  </a:lnTo>
                  <a:lnTo>
                    <a:pt x="22" y="4"/>
                  </a:lnTo>
                  <a:lnTo>
                    <a:pt x="24" y="5"/>
                  </a:lnTo>
                  <a:lnTo>
                    <a:pt x="25" y="5"/>
                  </a:lnTo>
                </a:path>
              </a:pathLst>
            </a:custGeom>
            <a:noFill/>
            <a:ln w="3">
              <a:solidFill>
                <a:srgbClr val="00BDFF"/>
              </a:solidFill>
              <a:prstDash val="solid"/>
              <a:round/>
              <a:headEnd/>
              <a:tailEnd/>
            </a:ln>
          </p:spPr>
          <p:txBody>
            <a:bodyPr/>
            <a:lstStyle/>
            <a:p>
              <a:endParaRPr lang="nb-NO" dirty="0"/>
            </a:p>
          </p:txBody>
        </p:sp>
        <p:sp>
          <p:nvSpPr>
            <p:cNvPr id="2586" name="Freeform 2726"/>
            <p:cNvSpPr>
              <a:spLocks/>
            </p:cNvSpPr>
            <p:nvPr/>
          </p:nvSpPr>
          <p:spPr bwMode="auto">
            <a:xfrm>
              <a:off x="4741863" y="2057400"/>
              <a:ext cx="38100" cy="22225"/>
            </a:xfrm>
            <a:custGeom>
              <a:avLst/>
              <a:gdLst>
                <a:gd name="T0" fmla="*/ 38100 w 24"/>
                <a:gd name="T1" fmla="*/ 12700 h 14"/>
                <a:gd name="T2" fmla="*/ 33338 w 24"/>
                <a:gd name="T3" fmla="*/ 7938 h 14"/>
                <a:gd name="T4" fmla="*/ 31750 w 24"/>
                <a:gd name="T5" fmla="*/ 0 h 14"/>
                <a:gd name="T6" fmla="*/ 23812 w 24"/>
                <a:gd name="T7" fmla="*/ 4763 h 14"/>
                <a:gd name="T8" fmla="*/ 22225 w 24"/>
                <a:gd name="T9" fmla="*/ 4763 h 14"/>
                <a:gd name="T10" fmla="*/ 22225 w 24"/>
                <a:gd name="T11" fmla="*/ 6350 h 14"/>
                <a:gd name="T12" fmla="*/ 19050 w 24"/>
                <a:gd name="T13" fmla="*/ 12700 h 14"/>
                <a:gd name="T14" fmla="*/ 17463 w 24"/>
                <a:gd name="T15" fmla="*/ 14288 h 14"/>
                <a:gd name="T16" fmla="*/ 12700 w 24"/>
                <a:gd name="T17" fmla="*/ 22225 h 14"/>
                <a:gd name="T18" fmla="*/ 9525 w 24"/>
                <a:gd name="T19" fmla="*/ 22225 h 14"/>
                <a:gd name="T20" fmla="*/ 0 w 24"/>
                <a:gd name="T21" fmla="*/ 111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4"/>
                <a:gd name="T35" fmla="*/ 24 w 24"/>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4">
                  <a:moveTo>
                    <a:pt x="24" y="8"/>
                  </a:moveTo>
                  <a:lnTo>
                    <a:pt x="21" y="5"/>
                  </a:lnTo>
                  <a:lnTo>
                    <a:pt x="20" y="0"/>
                  </a:lnTo>
                  <a:lnTo>
                    <a:pt x="15" y="3"/>
                  </a:lnTo>
                  <a:lnTo>
                    <a:pt x="14" y="3"/>
                  </a:lnTo>
                  <a:lnTo>
                    <a:pt x="14" y="4"/>
                  </a:lnTo>
                  <a:lnTo>
                    <a:pt x="12" y="8"/>
                  </a:lnTo>
                  <a:lnTo>
                    <a:pt x="11" y="9"/>
                  </a:lnTo>
                  <a:lnTo>
                    <a:pt x="8" y="14"/>
                  </a:lnTo>
                  <a:lnTo>
                    <a:pt x="6" y="14"/>
                  </a:lnTo>
                  <a:lnTo>
                    <a:pt x="0" y="7"/>
                  </a:lnTo>
                </a:path>
              </a:pathLst>
            </a:custGeom>
            <a:noFill/>
            <a:ln w="3">
              <a:solidFill>
                <a:srgbClr val="00BDFF"/>
              </a:solidFill>
              <a:prstDash val="solid"/>
              <a:round/>
              <a:headEnd/>
              <a:tailEnd/>
            </a:ln>
          </p:spPr>
          <p:txBody>
            <a:bodyPr/>
            <a:lstStyle/>
            <a:p>
              <a:endParaRPr lang="nb-NO" dirty="0"/>
            </a:p>
          </p:txBody>
        </p:sp>
        <p:sp>
          <p:nvSpPr>
            <p:cNvPr id="2587" name="Freeform 2727"/>
            <p:cNvSpPr>
              <a:spLocks/>
            </p:cNvSpPr>
            <p:nvPr/>
          </p:nvSpPr>
          <p:spPr bwMode="auto">
            <a:xfrm>
              <a:off x="2801938" y="4278313"/>
              <a:ext cx="22225" cy="38100"/>
            </a:xfrm>
            <a:custGeom>
              <a:avLst/>
              <a:gdLst>
                <a:gd name="T0" fmla="*/ 12700 w 14"/>
                <a:gd name="T1" fmla="*/ 38100 h 24"/>
                <a:gd name="T2" fmla="*/ 15875 w 14"/>
                <a:gd name="T3" fmla="*/ 36513 h 24"/>
                <a:gd name="T4" fmla="*/ 19050 w 14"/>
                <a:gd name="T5" fmla="*/ 36513 h 24"/>
                <a:gd name="T6" fmla="*/ 22225 w 14"/>
                <a:gd name="T7" fmla="*/ 0 h 24"/>
                <a:gd name="T8" fmla="*/ 12700 w 14"/>
                <a:gd name="T9" fmla="*/ 0 h 24"/>
                <a:gd name="T10" fmla="*/ 7938 w 14"/>
                <a:gd name="T11" fmla="*/ 9525 h 24"/>
                <a:gd name="T12" fmla="*/ 0 w 14"/>
                <a:gd name="T13" fmla="*/ 9525 h 24"/>
                <a:gd name="T14" fmla="*/ 0 w 14"/>
                <a:gd name="T15" fmla="*/ 17463 h 24"/>
                <a:gd name="T16" fmla="*/ 9525 w 14"/>
                <a:gd name="T17" fmla="*/ 17463 h 24"/>
                <a:gd name="T18" fmla="*/ 12700 w 14"/>
                <a:gd name="T19" fmla="*/ 26988 h 24"/>
                <a:gd name="T20" fmla="*/ 12700 w 14"/>
                <a:gd name="T21" fmla="*/ 33338 h 24"/>
                <a:gd name="T22" fmla="*/ 12700 w 14"/>
                <a:gd name="T23" fmla="*/ 3810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4"/>
                <a:gd name="T38" fmla="*/ 14 w 1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4">
                  <a:moveTo>
                    <a:pt x="8" y="24"/>
                  </a:moveTo>
                  <a:lnTo>
                    <a:pt x="10" y="23"/>
                  </a:lnTo>
                  <a:lnTo>
                    <a:pt x="12" y="23"/>
                  </a:lnTo>
                  <a:lnTo>
                    <a:pt x="14" y="0"/>
                  </a:lnTo>
                  <a:lnTo>
                    <a:pt x="8" y="0"/>
                  </a:lnTo>
                  <a:lnTo>
                    <a:pt x="5" y="6"/>
                  </a:lnTo>
                  <a:lnTo>
                    <a:pt x="0" y="6"/>
                  </a:lnTo>
                  <a:lnTo>
                    <a:pt x="0" y="11"/>
                  </a:lnTo>
                  <a:lnTo>
                    <a:pt x="6" y="11"/>
                  </a:lnTo>
                  <a:lnTo>
                    <a:pt x="8" y="17"/>
                  </a:lnTo>
                  <a:lnTo>
                    <a:pt x="8" y="21"/>
                  </a:lnTo>
                  <a:lnTo>
                    <a:pt x="8" y="24"/>
                  </a:lnTo>
                </a:path>
              </a:pathLst>
            </a:custGeom>
            <a:noFill/>
            <a:ln w="3">
              <a:solidFill>
                <a:srgbClr val="00BDFF"/>
              </a:solidFill>
              <a:prstDash val="solid"/>
              <a:round/>
              <a:headEnd/>
              <a:tailEnd/>
            </a:ln>
          </p:spPr>
          <p:txBody>
            <a:bodyPr/>
            <a:lstStyle/>
            <a:p>
              <a:endParaRPr lang="nb-NO" dirty="0"/>
            </a:p>
          </p:txBody>
        </p:sp>
        <p:sp>
          <p:nvSpPr>
            <p:cNvPr id="2588" name="Freeform 2728"/>
            <p:cNvSpPr>
              <a:spLocks/>
            </p:cNvSpPr>
            <p:nvPr/>
          </p:nvSpPr>
          <p:spPr bwMode="auto">
            <a:xfrm>
              <a:off x="2801938" y="4327525"/>
              <a:ext cx="60325" cy="26988"/>
            </a:xfrm>
            <a:custGeom>
              <a:avLst/>
              <a:gdLst>
                <a:gd name="T0" fmla="*/ 60325 w 38"/>
                <a:gd name="T1" fmla="*/ 26988 h 17"/>
                <a:gd name="T2" fmla="*/ 57150 w 38"/>
                <a:gd name="T3" fmla="*/ 22225 h 17"/>
                <a:gd name="T4" fmla="*/ 53975 w 38"/>
                <a:gd name="T5" fmla="*/ 11113 h 17"/>
                <a:gd name="T6" fmla="*/ 33337 w 38"/>
                <a:gd name="T7" fmla="*/ 9525 h 17"/>
                <a:gd name="T8" fmla="*/ 22225 w 38"/>
                <a:gd name="T9" fmla="*/ 9525 h 17"/>
                <a:gd name="T10" fmla="*/ 19050 w 38"/>
                <a:gd name="T11" fmla="*/ 7938 h 17"/>
                <a:gd name="T12" fmla="*/ 0 w 38"/>
                <a:gd name="T13" fmla="*/ 4763 h 17"/>
                <a:gd name="T14" fmla="*/ 6350 w 38"/>
                <a:gd name="T15" fmla="*/ 0 h 17"/>
                <a:gd name="T16" fmla="*/ 22225 w 38"/>
                <a:gd name="T17" fmla="*/ 0 h 17"/>
                <a:gd name="T18" fmla="*/ 26988 w 38"/>
                <a:gd name="T19" fmla="*/ 0 h 17"/>
                <a:gd name="T20" fmla="*/ 49212 w 38"/>
                <a:gd name="T21" fmla="*/ 4763 h 17"/>
                <a:gd name="T22" fmla="*/ 57150 w 38"/>
                <a:gd name="T23" fmla="*/ 3175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17"/>
                <a:gd name="T38" fmla="*/ 38 w 3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17">
                  <a:moveTo>
                    <a:pt x="38" y="17"/>
                  </a:moveTo>
                  <a:lnTo>
                    <a:pt x="36" y="14"/>
                  </a:lnTo>
                  <a:lnTo>
                    <a:pt x="34" y="7"/>
                  </a:lnTo>
                  <a:lnTo>
                    <a:pt x="21" y="6"/>
                  </a:lnTo>
                  <a:lnTo>
                    <a:pt x="14" y="6"/>
                  </a:lnTo>
                  <a:lnTo>
                    <a:pt x="12" y="5"/>
                  </a:lnTo>
                  <a:lnTo>
                    <a:pt x="0" y="3"/>
                  </a:lnTo>
                  <a:lnTo>
                    <a:pt x="4" y="0"/>
                  </a:lnTo>
                  <a:lnTo>
                    <a:pt x="14" y="0"/>
                  </a:lnTo>
                  <a:lnTo>
                    <a:pt x="17" y="0"/>
                  </a:lnTo>
                  <a:lnTo>
                    <a:pt x="31" y="3"/>
                  </a:lnTo>
                  <a:lnTo>
                    <a:pt x="36" y="2"/>
                  </a:lnTo>
                </a:path>
              </a:pathLst>
            </a:custGeom>
            <a:noFill/>
            <a:ln w="3">
              <a:solidFill>
                <a:srgbClr val="00BDFF"/>
              </a:solidFill>
              <a:prstDash val="solid"/>
              <a:round/>
              <a:headEnd/>
              <a:tailEnd/>
            </a:ln>
          </p:spPr>
          <p:txBody>
            <a:bodyPr/>
            <a:lstStyle/>
            <a:p>
              <a:endParaRPr lang="nb-NO" dirty="0"/>
            </a:p>
          </p:txBody>
        </p:sp>
        <p:sp>
          <p:nvSpPr>
            <p:cNvPr id="2589" name="Freeform 2729"/>
            <p:cNvSpPr>
              <a:spLocks/>
            </p:cNvSpPr>
            <p:nvPr/>
          </p:nvSpPr>
          <p:spPr bwMode="auto">
            <a:xfrm>
              <a:off x="2501900" y="5124450"/>
              <a:ext cx="30163" cy="85725"/>
            </a:xfrm>
            <a:custGeom>
              <a:avLst/>
              <a:gdLst>
                <a:gd name="T0" fmla="*/ 6350 w 19"/>
                <a:gd name="T1" fmla="*/ 77788 h 54"/>
                <a:gd name="T2" fmla="*/ 11113 w 19"/>
                <a:gd name="T3" fmla="*/ 77788 h 54"/>
                <a:gd name="T4" fmla="*/ 17463 w 19"/>
                <a:gd name="T5" fmla="*/ 80963 h 54"/>
                <a:gd name="T6" fmla="*/ 19050 w 19"/>
                <a:gd name="T7" fmla="*/ 80963 h 54"/>
                <a:gd name="T8" fmla="*/ 23813 w 19"/>
                <a:gd name="T9" fmla="*/ 85725 h 54"/>
                <a:gd name="T10" fmla="*/ 23813 w 19"/>
                <a:gd name="T11" fmla="*/ 85725 h 54"/>
                <a:gd name="T12" fmla="*/ 25400 w 19"/>
                <a:gd name="T13" fmla="*/ 85725 h 54"/>
                <a:gd name="T14" fmla="*/ 26988 w 19"/>
                <a:gd name="T15" fmla="*/ 79375 h 54"/>
                <a:gd name="T16" fmla="*/ 26988 w 19"/>
                <a:gd name="T17" fmla="*/ 79375 h 54"/>
                <a:gd name="T18" fmla="*/ 30163 w 19"/>
                <a:gd name="T19" fmla="*/ 71438 h 54"/>
                <a:gd name="T20" fmla="*/ 30163 w 19"/>
                <a:gd name="T21" fmla="*/ 71438 h 54"/>
                <a:gd name="T22" fmla="*/ 30163 w 19"/>
                <a:gd name="T23" fmla="*/ 71438 h 54"/>
                <a:gd name="T24" fmla="*/ 26988 w 19"/>
                <a:gd name="T25" fmla="*/ 71438 h 54"/>
                <a:gd name="T26" fmla="*/ 20638 w 19"/>
                <a:gd name="T27" fmla="*/ 73025 h 54"/>
                <a:gd name="T28" fmla="*/ 11113 w 19"/>
                <a:gd name="T29" fmla="*/ 71438 h 54"/>
                <a:gd name="T30" fmla="*/ 4763 w 19"/>
                <a:gd name="T31" fmla="*/ 66675 h 54"/>
                <a:gd name="T32" fmla="*/ 0 w 19"/>
                <a:gd name="T33" fmla="*/ 63500 h 54"/>
                <a:gd name="T34" fmla="*/ 0 w 19"/>
                <a:gd name="T35" fmla="*/ 57150 h 54"/>
                <a:gd name="T36" fmla="*/ 0 w 19"/>
                <a:gd name="T37" fmla="*/ 53975 h 54"/>
                <a:gd name="T38" fmla="*/ 3175 w 19"/>
                <a:gd name="T39" fmla="*/ 47625 h 54"/>
                <a:gd name="T40" fmla="*/ 11113 w 19"/>
                <a:gd name="T41" fmla="*/ 47625 h 54"/>
                <a:gd name="T42" fmla="*/ 20638 w 19"/>
                <a:gd name="T43" fmla="*/ 50800 h 54"/>
                <a:gd name="T44" fmla="*/ 30163 w 19"/>
                <a:gd name="T45" fmla="*/ 46037 h 54"/>
                <a:gd name="T46" fmla="*/ 30163 w 19"/>
                <a:gd name="T47" fmla="*/ 46037 h 54"/>
                <a:gd name="T48" fmla="*/ 26988 w 19"/>
                <a:gd name="T49" fmla="*/ 38100 h 54"/>
                <a:gd name="T50" fmla="*/ 26988 w 19"/>
                <a:gd name="T51" fmla="*/ 38100 h 54"/>
                <a:gd name="T52" fmla="*/ 26988 w 19"/>
                <a:gd name="T53" fmla="*/ 36513 h 54"/>
                <a:gd name="T54" fmla="*/ 23813 w 19"/>
                <a:gd name="T55" fmla="*/ 26988 h 54"/>
                <a:gd name="T56" fmla="*/ 25400 w 19"/>
                <a:gd name="T57" fmla="*/ 17463 h 54"/>
                <a:gd name="T58" fmla="*/ 23813 w 19"/>
                <a:gd name="T59" fmla="*/ 7938 h 54"/>
                <a:gd name="T60" fmla="*/ 23813 w 19"/>
                <a:gd name="T61" fmla="*/ 0 h 54"/>
                <a:gd name="T62" fmla="*/ 23813 w 19"/>
                <a:gd name="T63" fmla="*/ 0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54"/>
                <a:gd name="T98" fmla="*/ 19 w 19"/>
                <a:gd name="T99" fmla="*/ 54 h 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54">
                  <a:moveTo>
                    <a:pt x="4" y="49"/>
                  </a:moveTo>
                  <a:lnTo>
                    <a:pt x="7" y="49"/>
                  </a:lnTo>
                  <a:lnTo>
                    <a:pt x="11" y="51"/>
                  </a:lnTo>
                  <a:lnTo>
                    <a:pt x="12" y="51"/>
                  </a:lnTo>
                  <a:lnTo>
                    <a:pt x="15" y="54"/>
                  </a:lnTo>
                  <a:lnTo>
                    <a:pt x="16" y="54"/>
                  </a:lnTo>
                  <a:lnTo>
                    <a:pt x="17" y="50"/>
                  </a:lnTo>
                  <a:lnTo>
                    <a:pt x="19" y="45"/>
                  </a:lnTo>
                  <a:lnTo>
                    <a:pt x="17" y="45"/>
                  </a:lnTo>
                  <a:lnTo>
                    <a:pt x="13" y="46"/>
                  </a:lnTo>
                  <a:lnTo>
                    <a:pt x="7" y="45"/>
                  </a:lnTo>
                  <a:lnTo>
                    <a:pt x="3" y="42"/>
                  </a:lnTo>
                  <a:lnTo>
                    <a:pt x="0" y="40"/>
                  </a:lnTo>
                  <a:lnTo>
                    <a:pt x="0" y="36"/>
                  </a:lnTo>
                  <a:lnTo>
                    <a:pt x="0" y="34"/>
                  </a:lnTo>
                  <a:lnTo>
                    <a:pt x="2" y="30"/>
                  </a:lnTo>
                  <a:lnTo>
                    <a:pt x="7" y="30"/>
                  </a:lnTo>
                  <a:lnTo>
                    <a:pt x="13" y="32"/>
                  </a:lnTo>
                  <a:lnTo>
                    <a:pt x="19" y="29"/>
                  </a:lnTo>
                  <a:lnTo>
                    <a:pt x="17" y="24"/>
                  </a:lnTo>
                  <a:lnTo>
                    <a:pt x="17" y="23"/>
                  </a:lnTo>
                  <a:lnTo>
                    <a:pt x="15" y="17"/>
                  </a:lnTo>
                  <a:lnTo>
                    <a:pt x="16" y="11"/>
                  </a:lnTo>
                  <a:lnTo>
                    <a:pt x="15" y="5"/>
                  </a:lnTo>
                  <a:lnTo>
                    <a:pt x="15" y="0"/>
                  </a:lnTo>
                </a:path>
              </a:pathLst>
            </a:custGeom>
            <a:noFill/>
            <a:ln w="3">
              <a:solidFill>
                <a:srgbClr val="00BDFF"/>
              </a:solidFill>
              <a:prstDash val="solid"/>
              <a:round/>
              <a:headEnd/>
              <a:tailEnd/>
            </a:ln>
          </p:spPr>
          <p:txBody>
            <a:bodyPr/>
            <a:lstStyle/>
            <a:p>
              <a:endParaRPr lang="nb-NO" dirty="0"/>
            </a:p>
          </p:txBody>
        </p:sp>
        <p:sp>
          <p:nvSpPr>
            <p:cNvPr id="2590" name="Freeform 2730"/>
            <p:cNvSpPr>
              <a:spLocks/>
            </p:cNvSpPr>
            <p:nvPr/>
          </p:nvSpPr>
          <p:spPr bwMode="auto">
            <a:xfrm>
              <a:off x="2447925" y="5132388"/>
              <a:ext cx="44450" cy="125412"/>
            </a:xfrm>
            <a:custGeom>
              <a:avLst/>
              <a:gdLst>
                <a:gd name="T0" fmla="*/ 26988 w 28"/>
                <a:gd name="T1" fmla="*/ 125412 h 79"/>
                <a:gd name="T2" fmla="*/ 39688 w 28"/>
                <a:gd name="T3" fmla="*/ 111125 h 79"/>
                <a:gd name="T4" fmla="*/ 33338 w 28"/>
                <a:gd name="T5" fmla="*/ 90487 h 79"/>
                <a:gd name="T6" fmla="*/ 26988 w 28"/>
                <a:gd name="T7" fmla="*/ 87312 h 79"/>
                <a:gd name="T8" fmla="*/ 26988 w 28"/>
                <a:gd name="T9" fmla="*/ 84137 h 79"/>
                <a:gd name="T10" fmla="*/ 30163 w 28"/>
                <a:gd name="T11" fmla="*/ 84137 h 79"/>
                <a:gd name="T12" fmla="*/ 33338 w 28"/>
                <a:gd name="T13" fmla="*/ 84137 h 79"/>
                <a:gd name="T14" fmla="*/ 33338 w 28"/>
                <a:gd name="T15" fmla="*/ 84137 h 79"/>
                <a:gd name="T16" fmla="*/ 39688 w 28"/>
                <a:gd name="T17" fmla="*/ 76200 h 79"/>
                <a:gd name="T18" fmla="*/ 39688 w 28"/>
                <a:gd name="T19" fmla="*/ 71437 h 79"/>
                <a:gd name="T20" fmla="*/ 38100 w 28"/>
                <a:gd name="T21" fmla="*/ 63500 h 79"/>
                <a:gd name="T22" fmla="*/ 44450 w 28"/>
                <a:gd name="T23" fmla="*/ 57150 h 79"/>
                <a:gd name="T24" fmla="*/ 44450 w 28"/>
                <a:gd name="T25" fmla="*/ 46037 h 79"/>
                <a:gd name="T26" fmla="*/ 41275 w 28"/>
                <a:gd name="T27" fmla="*/ 46037 h 79"/>
                <a:gd name="T28" fmla="*/ 30163 w 28"/>
                <a:gd name="T29" fmla="*/ 38100 h 79"/>
                <a:gd name="T30" fmla="*/ 19050 w 28"/>
                <a:gd name="T31" fmla="*/ 11112 h 79"/>
                <a:gd name="T32" fmla="*/ 14288 w 28"/>
                <a:gd name="T33" fmla="*/ 3175 h 79"/>
                <a:gd name="T34" fmla="*/ 12700 w 28"/>
                <a:gd name="T35" fmla="*/ 3175 h 79"/>
                <a:gd name="T36" fmla="*/ 11113 w 28"/>
                <a:gd name="T37" fmla="*/ 0 h 79"/>
                <a:gd name="T38" fmla="*/ 6350 w 28"/>
                <a:gd name="T39" fmla="*/ 4762 h 79"/>
                <a:gd name="T40" fmla="*/ 6350 w 28"/>
                <a:gd name="T41" fmla="*/ 4762 h 79"/>
                <a:gd name="T42" fmla="*/ 7938 w 28"/>
                <a:gd name="T43" fmla="*/ 22225 h 79"/>
                <a:gd name="T44" fmla="*/ 7938 w 28"/>
                <a:gd name="T45" fmla="*/ 42862 h 79"/>
                <a:gd name="T46" fmla="*/ 12700 w 28"/>
                <a:gd name="T47" fmla="*/ 71437 h 79"/>
                <a:gd name="T48" fmla="*/ 3175 w 28"/>
                <a:gd name="T49" fmla="*/ 66675 h 79"/>
                <a:gd name="T50" fmla="*/ 3175 w 28"/>
                <a:gd name="T51" fmla="*/ 66675 h 79"/>
                <a:gd name="T52" fmla="*/ 0 w 28"/>
                <a:gd name="T53" fmla="*/ 98425 h 79"/>
                <a:gd name="T54" fmla="*/ 11113 w 28"/>
                <a:gd name="T55" fmla="*/ 106362 h 79"/>
                <a:gd name="T56" fmla="*/ 17463 w 28"/>
                <a:gd name="T57" fmla="*/ 100012 h 79"/>
                <a:gd name="T58" fmla="*/ 23812 w 28"/>
                <a:gd name="T59" fmla="*/ 123825 h 79"/>
                <a:gd name="T60" fmla="*/ 26988 w 28"/>
                <a:gd name="T61" fmla="*/ 125412 h 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79"/>
                <a:gd name="T95" fmla="*/ 28 w 28"/>
                <a:gd name="T96" fmla="*/ 79 h 7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79">
                  <a:moveTo>
                    <a:pt x="17" y="79"/>
                  </a:moveTo>
                  <a:lnTo>
                    <a:pt x="25" y="70"/>
                  </a:lnTo>
                  <a:lnTo>
                    <a:pt x="21" y="57"/>
                  </a:lnTo>
                  <a:lnTo>
                    <a:pt x="17" y="55"/>
                  </a:lnTo>
                  <a:lnTo>
                    <a:pt x="17" y="53"/>
                  </a:lnTo>
                  <a:lnTo>
                    <a:pt x="19" y="53"/>
                  </a:lnTo>
                  <a:lnTo>
                    <a:pt x="21" y="53"/>
                  </a:lnTo>
                  <a:lnTo>
                    <a:pt x="25" y="48"/>
                  </a:lnTo>
                  <a:lnTo>
                    <a:pt x="25" y="45"/>
                  </a:lnTo>
                  <a:lnTo>
                    <a:pt x="24" y="40"/>
                  </a:lnTo>
                  <a:lnTo>
                    <a:pt x="28" y="36"/>
                  </a:lnTo>
                  <a:lnTo>
                    <a:pt x="28" y="29"/>
                  </a:lnTo>
                  <a:lnTo>
                    <a:pt x="26" y="29"/>
                  </a:lnTo>
                  <a:lnTo>
                    <a:pt x="19" y="24"/>
                  </a:lnTo>
                  <a:lnTo>
                    <a:pt x="12" y="7"/>
                  </a:lnTo>
                  <a:lnTo>
                    <a:pt x="9" y="2"/>
                  </a:lnTo>
                  <a:lnTo>
                    <a:pt x="8" y="2"/>
                  </a:lnTo>
                  <a:lnTo>
                    <a:pt x="7" y="0"/>
                  </a:lnTo>
                  <a:lnTo>
                    <a:pt x="4" y="3"/>
                  </a:lnTo>
                  <a:lnTo>
                    <a:pt x="5" y="14"/>
                  </a:lnTo>
                  <a:lnTo>
                    <a:pt x="5" y="27"/>
                  </a:lnTo>
                  <a:lnTo>
                    <a:pt x="8" y="45"/>
                  </a:lnTo>
                  <a:lnTo>
                    <a:pt x="2" y="42"/>
                  </a:lnTo>
                  <a:lnTo>
                    <a:pt x="0" y="62"/>
                  </a:lnTo>
                  <a:lnTo>
                    <a:pt x="7" y="67"/>
                  </a:lnTo>
                  <a:lnTo>
                    <a:pt x="11" y="63"/>
                  </a:lnTo>
                  <a:lnTo>
                    <a:pt x="15" y="78"/>
                  </a:lnTo>
                  <a:lnTo>
                    <a:pt x="17" y="79"/>
                  </a:lnTo>
                </a:path>
              </a:pathLst>
            </a:custGeom>
            <a:noFill/>
            <a:ln w="3">
              <a:solidFill>
                <a:srgbClr val="00BDFF"/>
              </a:solidFill>
              <a:prstDash val="solid"/>
              <a:round/>
              <a:headEnd/>
              <a:tailEnd/>
            </a:ln>
          </p:spPr>
          <p:txBody>
            <a:bodyPr/>
            <a:lstStyle/>
            <a:p>
              <a:endParaRPr lang="nb-NO" dirty="0"/>
            </a:p>
          </p:txBody>
        </p:sp>
        <p:sp>
          <p:nvSpPr>
            <p:cNvPr id="2591" name="Freeform 2731"/>
            <p:cNvSpPr>
              <a:spLocks/>
            </p:cNvSpPr>
            <p:nvPr/>
          </p:nvSpPr>
          <p:spPr bwMode="auto">
            <a:xfrm>
              <a:off x="2466975" y="5749925"/>
              <a:ext cx="133350" cy="309563"/>
            </a:xfrm>
            <a:custGeom>
              <a:avLst/>
              <a:gdLst>
                <a:gd name="T0" fmla="*/ 122238 w 84"/>
                <a:gd name="T1" fmla="*/ 303213 h 195"/>
                <a:gd name="T2" fmla="*/ 100012 w 84"/>
                <a:gd name="T3" fmla="*/ 288925 h 195"/>
                <a:gd name="T4" fmla="*/ 92075 w 84"/>
                <a:gd name="T5" fmla="*/ 269875 h 195"/>
                <a:gd name="T6" fmla="*/ 88900 w 84"/>
                <a:gd name="T7" fmla="*/ 249238 h 195"/>
                <a:gd name="T8" fmla="*/ 85725 w 84"/>
                <a:gd name="T9" fmla="*/ 246063 h 195"/>
                <a:gd name="T10" fmla="*/ 74612 w 84"/>
                <a:gd name="T11" fmla="*/ 242888 h 195"/>
                <a:gd name="T12" fmla="*/ 60325 w 84"/>
                <a:gd name="T13" fmla="*/ 239713 h 195"/>
                <a:gd name="T14" fmla="*/ 47625 w 84"/>
                <a:gd name="T15" fmla="*/ 231775 h 195"/>
                <a:gd name="T16" fmla="*/ 39687 w 84"/>
                <a:gd name="T17" fmla="*/ 212725 h 195"/>
                <a:gd name="T18" fmla="*/ 22225 w 84"/>
                <a:gd name="T19" fmla="*/ 204788 h 195"/>
                <a:gd name="T20" fmla="*/ 15875 w 84"/>
                <a:gd name="T21" fmla="*/ 182563 h 195"/>
                <a:gd name="T22" fmla="*/ 7938 w 84"/>
                <a:gd name="T23" fmla="*/ 155575 h 195"/>
                <a:gd name="T24" fmla="*/ 4762 w 84"/>
                <a:gd name="T25" fmla="*/ 141288 h 195"/>
                <a:gd name="T26" fmla="*/ 0 w 84"/>
                <a:gd name="T27" fmla="*/ 114300 h 195"/>
                <a:gd name="T28" fmla="*/ 15875 w 84"/>
                <a:gd name="T29" fmla="*/ 84138 h 195"/>
                <a:gd name="T30" fmla="*/ 22225 w 84"/>
                <a:gd name="T31" fmla="*/ 65088 h 195"/>
                <a:gd name="T32" fmla="*/ 25400 w 84"/>
                <a:gd name="T33" fmla="*/ 44450 h 195"/>
                <a:gd name="T34" fmla="*/ 28575 w 84"/>
                <a:gd name="T35" fmla="*/ 38100 h 195"/>
                <a:gd name="T36" fmla="*/ 38100 w 84"/>
                <a:gd name="T37" fmla="*/ 50800 h 195"/>
                <a:gd name="T38" fmla="*/ 47625 w 84"/>
                <a:gd name="T39" fmla="*/ 44450 h 195"/>
                <a:gd name="T40" fmla="*/ 38100 w 84"/>
                <a:gd name="T41" fmla="*/ 33338 h 195"/>
                <a:gd name="T42" fmla="*/ 34925 w 84"/>
                <a:gd name="T43" fmla="*/ 30163 h 195"/>
                <a:gd name="T44" fmla="*/ 33338 w 84"/>
                <a:gd name="T45" fmla="*/ 25400 h 195"/>
                <a:gd name="T46" fmla="*/ 34925 w 84"/>
                <a:gd name="T47" fmla="*/ 0 h 195"/>
                <a:gd name="T48" fmla="*/ 42862 w 84"/>
                <a:gd name="T49" fmla="*/ 6350 h 195"/>
                <a:gd name="T50" fmla="*/ 49212 w 84"/>
                <a:gd name="T51" fmla="*/ 12700 h 195"/>
                <a:gd name="T52" fmla="*/ 60325 w 84"/>
                <a:gd name="T53" fmla="*/ 26988 h 195"/>
                <a:gd name="T54" fmla="*/ 68262 w 84"/>
                <a:gd name="T55" fmla="*/ 30163 h 195"/>
                <a:gd name="T56" fmla="*/ 68262 w 84"/>
                <a:gd name="T57" fmla="*/ 30163 h 195"/>
                <a:gd name="T58" fmla="*/ 66675 w 84"/>
                <a:gd name="T59" fmla="*/ 46038 h 195"/>
                <a:gd name="T60" fmla="*/ 60325 w 84"/>
                <a:gd name="T61" fmla="*/ 65088 h 195"/>
                <a:gd name="T62" fmla="*/ 73025 w 84"/>
                <a:gd name="T63" fmla="*/ 47625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195"/>
                <a:gd name="T98" fmla="*/ 84 w 84"/>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195">
                  <a:moveTo>
                    <a:pt x="84" y="195"/>
                  </a:moveTo>
                  <a:lnTo>
                    <a:pt x="77" y="191"/>
                  </a:lnTo>
                  <a:lnTo>
                    <a:pt x="72" y="187"/>
                  </a:lnTo>
                  <a:lnTo>
                    <a:pt x="63" y="182"/>
                  </a:lnTo>
                  <a:lnTo>
                    <a:pt x="60" y="178"/>
                  </a:lnTo>
                  <a:lnTo>
                    <a:pt x="58" y="170"/>
                  </a:lnTo>
                  <a:lnTo>
                    <a:pt x="56" y="160"/>
                  </a:lnTo>
                  <a:lnTo>
                    <a:pt x="56" y="157"/>
                  </a:lnTo>
                  <a:lnTo>
                    <a:pt x="56" y="155"/>
                  </a:lnTo>
                  <a:lnTo>
                    <a:pt x="54" y="155"/>
                  </a:lnTo>
                  <a:lnTo>
                    <a:pt x="50" y="155"/>
                  </a:lnTo>
                  <a:lnTo>
                    <a:pt x="47" y="153"/>
                  </a:lnTo>
                  <a:lnTo>
                    <a:pt x="41" y="152"/>
                  </a:lnTo>
                  <a:lnTo>
                    <a:pt x="38" y="151"/>
                  </a:lnTo>
                  <a:lnTo>
                    <a:pt x="34" y="151"/>
                  </a:lnTo>
                  <a:lnTo>
                    <a:pt x="30" y="146"/>
                  </a:lnTo>
                  <a:lnTo>
                    <a:pt x="31" y="138"/>
                  </a:lnTo>
                  <a:lnTo>
                    <a:pt x="25" y="134"/>
                  </a:lnTo>
                  <a:lnTo>
                    <a:pt x="18" y="131"/>
                  </a:lnTo>
                  <a:lnTo>
                    <a:pt x="14" y="129"/>
                  </a:lnTo>
                  <a:lnTo>
                    <a:pt x="13" y="126"/>
                  </a:lnTo>
                  <a:lnTo>
                    <a:pt x="10" y="115"/>
                  </a:lnTo>
                  <a:lnTo>
                    <a:pt x="9" y="110"/>
                  </a:lnTo>
                  <a:lnTo>
                    <a:pt x="5" y="98"/>
                  </a:lnTo>
                  <a:lnTo>
                    <a:pt x="3" y="91"/>
                  </a:lnTo>
                  <a:lnTo>
                    <a:pt x="3" y="89"/>
                  </a:lnTo>
                  <a:lnTo>
                    <a:pt x="1" y="79"/>
                  </a:lnTo>
                  <a:lnTo>
                    <a:pt x="0" y="72"/>
                  </a:lnTo>
                  <a:lnTo>
                    <a:pt x="8" y="61"/>
                  </a:lnTo>
                  <a:lnTo>
                    <a:pt x="10" y="53"/>
                  </a:lnTo>
                  <a:lnTo>
                    <a:pt x="10" y="51"/>
                  </a:lnTo>
                  <a:lnTo>
                    <a:pt x="14" y="41"/>
                  </a:lnTo>
                  <a:lnTo>
                    <a:pt x="16" y="36"/>
                  </a:lnTo>
                  <a:lnTo>
                    <a:pt x="16" y="28"/>
                  </a:lnTo>
                  <a:lnTo>
                    <a:pt x="16" y="21"/>
                  </a:lnTo>
                  <a:lnTo>
                    <a:pt x="18" y="24"/>
                  </a:lnTo>
                  <a:lnTo>
                    <a:pt x="21" y="26"/>
                  </a:lnTo>
                  <a:lnTo>
                    <a:pt x="24" y="32"/>
                  </a:lnTo>
                  <a:lnTo>
                    <a:pt x="27" y="29"/>
                  </a:lnTo>
                  <a:lnTo>
                    <a:pt x="30" y="28"/>
                  </a:lnTo>
                  <a:lnTo>
                    <a:pt x="26" y="25"/>
                  </a:lnTo>
                  <a:lnTo>
                    <a:pt x="24" y="21"/>
                  </a:lnTo>
                  <a:lnTo>
                    <a:pt x="22" y="20"/>
                  </a:lnTo>
                  <a:lnTo>
                    <a:pt x="22" y="19"/>
                  </a:lnTo>
                  <a:lnTo>
                    <a:pt x="21" y="17"/>
                  </a:lnTo>
                  <a:lnTo>
                    <a:pt x="21" y="16"/>
                  </a:lnTo>
                  <a:lnTo>
                    <a:pt x="20" y="12"/>
                  </a:lnTo>
                  <a:lnTo>
                    <a:pt x="22" y="0"/>
                  </a:lnTo>
                  <a:lnTo>
                    <a:pt x="26" y="3"/>
                  </a:lnTo>
                  <a:lnTo>
                    <a:pt x="27" y="4"/>
                  </a:lnTo>
                  <a:lnTo>
                    <a:pt x="29" y="4"/>
                  </a:lnTo>
                  <a:lnTo>
                    <a:pt x="31" y="8"/>
                  </a:lnTo>
                  <a:lnTo>
                    <a:pt x="31" y="9"/>
                  </a:lnTo>
                  <a:lnTo>
                    <a:pt x="38" y="17"/>
                  </a:lnTo>
                  <a:lnTo>
                    <a:pt x="41" y="17"/>
                  </a:lnTo>
                  <a:lnTo>
                    <a:pt x="43" y="19"/>
                  </a:lnTo>
                  <a:lnTo>
                    <a:pt x="42" y="23"/>
                  </a:lnTo>
                  <a:lnTo>
                    <a:pt x="42" y="29"/>
                  </a:lnTo>
                  <a:lnTo>
                    <a:pt x="38" y="41"/>
                  </a:lnTo>
                  <a:lnTo>
                    <a:pt x="42" y="43"/>
                  </a:lnTo>
                  <a:lnTo>
                    <a:pt x="46" y="30"/>
                  </a:lnTo>
                  <a:lnTo>
                    <a:pt x="52" y="32"/>
                  </a:lnTo>
                </a:path>
              </a:pathLst>
            </a:custGeom>
            <a:noFill/>
            <a:ln w="3">
              <a:solidFill>
                <a:srgbClr val="00BDFF"/>
              </a:solidFill>
              <a:prstDash val="solid"/>
              <a:round/>
              <a:headEnd/>
              <a:tailEnd/>
            </a:ln>
          </p:spPr>
          <p:txBody>
            <a:bodyPr/>
            <a:lstStyle/>
            <a:p>
              <a:endParaRPr lang="nb-NO" dirty="0"/>
            </a:p>
          </p:txBody>
        </p:sp>
        <p:sp>
          <p:nvSpPr>
            <p:cNvPr id="2592" name="Freeform 2732"/>
            <p:cNvSpPr>
              <a:spLocks/>
            </p:cNvSpPr>
            <p:nvPr/>
          </p:nvSpPr>
          <p:spPr bwMode="auto">
            <a:xfrm>
              <a:off x="3767138" y="1358900"/>
              <a:ext cx="2390775" cy="4579938"/>
            </a:xfrm>
            <a:custGeom>
              <a:avLst/>
              <a:gdLst>
                <a:gd name="T0" fmla="*/ 19050 w 1506"/>
                <a:gd name="T1" fmla="*/ 4576763 h 2885"/>
                <a:gd name="T2" fmla="*/ 46037 w 1506"/>
                <a:gd name="T3" fmla="*/ 4557713 h 2885"/>
                <a:gd name="T4" fmla="*/ 69850 w 1506"/>
                <a:gd name="T5" fmla="*/ 4502151 h 2885"/>
                <a:gd name="T6" fmla="*/ 77787 w 1506"/>
                <a:gd name="T7" fmla="*/ 4451351 h 2885"/>
                <a:gd name="T8" fmla="*/ 84137 w 1506"/>
                <a:gd name="T9" fmla="*/ 4375151 h 2885"/>
                <a:gd name="T10" fmla="*/ 71438 w 1506"/>
                <a:gd name="T11" fmla="*/ 4268788 h 2885"/>
                <a:gd name="T12" fmla="*/ 120650 w 1506"/>
                <a:gd name="T13" fmla="*/ 4241801 h 2885"/>
                <a:gd name="T14" fmla="*/ 114300 w 1506"/>
                <a:gd name="T15" fmla="*/ 4192588 h 2885"/>
                <a:gd name="T16" fmla="*/ 120650 w 1506"/>
                <a:gd name="T17" fmla="*/ 4162426 h 2885"/>
                <a:gd name="T18" fmla="*/ 190500 w 1506"/>
                <a:gd name="T19" fmla="*/ 4144963 h 2885"/>
                <a:gd name="T20" fmla="*/ 252413 w 1506"/>
                <a:gd name="T21" fmla="*/ 4054476 h 2885"/>
                <a:gd name="T22" fmla="*/ 273050 w 1506"/>
                <a:gd name="T23" fmla="*/ 3938588 h 2885"/>
                <a:gd name="T24" fmla="*/ 238125 w 1506"/>
                <a:gd name="T25" fmla="*/ 3813176 h 2885"/>
                <a:gd name="T26" fmla="*/ 211138 w 1506"/>
                <a:gd name="T27" fmla="*/ 3703638 h 2885"/>
                <a:gd name="T28" fmla="*/ 295275 w 1506"/>
                <a:gd name="T29" fmla="*/ 3675063 h 2885"/>
                <a:gd name="T30" fmla="*/ 338137 w 1506"/>
                <a:gd name="T31" fmla="*/ 3567113 h 2885"/>
                <a:gd name="T32" fmla="*/ 265113 w 1506"/>
                <a:gd name="T33" fmla="*/ 3457576 h 2885"/>
                <a:gd name="T34" fmla="*/ 206375 w 1506"/>
                <a:gd name="T35" fmla="*/ 3359151 h 2885"/>
                <a:gd name="T36" fmla="*/ 227013 w 1506"/>
                <a:gd name="T37" fmla="*/ 3238500 h 2885"/>
                <a:gd name="T38" fmla="*/ 225425 w 1506"/>
                <a:gd name="T39" fmla="*/ 3106738 h 2885"/>
                <a:gd name="T40" fmla="*/ 217488 w 1506"/>
                <a:gd name="T41" fmla="*/ 2938463 h 2885"/>
                <a:gd name="T42" fmla="*/ 214313 w 1506"/>
                <a:gd name="T43" fmla="*/ 2784475 h 2885"/>
                <a:gd name="T44" fmla="*/ 239713 w 1506"/>
                <a:gd name="T45" fmla="*/ 2668588 h 2885"/>
                <a:gd name="T46" fmla="*/ 292100 w 1506"/>
                <a:gd name="T47" fmla="*/ 2528888 h 2885"/>
                <a:gd name="T48" fmla="*/ 401637 w 1506"/>
                <a:gd name="T49" fmla="*/ 2411413 h 2885"/>
                <a:gd name="T50" fmla="*/ 566738 w 1506"/>
                <a:gd name="T51" fmla="*/ 2435225 h 2885"/>
                <a:gd name="T52" fmla="*/ 614362 w 1506"/>
                <a:gd name="T53" fmla="*/ 2311400 h 2885"/>
                <a:gd name="T54" fmla="*/ 536575 w 1506"/>
                <a:gd name="T55" fmla="*/ 2173288 h 2885"/>
                <a:gd name="T56" fmla="*/ 615950 w 1506"/>
                <a:gd name="T57" fmla="*/ 2032000 h 2885"/>
                <a:gd name="T58" fmla="*/ 684212 w 1506"/>
                <a:gd name="T59" fmla="*/ 1843088 h 2885"/>
                <a:gd name="T60" fmla="*/ 708025 w 1506"/>
                <a:gd name="T61" fmla="*/ 1681163 h 2885"/>
                <a:gd name="T62" fmla="*/ 717550 w 1506"/>
                <a:gd name="T63" fmla="*/ 1544638 h 2885"/>
                <a:gd name="T64" fmla="*/ 844550 w 1506"/>
                <a:gd name="T65" fmla="*/ 1438275 h 2885"/>
                <a:gd name="T66" fmla="*/ 912813 w 1506"/>
                <a:gd name="T67" fmla="*/ 1281113 h 2885"/>
                <a:gd name="T68" fmla="*/ 1000125 w 1506"/>
                <a:gd name="T69" fmla="*/ 1136650 h 2885"/>
                <a:gd name="T70" fmla="*/ 971550 w 1506"/>
                <a:gd name="T71" fmla="*/ 958850 h 2885"/>
                <a:gd name="T72" fmla="*/ 1046163 w 1506"/>
                <a:gd name="T73" fmla="*/ 793750 h 2885"/>
                <a:gd name="T74" fmla="*/ 1165225 w 1506"/>
                <a:gd name="T75" fmla="*/ 720725 h 2885"/>
                <a:gd name="T76" fmla="*/ 1252537 w 1506"/>
                <a:gd name="T77" fmla="*/ 700088 h 2885"/>
                <a:gd name="T78" fmla="*/ 1252537 w 1506"/>
                <a:gd name="T79" fmla="*/ 565150 h 2885"/>
                <a:gd name="T80" fmla="*/ 1362075 w 1506"/>
                <a:gd name="T81" fmla="*/ 528638 h 2885"/>
                <a:gd name="T82" fmla="*/ 1519237 w 1506"/>
                <a:gd name="T83" fmla="*/ 576263 h 2885"/>
                <a:gd name="T84" fmla="*/ 1549400 w 1506"/>
                <a:gd name="T85" fmla="*/ 481013 h 2885"/>
                <a:gd name="T86" fmla="*/ 1563687 w 1506"/>
                <a:gd name="T87" fmla="*/ 323850 h 2885"/>
                <a:gd name="T88" fmla="*/ 1619250 w 1506"/>
                <a:gd name="T89" fmla="*/ 260350 h 2885"/>
                <a:gd name="T90" fmla="*/ 1676400 w 1506"/>
                <a:gd name="T91" fmla="*/ 230188 h 2885"/>
                <a:gd name="T92" fmla="*/ 1763713 w 1506"/>
                <a:gd name="T93" fmla="*/ 179388 h 2885"/>
                <a:gd name="T94" fmla="*/ 1839913 w 1506"/>
                <a:gd name="T95" fmla="*/ 274638 h 2885"/>
                <a:gd name="T96" fmla="*/ 1906588 w 1506"/>
                <a:gd name="T97" fmla="*/ 387350 h 2885"/>
                <a:gd name="T98" fmla="*/ 2000250 w 1506"/>
                <a:gd name="T99" fmla="*/ 390525 h 2885"/>
                <a:gd name="T100" fmla="*/ 2076450 w 1506"/>
                <a:gd name="T101" fmla="*/ 376238 h 2885"/>
                <a:gd name="T102" fmla="*/ 2174875 w 1506"/>
                <a:gd name="T103" fmla="*/ 342900 h 2885"/>
                <a:gd name="T104" fmla="*/ 2268538 w 1506"/>
                <a:gd name="T105" fmla="*/ 374650 h 2885"/>
                <a:gd name="T106" fmla="*/ 2298700 w 1506"/>
                <a:gd name="T107" fmla="*/ 377825 h 2885"/>
                <a:gd name="T108" fmla="*/ 2316163 w 1506"/>
                <a:gd name="T109" fmla="*/ 349250 h 2885"/>
                <a:gd name="T110" fmla="*/ 2338388 w 1506"/>
                <a:gd name="T111" fmla="*/ 260350 h 2885"/>
                <a:gd name="T112" fmla="*/ 2386013 w 1506"/>
                <a:gd name="T113" fmla="*/ 198438 h 2885"/>
                <a:gd name="T114" fmla="*/ 2371725 w 1506"/>
                <a:gd name="T115" fmla="*/ 133350 h 2885"/>
                <a:gd name="T116" fmla="*/ 2368550 w 1506"/>
                <a:gd name="T117" fmla="*/ 50800 h 2885"/>
                <a:gd name="T118" fmla="*/ 2365375 w 1506"/>
                <a:gd name="T119" fmla="*/ 12700 h 28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06"/>
                <a:gd name="T181" fmla="*/ 0 h 2885"/>
                <a:gd name="T182" fmla="*/ 1506 w 1506"/>
                <a:gd name="T183" fmla="*/ 2885 h 28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06" h="2885">
                  <a:moveTo>
                    <a:pt x="2" y="2855"/>
                  </a:moveTo>
                  <a:lnTo>
                    <a:pt x="2" y="2857"/>
                  </a:lnTo>
                  <a:lnTo>
                    <a:pt x="2" y="2858"/>
                  </a:lnTo>
                  <a:lnTo>
                    <a:pt x="2" y="2859"/>
                  </a:lnTo>
                  <a:lnTo>
                    <a:pt x="2" y="2864"/>
                  </a:lnTo>
                  <a:lnTo>
                    <a:pt x="2" y="2867"/>
                  </a:lnTo>
                  <a:lnTo>
                    <a:pt x="2" y="2868"/>
                  </a:lnTo>
                  <a:lnTo>
                    <a:pt x="2" y="2870"/>
                  </a:lnTo>
                  <a:lnTo>
                    <a:pt x="0" y="2875"/>
                  </a:lnTo>
                  <a:lnTo>
                    <a:pt x="0" y="2881"/>
                  </a:lnTo>
                  <a:lnTo>
                    <a:pt x="4" y="2881"/>
                  </a:lnTo>
                  <a:lnTo>
                    <a:pt x="6" y="2881"/>
                  </a:lnTo>
                  <a:lnTo>
                    <a:pt x="8" y="2884"/>
                  </a:lnTo>
                  <a:lnTo>
                    <a:pt x="10" y="2885"/>
                  </a:lnTo>
                  <a:lnTo>
                    <a:pt x="11" y="2885"/>
                  </a:lnTo>
                  <a:lnTo>
                    <a:pt x="11" y="2884"/>
                  </a:lnTo>
                  <a:lnTo>
                    <a:pt x="12" y="2883"/>
                  </a:lnTo>
                  <a:lnTo>
                    <a:pt x="12" y="2881"/>
                  </a:lnTo>
                  <a:lnTo>
                    <a:pt x="14" y="2880"/>
                  </a:lnTo>
                  <a:lnTo>
                    <a:pt x="15" y="2880"/>
                  </a:lnTo>
                  <a:lnTo>
                    <a:pt x="16" y="2883"/>
                  </a:lnTo>
                  <a:lnTo>
                    <a:pt x="17" y="2880"/>
                  </a:lnTo>
                  <a:lnTo>
                    <a:pt x="17" y="2881"/>
                  </a:lnTo>
                  <a:lnTo>
                    <a:pt x="19" y="2881"/>
                  </a:lnTo>
                  <a:lnTo>
                    <a:pt x="19" y="2883"/>
                  </a:lnTo>
                  <a:lnTo>
                    <a:pt x="19" y="2881"/>
                  </a:lnTo>
                  <a:lnTo>
                    <a:pt x="20" y="2880"/>
                  </a:lnTo>
                  <a:lnTo>
                    <a:pt x="21" y="2880"/>
                  </a:lnTo>
                  <a:lnTo>
                    <a:pt x="23" y="2879"/>
                  </a:lnTo>
                  <a:lnTo>
                    <a:pt x="24" y="2879"/>
                  </a:lnTo>
                  <a:lnTo>
                    <a:pt x="24" y="2878"/>
                  </a:lnTo>
                  <a:lnTo>
                    <a:pt x="28" y="2879"/>
                  </a:lnTo>
                  <a:lnTo>
                    <a:pt x="28" y="2872"/>
                  </a:lnTo>
                  <a:lnTo>
                    <a:pt x="29" y="2871"/>
                  </a:lnTo>
                  <a:lnTo>
                    <a:pt x="31" y="2871"/>
                  </a:lnTo>
                  <a:lnTo>
                    <a:pt x="31" y="2870"/>
                  </a:lnTo>
                  <a:lnTo>
                    <a:pt x="32" y="2867"/>
                  </a:lnTo>
                  <a:lnTo>
                    <a:pt x="33" y="2866"/>
                  </a:lnTo>
                  <a:lnTo>
                    <a:pt x="33" y="2861"/>
                  </a:lnTo>
                  <a:lnTo>
                    <a:pt x="35" y="2859"/>
                  </a:lnTo>
                  <a:lnTo>
                    <a:pt x="33" y="2858"/>
                  </a:lnTo>
                  <a:lnTo>
                    <a:pt x="33" y="2857"/>
                  </a:lnTo>
                  <a:lnTo>
                    <a:pt x="35" y="2855"/>
                  </a:lnTo>
                  <a:lnTo>
                    <a:pt x="35" y="2854"/>
                  </a:lnTo>
                  <a:lnTo>
                    <a:pt x="36" y="2851"/>
                  </a:lnTo>
                  <a:lnTo>
                    <a:pt x="36" y="2850"/>
                  </a:lnTo>
                  <a:lnTo>
                    <a:pt x="37" y="2845"/>
                  </a:lnTo>
                  <a:lnTo>
                    <a:pt x="38" y="2844"/>
                  </a:lnTo>
                  <a:lnTo>
                    <a:pt x="41" y="2841"/>
                  </a:lnTo>
                  <a:lnTo>
                    <a:pt x="42" y="2837"/>
                  </a:lnTo>
                  <a:lnTo>
                    <a:pt x="44" y="2836"/>
                  </a:lnTo>
                  <a:lnTo>
                    <a:pt x="46" y="2832"/>
                  </a:lnTo>
                  <a:lnTo>
                    <a:pt x="46" y="2830"/>
                  </a:lnTo>
                  <a:lnTo>
                    <a:pt x="48" y="2828"/>
                  </a:lnTo>
                  <a:lnTo>
                    <a:pt x="46" y="2827"/>
                  </a:lnTo>
                  <a:lnTo>
                    <a:pt x="46" y="2824"/>
                  </a:lnTo>
                  <a:lnTo>
                    <a:pt x="45" y="2824"/>
                  </a:lnTo>
                  <a:lnTo>
                    <a:pt x="46" y="2823"/>
                  </a:lnTo>
                  <a:lnTo>
                    <a:pt x="46" y="2821"/>
                  </a:lnTo>
                  <a:lnTo>
                    <a:pt x="48" y="2819"/>
                  </a:lnTo>
                  <a:lnTo>
                    <a:pt x="48" y="2817"/>
                  </a:lnTo>
                  <a:lnTo>
                    <a:pt x="48" y="2816"/>
                  </a:lnTo>
                  <a:lnTo>
                    <a:pt x="48" y="2813"/>
                  </a:lnTo>
                  <a:lnTo>
                    <a:pt x="48" y="2812"/>
                  </a:lnTo>
                  <a:lnTo>
                    <a:pt x="48" y="2811"/>
                  </a:lnTo>
                  <a:lnTo>
                    <a:pt x="48" y="2809"/>
                  </a:lnTo>
                  <a:lnTo>
                    <a:pt x="48" y="2808"/>
                  </a:lnTo>
                  <a:lnTo>
                    <a:pt x="49" y="2804"/>
                  </a:lnTo>
                  <a:lnTo>
                    <a:pt x="49" y="2803"/>
                  </a:lnTo>
                  <a:lnTo>
                    <a:pt x="49" y="2802"/>
                  </a:lnTo>
                  <a:lnTo>
                    <a:pt x="49" y="2799"/>
                  </a:lnTo>
                  <a:lnTo>
                    <a:pt x="52" y="2795"/>
                  </a:lnTo>
                  <a:lnTo>
                    <a:pt x="53" y="2795"/>
                  </a:lnTo>
                  <a:lnTo>
                    <a:pt x="53" y="2794"/>
                  </a:lnTo>
                  <a:lnTo>
                    <a:pt x="55" y="2792"/>
                  </a:lnTo>
                  <a:lnTo>
                    <a:pt x="55" y="2791"/>
                  </a:lnTo>
                  <a:lnTo>
                    <a:pt x="55" y="2785"/>
                  </a:lnTo>
                  <a:lnTo>
                    <a:pt x="55" y="2775"/>
                  </a:lnTo>
                  <a:lnTo>
                    <a:pt x="55" y="2774"/>
                  </a:lnTo>
                  <a:lnTo>
                    <a:pt x="55" y="2773"/>
                  </a:lnTo>
                  <a:lnTo>
                    <a:pt x="55" y="2766"/>
                  </a:lnTo>
                  <a:lnTo>
                    <a:pt x="55" y="2764"/>
                  </a:lnTo>
                  <a:lnTo>
                    <a:pt x="54" y="2761"/>
                  </a:lnTo>
                  <a:lnTo>
                    <a:pt x="52" y="2756"/>
                  </a:lnTo>
                  <a:lnTo>
                    <a:pt x="53" y="2756"/>
                  </a:lnTo>
                  <a:lnTo>
                    <a:pt x="52" y="2752"/>
                  </a:lnTo>
                  <a:lnTo>
                    <a:pt x="50" y="2749"/>
                  </a:lnTo>
                  <a:lnTo>
                    <a:pt x="50" y="2745"/>
                  </a:lnTo>
                  <a:lnTo>
                    <a:pt x="49" y="2741"/>
                  </a:lnTo>
                  <a:lnTo>
                    <a:pt x="49" y="2734"/>
                  </a:lnTo>
                  <a:lnTo>
                    <a:pt x="49" y="2727"/>
                  </a:lnTo>
                  <a:lnTo>
                    <a:pt x="48" y="2724"/>
                  </a:lnTo>
                  <a:lnTo>
                    <a:pt x="48" y="2723"/>
                  </a:lnTo>
                  <a:lnTo>
                    <a:pt x="46" y="2719"/>
                  </a:lnTo>
                  <a:lnTo>
                    <a:pt x="44" y="2711"/>
                  </a:lnTo>
                  <a:lnTo>
                    <a:pt x="42" y="2705"/>
                  </a:lnTo>
                  <a:lnTo>
                    <a:pt x="42" y="2702"/>
                  </a:lnTo>
                  <a:lnTo>
                    <a:pt x="41" y="2698"/>
                  </a:lnTo>
                  <a:lnTo>
                    <a:pt x="42" y="2696"/>
                  </a:lnTo>
                  <a:lnTo>
                    <a:pt x="42" y="2693"/>
                  </a:lnTo>
                  <a:lnTo>
                    <a:pt x="44" y="2692"/>
                  </a:lnTo>
                  <a:lnTo>
                    <a:pt x="45" y="2689"/>
                  </a:lnTo>
                  <a:lnTo>
                    <a:pt x="46" y="2689"/>
                  </a:lnTo>
                  <a:lnTo>
                    <a:pt x="49" y="2688"/>
                  </a:lnTo>
                  <a:lnTo>
                    <a:pt x="52" y="2685"/>
                  </a:lnTo>
                  <a:lnTo>
                    <a:pt x="53" y="2685"/>
                  </a:lnTo>
                  <a:lnTo>
                    <a:pt x="54" y="2684"/>
                  </a:lnTo>
                  <a:lnTo>
                    <a:pt x="55" y="2684"/>
                  </a:lnTo>
                  <a:lnTo>
                    <a:pt x="58" y="2684"/>
                  </a:lnTo>
                  <a:lnTo>
                    <a:pt x="62" y="2684"/>
                  </a:lnTo>
                  <a:lnTo>
                    <a:pt x="63" y="2684"/>
                  </a:lnTo>
                  <a:lnTo>
                    <a:pt x="65" y="2684"/>
                  </a:lnTo>
                  <a:lnTo>
                    <a:pt x="66" y="2683"/>
                  </a:lnTo>
                  <a:lnTo>
                    <a:pt x="67" y="2680"/>
                  </a:lnTo>
                  <a:lnTo>
                    <a:pt x="67" y="2677"/>
                  </a:lnTo>
                  <a:lnTo>
                    <a:pt x="69" y="2675"/>
                  </a:lnTo>
                  <a:lnTo>
                    <a:pt x="70" y="2672"/>
                  </a:lnTo>
                  <a:lnTo>
                    <a:pt x="75" y="2672"/>
                  </a:lnTo>
                  <a:lnTo>
                    <a:pt x="76" y="2672"/>
                  </a:lnTo>
                  <a:lnTo>
                    <a:pt x="78" y="2671"/>
                  </a:lnTo>
                  <a:lnTo>
                    <a:pt x="76" y="2671"/>
                  </a:lnTo>
                  <a:lnTo>
                    <a:pt x="76" y="2669"/>
                  </a:lnTo>
                  <a:lnTo>
                    <a:pt x="76" y="2667"/>
                  </a:lnTo>
                  <a:lnTo>
                    <a:pt x="76" y="2663"/>
                  </a:lnTo>
                  <a:lnTo>
                    <a:pt x="76" y="2660"/>
                  </a:lnTo>
                  <a:lnTo>
                    <a:pt x="75" y="2658"/>
                  </a:lnTo>
                  <a:lnTo>
                    <a:pt x="75" y="2656"/>
                  </a:lnTo>
                  <a:lnTo>
                    <a:pt x="76" y="2655"/>
                  </a:lnTo>
                  <a:lnTo>
                    <a:pt x="76" y="2654"/>
                  </a:lnTo>
                  <a:lnTo>
                    <a:pt x="76" y="2651"/>
                  </a:lnTo>
                  <a:lnTo>
                    <a:pt x="75" y="2647"/>
                  </a:lnTo>
                  <a:lnTo>
                    <a:pt x="76" y="2646"/>
                  </a:lnTo>
                  <a:lnTo>
                    <a:pt x="75" y="2646"/>
                  </a:lnTo>
                  <a:lnTo>
                    <a:pt x="74" y="2643"/>
                  </a:lnTo>
                  <a:lnTo>
                    <a:pt x="74" y="2642"/>
                  </a:lnTo>
                  <a:lnTo>
                    <a:pt x="72" y="2641"/>
                  </a:lnTo>
                  <a:lnTo>
                    <a:pt x="71" y="2639"/>
                  </a:lnTo>
                  <a:lnTo>
                    <a:pt x="71" y="2637"/>
                  </a:lnTo>
                  <a:lnTo>
                    <a:pt x="70" y="2635"/>
                  </a:lnTo>
                  <a:lnTo>
                    <a:pt x="69" y="2635"/>
                  </a:lnTo>
                  <a:lnTo>
                    <a:pt x="67" y="2635"/>
                  </a:lnTo>
                  <a:lnTo>
                    <a:pt x="66" y="2635"/>
                  </a:lnTo>
                  <a:lnTo>
                    <a:pt x="66" y="2634"/>
                  </a:lnTo>
                  <a:lnTo>
                    <a:pt x="65" y="2633"/>
                  </a:lnTo>
                  <a:lnTo>
                    <a:pt x="69" y="2630"/>
                  </a:lnTo>
                  <a:lnTo>
                    <a:pt x="71" y="2629"/>
                  </a:lnTo>
                  <a:lnTo>
                    <a:pt x="71" y="2628"/>
                  </a:lnTo>
                  <a:lnTo>
                    <a:pt x="71" y="2626"/>
                  </a:lnTo>
                  <a:lnTo>
                    <a:pt x="71" y="2625"/>
                  </a:lnTo>
                  <a:lnTo>
                    <a:pt x="74" y="2625"/>
                  </a:lnTo>
                  <a:lnTo>
                    <a:pt x="75" y="2625"/>
                  </a:lnTo>
                  <a:lnTo>
                    <a:pt x="76" y="2624"/>
                  </a:lnTo>
                  <a:lnTo>
                    <a:pt x="76" y="2622"/>
                  </a:lnTo>
                  <a:lnTo>
                    <a:pt x="78" y="2621"/>
                  </a:lnTo>
                  <a:lnTo>
                    <a:pt x="79" y="2620"/>
                  </a:lnTo>
                  <a:lnTo>
                    <a:pt x="84" y="2617"/>
                  </a:lnTo>
                  <a:lnTo>
                    <a:pt x="86" y="2618"/>
                  </a:lnTo>
                  <a:lnTo>
                    <a:pt x="89" y="2620"/>
                  </a:lnTo>
                  <a:lnTo>
                    <a:pt x="91" y="2621"/>
                  </a:lnTo>
                  <a:lnTo>
                    <a:pt x="92" y="2621"/>
                  </a:lnTo>
                  <a:lnTo>
                    <a:pt x="93" y="2622"/>
                  </a:lnTo>
                  <a:lnTo>
                    <a:pt x="100" y="2621"/>
                  </a:lnTo>
                  <a:lnTo>
                    <a:pt x="104" y="2620"/>
                  </a:lnTo>
                  <a:lnTo>
                    <a:pt x="108" y="2622"/>
                  </a:lnTo>
                  <a:lnTo>
                    <a:pt x="109" y="2621"/>
                  </a:lnTo>
                  <a:lnTo>
                    <a:pt x="110" y="2621"/>
                  </a:lnTo>
                  <a:lnTo>
                    <a:pt x="112" y="2618"/>
                  </a:lnTo>
                  <a:lnTo>
                    <a:pt x="114" y="2616"/>
                  </a:lnTo>
                  <a:lnTo>
                    <a:pt x="118" y="2612"/>
                  </a:lnTo>
                  <a:lnTo>
                    <a:pt x="120" y="2611"/>
                  </a:lnTo>
                  <a:lnTo>
                    <a:pt x="125" y="2608"/>
                  </a:lnTo>
                  <a:lnTo>
                    <a:pt x="130" y="2604"/>
                  </a:lnTo>
                  <a:lnTo>
                    <a:pt x="133" y="2603"/>
                  </a:lnTo>
                  <a:lnTo>
                    <a:pt x="135" y="2599"/>
                  </a:lnTo>
                  <a:lnTo>
                    <a:pt x="137" y="2596"/>
                  </a:lnTo>
                  <a:lnTo>
                    <a:pt x="138" y="2593"/>
                  </a:lnTo>
                  <a:lnTo>
                    <a:pt x="141" y="2590"/>
                  </a:lnTo>
                  <a:lnTo>
                    <a:pt x="144" y="2587"/>
                  </a:lnTo>
                  <a:lnTo>
                    <a:pt x="148" y="2583"/>
                  </a:lnTo>
                  <a:lnTo>
                    <a:pt x="150" y="2580"/>
                  </a:lnTo>
                  <a:lnTo>
                    <a:pt x="152" y="2575"/>
                  </a:lnTo>
                  <a:lnTo>
                    <a:pt x="155" y="2569"/>
                  </a:lnTo>
                  <a:lnTo>
                    <a:pt x="155" y="2567"/>
                  </a:lnTo>
                  <a:lnTo>
                    <a:pt x="156" y="2567"/>
                  </a:lnTo>
                  <a:lnTo>
                    <a:pt x="156" y="2565"/>
                  </a:lnTo>
                  <a:lnTo>
                    <a:pt x="158" y="2558"/>
                  </a:lnTo>
                  <a:lnTo>
                    <a:pt x="159" y="2554"/>
                  </a:lnTo>
                  <a:lnTo>
                    <a:pt x="160" y="2550"/>
                  </a:lnTo>
                  <a:lnTo>
                    <a:pt x="161" y="2542"/>
                  </a:lnTo>
                  <a:lnTo>
                    <a:pt x="160" y="2535"/>
                  </a:lnTo>
                  <a:lnTo>
                    <a:pt x="159" y="2531"/>
                  </a:lnTo>
                  <a:lnTo>
                    <a:pt x="159" y="2527"/>
                  </a:lnTo>
                  <a:lnTo>
                    <a:pt x="158" y="2521"/>
                  </a:lnTo>
                  <a:lnTo>
                    <a:pt x="158" y="2520"/>
                  </a:lnTo>
                  <a:lnTo>
                    <a:pt x="158" y="2515"/>
                  </a:lnTo>
                  <a:lnTo>
                    <a:pt x="158" y="2512"/>
                  </a:lnTo>
                  <a:lnTo>
                    <a:pt x="158" y="2508"/>
                  </a:lnTo>
                  <a:lnTo>
                    <a:pt x="160" y="2506"/>
                  </a:lnTo>
                  <a:lnTo>
                    <a:pt x="163" y="2503"/>
                  </a:lnTo>
                  <a:lnTo>
                    <a:pt x="164" y="2502"/>
                  </a:lnTo>
                  <a:lnTo>
                    <a:pt x="167" y="2497"/>
                  </a:lnTo>
                  <a:lnTo>
                    <a:pt x="169" y="2493"/>
                  </a:lnTo>
                  <a:lnTo>
                    <a:pt x="172" y="2487"/>
                  </a:lnTo>
                  <a:lnTo>
                    <a:pt x="172" y="2481"/>
                  </a:lnTo>
                  <a:lnTo>
                    <a:pt x="173" y="2477"/>
                  </a:lnTo>
                  <a:lnTo>
                    <a:pt x="173" y="2470"/>
                  </a:lnTo>
                  <a:lnTo>
                    <a:pt x="173" y="2468"/>
                  </a:lnTo>
                  <a:lnTo>
                    <a:pt x="173" y="2464"/>
                  </a:lnTo>
                  <a:lnTo>
                    <a:pt x="173" y="2459"/>
                  </a:lnTo>
                  <a:lnTo>
                    <a:pt x="172" y="2455"/>
                  </a:lnTo>
                  <a:lnTo>
                    <a:pt x="171" y="2448"/>
                  </a:lnTo>
                  <a:lnTo>
                    <a:pt x="169" y="2446"/>
                  </a:lnTo>
                  <a:lnTo>
                    <a:pt x="167" y="2442"/>
                  </a:lnTo>
                  <a:lnTo>
                    <a:pt x="164" y="2439"/>
                  </a:lnTo>
                  <a:lnTo>
                    <a:pt x="163" y="2435"/>
                  </a:lnTo>
                  <a:lnTo>
                    <a:pt x="163" y="2429"/>
                  </a:lnTo>
                  <a:lnTo>
                    <a:pt x="163" y="2423"/>
                  </a:lnTo>
                  <a:lnTo>
                    <a:pt x="159" y="2417"/>
                  </a:lnTo>
                  <a:lnTo>
                    <a:pt x="156" y="2413"/>
                  </a:lnTo>
                  <a:lnTo>
                    <a:pt x="152" y="2406"/>
                  </a:lnTo>
                  <a:lnTo>
                    <a:pt x="150" y="2402"/>
                  </a:lnTo>
                  <a:lnTo>
                    <a:pt x="148" y="2400"/>
                  </a:lnTo>
                  <a:lnTo>
                    <a:pt x="148" y="2398"/>
                  </a:lnTo>
                  <a:lnTo>
                    <a:pt x="147" y="2393"/>
                  </a:lnTo>
                  <a:lnTo>
                    <a:pt x="146" y="2389"/>
                  </a:lnTo>
                  <a:lnTo>
                    <a:pt x="144" y="2384"/>
                  </a:lnTo>
                  <a:lnTo>
                    <a:pt x="143" y="2376"/>
                  </a:lnTo>
                  <a:lnTo>
                    <a:pt x="142" y="2371"/>
                  </a:lnTo>
                  <a:lnTo>
                    <a:pt x="142" y="2370"/>
                  </a:lnTo>
                  <a:lnTo>
                    <a:pt x="142" y="2367"/>
                  </a:lnTo>
                  <a:lnTo>
                    <a:pt x="142" y="2360"/>
                  </a:lnTo>
                  <a:lnTo>
                    <a:pt x="142" y="2358"/>
                  </a:lnTo>
                  <a:lnTo>
                    <a:pt x="141" y="2355"/>
                  </a:lnTo>
                  <a:lnTo>
                    <a:pt x="139" y="2353"/>
                  </a:lnTo>
                  <a:lnTo>
                    <a:pt x="138" y="2349"/>
                  </a:lnTo>
                  <a:lnTo>
                    <a:pt x="137" y="2343"/>
                  </a:lnTo>
                  <a:lnTo>
                    <a:pt x="134" y="2338"/>
                  </a:lnTo>
                  <a:lnTo>
                    <a:pt x="133" y="2333"/>
                  </a:lnTo>
                  <a:lnTo>
                    <a:pt x="130" y="2328"/>
                  </a:lnTo>
                  <a:lnTo>
                    <a:pt x="129" y="2324"/>
                  </a:lnTo>
                  <a:lnTo>
                    <a:pt x="131" y="2322"/>
                  </a:lnTo>
                  <a:lnTo>
                    <a:pt x="133" y="2322"/>
                  </a:lnTo>
                  <a:lnTo>
                    <a:pt x="138" y="2321"/>
                  </a:lnTo>
                  <a:lnTo>
                    <a:pt x="144" y="2320"/>
                  </a:lnTo>
                  <a:lnTo>
                    <a:pt x="150" y="2317"/>
                  </a:lnTo>
                  <a:lnTo>
                    <a:pt x="151" y="2317"/>
                  </a:lnTo>
                  <a:lnTo>
                    <a:pt x="158" y="2316"/>
                  </a:lnTo>
                  <a:lnTo>
                    <a:pt x="163" y="2316"/>
                  </a:lnTo>
                  <a:lnTo>
                    <a:pt x="171" y="2316"/>
                  </a:lnTo>
                  <a:lnTo>
                    <a:pt x="177" y="2317"/>
                  </a:lnTo>
                  <a:lnTo>
                    <a:pt x="179" y="2317"/>
                  </a:lnTo>
                  <a:lnTo>
                    <a:pt x="180" y="2317"/>
                  </a:lnTo>
                  <a:lnTo>
                    <a:pt x="185" y="2316"/>
                  </a:lnTo>
                  <a:lnTo>
                    <a:pt x="186" y="2316"/>
                  </a:lnTo>
                  <a:lnTo>
                    <a:pt x="186" y="2315"/>
                  </a:lnTo>
                  <a:lnTo>
                    <a:pt x="188" y="2315"/>
                  </a:lnTo>
                  <a:lnTo>
                    <a:pt x="189" y="2313"/>
                  </a:lnTo>
                  <a:lnTo>
                    <a:pt x="189" y="2309"/>
                  </a:lnTo>
                  <a:lnTo>
                    <a:pt x="190" y="2303"/>
                  </a:lnTo>
                  <a:lnTo>
                    <a:pt x="192" y="2298"/>
                  </a:lnTo>
                  <a:lnTo>
                    <a:pt x="193" y="2292"/>
                  </a:lnTo>
                  <a:lnTo>
                    <a:pt x="197" y="2287"/>
                  </a:lnTo>
                  <a:lnTo>
                    <a:pt x="198" y="2285"/>
                  </a:lnTo>
                  <a:lnTo>
                    <a:pt x="201" y="2282"/>
                  </a:lnTo>
                  <a:lnTo>
                    <a:pt x="203" y="2278"/>
                  </a:lnTo>
                  <a:lnTo>
                    <a:pt x="206" y="2273"/>
                  </a:lnTo>
                  <a:lnTo>
                    <a:pt x="209" y="2266"/>
                  </a:lnTo>
                  <a:lnTo>
                    <a:pt x="210" y="2262"/>
                  </a:lnTo>
                  <a:lnTo>
                    <a:pt x="210" y="2260"/>
                  </a:lnTo>
                  <a:lnTo>
                    <a:pt x="211" y="2254"/>
                  </a:lnTo>
                  <a:lnTo>
                    <a:pt x="213" y="2249"/>
                  </a:lnTo>
                  <a:lnTo>
                    <a:pt x="213" y="2247"/>
                  </a:lnTo>
                  <a:lnTo>
                    <a:pt x="214" y="2244"/>
                  </a:lnTo>
                  <a:lnTo>
                    <a:pt x="215" y="2236"/>
                  </a:lnTo>
                  <a:lnTo>
                    <a:pt x="211" y="2231"/>
                  </a:lnTo>
                  <a:lnTo>
                    <a:pt x="207" y="2223"/>
                  </a:lnTo>
                  <a:lnTo>
                    <a:pt x="203" y="2216"/>
                  </a:lnTo>
                  <a:lnTo>
                    <a:pt x="199" y="2213"/>
                  </a:lnTo>
                  <a:lnTo>
                    <a:pt x="198" y="2209"/>
                  </a:lnTo>
                  <a:lnTo>
                    <a:pt x="197" y="2209"/>
                  </a:lnTo>
                  <a:lnTo>
                    <a:pt x="193" y="2201"/>
                  </a:lnTo>
                  <a:lnTo>
                    <a:pt x="189" y="2196"/>
                  </a:lnTo>
                  <a:lnTo>
                    <a:pt x="186" y="2190"/>
                  </a:lnTo>
                  <a:lnTo>
                    <a:pt x="185" y="2189"/>
                  </a:lnTo>
                  <a:lnTo>
                    <a:pt x="182" y="2185"/>
                  </a:lnTo>
                  <a:lnTo>
                    <a:pt x="179" y="2178"/>
                  </a:lnTo>
                  <a:lnTo>
                    <a:pt x="173" y="2178"/>
                  </a:lnTo>
                  <a:lnTo>
                    <a:pt x="169" y="2178"/>
                  </a:lnTo>
                  <a:lnTo>
                    <a:pt x="167" y="2178"/>
                  </a:lnTo>
                  <a:lnTo>
                    <a:pt x="163" y="2178"/>
                  </a:lnTo>
                  <a:lnTo>
                    <a:pt x="160" y="2180"/>
                  </a:lnTo>
                  <a:lnTo>
                    <a:pt x="156" y="2175"/>
                  </a:lnTo>
                  <a:lnTo>
                    <a:pt x="156" y="2173"/>
                  </a:lnTo>
                  <a:lnTo>
                    <a:pt x="154" y="2169"/>
                  </a:lnTo>
                  <a:lnTo>
                    <a:pt x="151" y="2165"/>
                  </a:lnTo>
                  <a:lnTo>
                    <a:pt x="150" y="2165"/>
                  </a:lnTo>
                  <a:lnTo>
                    <a:pt x="147" y="2163"/>
                  </a:lnTo>
                  <a:lnTo>
                    <a:pt x="143" y="2159"/>
                  </a:lnTo>
                  <a:lnTo>
                    <a:pt x="139" y="2154"/>
                  </a:lnTo>
                  <a:lnTo>
                    <a:pt x="137" y="2150"/>
                  </a:lnTo>
                  <a:lnTo>
                    <a:pt x="131" y="2143"/>
                  </a:lnTo>
                  <a:lnTo>
                    <a:pt x="126" y="2135"/>
                  </a:lnTo>
                  <a:lnTo>
                    <a:pt x="127" y="2130"/>
                  </a:lnTo>
                  <a:lnTo>
                    <a:pt x="127" y="2127"/>
                  </a:lnTo>
                  <a:lnTo>
                    <a:pt x="129" y="2125"/>
                  </a:lnTo>
                  <a:lnTo>
                    <a:pt x="130" y="2116"/>
                  </a:lnTo>
                  <a:lnTo>
                    <a:pt x="131" y="2109"/>
                  </a:lnTo>
                  <a:lnTo>
                    <a:pt x="131" y="2106"/>
                  </a:lnTo>
                  <a:lnTo>
                    <a:pt x="133" y="2101"/>
                  </a:lnTo>
                  <a:lnTo>
                    <a:pt x="134" y="2097"/>
                  </a:lnTo>
                  <a:lnTo>
                    <a:pt x="134" y="2095"/>
                  </a:lnTo>
                  <a:lnTo>
                    <a:pt x="135" y="2091"/>
                  </a:lnTo>
                  <a:lnTo>
                    <a:pt x="135" y="2087"/>
                  </a:lnTo>
                  <a:lnTo>
                    <a:pt x="137" y="2080"/>
                  </a:lnTo>
                  <a:lnTo>
                    <a:pt x="137" y="2076"/>
                  </a:lnTo>
                  <a:lnTo>
                    <a:pt x="139" y="2069"/>
                  </a:lnTo>
                  <a:lnTo>
                    <a:pt x="139" y="2065"/>
                  </a:lnTo>
                  <a:lnTo>
                    <a:pt x="139" y="2062"/>
                  </a:lnTo>
                  <a:lnTo>
                    <a:pt x="141" y="2058"/>
                  </a:lnTo>
                  <a:lnTo>
                    <a:pt x="142" y="2052"/>
                  </a:lnTo>
                  <a:lnTo>
                    <a:pt x="143" y="2046"/>
                  </a:lnTo>
                  <a:lnTo>
                    <a:pt x="143" y="2044"/>
                  </a:lnTo>
                  <a:lnTo>
                    <a:pt x="143" y="2040"/>
                  </a:lnTo>
                  <a:lnTo>
                    <a:pt x="146" y="2029"/>
                  </a:lnTo>
                  <a:lnTo>
                    <a:pt x="146" y="2027"/>
                  </a:lnTo>
                  <a:lnTo>
                    <a:pt x="147" y="2025"/>
                  </a:lnTo>
                  <a:lnTo>
                    <a:pt x="148" y="2019"/>
                  </a:lnTo>
                  <a:lnTo>
                    <a:pt x="148" y="2017"/>
                  </a:lnTo>
                  <a:lnTo>
                    <a:pt x="150" y="2011"/>
                  </a:lnTo>
                  <a:lnTo>
                    <a:pt x="150" y="2004"/>
                  </a:lnTo>
                  <a:lnTo>
                    <a:pt x="151" y="2000"/>
                  </a:lnTo>
                  <a:lnTo>
                    <a:pt x="152" y="1993"/>
                  </a:lnTo>
                  <a:lnTo>
                    <a:pt x="151" y="1989"/>
                  </a:lnTo>
                  <a:lnTo>
                    <a:pt x="150" y="1985"/>
                  </a:lnTo>
                  <a:lnTo>
                    <a:pt x="148" y="1978"/>
                  </a:lnTo>
                  <a:lnTo>
                    <a:pt x="147" y="1976"/>
                  </a:lnTo>
                  <a:lnTo>
                    <a:pt x="147" y="1972"/>
                  </a:lnTo>
                  <a:lnTo>
                    <a:pt x="144" y="1965"/>
                  </a:lnTo>
                  <a:lnTo>
                    <a:pt x="144" y="1962"/>
                  </a:lnTo>
                  <a:lnTo>
                    <a:pt x="142" y="1957"/>
                  </a:lnTo>
                  <a:lnTo>
                    <a:pt x="141" y="1948"/>
                  </a:lnTo>
                  <a:lnTo>
                    <a:pt x="138" y="1942"/>
                  </a:lnTo>
                  <a:lnTo>
                    <a:pt x="135" y="1932"/>
                  </a:lnTo>
                  <a:lnTo>
                    <a:pt x="131" y="1919"/>
                  </a:lnTo>
                  <a:lnTo>
                    <a:pt x="130" y="1913"/>
                  </a:lnTo>
                  <a:lnTo>
                    <a:pt x="127" y="1905"/>
                  </a:lnTo>
                  <a:lnTo>
                    <a:pt x="126" y="1900"/>
                  </a:lnTo>
                  <a:lnTo>
                    <a:pt x="127" y="1896"/>
                  </a:lnTo>
                  <a:lnTo>
                    <a:pt x="129" y="1893"/>
                  </a:lnTo>
                  <a:lnTo>
                    <a:pt x="129" y="1892"/>
                  </a:lnTo>
                  <a:lnTo>
                    <a:pt x="130" y="1889"/>
                  </a:lnTo>
                  <a:lnTo>
                    <a:pt x="131" y="1884"/>
                  </a:lnTo>
                  <a:lnTo>
                    <a:pt x="133" y="1881"/>
                  </a:lnTo>
                  <a:lnTo>
                    <a:pt x="134" y="1875"/>
                  </a:lnTo>
                  <a:lnTo>
                    <a:pt x="135" y="1873"/>
                  </a:lnTo>
                  <a:lnTo>
                    <a:pt x="138" y="1864"/>
                  </a:lnTo>
                  <a:lnTo>
                    <a:pt x="137" y="1851"/>
                  </a:lnTo>
                  <a:lnTo>
                    <a:pt x="135" y="1842"/>
                  </a:lnTo>
                  <a:lnTo>
                    <a:pt x="134" y="1839"/>
                  </a:lnTo>
                  <a:lnTo>
                    <a:pt x="134" y="1834"/>
                  </a:lnTo>
                  <a:lnTo>
                    <a:pt x="133" y="1824"/>
                  </a:lnTo>
                  <a:lnTo>
                    <a:pt x="135" y="1820"/>
                  </a:lnTo>
                  <a:lnTo>
                    <a:pt x="141" y="1813"/>
                  </a:lnTo>
                  <a:lnTo>
                    <a:pt x="142" y="1811"/>
                  </a:lnTo>
                  <a:lnTo>
                    <a:pt x="144" y="1807"/>
                  </a:lnTo>
                  <a:lnTo>
                    <a:pt x="151" y="1798"/>
                  </a:lnTo>
                  <a:lnTo>
                    <a:pt x="148" y="1792"/>
                  </a:lnTo>
                  <a:lnTo>
                    <a:pt x="146" y="1783"/>
                  </a:lnTo>
                  <a:lnTo>
                    <a:pt x="143" y="1775"/>
                  </a:lnTo>
                  <a:lnTo>
                    <a:pt x="142" y="1771"/>
                  </a:lnTo>
                  <a:lnTo>
                    <a:pt x="141" y="1769"/>
                  </a:lnTo>
                  <a:lnTo>
                    <a:pt x="138" y="1764"/>
                  </a:lnTo>
                  <a:lnTo>
                    <a:pt x="138" y="1761"/>
                  </a:lnTo>
                  <a:lnTo>
                    <a:pt x="135" y="1754"/>
                  </a:lnTo>
                  <a:lnTo>
                    <a:pt x="133" y="1749"/>
                  </a:lnTo>
                  <a:lnTo>
                    <a:pt x="133" y="1746"/>
                  </a:lnTo>
                  <a:lnTo>
                    <a:pt x="131" y="1745"/>
                  </a:lnTo>
                  <a:lnTo>
                    <a:pt x="130" y="1740"/>
                  </a:lnTo>
                  <a:lnTo>
                    <a:pt x="127" y="1732"/>
                  </a:lnTo>
                  <a:lnTo>
                    <a:pt x="125" y="1726"/>
                  </a:lnTo>
                  <a:lnTo>
                    <a:pt x="130" y="1716"/>
                  </a:lnTo>
                  <a:lnTo>
                    <a:pt x="133" y="1714"/>
                  </a:lnTo>
                  <a:lnTo>
                    <a:pt x="133" y="1712"/>
                  </a:lnTo>
                  <a:lnTo>
                    <a:pt x="135" y="1709"/>
                  </a:lnTo>
                  <a:lnTo>
                    <a:pt x="137" y="1709"/>
                  </a:lnTo>
                  <a:lnTo>
                    <a:pt x="137" y="1707"/>
                  </a:lnTo>
                  <a:lnTo>
                    <a:pt x="138" y="1706"/>
                  </a:lnTo>
                  <a:lnTo>
                    <a:pt x="139" y="1703"/>
                  </a:lnTo>
                  <a:lnTo>
                    <a:pt x="141" y="1699"/>
                  </a:lnTo>
                  <a:lnTo>
                    <a:pt x="146" y="1689"/>
                  </a:lnTo>
                  <a:lnTo>
                    <a:pt x="151" y="1681"/>
                  </a:lnTo>
                  <a:lnTo>
                    <a:pt x="154" y="1676"/>
                  </a:lnTo>
                  <a:lnTo>
                    <a:pt x="156" y="1672"/>
                  </a:lnTo>
                  <a:lnTo>
                    <a:pt x="154" y="1661"/>
                  </a:lnTo>
                  <a:lnTo>
                    <a:pt x="152" y="1656"/>
                  </a:lnTo>
                  <a:lnTo>
                    <a:pt x="151" y="1644"/>
                  </a:lnTo>
                  <a:lnTo>
                    <a:pt x="150" y="1640"/>
                  </a:lnTo>
                  <a:lnTo>
                    <a:pt x="152" y="1638"/>
                  </a:lnTo>
                  <a:lnTo>
                    <a:pt x="155" y="1635"/>
                  </a:lnTo>
                  <a:lnTo>
                    <a:pt x="159" y="1631"/>
                  </a:lnTo>
                  <a:lnTo>
                    <a:pt x="163" y="1626"/>
                  </a:lnTo>
                  <a:lnTo>
                    <a:pt x="168" y="1621"/>
                  </a:lnTo>
                  <a:lnTo>
                    <a:pt x="169" y="1616"/>
                  </a:lnTo>
                  <a:lnTo>
                    <a:pt x="172" y="1609"/>
                  </a:lnTo>
                  <a:lnTo>
                    <a:pt x="175" y="1606"/>
                  </a:lnTo>
                  <a:lnTo>
                    <a:pt x="179" y="1600"/>
                  </a:lnTo>
                  <a:lnTo>
                    <a:pt x="181" y="1596"/>
                  </a:lnTo>
                  <a:lnTo>
                    <a:pt x="184" y="1593"/>
                  </a:lnTo>
                  <a:lnTo>
                    <a:pt x="186" y="1589"/>
                  </a:lnTo>
                  <a:lnTo>
                    <a:pt x="192" y="1583"/>
                  </a:lnTo>
                  <a:lnTo>
                    <a:pt x="193" y="1579"/>
                  </a:lnTo>
                  <a:lnTo>
                    <a:pt x="196" y="1575"/>
                  </a:lnTo>
                  <a:lnTo>
                    <a:pt x="198" y="1571"/>
                  </a:lnTo>
                  <a:lnTo>
                    <a:pt x="203" y="1563"/>
                  </a:lnTo>
                  <a:lnTo>
                    <a:pt x="207" y="1557"/>
                  </a:lnTo>
                  <a:lnTo>
                    <a:pt x="213" y="1549"/>
                  </a:lnTo>
                  <a:lnTo>
                    <a:pt x="215" y="1545"/>
                  </a:lnTo>
                  <a:lnTo>
                    <a:pt x="216" y="1542"/>
                  </a:lnTo>
                  <a:lnTo>
                    <a:pt x="223" y="1537"/>
                  </a:lnTo>
                  <a:lnTo>
                    <a:pt x="226" y="1536"/>
                  </a:lnTo>
                  <a:lnTo>
                    <a:pt x="235" y="1529"/>
                  </a:lnTo>
                  <a:lnTo>
                    <a:pt x="239" y="1525"/>
                  </a:lnTo>
                  <a:lnTo>
                    <a:pt x="245" y="1521"/>
                  </a:lnTo>
                  <a:lnTo>
                    <a:pt x="248" y="1520"/>
                  </a:lnTo>
                  <a:lnTo>
                    <a:pt x="253" y="1519"/>
                  </a:lnTo>
                  <a:lnTo>
                    <a:pt x="264" y="1516"/>
                  </a:lnTo>
                  <a:lnTo>
                    <a:pt x="265" y="1516"/>
                  </a:lnTo>
                  <a:lnTo>
                    <a:pt x="271" y="1515"/>
                  </a:lnTo>
                  <a:lnTo>
                    <a:pt x="273" y="1513"/>
                  </a:lnTo>
                  <a:lnTo>
                    <a:pt x="278" y="1512"/>
                  </a:lnTo>
                  <a:lnTo>
                    <a:pt x="288" y="1515"/>
                  </a:lnTo>
                  <a:lnTo>
                    <a:pt x="298" y="1516"/>
                  </a:lnTo>
                  <a:lnTo>
                    <a:pt x="305" y="1519"/>
                  </a:lnTo>
                  <a:lnTo>
                    <a:pt x="316" y="1521"/>
                  </a:lnTo>
                  <a:lnTo>
                    <a:pt x="326" y="1524"/>
                  </a:lnTo>
                  <a:lnTo>
                    <a:pt x="330" y="1525"/>
                  </a:lnTo>
                  <a:lnTo>
                    <a:pt x="336" y="1527"/>
                  </a:lnTo>
                  <a:lnTo>
                    <a:pt x="337" y="1527"/>
                  </a:lnTo>
                  <a:lnTo>
                    <a:pt x="347" y="1530"/>
                  </a:lnTo>
                  <a:lnTo>
                    <a:pt x="350" y="1532"/>
                  </a:lnTo>
                  <a:lnTo>
                    <a:pt x="351" y="1532"/>
                  </a:lnTo>
                  <a:lnTo>
                    <a:pt x="357" y="1534"/>
                  </a:lnTo>
                  <a:lnTo>
                    <a:pt x="360" y="1534"/>
                  </a:lnTo>
                  <a:lnTo>
                    <a:pt x="360" y="1536"/>
                  </a:lnTo>
                  <a:lnTo>
                    <a:pt x="366" y="1537"/>
                  </a:lnTo>
                  <a:lnTo>
                    <a:pt x="368" y="1532"/>
                  </a:lnTo>
                  <a:lnTo>
                    <a:pt x="371" y="1527"/>
                  </a:lnTo>
                  <a:lnTo>
                    <a:pt x="374" y="1523"/>
                  </a:lnTo>
                  <a:lnTo>
                    <a:pt x="376" y="1515"/>
                  </a:lnTo>
                  <a:lnTo>
                    <a:pt x="379" y="1511"/>
                  </a:lnTo>
                  <a:lnTo>
                    <a:pt x="381" y="1504"/>
                  </a:lnTo>
                  <a:lnTo>
                    <a:pt x="383" y="1500"/>
                  </a:lnTo>
                  <a:lnTo>
                    <a:pt x="385" y="1496"/>
                  </a:lnTo>
                  <a:lnTo>
                    <a:pt x="388" y="1490"/>
                  </a:lnTo>
                  <a:lnTo>
                    <a:pt x="389" y="1487"/>
                  </a:lnTo>
                  <a:lnTo>
                    <a:pt x="388" y="1479"/>
                  </a:lnTo>
                  <a:lnTo>
                    <a:pt x="388" y="1472"/>
                  </a:lnTo>
                  <a:lnTo>
                    <a:pt x="388" y="1464"/>
                  </a:lnTo>
                  <a:lnTo>
                    <a:pt x="387" y="1456"/>
                  </a:lnTo>
                  <a:lnTo>
                    <a:pt x="387" y="1441"/>
                  </a:lnTo>
                  <a:lnTo>
                    <a:pt x="385" y="1439"/>
                  </a:lnTo>
                  <a:lnTo>
                    <a:pt x="385" y="1434"/>
                  </a:lnTo>
                  <a:lnTo>
                    <a:pt x="385" y="1424"/>
                  </a:lnTo>
                  <a:lnTo>
                    <a:pt x="385" y="1423"/>
                  </a:lnTo>
                  <a:lnTo>
                    <a:pt x="384" y="1417"/>
                  </a:lnTo>
                  <a:lnTo>
                    <a:pt x="381" y="1413"/>
                  </a:lnTo>
                  <a:lnTo>
                    <a:pt x="377" y="1411"/>
                  </a:lnTo>
                  <a:lnTo>
                    <a:pt x="366" y="1407"/>
                  </a:lnTo>
                  <a:lnTo>
                    <a:pt x="359" y="1405"/>
                  </a:lnTo>
                  <a:lnTo>
                    <a:pt x="354" y="1401"/>
                  </a:lnTo>
                  <a:lnTo>
                    <a:pt x="347" y="1396"/>
                  </a:lnTo>
                  <a:lnTo>
                    <a:pt x="343" y="1393"/>
                  </a:lnTo>
                  <a:lnTo>
                    <a:pt x="338" y="1389"/>
                  </a:lnTo>
                  <a:lnTo>
                    <a:pt x="333" y="1385"/>
                  </a:lnTo>
                  <a:lnTo>
                    <a:pt x="336" y="1376"/>
                  </a:lnTo>
                  <a:lnTo>
                    <a:pt x="338" y="1369"/>
                  </a:lnTo>
                  <a:lnTo>
                    <a:pt x="345" y="1358"/>
                  </a:lnTo>
                  <a:lnTo>
                    <a:pt x="349" y="1350"/>
                  </a:lnTo>
                  <a:lnTo>
                    <a:pt x="353" y="1346"/>
                  </a:lnTo>
                  <a:lnTo>
                    <a:pt x="355" y="1339"/>
                  </a:lnTo>
                  <a:lnTo>
                    <a:pt x="357" y="1337"/>
                  </a:lnTo>
                  <a:lnTo>
                    <a:pt x="359" y="1334"/>
                  </a:lnTo>
                  <a:lnTo>
                    <a:pt x="362" y="1328"/>
                  </a:lnTo>
                  <a:lnTo>
                    <a:pt x="363" y="1325"/>
                  </a:lnTo>
                  <a:lnTo>
                    <a:pt x="366" y="1321"/>
                  </a:lnTo>
                  <a:lnTo>
                    <a:pt x="371" y="1312"/>
                  </a:lnTo>
                  <a:lnTo>
                    <a:pt x="375" y="1304"/>
                  </a:lnTo>
                  <a:lnTo>
                    <a:pt x="379" y="1297"/>
                  </a:lnTo>
                  <a:lnTo>
                    <a:pt x="380" y="1295"/>
                  </a:lnTo>
                  <a:lnTo>
                    <a:pt x="383" y="1291"/>
                  </a:lnTo>
                  <a:lnTo>
                    <a:pt x="384" y="1287"/>
                  </a:lnTo>
                  <a:lnTo>
                    <a:pt x="388" y="1282"/>
                  </a:lnTo>
                  <a:lnTo>
                    <a:pt x="388" y="1280"/>
                  </a:lnTo>
                  <a:lnTo>
                    <a:pt x="393" y="1271"/>
                  </a:lnTo>
                  <a:lnTo>
                    <a:pt x="400" y="1262"/>
                  </a:lnTo>
                  <a:lnTo>
                    <a:pt x="401" y="1258"/>
                  </a:lnTo>
                  <a:lnTo>
                    <a:pt x="408" y="1249"/>
                  </a:lnTo>
                  <a:lnTo>
                    <a:pt x="410" y="1244"/>
                  </a:lnTo>
                  <a:lnTo>
                    <a:pt x="412" y="1237"/>
                  </a:lnTo>
                  <a:lnTo>
                    <a:pt x="413" y="1232"/>
                  </a:lnTo>
                  <a:lnTo>
                    <a:pt x="414" y="1223"/>
                  </a:lnTo>
                  <a:lnTo>
                    <a:pt x="415" y="1218"/>
                  </a:lnTo>
                  <a:lnTo>
                    <a:pt x="417" y="1210"/>
                  </a:lnTo>
                  <a:lnTo>
                    <a:pt x="421" y="1205"/>
                  </a:lnTo>
                  <a:lnTo>
                    <a:pt x="427" y="1197"/>
                  </a:lnTo>
                  <a:lnTo>
                    <a:pt x="431" y="1193"/>
                  </a:lnTo>
                  <a:lnTo>
                    <a:pt x="431" y="1182"/>
                  </a:lnTo>
                  <a:lnTo>
                    <a:pt x="431" y="1176"/>
                  </a:lnTo>
                  <a:lnTo>
                    <a:pt x="431" y="1164"/>
                  </a:lnTo>
                  <a:lnTo>
                    <a:pt x="431" y="1161"/>
                  </a:lnTo>
                  <a:lnTo>
                    <a:pt x="431" y="1157"/>
                  </a:lnTo>
                  <a:lnTo>
                    <a:pt x="431" y="1156"/>
                  </a:lnTo>
                  <a:lnTo>
                    <a:pt x="431" y="1153"/>
                  </a:lnTo>
                  <a:lnTo>
                    <a:pt x="431" y="1144"/>
                  </a:lnTo>
                  <a:lnTo>
                    <a:pt x="431" y="1136"/>
                  </a:lnTo>
                  <a:lnTo>
                    <a:pt x="431" y="1133"/>
                  </a:lnTo>
                  <a:lnTo>
                    <a:pt x="431" y="1129"/>
                  </a:lnTo>
                  <a:lnTo>
                    <a:pt x="432" y="1119"/>
                  </a:lnTo>
                  <a:lnTo>
                    <a:pt x="434" y="1113"/>
                  </a:lnTo>
                  <a:lnTo>
                    <a:pt x="435" y="1102"/>
                  </a:lnTo>
                  <a:lnTo>
                    <a:pt x="435" y="1095"/>
                  </a:lnTo>
                  <a:lnTo>
                    <a:pt x="436" y="1089"/>
                  </a:lnTo>
                  <a:lnTo>
                    <a:pt x="439" y="1080"/>
                  </a:lnTo>
                  <a:lnTo>
                    <a:pt x="440" y="1076"/>
                  </a:lnTo>
                  <a:lnTo>
                    <a:pt x="440" y="1075"/>
                  </a:lnTo>
                  <a:lnTo>
                    <a:pt x="443" y="1068"/>
                  </a:lnTo>
                  <a:lnTo>
                    <a:pt x="446" y="1059"/>
                  </a:lnTo>
                  <a:lnTo>
                    <a:pt x="443" y="1050"/>
                  </a:lnTo>
                  <a:lnTo>
                    <a:pt x="443" y="1046"/>
                  </a:lnTo>
                  <a:lnTo>
                    <a:pt x="442" y="1042"/>
                  </a:lnTo>
                  <a:lnTo>
                    <a:pt x="440" y="1036"/>
                  </a:lnTo>
                  <a:lnTo>
                    <a:pt x="440" y="1032"/>
                  </a:lnTo>
                  <a:lnTo>
                    <a:pt x="440" y="1029"/>
                  </a:lnTo>
                  <a:lnTo>
                    <a:pt x="440" y="1021"/>
                  </a:lnTo>
                  <a:lnTo>
                    <a:pt x="439" y="1017"/>
                  </a:lnTo>
                  <a:lnTo>
                    <a:pt x="438" y="1009"/>
                  </a:lnTo>
                  <a:lnTo>
                    <a:pt x="438" y="1004"/>
                  </a:lnTo>
                  <a:lnTo>
                    <a:pt x="436" y="999"/>
                  </a:lnTo>
                  <a:lnTo>
                    <a:pt x="436" y="995"/>
                  </a:lnTo>
                  <a:lnTo>
                    <a:pt x="435" y="985"/>
                  </a:lnTo>
                  <a:lnTo>
                    <a:pt x="434" y="974"/>
                  </a:lnTo>
                  <a:lnTo>
                    <a:pt x="442" y="974"/>
                  </a:lnTo>
                  <a:lnTo>
                    <a:pt x="444" y="974"/>
                  </a:lnTo>
                  <a:lnTo>
                    <a:pt x="452" y="973"/>
                  </a:lnTo>
                  <a:lnTo>
                    <a:pt x="459" y="973"/>
                  </a:lnTo>
                  <a:lnTo>
                    <a:pt x="465" y="972"/>
                  </a:lnTo>
                  <a:lnTo>
                    <a:pt x="472" y="972"/>
                  </a:lnTo>
                  <a:lnTo>
                    <a:pt x="477" y="970"/>
                  </a:lnTo>
                  <a:lnTo>
                    <a:pt x="490" y="969"/>
                  </a:lnTo>
                  <a:lnTo>
                    <a:pt x="499" y="962"/>
                  </a:lnTo>
                  <a:lnTo>
                    <a:pt x="507" y="957"/>
                  </a:lnTo>
                  <a:lnTo>
                    <a:pt x="511" y="954"/>
                  </a:lnTo>
                  <a:lnTo>
                    <a:pt x="519" y="948"/>
                  </a:lnTo>
                  <a:lnTo>
                    <a:pt x="523" y="945"/>
                  </a:lnTo>
                  <a:lnTo>
                    <a:pt x="532" y="939"/>
                  </a:lnTo>
                  <a:lnTo>
                    <a:pt x="535" y="937"/>
                  </a:lnTo>
                  <a:lnTo>
                    <a:pt x="537" y="935"/>
                  </a:lnTo>
                  <a:lnTo>
                    <a:pt x="537" y="930"/>
                  </a:lnTo>
                  <a:lnTo>
                    <a:pt x="535" y="918"/>
                  </a:lnTo>
                  <a:lnTo>
                    <a:pt x="533" y="913"/>
                  </a:lnTo>
                  <a:lnTo>
                    <a:pt x="532" y="906"/>
                  </a:lnTo>
                  <a:lnTo>
                    <a:pt x="529" y="896"/>
                  </a:lnTo>
                  <a:lnTo>
                    <a:pt x="527" y="885"/>
                  </a:lnTo>
                  <a:lnTo>
                    <a:pt x="525" y="881"/>
                  </a:lnTo>
                  <a:lnTo>
                    <a:pt x="532" y="873"/>
                  </a:lnTo>
                  <a:lnTo>
                    <a:pt x="533" y="871"/>
                  </a:lnTo>
                  <a:lnTo>
                    <a:pt x="541" y="864"/>
                  </a:lnTo>
                  <a:lnTo>
                    <a:pt x="542" y="862"/>
                  </a:lnTo>
                  <a:lnTo>
                    <a:pt x="545" y="859"/>
                  </a:lnTo>
                  <a:lnTo>
                    <a:pt x="552" y="852"/>
                  </a:lnTo>
                  <a:lnTo>
                    <a:pt x="554" y="846"/>
                  </a:lnTo>
                  <a:lnTo>
                    <a:pt x="559" y="837"/>
                  </a:lnTo>
                  <a:lnTo>
                    <a:pt x="561" y="833"/>
                  </a:lnTo>
                  <a:lnTo>
                    <a:pt x="563" y="829"/>
                  </a:lnTo>
                  <a:lnTo>
                    <a:pt x="566" y="822"/>
                  </a:lnTo>
                  <a:lnTo>
                    <a:pt x="569" y="820"/>
                  </a:lnTo>
                  <a:lnTo>
                    <a:pt x="571" y="814"/>
                  </a:lnTo>
                  <a:lnTo>
                    <a:pt x="575" y="807"/>
                  </a:lnTo>
                  <a:lnTo>
                    <a:pt x="576" y="804"/>
                  </a:lnTo>
                  <a:lnTo>
                    <a:pt x="580" y="795"/>
                  </a:lnTo>
                  <a:lnTo>
                    <a:pt x="583" y="791"/>
                  </a:lnTo>
                  <a:lnTo>
                    <a:pt x="586" y="786"/>
                  </a:lnTo>
                  <a:lnTo>
                    <a:pt x="590" y="778"/>
                  </a:lnTo>
                  <a:lnTo>
                    <a:pt x="593" y="767"/>
                  </a:lnTo>
                  <a:lnTo>
                    <a:pt x="599" y="762"/>
                  </a:lnTo>
                  <a:lnTo>
                    <a:pt x="604" y="757"/>
                  </a:lnTo>
                  <a:lnTo>
                    <a:pt x="605" y="754"/>
                  </a:lnTo>
                  <a:lnTo>
                    <a:pt x="611" y="748"/>
                  </a:lnTo>
                  <a:lnTo>
                    <a:pt x="618" y="741"/>
                  </a:lnTo>
                  <a:lnTo>
                    <a:pt x="621" y="738"/>
                  </a:lnTo>
                  <a:lnTo>
                    <a:pt x="628" y="733"/>
                  </a:lnTo>
                  <a:lnTo>
                    <a:pt x="630" y="731"/>
                  </a:lnTo>
                  <a:lnTo>
                    <a:pt x="630" y="725"/>
                  </a:lnTo>
                  <a:lnTo>
                    <a:pt x="630" y="721"/>
                  </a:lnTo>
                  <a:lnTo>
                    <a:pt x="630" y="716"/>
                  </a:lnTo>
                  <a:lnTo>
                    <a:pt x="630" y="714"/>
                  </a:lnTo>
                  <a:lnTo>
                    <a:pt x="630" y="702"/>
                  </a:lnTo>
                  <a:lnTo>
                    <a:pt x="630" y="697"/>
                  </a:lnTo>
                  <a:lnTo>
                    <a:pt x="630" y="695"/>
                  </a:lnTo>
                  <a:lnTo>
                    <a:pt x="630" y="689"/>
                  </a:lnTo>
                  <a:lnTo>
                    <a:pt x="626" y="681"/>
                  </a:lnTo>
                  <a:lnTo>
                    <a:pt x="622" y="674"/>
                  </a:lnTo>
                  <a:lnTo>
                    <a:pt x="618" y="666"/>
                  </a:lnTo>
                  <a:lnTo>
                    <a:pt x="616" y="661"/>
                  </a:lnTo>
                  <a:lnTo>
                    <a:pt x="609" y="651"/>
                  </a:lnTo>
                  <a:lnTo>
                    <a:pt x="607" y="646"/>
                  </a:lnTo>
                  <a:lnTo>
                    <a:pt x="604" y="640"/>
                  </a:lnTo>
                  <a:lnTo>
                    <a:pt x="597" y="629"/>
                  </a:lnTo>
                  <a:lnTo>
                    <a:pt x="599" y="621"/>
                  </a:lnTo>
                  <a:lnTo>
                    <a:pt x="601" y="615"/>
                  </a:lnTo>
                  <a:lnTo>
                    <a:pt x="604" y="606"/>
                  </a:lnTo>
                  <a:lnTo>
                    <a:pt x="612" y="604"/>
                  </a:lnTo>
                  <a:lnTo>
                    <a:pt x="617" y="604"/>
                  </a:lnTo>
                  <a:lnTo>
                    <a:pt x="626" y="602"/>
                  </a:lnTo>
                  <a:lnTo>
                    <a:pt x="629" y="601"/>
                  </a:lnTo>
                  <a:lnTo>
                    <a:pt x="633" y="594"/>
                  </a:lnTo>
                  <a:lnTo>
                    <a:pt x="637" y="585"/>
                  </a:lnTo>
                  <a:lnTo>
                    <a:pt x="639" y="580"/>
                  </a:lnTo>
                  <a:lnTo>
                    <a:pt x="643" y="571"/>
                  </a:lnTo>
                  <a:lnTo>
                    <a:pt x="646" y="563"/>
                  </a:lnTo>
                  <a:lnTo>
                    <a:pt x="647" y="554"/>
                  </a:lnTo>
                  <a:lnTo>
                    <a:pt x="648" y="547"/>
                  </a:lnTo>
                  <a:lnTo>
                    <a:pt x="651" y="540"/>
                  </a:lnTo>
                  <a:lnTo>
                    <a:pt x="652" y="534"/>
                  </a:lnTo>
                  <a:lnTo>
                    <a:pt x="654" y="524"/>
                  </a:lnTo>
                  <a:lnTo>
                    <a:pt x="655" y="519"/>
                  </a:lnTo>
                  <a:lnTo>
                    <a:pt x="656" y="513"/>
                  </a:lnTo>
                  <a:lnTo>
                    <a:pt x="659" y="505"/>
                  </a:lnTo>
                  <a:lnTo>
                    <a:pt x="659" y="500"/>
                  </a:lnTo>
                  <a:lnTo>
                    <a:pt x="664" y="496"/>
                  </a:lnTo>
                  <a:lnTo>
                    <a:pt x="668" y="491"/>
                  </a:lnTo>
                  <a:lnTo>
                    <a:pt x="676" y="485"/>
                  </a:lnTo>
                  <a:lnTo>
                    <a:pt x="677" y="483"/>
                  </a:lnTo>
                  <a:lnTo>
                    <a:pt x="680" y="481"/>
                  </a:lnTo>
                  <a:lnTo>
                    <a:pt x="681" y="481"/>
                  </a:lnTo>
                  <a:lnTo>
                    <a:pt x="686" y="475"/>
                  </a:lnTo>
                  <a:lnTo>
                    <a:pt x="689" y="473"/>
                  </a:lnTo>
                  <a:lnTo>
                    <a:pt x="696" y="468"/>
                  </a:lnTo>
                  <a:lnTo>
                    <a:pt x="702" y="462"/>
                  </a:lnTo>
                  <a:lnTo>
                    <a:pt x="705" y="457"/>
                  </a:lnTo>
                  <a:lnTo>
                    <a:pt x="709" y="449"/>
                  </a:lnTo>
                  <a:lnTo>
                    <a:pt x="711" y="444"/>
                  </a:lnTo>
                  <a:lnTo>
                    <a:pt x="719" y="448"/>
                  </a:lnTo>
                  <a:lnTo>
                    <a:pt x="724" y="450"/>
                  </a:lnTo>
                  <a:lnTo>
                    <a:pt x="728" y="452"/>
                  </a:lnTo>
                  <a:lnTo>
                    <a:pt x="734" y="454"/>
                  </a:lnTo>
                  <a:lnTo>
                    <a:pt x="739" y="457"/>
                  </a:lnTo>
                  <a:lnTo>
                    <a:pt x="744" y="460"/>
                  </a:lnTo>
                  <a:lnTo>
                    <a:pt x="751" y="464"/>
                  </a:lnTo>
                  <a:lnTo>
                    <a:pt x="756" y="468"/>
                  </a:lnTo>
                  <a:lnTo>
                    <a:pt x="764" y="473"/>
                  </a:lnTo>
                  <a:lnTo>
                    <a:pt x="769" y="477"/>
                  </a:lnTo>
                  <a:lnTo>
                    <a:pt x="774" y="481"/>
                  </a:lnTo>
                  <a:lnTo>
                    <a:pt x="777" y="475"/>
                  </a:lnTo>
                  <a:lnTo>
                    <a:pt x="779" y="468"/>
                  </a:lnTo>
                  <a:lnTo>
                    <a:pt x="781" y="462"/>
                  </a:lnTo>
                  <a:lnTo>
                    <a:pt x="783" y="458"/>
                  </a:lnTo>
                  <a:lnTo>
                    <a:pt x="785" y="454"/>
                  </a:lnTo>
                  <a:lnTo>
                    <a:pt x="785" y="453"/>
                  </a:lnTo>
                  <a:lnTo>
                    <a:pt x="786" y="448"/>
                  </a:lnTo>
                  <a:lnTo>
                    <a:pt x="787" y="447"/>
                  </a:lnTo>
                  <a:lnTo>
                    <a:pt x="789" y="444"/>
                  </a:lnTo>
                  <a:lnTo>
                    <a:pt x="789" y="441"/>
                  </a:lnTo>
                  <a:lnTo>
                    <a:pt x="792" y="433"/>
                  </a:lnTo>
                  <a:lnTo>
                    <a:pt x="794" y="426"/>
                  </a:lnTo>
                  <a:lnTo>
                    <a:pt x="795" y="422"/>
                  </a:lnTo>
                  <a:lnTo>
                    <a:pt x="796" y="419"/>
                  </a:lnTo>
                  <a:lnTo>
                    <a:pt x="795" y="411"/>
                  </a:lnTo>
                  <a:lnTo>
                    <a:pt x="795" y="406"/>
                  </a:lnTo>
                  <a:lnTo>
                    <a:pt x="794" y="403"/>
                  </a:lnTo>
                  <a:lnTo>
                    <a:pt x="794" y="401"/>
                  </a:lnTo>
                  <a:lnTo>
                    <a:pt x="792" y="394"/>
                  </a:lnTo>
                  <a:lnTo>
                    <a:pt x="792" y="390"/>
                  </a:lnTo>
                  <a:lnTo>
                    <a:pt x="791" y="381"/>
                  </a:lnTo>
                  <a:lnTo>
                    <a:pt x="790" y="373"/>
                  </a:lnTo>
                  <a:lnTo>
                    <a:pt x="789" y="364"/>
                  </a:lnTo>
                  <a:lnTo>
                    <a:pt x="789" y="361"/>
                  </a:lnTo>
                  <a:lnTo>
                    <a:pt x="789" y="360"/>
                  </a:lnTo>
                  <a:lnTo>
                    <a:pt x="789" y="358"/>
                  </a:lnTo>
                  <a:lnTo>
                    <a:pt x="789" y="356"/>
                  </a:lnTo>
                  <a:lnTo>
                    <a:pt x="789" y="351"/>
                  </a:lnTo>
                  <a:lnTo>
                    <a:pt x="790" y="348"/>
                  </a:lnTo>
                  <a:lnTo>
                    <a:pt x="790" y="343"/>
                  </a:lnTo>
                  <a:lnTo>
                    <a:pt x="790" y="342"/>
                  </a:lnTo>
                  <a:lnTo>
                    <a:pt x="790" y="338"/>
                  </a:lnTo>
                  <a:lnTo>
                    <a:pt x="790" y="330"/>
                  </a:lnTo>
                  <a:lnTo>
                    <a:pt x="799" y="325"/>
                  </a:lnTo>
                  <a:lnTo>
                    <a:pt x="806" y="321"/>
                  </a:lnTo>
                  <a:lnTo>
                    <a:pt x="809" y="320"/>
                  </a:lnTo>
                  <a:lnTo>
                    <a:pt x="816" y="316"/>
                  </a:lnTo>
                  <a:lnTo>
                    <a:pt x="820" y="318"/>
                  </a:lnTo>
                  <a:lnTo>
                    <a:pt x="824" y="322"/>
                  </a:lnTo>
                  <a:lnTo>
                    <a:pt x="830" y="329"/>
                  </a:lnTo>
                  <a:lnTo>
                    <a:pt x="838" y="335"/>
                  </a:lnTo>
                  <a:lnTo>
                    <a:pt x="845" y="334"/>
                  </a:lnTo>
                  <a:lnTo>
                    <a:pt x="850" y="333"/>
                  </a:lnTo>
                  <a:lnTo>
                    <a:pt x="858" y="333"/>
                  </a:lnTo>
                  <a:lnTo>
                    <a:pt x="866" y="331"/>
                  </a:lnTo>
                  <a:lnTo>
                    <a:pt x="874" y="330"/>
                  </a:lnTo>
                  <a:lnTo>
                    <a:pt x="878" y="331"/>
                  </a:lnTo>
                  <a:lnTo>
                    <a:pt x="884" y="334"/>
                  </a:lnTo>
                  <a:lnTo>
                    <a:pt x="889" y="337"/>
                  </a:lnTo>
                  <a:lnTo>
                    <a:pt x="899" y="339"/>
                  </a:lnTo>
                  <a:lnTo>
                    <a:pt x="901" y="341"/>
                  </a:lnTo>
                  <a:lnTo>
                    <a:pt x="909" y="343"/>
                  </a:lnTo>
                  <a:lnTo>
                    <a:pt x="910" y="344"/>
                  </a:lnTo>
                  <a:lnTo>
                    <a:pt x="919" y="348"/>
                  </a:lnTo>
                  <a:lnTo>
                    <a:pt x="925" y="350"/>
                  </a:lnTo>
                  <a:lnTo>
                    <a:pt x="930" y="352"/>
                  </a:lnTo>
                  <a:lnTo>
                    <a:pt x="940" y="355"/>
                  </a:lnTo>
                  <a:lnTo>
                    <a:pt x="946" y="358"/>
                  </a:lnTo>
                  <a:lnTo>
                    <a:pt x="951" y="360"/>
                  </a:lnTo>
                  <a:lnTo>
                    <a:pt x="953" y="360"/>
                  </a:lnTo>
                  <a:lnTo>
                    <a:pt x="957" y="363"/>
                  </a:lnTo>
                  <a:lnTo>
                    <a:pt x="968" y="365"/>
                  </a:lnTo>
                  <a:lnTo>
                    <a:pt x="971" y="360"/>
                  </a:lnTo>
                  <a:lnTo>
                    <a:pt x="972" y="358"/>
                  </a:lnTo>
                  <a:lnTo>
                    <a:pt x="974" y="354"/>
                  </a:lnTo>
                  <a:lnTo>
                    <a:pt x="976" y="354"/>
                  </a:lnTo>
                  <a:lnTo>
                    <a:pt x="981" y="346"/>
                  </a:lnTo>
                  <a:lnTo>
                    <a:pt x="982" y="343"/>
                  </a:lnTo>
                  <a:lnTo>
                    <a:pt x="984" y="342"/>
                  </a:lnTo>
                  <a:lnTo>
                    <a:pt x="988" y="337"/>
                  </a:lnTo>
                  <a:lnTo>
                    <a:pt x="994" y="327"/>
                  </a:lnTo>
                  <a:lnTo>
                    <a:pt x="985" y="324"/>
                  </a:lnTo>
                  <a:lnTo>
                    <a:pt x="978" y="321"/>
                  </a:lnTo>
                  <a:lnTo>
                    <a:pt x="974" y="320"/>
                  </a:lnTo>
                  <a:lnTo>
                    <a:pt x="972" y="317"/>
                  </a:lnTo>
                  <a:lnTo>
                    <a:pt x="965" y="313"/>
                  </a:lnTo>
                  <a:lnTo>
                    <a:pt x="969" y="308"/>
                  </a:lnTo>
                  <a:lnTo>
                    <a:pt x="976" y="303"/>
                  </a:lnTo>
                  <a:lnTo>
                    <a:pt x="978" y="299"/>
                  </a:lnTo>
                  <a:lnTo>
                    <a:pt x="985" y="288"/>
                  </a:lnTo>
                  <a:lnTo>
                    <a:pt x="988" y="282"/>
                  </a:lnTo>
                  <a:lnTo>
                    <a:pt x="989" y="278"/>
                  </a:lnTo>
                  <a:lnTo>
                    <a:pt x="991" y="270"/>
                  </a:lnTo>
                  <a:lnTo>
                    <a:pt x="993" y="262"/>
                  </a:lnTo>
                  <a:lnTo>
                    <a:pt x="995" y="254"/>
                  </a:lnTo>
                  <a:lnTo>
                    <a:pt x="997" y="250"/>
                  </a:lnTo>
                  <a:lnTo>
                    <a:pt x="998" y="245"/>
                  </a:lnTo>
                  <a:lnTo>
                    <a:pt x="997" y="238"/>
                  </a:lnTo>
                  <a:lnTo>
                    <a:pt x="995" y="232"/>
                  </a:lnTo>
                  <a:lnTo>
                    <a:pt x="995" y="231"/>
                  </a:lnTo>
                  <a:lnTo>
                    <a:pt x="994" y="221"/>
                  </a:lnTo>
                  <a:lnTo>
                    <a:pt x="993" y="216"/>
                  </a:lnTo>
                  <a:lnTo>
                    <a:pt x="991" y="212"/>
                  </a:lnTo>
                  <a:lnTo>
                    <a:pt x="988" y="207"/>
                  </a:lnTo>
                  <a:lnTo>
                    <a:pt x="985" y="204"/>
                  </a:lnTo>
                  <a:lnTo>
                    <a:pt x="980" y="198"/>
                  </a:lnTo>
                  <a:lnTo>
                    <a:pt x="973" y="191"/>
                  </a:lnTo>
                  <a:lnTo>
                    <a:pt x="971" y="189"/>
                  </a:lnTo>
                  <a:lnTo>
                    <a:pt x="967" y="182"/>
                  </a:lnTo>
                  <a:lnTo>
                    <a:pt x="973" y="181"/>
                  </a:lnTo>
                  <a:lnTo>
                    <a:pt x="978" y="181"/>
                  </a:lnTo>
                  <a:lnTo>
                    <a:pt x="989" y="178"/>
                  </a:lnTo>
                  <a:lnTo>
                    <a:pt x="998" y="177"/>
                  </a:lnTo>
                  <a:lnTo>
                    <a:pt x="1002" y="177"/>
                  </a:lnTo>
                  <a:lnTo>
                    <a:pt x="1005" y="176"/>
                  </a:lnTo>
                  <a:lnTo>
                    <a:pt x="1012" y="174"/>
                  </a:lnTo>
                  <a:lnTo>
                    <a:pt x="1014" y="173"/>
                  </a:lnTo>
                  <a:lnTo>
                    <a:pt x="1016" y="170"/>
                  </a:lnTo>
                  <a:lnTo>
                    <a:pt x="1018" y="168"/>
                  </a:lnTo>
                  <a:lnTo>
                    <a:pt x="1019" y="166"/>
                  </a:lnTo>
                  <a:lnTo>
                    <a:pt x="1020" y="165"/>
                  </a:lnTo>
                  <a:lnTo>
                    <a:pt x="1020" y="164"/>
                  </a:lnTo>
                  <a:lnTo>
                    <a:pt x="1022" y="162"/>
                  </a:lnTo>
                  <a:lnTo>
                    <a:pt x="1024" y="160"/>
                  </a:lnTo>
                  <a:lnTo>
                    <a:pt x="1025" y="159"/>
                  </a:lnTo>
                  <a:lnTo>
                    <a:pt x="1027" y="157"/>
                  </a:lnTo>
                  <a:lnTo>
                    <a:pt x="1029" y="159"/>
                  </a:lnTo>
                  <a:lnTo>
                    <a:pt x="1029" y="160"/>
                  </a:lnTo>
                  <a:lnTo>
                    <a:pt x="1031" y="160"/>
                  </a:lnTo>
                  <a:lnTo>
                    <a:pt x="1039" y="164"/>
                  </a:lnTo>
                  <a:lnTo>
                    <a:pt x="1043" y="166"/>
                  </a:lnTo>
                  <a:lnTo>
                    <a:pt x="1044" y="168"/>
                  </a:lnTo>
                  <a:lnTo>
                    <a:pt x="1053" y="173"/>
                  </a:lnTo>
                  <a:lnTo>
                    <a:pt x="1061" y="177"/>
                  </a:lnTo>
                  <a:lnTo>
                    <a:pt x="1062" y="168"/>
                  </a:lnTo>
                  <a:lnTo>
                    <a:pt x="1063" y="159"/>
                  </a:lnTo>
                  <a:lnTo>
                    <a:pt x="1058" y="153"/>
                  </a:lnTo>
                  <a:lnTo>
                    <a:pt x="1057" y="149"/>
                  </a:lnTo>
                  <a:lnTo>
                    <a:pt x="1056" y="145"/>
                  </a:lnTo>
                  <a:lnTo>
                    <a:pt x="1053" y="140"/>
                  </a:lnTo>
                  <a:lnTo>
                    <a:pt x="1050" y="136"/>
                  </a:lnTo>
                  <a:lnTo>
                    <a:pt x="1050" y="131"/>
                  </a:lnTo>
                  <a:lnTo>
                    <a:pt x="1050" y="128"/>
                  </a:lnTo>
                  <a:lnTo>
                    <a:pt x="1050" y="127"/>
                  </a:lnTo>
                  <a:lnTo>
                    <a:pt x="1053" y="125"/>
                  </a:lnTo>
                  <a:lnTo>
                    <a:pt x="1058" y="117"/>
                  </a:lnTo>
                  <a:lnTo>
                    <a:pt x="1067" y="107"/>
                  </a:lnTo>
                  <a:lnTo>
                    <a:pt x="1073" y="102"/>
                  </a:lnTo>
                  <a:lnTo>
                    <a:pt x="1074" y="101"/>
                  </a:lnTo>
                  <a:lnTo>
                    <a:pt x="1082" y="104"/>
                  </a:lnTo>
                  <a:lnTo>
                    <a:pt x="1090" y="105"/>
                  </a:lnTo>
                  <a:lnTo>
                    <a:pt x="1096" y="106"/>
                  </a:lnTo>
                  <a:lnTo>
                    <a:pt x="1100" y="106"/>
                  </a:lnTo>
                  <a:lnTo>
                    <a:pt x="1104" y="106"/>
                  </a:lnTo>
                  <a:lnTo>
                    <a:pt x="1108" y="107"/>
                  </a:lnTo>
                  <a:lnTo>
                    <a:pt x="1111" y="113"/>
                  </a:lnTo>
                  <a:lnTo>
                    <a:pt x="1113" y="117"/>
                  </a:lnTo>
                  <a:lnTo>
                    <a:pt x="1115" y="118"/>
                  </a:lnTo>
                  <a:lnTo>
                    <a:pt x="1118" y="123"/>
                  </a:lnTo>
                  <a:lnTo>
                    <a:pt x="1124" y="130"/>
                  </a:lnTo>
                  <a:lnTo>
                    <a:pt x="1126" y="132"/>
                  </a:lnTo>
                  <a:lnTo>
                    <a:pt x="1128" y="135"/>
                  </a:lnTo>
                  <a:lnTo>
                    <a:pt x="1132" y="140"/>
                  </a:lnTo>
                  <a:lnTo>
                    <a:pt x="1138" y="147"/>
                  </a:lnTo>
                  <a:lnTo>
                    <a:pt x="1141" y="149"/>
                  </a:lnTo>
                  <a:lnTo>
                    <a:pt x="1142" y="152"/>
                  </a:lnTo>
                  <a:lnTo>
                    <a:pt x="1146" y="156"/>
                  </a:lnTo>
                  <a:lnTo>
                    <a:pt x="1147" y="157"/>
                  </a:lnTo>
                  <a:lnTo>
                    <a:pt x="1150" y="161"/>
                  </a:lnTo>
                  <a:lnTo>
                    <a:pt x="1151" y="164"/>
                  </a:lnTo>
                  <a:lnTo>
                    <a:pt x="1155" y="168"/>
                  </a:lnTo>
                  <a:lnTo>
                    <a:pt x="1158" y="172"/>
                  </a:lnTo>
                  <a:lnTo>
                    <a:pt x="1159" y="173"/>
                  </a:lnTo>
                  <a:lnTo>
                    <a:pt x="1167" y="183"/>
                  </a:lnTo>
                  <a:lnTo>
                    <a:pt x="1168" y="186"/>
                  </a:lnTo>
                  <a:lnTo>
                    <a:pt x="1171" y="191"/>
                  </a:lnTo>
                  <a:lnTo>
                    <a:pt x="1171" y="193"/>
                  </a:lnTo>
                  <a:lnTo>
                    <a:pt x="1171" y="195"/>
                  </a:lnTo>
                  <a:lnTo>
                    <a:pt x="1179" y="206"/>
                  </a:lnTo>
                  <a:lnTo>
                    <a:pt x="1180" y="207"/>
                  </a:lnTo>
                  <a:lnTo>
                    <a:pt x="1188" y="219"/>
                  </a:lnTo>
                  <a:lnTo>
                    <a:pt x="1189" y="219"/>
                  </a:lnTo>
                  <a:lnTo>
                    <a:pt x="1190" y="224"/>
                  </a:lnTo>
                  <a:lnTo>
                    <a:pt x="1190" y="229"/>
                  </a:lnTo>
                  <a:lnTo>
                    <a:pt x="1193" y="238"/>
                  </a:lnTo>
                  <a:lnTo>
                    <a:pt x="1194" y="241"/>
                  </a:lnTo>
                  <a:lnTo>
                    <a:pt x="1196" y="248"/>
                  </a:lnTo>
                  <a:lnTo>
                    <a:pt x="1198" y="245"/>
                  </a:lnTo>
                  <a:lnTo>
                    <a:pt x="1200" y="244"/>
                  </a:lnTo>
                  <a:lnTo>
                    <a:pt x="1201" y="244"/>
                  </a:lnTo>
                  <a:lnTo>
                    <a:pt x="1206" y="240"/>
                  </a:lnTo>
                  <a:lnTo>
                    <a:pt x="1210" y="237"/>
                  </a:lnTo>
                  <a:lnTo>
                    <a:pt x="1215" y="241"/>
                  </a:lnTo>
                  <a:lnTo>
                    <a:pt x="1217" y="242"/>
                  </a:lnTo>
                  <a:lnTo>
                    <a:pt x="1221" y="242"/>
                  </a:lnTo>
                  <a:lnTo>
                    <a:pt x="1222" y="244"/>
                  </a:lnTo>
                  <a:lnTo>
                    <a:pt x="1224" y="245"/>
                  </a:lnTo>
                  <a:lnTo>
                    <a:pt x="1226" y="245"/>
                  </a:lnTo>
                  <a:lnTo>
                    <a:pt x="1227" y="245"/>
                  </a:lnTo>
                  <a:lnTo>
                    <a:pt x="1228" y="246"/>
                  </a:lnTo>
                  <a:lnTo>
                    <a:pt x="1230" y="246"/>
                  </a:lnTo>
                  <a:lnTo>
                    <a:pt x="1231" y="248"/>
                  </a:lnTo>
                  <a:lnTo>
                    <a:pt x="1238" y="250"/>
                  </a:lnTo>
                  <a:lnTo>
                    <a:pt x="1244" y="249"/>
                  </a:lnTo>
                  <a:lnTo>
                    <a:pt x="1252" y="248"/>
                  </a:lnTo>
                  <a:lnTo>
                    <a:pt x="1257" y="246"/>
                  </a:lnTo>
                  <a:lnTo>
                    <a:pt x="1260" y="246"/>
                  </a:lnTo>
                  <a:lnTo>
                    <a:pt x="1261" y="248"/>
                  </a:lnTo>
                  <a:lnTo>
                    <a:pt x="1262" y="248"/>
                  </a:lnTo>
                  <a:lnTo>
                    <a:pt x="1262" y="249"/>
                  </a:lnTo>
                  <a:lnTo>
                    <a:pt x="1266" y="253"/>
                  </a:lnTo>
                  <a:lnTo>
                    <a:pt x="1270" y="257"/>
                  </a:lnTo>
                  <a:lnTo>
                    <a:pt x="1274" y="261"/>
                  </a:lnTo>
                  <a:lnTo>
                    <a:pt x="1278" y="257"/>
                  </a:lnTo>
                  <a:lnTo>
                    <a:pt x="1279" y="257"/>
                  </a:lnTo>
                  <a:lnTo>
                    <a:pt x="1281" y="255"/>
                  </a:lnTo>
                  <a:lnTo>
                    <a:pt x="1287" y="250"/>
                  </a:lnTo>
                  <a:lnTo>
                    <a:pt x="1287" y="249"/>
                  </a:lnTo>
                  <a:lnTo>
                    <a:pt x="1289" y="248"/>
                  </a:lnTo>
                  <a:lnTo>
                    <a:pt x="1291" y="246"/>
                  </a:lnTo>
                  <a:lnTo>
                    <a:pt x="1294" y="244"/>
                  </a:lnTo>
                  <a:lnTo>
                    <a:pt x="1298" y="240"/>
                  </a:lnTo>
                  <a:lnTo>
                    <a:pt x="1304" y="238"/>
                  </a:lnTo>
                  <a:lnTo>
                    <a:pt x="1308" y="237"/>
                  </a:lnTo>
                  <a:lnTo>
                    <a:pt x="1312" y="236"/>
                  </a:lnTo>
                  <a:lnTo>
                    <a:pt x="1316" y="234"/>
                  </a:lnTo>
                  <a:lnTo>
                    <a:pt x="1320" y="233"/>
                  </a:lnTo>
                  <a:lnTo>
                    <a:pt x="1324" y="221"/>
                  </a:lnTo>
                  <a:lnTo>
                    <a:pt x="1324" y="216"/>
                  </a:lnTo>
                  <a:lnTo>
                    <a:pt x="1324" y="211"/>
                  </a:lnTo>
                  <a:lnTo>
                    <a:pt x="1325" y="202"/>
                  </a:lnTo>
                  <a:lnTo>
                    <a:pt x="1329" y="200"/>
                  </a:lnTo>
                  <a:lnTo>
                    <a:pt x="1334" y="197"/>
                  </a:lnTo>
                  <a:lnTo>
                    <a:pt x="1341" y="197"/>
                  </a:lnTo>
                  <a:lnTo>
                    <a:pt x="1345" y="198"/>
                  </a:lnTo>
                  <a:lnTo>
                    <a:pt x="1349" y="200"/>
                  </a:lnTo>
                  <a:lnTo>
                    <a:pt x="1355" y="208"/>
                  </a:lnTo>
                  <a:lnTo>
                    <a:pt x="1363" y="204"/>
                  </a:lnTo>
                  <a:lnTo>
                    <a:pt x="1363" y="215"/>
                  </a:lnTo>
                  <a:lnTo>
                    <a:pt x="1366" y="215"/>
                  </a:lnTo>
                  <a:lnTo>
                    <a:pt x="1370" y="216"/>
                  </a:lnTo>
                  <a:lnTo>
                    <a:pt x="1371" y="217"/>
                  </a:lnTo>
                  <a:lnTo>
                    <a:pt x="1374" y="220"/>
                  </a:lnTo>
                  <a:lnTo>
                    <a:pt x="1376" y="220"/>
                  </a:lnTo>
                  <a:lnTo>
                    <a:pt x="1379" y="221"/>
                  </a:lnTo>
                  <a:lnTo>
                    <a:pt x="1382" y="221"/>
                  </a:lnTo>
                  <a:lnTo>
                    <a:pt x="1389" y="223"/>
                  </a:lnTo>
                  <a:lnTo>
                    <a:pt x="1392" y="224"/>
                  </a:lnTo>
                  <a:lnTo>
                    <a:pt x="1396" y="224"/>
                  </a:lnTo>
                  <a:lnTo>
                    <a:pt x="1399" y="224"/>
                  </a:lnTo>
                  <a:lnTo>
                    <a:pt x="1400" y="224"/>
                  </a:lnTo>
                  <a:lnTo>
                    <a:pt x="1406" y="225"/>
                  </a:lnTo>
                  <a:lnTo>
                    <a:pt x="1410" y="227"/>
                  </a:lnTo>
                  <a:lnTo>
                    <a:pt x="1412" y="227"/>
                  </a:lnTo>
                  <a:lnTo>
                    <a:pt x="1417" y="229"/>
                  </a:lnTo>
                  <a:lnTo>
                    <a:pt x="1420" y="232"/>
                  </a:lnTo>
                  <a:lnTo>
                    <a:pt x="1422" y="232"/>
                  </a:lnTo>
                  <a:lnTo>
                    <a:pt x="1429" y="236"/>
                  </a:lnTo>
                  <a:lnTo>
                    <a:pt x="1430" y="237"/>
                  </a:lnTo>
                  <a:lnTo>
                    <a:pt x="1430" y="238"/>
                  </a:lnTo>
                  <a:lnTo>
                    <a:pt x="1431" y="240"/>
                  </a:lnTo>
                  <a:lnTo>
                    <a:pt x="1433" y="242"/>
                  </a:lnTo>
                  <a:lnTo>
                    <a:pt x="1435" y="246"/>
                  </a:lnTo>
                  <a:lnTo>
                    <a:pt x="1439" y="254"/>
                  </a:lnTo>
                  <a:lnTo>
                    <a:pt x="1443" y="255"/>
                  </a:lnTo>
                  <a:lnTo>
                    <a:pt x="1443" y="252"/>
                  </a:lnTo>
                  <a:lnTo>
                    <a:pt x="1443" y="249"/>
                  </a:lnTo>
                  <a:lnTo>
                    <a:pt x="1443" y="248"/>
                  </a:lnTo>
                  <a:lnTo>
                    <a:pt x="1443" y="242"/>
                  </a:lnTo>
                  <a:lnTo>
                    <a:pt x="1443" y="241"/>
                  </a:lnTo>
                  <a:lnTo>
                    <a:pt x="1444" y="241"/>
                  </a:lnTo>
                  <a:lnTo>
                    <a:pt x="1444" y="240"/>
                  </a:lnTo>
                  <a:lnTo>
                    <a:pt x="1446" y="238"/>
                  </a:lnTo>
                  <a:lnTo>
                    <a:pt x="1447" y="238"/>
                  </a:lnTo>
                  <a:lnTo>
                    <a:pt x="1448" y="238"/>
                  </a:lnTo>
                  <a:lnTo>
                    <a:pt x="1448" y="237"/>
                  </a:lnTo>
                  <a:lnTo>
                    <a:pt x="1448" y="238"/>
                  </a:lnTo>
                  <a:lnTo>
                    <a:pt x="1450" y="238"/>
                  </a:lnTo>
                  <a:lnTo>
                    <a:pt x="1451" y="238"/>
                  </a:lnTo>
                  <a:lnTo>
                    <a:pt x="1452" y="237"/>
                  </a:lnTo>
                  <a:lnTo>
                    <a:pt x="1452" y="236"/>
                  </a:lnTo>
                  <a:lnTo>
                    <a:pt x="1455" y="234"/>
                  </a:lnTo>
                  <a:lnTo>
                    <a:pt x="1456" y="234"/>
                  </a:lnTo>
                  <a:lnTo>
                    <a:pt x="1456" y="236"/>
                  </a:lnTo>
                  <a:lnTo>
                    <a:pt x="1457" y="234"/>
                  </a:lnTo>
                  <a:lnTo>
                    <a:pt x="1457" y="233"/>
                  </a:lnTo>
                  <a:lnTo>
                    <a:pt x="1457" y="232"/>
                  </a:lnTo>
                  <a:lnTo>
                    <a:pt x="1460" y="229"/>
                  </a:lnTo>
                  <a:lnTo>
                    <a:pt x="1459" y="224"/>
                  </a:lnTo>
                  <a:lnTo>
                    <a:pt x="1459" y="223"/>
                  </a:lnTo>
                  <a:lnTo>
                    <a:pt x="1459" y="221"/>
                  </a:lnTo>
                  <a:lnTo>
                    <a:pt x="1459" y="220"/>
                  </a:lnTo>
                  <a:lnTo>
                    <a:pt x="1457" y="220"/>
                  </a:lnTo>
                  <a:lnTo>
                    <a:pt x="1457" y="216"/>
                  </a:lnTo>
                  <a:lnTo>
                    <a:pt x="1457" y="214"/>
                  </a:lnTo>
                  <a:lnTo>
                    <a:pt x="1457" y="212"/>
                  </a:lnTo>
                  <a:lnTo>
                    <a:pt x="1459" y="210"/>
                  </a:lnTo>
                  <a:lnTo>
                    <a:pt x="1457" y="207"/>
                  </a:lnTo>
                  <a:lnTo>
                    <a:pt x="1457" y="206"/>
                  </a:lnTo>
                  <a:lnTo>
                    <a:pt x="1456" y="200"/>
                  </a:lnTo>
                  <a:lnTo>
                    <a:pt x="1457" y="187"/>
                  </a:lnTo>
                  <a:lnTo>
                    <a:pt x="1460" y="183"/>
                  </a:lnTo>
                  <a:lnTo>
                    <a:pt x="1463" y="181"/>
                  </a:lnTo>
                  <a:lnTo>
                    <a:pt x="1463" y="179"/>
                  </a:lnTo>
                  <a:lnTo>
                    <a:pt x="1463" y="177"/>
                  </a:lnTo>
                  <a:lnTo>
                    <a:pt x="1463" y="176"/>
                  </a:lnTo>
                  <a:lnTo>
                    <a:pt x="1465" y="172"/>
                  </a:lnTo>
                  <a:lnTo>
                    <a:pt x="1467" y="170"/>
                  </a:lnTo>
                  <a:lnTo>
                    <a:pt x="1473" y="164"/>
                  </a:lnTo>
                  <a:lnTo>
                    <a:pt x="1476" y="161"/>
                  </a:lnTo>
                  <a:lnTo>
                    <a:pt x="1476" y="160"/>
                  </a:lnTo>
                  <a:lnTo>
                    <a:pt x="1477" y="159"/>
                  </a:lnTo>
                  <a:lnTo>
                    <a:pt x="1484" y="155"/>
                  </a:lnTo>
                  <a:lnTo>
                    <a:pt x="1489" y="159"/>
                  </a:lnTo>
                  <a:lnTo>
                    <a:pt x="1493" y="157"/>
                  </a:lnTo>
                  <a:lnTo>
                    <a:pt x="1494" y="157"/>
                  </a:lnTo>
                  <a:lnTo>
                    <a:pt x="1495" y="157"/>
                  </a:lnTo>
                  <a:lnTo>
                    <a:pt x="1498" y="155"/>
                  </a:lnTo>
                  <a:lnTo>
                    <a:pt x="1498" y="153"/>
                  </a:lnTo>
                  <a:lnTo>
                    <a:pt x="1498" y="152"/>
                  </a:lnTo>
                  <a:lnTo>
                    <a:pt x="1499" y="151"/>
                  </a:lnTo>
                  <a:lnTo>
                    <a:pt x="1499" y="149"/>
                  </a:lnTo>
                  <a:lnTo>
                    <a:pt x="1501" y="139"/>
                  </a:lnTo>
                  <a:lnTo>
                    <a:pt x="1502" y="134"/>
                  </a:lnTo>
                  <a:lnTo>
                    <a:pt x="1502" y="131"/>
                  </a:lnTo>
                  <a:lnTo>
                    <a:pt x="1503" y="125"/>
                  </a:lnTo>
                  <a:lnTo>
                    <a:pt x="1505" y="125"/>
                  </a:lnTo>
                  <a:lnTo>
                    <a:pt x="1505" y="123"/>
                  </a:lnTo>
                  <a:lnTo>
                    <a:pt x="1506" y="122"/>
                  </a:lnTo>
                  <a:lnTo>
                    <a:pt x="1506" y="119"/>
                  </a:lnTo>
                  <a:lnTo>
                    <a:pt x="1506" y="118"/>
                  </a:lnTo>
                  <a:lnTo>
                    <a:pt x="1505" y="117"/>
                  </a:lnTo>
                  <a:lnTo>
                    <a:pt x="1503" y="117"/>
                  </a:lnTo>
                  <a:lnTo>
                    <a:pt x="1502" y="113"/>
                  </a:lnTo>
                  <a:lnTo>
                    <a:pt x="1502" y="110"/>
                  </a:lnTo>
                  <a:lnTo>
                    <a:pt x="1499" y="105"/>
                  </a:lnTo>
                  <a:lnTo>
                    <a:pt x="1498" y="105"/>
                  </a:lnTo>
                  <a:lnTo>
                    <a:pt x="1498" y="104"/>
                  </a:lnTo>
                  <a:lnTo>
                    <a:pt x="1498" y="98"/>
                  </a:lnTo>
                  <a:lnTo>
                    <a:pt x="1497" y="97"/>
                  </a:lnTo>
                  <a:lnTo>
                    <a:pt x="1497" y="94"/>
                  </a:lnTo>
                  <a:lnTo>
                    <a:pt x="1497" y="89"/>
                  </a:lnTo>
                  <a:lnTo>
                    <a:pt x="1494" y="84"/>
                  </a:lnTo>
                  <a:lnTo>
                    <a:pt x="1494" y="83"/>
                  </a:lnTo>
                  <a:lnTo>
                    <a:pt x="1490" y="75"/>
                  </a:lnTo>
                  <a:lnTo>
                    <a:pt x="1490" y="72"/>
                  </a:lnTo>
                  <a:lnTo>
                    <a:pt x="1492" y="70"/>
                  </a:lnTo>
                  <a:lnTo>
                    <a:pt x="1488" y="59"/>
                  </a:lnTo>
                  <a:lnTo>
                    <a:pt x="1490" y="58"/>
                  </a:lnTo>
                  <a:lnTo>
                    <a:pt x="1490" y="54"/>
                  </a:lnTo>
                  <a:lnTo>
                    <a:pt x="1490" y="53"/>
                  </a:lnTo>
                  <a:lnTo>
                    <a:pt x="1490" y="50"/>
                  </a:lnTo>
                  <a:lnTo>
                    <a:pt x="1489" y="47"/>
                  </a:lnTo>
                  <a:lnTo>
                    <a:pt x="1490" y="45"/>
                  </a:lnTo>
                  <a:lnTo>
                    <a:pt x="1489" y="45"/>
                  </a:lnTo>
                  <a:lnTo>
                    <a:pt x="1489" y="43"/>
                  </a:lnTo>
                  <a:lnTo>
                    <a:pt x="1490" y="39"/>
                  </a:lnTo>
                  <a:lnTo>
                    <a:pt x="1489" y="35"/>
                  </a:lnTo>
                  <a:lnTo>
                    <a:pt x="1490" y="34"/>
                  </a:lnTo>
                  <a:lnTo>
                    <a:pt x="1492" y="32"/>
                  </a:lnTo>
                  <a:lnTo>
                    <a:pt x="1492" y="30"/>
                  </a:lnTo>
                  <a:lnTo>
                    <a:pt x="1494" y="29"/>
                  </a:lnTo>
                  <a:lnTo>
                    <a:pt x="1493" y="26"/>
                  </a:lnTo>
                  <a:lnTo>
                    <a:pt x="1493" y="25"/>
                  </a:lnTo>
                  <a:lnTo>
                    <a:pt x="1494" y="21"/>
                  </a:lnTo>
                  <a:lnTo>
                    <a:pt x="1495" y="20"/>
                  </a:lnTo>
                  <a:lnTo>
                    <a:pt x="1494" y="18"/>
                  </a:lnTo>
                  <a:lnTo>
                    <a:pt x="1493" y="17"/>
                  </a:lnTo>
                  <a:lnTo>
                    <a:pt x="1492" y="17"/>
                  </a:lnTo>
                  <a:lnTo>
                    <a:pt x="1490" y="17"/>
                  </a:lnTo>
                  <a:lnTo>
                    <a:pt x="1492" y="16"/>
                  </a:lnTo>
                  <a:lnTo>
                    <a:pt x="1492" y="15"/>
                  </a:lnTo>
                  <a:lnTo>
                    <a:pt x="1489" y="15"/>
                  </a:lnTo>
                  <a:lnTo>
                    <a:pt x="1489" y="13"/>
                  </a:lnTo>
                  <a:lnTo>
                    <a:pt x="1490" y="12"/>
                  </a:lnTo>
                  <a:lnTo>
                    <a:pt x="1489" y="11"/>
                  </a:lnTo>
                  <a:lnTo>
                    <a:pt x="1490" y="8"/>
                  </a:lnTo>
                  <a:lnTo>
                    <a:pt x="1490" y="7"/>
                  </a:lnTo>
                  <a:lnTo>
                    <a:pt x="1490" y="4"/>
                  </a:lnTo>
                  <a:lnTo>
                    <a:pt x="1490" y="1"/>
                  </a:lnTo>
                  <a:lnTo>
                    <a:pt x="1490" y="0"/>
                  </a:lnTo>
                </a:path>
              </a:pathLst>
            </a:custGeom>
            <a:noFill/>
            <a:ln w="5" cap="flat">
              <a:solidFill>
                <a:srgbClr val="B2B2B2"/>
              </a:solidFill>
              <a:prstDash val="solid"/>
              <a:round/>
              <a:headEnd/>
              <a:tailEnd/>
            </a:ln>
          </p:spPr>
          <p:txBody>
            <a:bodyPr/>
            <a:lstStyle/>
            <a:p>
              <a:endParaRPr lang="nb-NO" dirty="0"/>
            </a:p>
          </p:txBody>
        </p:sp>
        <p:sp>
          <p:nvSpPr>
            <p:cNvPr id="2593" name="Freeform 2733"/>
            <p:cNvSpPr>
              <a:spLocks/>
            </p:cNvSpPr>
            <p:nvPr/>
          </p:nvSpPr>
          <p:spPr bwMode="auto">
            <a:xfrm>
              <a:off x="6126163" y="1042988"/>
              <a:ext cx="733425" cy="409575"/>
            </a:xfrm>
            <a:custGeom>
              <a:avLst/>
              <a:gdLst>
                <a:gd name="T0" fmla="*/ 6350 w 462"/>
                <a:gd name="T1" fmla="*/ 307975 h 258"/>
                <a:gd name="T2" fmla="*/ 4763 w 462"/>
                <a:gd name="T3" fmla="*/ 288925 h 258"/>
                <a:gd name="T4" fmla="*/ 17463 w 462"/>
                <a:gd name="T5" fmla="*/ 254000 h 258"/>
                <a:gd name="T6" fmla="*/ 6350 w 462"/>
                <a:gd name="T7" fmla="*/ 236537 h 258"/>
                <a:gd name="T8" fmla="*/ 6350 w 462"/>
                <a:gd name="T9" fmla="*/ 220662 h 258"/>
                <a:gd name="T10" fmla="*/ 14288 w 462"/>
                <a:gd name="T11" fmla="*/ 206375 h 258"/>
                <a:gd name="T12" fmla="*/ 31750 w 462"/>
                <a:gd name="T13" fmla="*/ 188912 h 258"/>
                <a:gd name="T14" fmla="*/ 41275 w 462"/>
                <a:gd name="T15" fmla="*/ 171450 h 258"/>
                <a:gd name="T16" fmla="*/ 57150 w 462"/>
                <a:gd name="T17" fmla="*/ 141287 h 258"/>
                <a:gd name="T18" fmla="*/ 60325 w 462"/>
                <a:gd name="T19" fmla="*/ 114300 h 258"/>
                <a:gd name="T20" fmla="*/ 73025 w 462"/>
                <a:gd name="T21" fmla="*/ 100012 h 258"/>
                <a:gd name="T22" fmla="*/ 114300 w 462"/>
                <a:gd name="T23" fmla="*/ 85725 h 258"/>
                <a:gd name="T24" fmla="*/ 128588 w 462"/>
                <a:gd name="T25" fmla="*/ 92075 h 258"/>
                <a:gd name="T26" fmla="*/ 144463 w 462"/>
                <a:gd name="T27" fmla="*/ 100012 h 258"/>
                <a:gd name="T28" fmla="*/ 150813 w 462"/>
                <a:gd name="T29" fmla="*/ 95250 h 258"/>
                <a:gd name="T30" fmla="*/ 171450 w 462"/>
                <a:gd name="T31" fmla="*/ 79375 h 258"/>
                <a:gd name="T32" fmla="*/ 177800 w 462"/>
                <a:gd name="T33" fmla="*/ 71437 h 258"/>
                <a:gd name="T34" fmla="*/ 179388 w 462"/>
                <a:gd name="T35" fmla="*/ 60325 h 258"/>
                <a:gd name="T36" fmla="*/ 198437 w 462"/>
                <a:gd name="T37" fmla="*/ 41275 h 258"/>
                <a:gd name="T38" fmla="*/ 212725 w 462"/>
                <a:gd name="T39" fmla="*/ 17462 h 258"/>
                <a:gd name="T40" fmla="*/ 233363 w 462"/>
                <a:gd name="T41" fmla="*/ 17462 h 258"/>
                <a:gd name="T42" fmla="*/ 265113 w 462"/>
                <a:gd name="T43" fmla="*/ 12700 h 258"/>
                <a:gd name="T44" fmla="*/ 276225 w 462"/>
                <a:gd name="T45" fmla="*/ 34925 h 258"/>
                <a:gd name="T46" fmla="*/ 300038 w 462"/>
                <a:gd name="T47" fmla="*/ 60325 h 258"/>
                <a:gd name="T48" fmla="*/ 333375 w 462"/>
                <a:gd name="T49" fmla="*/ 74612 h 258"/>
                <a:gd name="T50" fmla="*/ 347663 w 462"/>
                <a:gd name="T51" fmla="*/ 98425 h 258"/>
                <a:gd name="T52" fmla="*/ 382587 w 462"/>
                <a:gd name="T53" fmla="*/ 106362 h 258"/>
                <a:gd name="T54" fmla="*/ 427038 w 462"/>
                <a:gd name="T55" fmla="*/ 115887 h 258"/>
                <a:gd name="T56" fmla="*/ 463550 w 462"/>
                <a:gd name="T57" fmla="*/ 125412 h 258"/>
                <a:gd name="T58" fmla="*/ 476250 w 462"/>
                <a:gd name="T59" fmla="*/ 149225 h 258"/>
                <a:gd name="T60" fmla="*/ 488950 w 462"/>
                <a:gd name="T61" fmla="*/ 168275 h 258"/>
                <a:gd name="T62" fmla="*/ 503238 w 462"/>
                <a:gd name="T63" fmla="*/ 188912 h 258"/>
                <a:gd name="T64" fmla="*/ 508000 w 462"/>
                <a:gd name="T65" fmla="*/ 228600 h 258"/>
                <a:gd name="T66" fmla="*/ 488950 w 462"/>
                <a:gd name="T67" fmla="*/ 279400 h 258"/>
                <a:gd name="T68" fmla="*/ 466725 w 462"/>
                <a:gd name="T69" fmla="*/ 334962 h 258"/>
                <a:gd name="T70" fmla="*/ 471488 w 462"/>
                <a:gd name="T71" fmla="*/ 376237 h 258"/>
                <a:gd name="T72" fmla="*/ 498475 w 462"/>
                <a:gd name="T73" fmla="*/ 396875 h 258"/>
                <a:gd name="T74" fmla="*/ 508000 w 462"/>
                <a:gd name="T75" fmla="*/ 403225 h 258"/>
                <a:gd name="T76" fmla="*/ 517525 w 462"/>
                <a:gd name="T77" fmla="*/ 407988 h 258"/>
                <a:gd name="T78" fmla="*/ 536575 w 462"/>
                <a:gd name="T79" fmla="*/ 360362 h 258"/>
                <a:gd name="T80" fmla="*/ 531813 w 462"/>
                <a:gd name="T81" fmla="*/ 341312 h 258"/>
                <a:gd name="T82" fmla="*/ 534988 w 462"/>
                <a:gd name="T83" fmla="*/ 327025 h 258"/>
                <a:gd name="T84" fmla="*/ 534988 w 462"/>
                <a:gd name="T85" fmla="*/ 307975 h 258"/>
                <a:gd name="T86" fmla="*/ 530225 w 462"/>
                <a:gd name="T87" fmla="*/ 276225 h 258"/>
                <a:gd name="T88" fmla="*/ 557213 w 462"/>
                <a:gd name="T89" fmla="*/ 263525 h 258"/>
                <a:gd name="T90" fmla="*/ 577850 w 462"/>
                <a:gd name="T91" fmla="*/ 233362 h 258"/>
                <a:gd name="T92" fmla="*/ 595313 w 462"/>
                <a:gd name="T93" fmla="*/ 212725 h 258"/>
                <a:gd name="T94" fmla="*/ 609600 w 462"/>
                <a:gd name="T95" fmla="*/ 214312 h 258"/>
                <a:gd name="T96" fmla="*/ 623888 w 462"/>
                <a:gd name="T97" fmla="*/ 168275 h 258"/>
                <a:gd name="T98" fmla="*/ 628650 w 462"/>
                <a:gd name="T99" fmla="*/ 147637 h 258"/>
                <a:gd name="T100" fmla="*/ 617538 w 462"/>
                <a:gd name="T101" fmla="*/ 125412 h 258"/>
                <a:gd name="T102" fmla="*/ 611188 w 462"/>
                <a:gd name="T103" fmla="*/ 100012 h 258"/>
                <a:gd name="T104" fmla="*/ 677863 w 462"/>
                <a:gd name="T105" fmla="*/ 139700 h 258"/>
                <a:gd name="T106" fmla="*/ 722313 w 462"/>
                <a:gd name="T107" fmla="*/ 133350 h 258"/>
                <a:gd name="T108" fmla="*/ 731838 w 462"/>
                <a:gd name="T109" fmla="*/ 98425 h 258"/>
                <a:gd name="T110" fmla="*/ 723900 w 462"/>
                <a:gd name="T111" fmla="*/ 68262 h 258"/>
                <a:gd name="T112" fmla="*/ 712788 w 462"/>
                <a:gd name="T113" fmla="*/ 58737 h 258"/>
                <a:gd name="T114" fmla="*/ 704850 w 462"/>
                <a:gd name="T115" fmla="*/ 38100 h 258"/>
                <a:gd name="T116" fmla="*/ 696913 w 462"/>
                <a:gd name="T117" fmla="*/ 28575 h 2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2"/>
                <a:gd name="T178" fmla="*/ 0 h 258"/>
                <a:gd name="T179" fmla="*/ 462 w 462"/>
                <a:gd name="T180" fmla="*/ 258 h 2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2" h="258">
                  <a:moveTo>
                    <a:pt x="4" y="199"/>
                  </a:moveTo>
                  <a:lnTo>
                    <a:pt x="7" y="198"/>
                  </a:lnTo>
                  <a:lnTo>
                    <a:pt x="6" y="195"/>
                  </a:lnTo>
                  <a:lnTo>
                    <a:pt x="6" y="194"/>
                  </a:lnTo>
                  <a:lnTo>
                    <a:pt x="4" y="194"/>
                  </a:lnTo>
                  <a:lnTo>
                    <a:pt x="6" y="187"/>
                  </a:lnTo>
                  <a:lnTo>
                    <a:pt x="6" y="186"/>
                  </a:lnTo>
                  <a:lnTo>
                    <a:pt x="6" y="185"/>
                  </a:lnTo>
                  <a:lnTo>
                    <a:pt x="4" y="182"/>
                  </a:lnTo>
                  <a:lnTo>
                    <a:pt x="3" y="182"/>
                  </a:lnTo>
                  <a:lnTo>
                    <a:pt x="2" y="181"/>
                  </a:lnTo>
                  <a:lnTo>
                    <a:pt x="2" y="178"/>
                  </a:lnTo>
                  <a:lnTo>
                    <a:pt x="4" y="177"/>
                  </a:lnTo>
                  <a:lnTo>
                    <a:pt x="9" y="170"/>
                  </a:lnTo>
                  <a:lnTo>
                    <a:pt x="11" y="160"/>
                  </a:lnTo>
                  <a:lnTo>
                    <a:pt x="9" y="160"/>
                  </a:lnTo>
                  <a:lnTo>
                    <a:pt x="8" y="159"/>
                  </a:lnTo>
                  <a:lnTo>
                    <a:pt x="8" y="157"/>
                  </a:lnTo>
                  <a:lnTo>
                    <a:pt x="7" y="151"/>
                  </a:lnTo>
                  <a:lnTo>
                    <a:pt x="4" y="149"/>
                  </a:lnTo>
                  <a:lnTo>
                    <a:pt x="3" y="149"/>
                  </a:lnTo>
                  <a:lnTo>
                    <a:pt x="2" y="149"/>
                  </a:lnTo>
                  <a:lnTo>
                    <a:pt x="0" y="147"/>
                  </a:lnTo>
                  <a:lnTo>
                    <a:pt x="4" y="142"/>
                  </a:lnTo>
                  <a:lnTo>
                    <a:pt x="4" y="139"/>
                  </a:lnTo>
                  <a:lnTo>
                    <a:pt x="4" y="138"/>
                  </a:lnTo>
                  <a:lnTo>
                    <a:pt x="7" y="131"/>
                  </a:lnTo>
                  <a:lnTo>
                    <a:pt x="8" y="131"/>
                  </a:lnTo>
                  <a:lnTo>
                    <a:pt x="8" y="130"/>
                  </a:lnTo>
                  <a:lnTo>
                    <a:pt x="9" y="130"/>
                  </a:lnTo>
                  <a:lnTo>
                    <a:pt x="12" y="130"/>
                  </a:lnTo>
                  <a:lnTo>
                    <a:pt x="16" y="127"/>
                  </a:lnTo>
                  <a:lnTo>
                    <a:pt x="19" y="125"/>
                  </a:lnTo>
                  <a:lnTo>
                    <a:pt x="19" y="122"/>
                  </a:lnTo>
                  <a:lnTo>
                    <a:pt x="20" y="119"/>
                  </a:lnTo>
                  <a:lnTo>
                    <a:pt x="23" y="118"/>
                  </a:lnTo>
                  <a:lnTo>
                    <a:pt x="23" y="113"/>
                  </a:lnTo>
                  <a:lnTo>
                    <a:pt x="24" y="113"/>
                  </a:lnTo>
                  <a:lnTo>
                    <a:pt x="25" y="109"/>
                  </a:lnTo>
                  <a:lnTo>
                    <a:pt x="26" y="108"/>
                  </a:lnTo>
                  <a:lnTo>
                    <a:pt x="25" y="104"/>
                  </a:lnTo>
                  <a:lnTo>
                    <a:pt x="25" y="102"/>
                  </a:lnTo>
                  <a:lnTo>
                    <a:pt x="25" y="101"/>
                  </a:lnTo>
                  <a:lnTo>
                    <a:pt x="26" y="101"/>
                  </a:lnTo>
                  <a:lnTo>
                    <a:pt x="36" y="89"/>
                  </a:lnTo>
                  <a:lnTo>
                    <a:pt x="37" y="83"/>
                  </a:lnTo>
                  <a:lnTo>
                    <a:pt x="37" y="80"/>
                  </a:lnTo>
                  <a:lnTo>
                    <a:pt x="36" y="77"/>
                  </a:lnTo>
                  <a:lnTo>
                    <a:pt x="38" y="73"/>
                  </a:lnTo>
                  <a:lnTo>
                    <a:pt x="38" y="72"/>
                  </a:lnTo>
                  <a:lnTo>
                    <a:pt x="38" y="67"/>
                  </a:lnTo>
                  <a:lnTo>
                    <a:pt x="38" y="66"/>
                  </a:lnTo>
                  <a:lnTo>
                    <a:pt x="41" y="64"/>
                  </a:lnTo>
                  <a:lnTo>
                    <a:pt x="43" y="63"/>
                  </a:lnTo>
                  <a:lnTo>
                    <a:pt x="46" y="63"/>
                  </a:lnTo>
                  <a:lnTo>
                    <a:pt x="57" y="56"/>
                  </a:lnTo>
                  <a:lnTo>
                    <a:pt x="61" y="60"/>
                  </a:lnTo>
                  <a:lnTo>
                    <a:pt x="62" y="60"/>
                  </a:lnTo>
                  <a:lnTo>
                    <a:pt x="67" y="55"/>
                  </a:lnTo>
                  <a:lnTo>
                    <a:pt x="72" y="54"/>
                  </a:lnTo>
                  <a:lnTo>
                    <a:pt x="74" y="59"/>
                  </a:lnTo>
                  <a:lnTo>
                    <a:pt x="76" y="60"/>
                  </a:lnTo>
                  <a:lnTo>
                    <a:pt x="78" y="60"/>
                  </a:lnTo>
                  <a:lnTo>
                    <a:pt x="80" y="59"/>
                  </a:lnTo>
                  <a:lnTo>
                    <a:pt x="81" y="58"/>
                  </a:lnTo>
                  <a:lnTo>
                    <a:pt x="83" y="58"/>
                  </a:lnTo>
                  <a:lnTo>
                    <a:pt x="84" y="58"/>
                  </a:lnTo>
                  <a:lnTo>
                    <a:pt x="85" y="58"/>
                  </a:lnTo>
                  <a:lnTo>
                    <a:pt x="89" y="62"/>
                  </a:lnTo>
                  <a:lnTo>
                    <a:pt x="91" y="63"/>
                  </a:lnTo>
                  <a:lnTo>
                    <a:pt x="92" y="64"/>
                  </a:lnTo>
                  <a:lnTo>
                    <a:pt x="92" y="63"/>
                  </a:lnTo>
                  <a:lnTo>
                    <a:pt x="93" y="62"/>
                  </a:lnTo>
                  <a:lnTo>
                    <a:pt x="95" y="62"/>
                  </a:lnTo>
                  <a:lnTo>
                    <a:pt x="95" y="60"/>
                  </a:lnTo>
                  <a:lnTo>
                    <a:pt x="97" y="60"/>
                  </a:lnTo>
                  <a:lnTo>
                    <a:pt x="97" y="59"/>
                  </a:lnTo>
                  <a:lnTo>
                    <a:pt x="98" y="56"/>
                  </a:lnTo>
                  <a:lnTo>
                    <a:pt x="102" y="55"/>
                  </a:lnTo>
                  <a:lnTo>
                    <a:pt x="108" y="50"/>
                  </a:lnTo>
                  <a:lnTo>
                    <a:pt x="112" y="49"/>
                  </a:lnTo>
                  <a:lnTo>
                    <a:pt x="112" y="47"/>
                  </a:lnTo>
                  <a:lnTo>
                    <a:pt x="113" y="47"/>
                  </a:lnTo>
                  <a:lnTo>
                    <a:pt x="113" y="46"/>
                  </a:lnTo>
                  <a:lnTo>
                    <a:pt x="112" y="45"/>
                  </a:lnTo>
                  <a:lnTo>
                    <a:pt x="109" y="42"/>
                  </a:lnTo>
                  <a:lnTo>
                    <a:pt x="110" y="41"/>
                  </a:lnTo>
                  <a:lnTo>
                    <a:pt x="110" y="39"/>
                  </a:lnTo>
                  <a:lnTo>
                    <a:pt x="112" y="38"/>
                  </a:lnTo>
                  <a:lnTo>
                    <a:pt x="113" y="38"/>
                  </a:lnTo>
                  <a:lnTo>
                    <a:pt x="115" y="37"/>
                  </a:lnTo>
                  <a:lnTo>
                    <a:pt x="121" y="29"/>
                  </a:lnTo>
                  <a:lnTo>
                    <a:pt x="121" y="28"/>
                  </a:lnTo>
                  <a:lnTo>
                    <a:pt x="125" y="28"/>
                  </a:lnTo>
                  <a:lnTo>
                    <a:pt x="125" y="26"/>
                  </a:lnTo>
                  <a:lnTo>
                    <a:pt x="129" y="25"/>
                  </a:lnTo>
                  <a:lnTo>
                    <a:pt x="130" y="24"/>
                  </a:lnTo>
                  <a:lnTo>
                    <a:pt x="130" y="15"/>
                  </a:lnTo>
                  <a:lnTo>
                    <a:pt x="131" y="15"/>
                  </a:lnTo>
                  <a:lnTo>
                    <a:pt x="134" y="11"/>
                  </a:lnTo>
                  <a:lnTo>
                    <a:pt x="139" y="9"/>
                  </a:lnTo>
                  <a:lnTo>
                    <a:pt x="139" y="8"/>
                  </a:lnTo>
                  <a:lnTo>
                    <a:pt x="142" y="8"/>
                  </a:lnTo>
                  <a:lnTo>
                    <a:pt x="146" y="11"/>
                  </a:lnTo>
                  <a:lnTo>
                    <a:pt x="147" y="11"/>
                  </a:lnTo>
                  <a:lnTo>
                    <a:pt x="151" y="7"/>
                  </a:lnTo>
                  <a:lnTo>
                    <a:pt x="163" y="0"/>
                  </a:lnTo>
                  <a:lnTo>
                    <a:pt x="164" y="0"/>
                  </a:lnTo>
                  <a:lnTo>
                    <a:pt x="165" y="3"/>
                  </a:lnTo>
                  <a:lnTo>
                    <a:pt x="167" y="8"/>
                  </a:lnTo>
                  <a:lnTo>
                    <a:pt x="168" y="9"/>
                  </a:lnTo>
                  <a:lnTo>
                    <a:pt x="169" y="16"/>
                  </a:lnTo>
                  <a:lnTo>
                    <a:pt x="170" y="18"/>
                  </a:lnTo>
                  <a:lnTo>
                    <a:pt x="173" y="22"/>
                  </a:lnTo>
                  <a:lnTo>
                    <a:pt x="174" y="22"/>
                  </a:lnTo>
                  <a:lnTo>
                    <a:pt x="174" y="24"/>
                  </a:lnTo>
                  <a:lnTo>
                    <a:pt x="176" y="25"/>
                  </a:lnTo>
                  <a:lnTo>
                    <a:pt x="180" y="29"/>
                  </a:lnTo>
                  <a:lnTo>
                    <a:pt x="185" y="34"/>
                  </a:lnTo>
                  <a:lnTo>
                    <a:pt x="189" y="38"/>
                  </a:lnTo>
                  <a:lnTo>
                    <a:pt x="191" y="39"/>
                  </a:lnTo>
                  <a:lnTo>
                    <a:pt x="201" y="43"/>
                  </a:lnTo>
                  <a:lnTo>
                    <a:pt x="202" y="43"/>
                  </a:lnTo>
                  <a:lnTo>
                    <a:pt x="206" y="45"/>
                  </a:lnTo>
                  <a:lnTo>
                    <a:pt x="210" y="47"/>
                  </a:lnTo>
                  <a:lnTo>
                    <a:pt x="211" y="50"/>
                  </a:lnTo>
                  <a:lnTo>
                    <a:pt x="211" y="51"/>
                  </a:lnTo>
                  <a:lnTo>
                    <a:pt x="211" y="55"/>
                  </a:lnTo>
                  <a:lnTo>
                    <a:pt x="216" y="60"/>
                  </a:lnTo>
                  <a:lnTo>
                    <a:pt x="219" y="62"/>
                  </a:lnTo>
                  <a:lnTo>
                    <a:pt x="223" y="63"/>
                  </a:lnTo>
                  <a:lnTo>
                    <a:pt x="228" y="63"/>
                  </a:lnTo>
                  <a:lnTo>
                    <a:pt x="231" y="64"/>
                  </a:lnTo>
                  <a:lnTo>
                    <a:pt x="239" y="67"/>
                  </a:lnTo>
                  <a:lnTo>
                    <a:pt x="241" y="67"/>
                  </a:lnTo>
                  <a:lnTo>
                    <a:pt x="242" y="67"/>
                  </a:lnTo>
                  <a:lnTo>
                    <a:pt x="248" y="68"/>
                  </a:lnTo>
                  <a:lnTo>
                    <a:pt x="256" y="71"/>
                  </a:lnTo>
                  <a:lnTo>
                    <a:pt x="259" y="71"/>
                  </a:lnTo>
                  <a:lnTo>
                    <a:pt x="269" y="73"/>
                  </a:lnTo>
                  <a:lnTo>
                    <a:pt x="270" y="75"/>
                  </a:lnTo>
                  <a:lnTo>
                    <a:pt x="278" y="76"/>
                  </a:lnTo>
                  <a:lnTo>
                    <a:pt x="282" y="76"/>
                  </a:lnTo>
                  <a:lnTo>
                    <a:pt x="290" y="77"/>
                  </a:lnTo>
                  <a:lnTo>
                    <a:pt x="292" y="79"/>
                  </a:lnTo>
                  <a:lnTo>
                    <a:pt x="295" y="83"/>
                  </a:lnTo>
                  <a:lnTo>
                    <a:pt x="295" y="85"/>
                  </a:lnTo>
                  <a:lnTo>
                    <a:pt x="296" y="88"/>
                  </a:lnTo>
                  <a:lnTo>
                    <a:pt x="299" y="92"/>
                  </a:lnTo>
                  <a:lnTo>
                    <a:pt x="300" y="94"/>
                  </a:lnTo>
                  <a:lnTo>
                    <a:pt x="303" y="97"/>
                  </a:lnTo>
                  <a:lnTo>
                    <a:pt x="303" y="100"/>
                  </a:lnTo>
                  <a:lnTo>
                    <a:pt x="304" y="100"/>
                  </a:lnTo>
                  <a:lnTo>
                    <a:pt x="307" y="104"/>
                  </a:lnTo>
                  <a:lnTo>
                    <a:pt x="308" y="106"/>
                  </a:lnTo>
                  <a:lnTo>
                    <a:pt x="312" y="111"/>
                  </a:lnTo>
                  <a:lnTo>
                    <a:pt x="313" y="114"/>
                  </a:lnTo>
                  <a:lnTo>
                    <a:pt x="314" y="115"/>
                  </a:lnTo>
                  <a:lnTo>
                    <a:pt x="316" y="119"/>
                  </a:lnTo>
                  <a:lnTo>
                    <a:pt x="317" y="119"/>
                  </a:lnTo>
                  <a:lnTo>
                    <a:pt x="321" y="126"/>
                  </a:lnTo>
                  <a:lnTo>
                    <a:pt x="324" y="130"/>
                  </a:lnTo>
                  <a:lnTo>
                    <a:pt x="322" y="139"/>
                  </a:lnTo>
                  <a:lnTo>
                    <a:pt x="321" y="142"/>
                  </a:lnTo>
                  <a:lnTo>
                    <a:pt x="320" y="144"/>
                  </a:lnTo>
                  <a:lnTo>
                    <a:pt x="318" y="153"/>
                  </a:lnTo>
                  <a:lnTo>
                    <a:pt x="314" y="162"/>
                  </a:lnTo>
                  <a:lnTo>
                    <a:pt x="312" y="168"/>
                  </a:lnTo>
                  <a:lnTo>
                    <a:pt x="311" y="169"/>
                  </a:lnTo>
                  <a:lnTo>
                    <a:pt x="308" y="176"/>
                  </a:lnTo>
                  <a:lnTo>
                    <a:pt x="304" y="185"/>
                  </a:lnTo>
                  <a:lnTo>
                    <a:pt x="300" y="194"/>
                  </a:lnTo>
                  <a:lnTo>
                    <a:pt x="297" y="199"/>
                  </a:lnTo>
                  <a:lnTo>
                    <a:pt x="294" y="207"/>
                  </a:lnTo>
                  <a:lnTo>
                    <a:pt x="294" y="211"/>
                  </a:lnTo>
                  <a:lnTo>
                    <a:pt x="295" y="216"/>
                  </a:lnTo>
                  <a:lnTo>
                    <a:pt x="296" y="220"/>
                  </a:lnTo>
                  <a:lnTo>
                    <a:pt x="296" y="224"/>
                  </a:lnTo>
                  <a:lnTo>
                    <a:pt x="297" y="234"/>
                  </a:lnTo>
                  <a:lnTo>
                    <a:pt x="297" y="237"/>
                  </a:lnTo>
                  <a:lnTo>
                    <a:pt x="301" y="242"/>
                  </a:lnTo>
                  <a:lnTo>
                    <a:pt x="304" y="245"/>
                  </a:lnTo>
                  <a:lnTo>
                    <a:pt x="307" y="246"/>
                  </a:lnTo>
                  <a:lnTo>
                    <a:pt x="312" y="250"/>
                  </a:lnTo>
                  <a:lnTo>
                    <a:pt x="314" y="250"/>
                  </a:lnTo>
                  <a:lnTo>
                    <a:pt x="316" y="252"/>
                  </a:lnTo>
                  <a:lnTo>
                    <a:pt x="317" y="253"/>
                  </a:lnTo>
                  <a:lnTo>
                    <a:pt x="318" y="253"/>
                  </a:lnTo>
                  <a:lnTo>
                    <a:pt x="320" y="253"/>
                  </a:lnTo>
                  <a:lnTo>
                    <a:pt x="320" y="254"/>
                  </a:lnTo>
                  <a:lnTo>
                    <a:pt x="322" y="254"/>
                  </a:lnTo>
                  <a:lnTo>
                    <a:pt x="324" y="255"/>
                  </a:lnTo>
                  <a:lnTo>
                    <a:pt x="324" y="257"/>
                  </a:lnTo>
                  <a:lnTo>
                    <a:pt x="325" y="258"/>
                  </a:lnTo>
                  <a:lnTo>
                    <a:pt x="326" y="257"/>
                  </a:lnTo>
                  <a:lnTo>
                    <a:pt x="328" y="252"/>
                  </a:lnTo>
                  <a:lnTo>
                    <a:pt x="329" y="249"/>
                  </a:lnTo>
                  <a:lnTo>
                    <a:pt x="331" y="242"/>
                  </a:lnTo>
                  <a:lnTo>
                    <a:pt x="333" y="241"/>
                  </a:lnTo>
                  <a:lnTo>
                    <a:pt x="338" y="227"/>
                  </a:lnTo>
                  <a:lnTo>
                    <a:pt x="337" y="227"/>
                  </a:lnTo>
                  <a:lnTo>
                    <a:pt x="337" y="225"/>
                  </a:lnTo>
                  <a:lnTo>
                    <a:pt x="335" y="221"/>
                  </a:lnTo>
                  <a:lnTo>
                    <a:pt x="337" y="216"/>
                  </a:lnTo>
                  <a:lnTo>
                    <a:pt x="335" y="215"/>
                  </a:lnTo>
                  <a:lnTo>
                    <a:pt x="337" y="214"/>
                  </a:lnTo>
                  <a:lnTo>
                    <a:pt x="337" y="212"/>
                  </a:lnTo>
                  <a:lnTo>
                    <a:pt x="338" y="211"/>
                  </a:lnTo>
                  <a:lnTo>
                    <a:pt x="338" y="210"/>
                  </a:lnTo>
                  <a:lnTo>
                    <a:pt x="337" y="206"/>
                  </a:lnTo>
                  <a:lnTo>
                    <a:pt x="337" y="202"/>
                  </a:lnTo>
                  <a:lnTo>
                    <a:pt x="337" y="200"/>
                  </a:lnTo>
                  <a:lnTo>
                    <a:pt x="338" y="200"/>
                  </a:lnTo>
                  <a:lnTo>
                    <a:pt x="337" y="195"/>
                  </a:lnTo>
                  <a:lnTo>
                    <a:pt x="337" y="194"/>
                  </a:lnTo>
                  <a:lnTo>
                    <a:pt x="334" y="193"/>
                  </a:lnTo>
                  <a:lnTo>
                    <a:pt x="334" y="191"/>
                  </a:lnTo>
                  <a:lnTo>
                    <a:pt x="331" y="189"/>
                  </a:lnTo>
                  <a:lnTo>
                    <a:pt x="330" y="178"/>
                  </a:lnTo>
                  <a:lnTo>
                    <a:pt x="334" y="174"/>
                  </a:lnTo>
                  <a:lnTo>
                    <a:pt x="339" y="169"/>
                  </a:lnTo>
                  <a:lnTo>
                    <a:pt x="341" y="170"/>
                  </a:lnTo>
                  <a:lnTo>
                    <a:pt x="347" y="168"/>
                  </a:lnTo>
                  <a:lnTo>
                    <a:pt x="350" y="165"/>
                  </a:lnTo>
                  <a:lnTo>
                    <a:pt x="351" y="166"/>
                  </a:lnTo>
                  <a:lnTo>
                    <a:pt x="352" y="168"/>
                  </a:lnTo>
                  <a:lnTo>
                    <a:pt x="355" y="166"/>
                  </a:lnTo>
                  <a:lnTo>
                    <a:pt x="364" y="152"/>
                  </a:lnTo>
                  <a:lnTo>
                    <a:pt x="364" y="149"/>
                  </a:lnTo>
                  <a:lnTo>
                    <a:pt x="364" y="147"/>
                  </a:lnTo>
                  <a:lnTo>
                    <a:pt x="364" y="145"/>
                  </a:lnTo>
                  <a:lnTo>
                    <a:pt x="364" y="144"/>
                  </a:lnTo>
                  <a:lnTo>
                    <a:pt x="369" y="142"/>
                  </a:lnTo>
                  <a:lnTo>
                    <a:pt x="371" y="139"/>
                  </a:lnTo>
                  <a:lnTo>
                    <a:pt x="375" y="134"/>
                  </a:lnTo>
                  <a:lnTo>
                    <a:pt x="375" y="132"/>
                  </a:lnTo>
                  <a:lnTo>
                    <a:pt x="380" y="134"/>
                  </a:lnTo>
                  <a:lnTo>
                    <a:pt x="383" y="135"/>
                  </a:lnTo>
                  <a:lnTo>
                    <a:pt x="383" y="136"/>
                  </a:lnTo>
                  <a:lnTo>
                    <a:pt x="384" y="135"/>
                  </a:lnTo>
                  <a:lnTo>
                    <a:pt x="389" y="131"/>
                  </a:lnTo>
                  <a:lnTo>
                    <a:pt x="392" y="126"/>
                  </a:lnTo>
                  <a:lnTo>
                    <a:pt x="396" y="115"/>
                  </a:lnTo>
                  <a:lnTo>
                    <a:pt x="394" y="113"/>
                  </a:lnTo>
                  <a:lnTo>
                    <a:pt x="393" y="106"/>
                  </a:lnTo>
                  <a:lnTo>
                    <a:pt x="393" y="104"/>
                  </a:lnTo>
                  <a:lnTo>
                    <a:pt x="393" y="102"/>
                  </a:lnTo>
                  <a:lnTo>
                    <a:pt x="393" y="101"/>
                  </a:lnTo>
                  <a:lnTo>
                    <a:pt x="396" y="96"/>
                  </a:lnTo>
                  <a:lnTo>
                    <a:pt x="396" y="93"/>
                  </a:lnTo>
                  <a:lnTo>
                    <a:pt x="396" y="92"/>
                  </a:lnTo>
                  <a:lnTo>
                    <a:pt x="396" y="88"/>
                  </a:lnTo>
                  <a:lnTo>
                    <a:pt x="393" y="85"/>
                  </a:lnTo>
                  <a:lnTo>
                    <a:pt x="390" y="80"/>
                  </a:lnTo>
                  <a:lnTo>
                    <a:pt x="389" y="79"/>
                  </a:lnTo>
                  <a:lnTo>
                    <a:pt x="385" y="70"/>
                  </a:lnTo>
                  <a:lnTo>
                    <a:pt x="381" y="71"/>
                  </a:lnTo>
                  <a:lnTo>
                    <a:pt x="380" y="67"/>
                  </a:lnTo>
                  <a:lnTo>
                    <a:pt x="383" y="66"/>
                  </a:lnTo>
                  <a:lnTo>
                    <a:pt x="385" y="63"/>
                  </a:lnTo>
                  <a:lnTo>
                    <a:pt x="394" y="66"/>
                  </a:lnTo>
                  <a:lnTo>
                    <a:pt x="396" y="67"/>
                  </a:lnTo>
                  <a:lnTo>
                    <a:pt x="409" y="73"/>
                  </a:lnTo>
                  <a:lnTo>
                    <a:pt x="414" y="77"/>
                  </a:lnTo>
                  <a:lnTo>
                    <a:pt x="427" y="88"/>
                  </a:lnTo>
                  <a:lnTo>
                    <a:pt x="436" y="85"/>
                  </a:lnTo>
                  <a:lnTo>
                    <a:pt x="443" y="84"/>
                  </a:lnTo>
                  <a:lnTo>
                    <a:pt x="445" y="84"/>
                  </a:lnTo>
                  <a:lnTo>
                    <a:pt x="448" y="84"/>
                  </a:lnTo>
                  <a:lnTo>
                    <a:pt x="455" y="84"/>
                  </a:lnTo>
                  <a:lnTo>
                    <a:pt x="462" y="72"/>
                  </a:lnTo>
                  <a:lnTo>
                    <a:pt x="462" y="68"/>
                  </a:lnTo>
                  <a:lnTo>
                    <a:pt x="462" y="67"/>
                  </a:lnTo>
                  <a:lnTo>
                    <a:pt x="461" y="63"/>
                  </a:lnTo>
                  <a:lnTo>
                    <a:pt x="461" y="62"/>
                  </a:lnTo>
                  <a:lnTo>
                    <a:pt x="460" y="54"/>
                  </a:lnTo>
                  <a:lnTo>
                    <a:pt x="457" y="50"/>
                  </a:lnTo>
                  <a:lnTo>
                    <a:pt x="455" y="45"/>
                  </a:lnTo>
                  <a:lnTo>
                    <a:pt x="455" y="43"/>
                  </a:lnTo>
                  <a:lnTo>
                    <a:pt x="456" y="43"/>
                  </a:lnTo>
                  <a:lnTo>
                    <a:pt x="456" y="41"/>
                  </a:lnTo>
                  <a:lnTo>
                    <a:pt x="455" y="39"/>
                  </a:lnTo>
                  <a:lnTo>
                    <a:pt x="455" y="41"/>
                  </a:lnTo>
                  <a:lnTo>
                    <a:pt x="451" y="38"/>
                  </a:lnTo>
                  <a:lnTo>
                    <a:pt x="449" y="37"/>
                  </a:lnTo>
                  <a:lnTo>
                    <a:pt x="447" y="34"/>
                  </a:lnTo>
                  <a:lnTo>
                    <a:pt x="448" y="33"/>
                  </a:lnTo>
                  <a:lnTo>
                    <a:pt x="447" y="28"/>
                  </a:lnTo>
                  <a:lnTo>
                    <a:pt x="445" y="28"/>
                  </a:lnTo>
                  <a:lnTo>
                    <a:pt x="444" y="24"/>
                  </a:lnTo>
                  <a:lnTo>
                    <a:pt x="443" y="25"/>
                  </a:lnTo>
                  <a:lnTo>
                    <a:pt x="443" y="24"/>
                  </a:lnTo>
                  <a:lnTo>
                    <a:pt x="441" y="22"/>
                  </a:lnTo>
                  <a:lnTo>
                    <a:pt x="441" y="21"/>
                  </a:lnTo>
                  <a:lnTo>
                    <a:pt x="439" y="18"/>
                  </a:lnTo>
                  <a:lnTo>
                    <a:pt x="438" y="17"/>
                  </a:lnTo>
                </a:path>
              </a:pathLst>
            </a:custGeom>
            <a:noFill/>
            <a:ln w="5" cap="flat">
              <a:solidFill>
                <a:srgbClr val="B2B2B2"/>
              </a:solidFill>
              <a:prstDash val="solid"/>
              <a:round/>
              <a:headEnd/>
              <a:tailEnd/>
            </a:ln>
          </p:spPr>
          <p:txBody>
            <a:bodyPr/>
            <a:lstStyle/>
            <a:p>
              <a:endParaRPr lang="nb-NO" dirty="0"/>
            </a:p>
          </p:txBody>
        </p:sp>
        <p:sp>
          <p:nvSpPr>
            <p:cNvPr id="2598" name="Rektangel 3071"/>
            <p:cNvSpPr>
              <a:spLocks noChangeArrowheads="1"/>
            </p:cNvSpPr>
            <p:nvPr/>
          </p:nvSpPr>
          <p:spPr bwMode="auto">
            <a:xfrm>
              <a:off x="3059113" y="5013325"/>
              <a:ext cx="1402948" cy="369332"/>
            </a:xfrm>
            <a:prstGeom prst="rect">
              <a:avLst/>
            </a:prstGeom>
            <a:noFill/>
            <a:ln w="9525">
              <a:noFill/>
              <a:miter lim="800000"/>
              <a:headEnd/>
              <a:tailEnd/>
            </a:ln>
          </p:spPr>
          <p:txBody>
            <a:bodyPr wrap="none">
              <a:spAutoFit/>
            </a:bodyPr>
            <a:lstStyle/>
            <a:p>
              <a:r>
                <a:rPr lang="nb-NO" b="1" dirty="0"/>
                <a:t>South-East</a:t>
              </a:r>
            </a:p>
          </p:txBody>
        </p:sp>
        <p:sp>
          <p:nvSpPr>
            <p:cNvPr id="2599" name="Rektangel 3072"/>
            <p:cNvSpPr>
              <a:spLocks noChangeArrowheads="1"/>
            </p:cNvSpPr>
            <p:nvPr/>
          </p:nvSpPr>
          <p:spPr bwMode="auto">
            <a:xfrm>
              <a:off x="5292725" y="1268413"/>
              <a:ext cx="800219" cy="369332"/>
            </a:xfrm>
            <a:prstGeom prst="rect">
              <a:avLst/>
            </a:prstGeom>
            <a:noFill/>
            <a:ln w="9525">
              <a:noFill/>
              <a:miter lim="800000"/>
              <a:headEnd/>
              <a:tailEnd/>
            </a:ln>
          </p:spPr>
          <p:txBody>
            <a:bodyPr wrap="none">
              <a:spAutoFit/>
            </a:bodyPr>
            <a:lstStyle/>
            <a:p>
              <a:r>
                <a:rPr lang="nb-NO" b="1" dirty="0"/>
                <a:t>North</a:t>
              </a:r>
            </a:p>
          </p:txBody>
        </p:sp>
        <p:sp>
          <p:nvSpPr>
            <p:cNvPr id="2600" name="Rektangel 3073"/>
            <p:cNvSpPr>
              <a:spLocks noChangeArrowheads="1"/>
            </p:cNvSpPr>
            <p:nvPr/>
          </p:nvSpPr>
          <p:spPr bwMode="auto">
            <a:xfrm>
              <a:off x="3419475" y="3573463"/>
              <a:ext cx="582211" cy="369332"/>
            </a:xfrm>
            <a:prstGeom prst="rect">
              <a:avLst/>
            </a:prstGeom>
            <a:noFill/>
            <a:ln w="9525">
              <a:noFill/>
              <a:miter lim="800000"/>
              <a:headEnd/>
              <a:tailEnd/>
            </a:ln>
          </p:spPr>
          <p:txBody>
            <a:bodyPr wrap="none">
              <a:spAutoFit/>
            </a:bodyPr>
            <a:lstStyle/>
            <a:p>
              <a:r>
                <a:rPr lang="nb-NO" b="1" dirty="0" err="1"/>
                <a:t>Mid</a:t>
              </a:r>
              <a:endParaRPr lang="nb-NO" b="1" dirty="0"/>
            </a:p>
          </p:txBody>
        </p:sp>
        <p:sp>
          <p:nvSpPr>
            <p:cNvPr id="2601" name="Rektangel 3074"/>
            <p:cNvSpPr>
              <a:spLocks noChangeArrowheads="1"/>
            </p:cNvSpPr>
            <p:nvPr/>
          </p:nvSpPr>
          <p:spPr bwMode="auto">
            <a:xfrm>
              <a:off x="2411413" y="4652963"/>
              <a:ext cx="731932" cy="369332"/>
            </a:xfrm>
            <a:prstGeom prst="rect">
              <a:avLst/>
            </a:prstGeom>
            <a:noFill/>
            <a:ln w="9525">
              <a:noFill/>
              <a:miter lim="800000"/>
              <a:headEnd/>
              <a:tailEnd/>
            </a:ln>
          </p:spPr>
          <p:txBody>
            <a:bodyPr wrap="none">
              <a:spAutoFit/>
            </a:bodyPr>
            <a:lstStyle/>
            <a:p>
              <a:r>
                <a:rPr lang="nb-NO" b="1" dirty="0"/>
                <a:t>West</a:t>
              </a:r>
            </a:p>
          </p:txBody>
        </p:sp>
        <p:sp>
          <p:nvSpPr>
            <p:cNvPr id="2620" name="AutoShape 3"/>
            <p:cNvSpPr>
              <a:spLocks noChangeAspect="1" noChangeArrowheads="1"/>
            </p:cNvSpPr>
            <p:nvPr/>
          </p:nvSpPr>
          <p:spPr bwMode="auto">
            <a:xfrm>
              <a:off x="1922463" y="0"/>
              <a:ext cx="5299075" cy="6858000"/>
            </a:xfrm>
            <a:prstGeom prst="rect">
              <a:avLst/>
            </a:prstGeom>
            <a:noFill/>
            <a:ln w="9525">
              <a:noFill/>
              <a:miter lim="800000"/>
              <a:headEnd/>
              <a:tailEnd/>
            </a:ln>
          </p:spPr>
          <p:txBody>
            <a:bodyPr/>
            <a:lstStyle/>
            <a:p>
              <a:endParaRPr lang="nb-NO"/>
            </a:p>
          </p:txBody>
        </p:sp>
      </p:grpSp>
      <p:sp>
        <p:nvSpPr>
          <p:cNvPr id="1384" name="Rectangle 75"/>
          <p:cNvSpPr>
            <a:spLocks noChangeArrowheads="1"/>
          </p:cNvSpPr>
          <p:nvPr/>
        </p:nvSpPr>
        <p:spPr bwMode="auto">
          <a:xfrm>
            <a:off x="2118929" y="1978025"/>
            <a:ext cx="4814378" cy="5400600"/>
          </a:xfrm>
          <a:prstGeom prst="rect">
            <a:avLst/>
          </a:prstGeom>
          <a:noFill/>
          <a:ln w="9525">
            <a:noFill/>
            <a:miter lim="800000"/>
            <a:headEnd/>
            <a:tailEnd/>
          </a:ln>
        </p:spPr>
        <p:txBody>
          <a:bodyPr/>
          <a:lstStyle/>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The state is responsible for all specialized health care</a:t>
            </a:r>
          </a:p>
          <a:p>
            <a:pPr marL="342900" indent="-342900">
              <a:spcBef>
                <a:spcPct val="20000"/>
              </a:spcBef>
              <a:buSzPct val="100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Four Regional Health Authorities, owned by the state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20 Health Trusts, 19 offers mental health treatment  </a:t>
            </a: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60 hospitals</a:t>
            </a: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Six university hospitals</a:t>
            </a: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80 clinics for mental health treatment for children </a:t>
            </a: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Around 75 clinics for grown ups </a:t>
            </a:r>
          </a:p>
          <a:p>
            <a:pPr marL="342900" indent="-342900">
              <a:spcBef>
                <a:spcPct val="20000"/>
              </a:spcBef>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Hospitals </a:t>
            </a:r>
          </a:p>
        </p:txBody>
      </p:sp>
      <p:sp>
        <p:nvSpPr>
          <p:cNvPr id="15" name="Plassholder for bunntekst 14"/>
          <p:cNvSpPr>
            <a:spLocks noGrp="1"/>
          </p:cNvSpPr>
          <p:nvPr>
            <p:ph type="ftr" sz="quarter" idx="15"/>
          </p:nvPr>
        </p:nvSpPr>
        <p:spPr/>
        <p:txBody>
          <a:bodyPr/>
          <a:lstStyle/>
          <a:p>
            <a:pPr>
              <a:defRPr/>
            </a:pPr>
            <a:endParaRPr lang="nb-NO"/>
          </a:p>
        </p:txBody>
      </p:sp>
      <p:sp>
        <p:nvSpPr>
          <p:cNvPr id="16" name="Plassholder for lysbildenummer 15"/>
          <p:cNvSpPr>
            <a:spLocks noGrp="1"/>
          </p:cNvSpPr>
          <p:nvPr>
            <p:ph type="sldNum" sz="quarter" idx="16"/>
          </p:nvPr>
        </p:nvSpPr>
        <p:spPr/>
        <p:txBody>
          <a:bodyPr/>
          <a:lstStyle/>
          <a:p>
            <a:pPr>
              <a:defRPr/>
            </a:pPr>
            <a:fld id="{E878CB5A-CF35-44DE-8D05-4151E1B8D3A0}" type="slidenum">
              <a:rPr lang="nb-NO" smtClean="0"/>
              <a:pPr>
                <a:defRPr/>
              </a:pPr>
              <a:t>9</a:t>
            </a:fld>
            <a:endParaRPr lang="nb-NO" dirty="0"/>
          </a:p>
        </p:txBody>
      </p:sp>
      <p:sp>
        <p:nvSpPr>
          <p:cNvPr id="1375" name="Tittel 9"/>
          <p:cNvSpPr txBox="1">
            <a:spLocks/>
          </p:cNvSpPr>
          <p:nvPr/>
        </p:nvSpPr>
        <p:spPr bwMode="auto">
          <a:xfrm>
            <a:off x="2159434" y="505620"/>
            <a:ext cx="763226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b="1" kern="0" dirty="0">
                <a:solidFill>
                  <a:srgbClr val="0070C0"/>
                </a:solidFill>
              </a:rPr>
              <a:t>The Hospital Sector</a:t>
            </a:r>
          </a:p>
          <a:p>
            <a:endParaRPr lang="nb-NO" b="1" dirty="0"/>
          </a:p>
        </p:txBody>
      </p:sp>
    </p:spTree>
    <p:extLst>
      <p:ext uri="{BB962C8B-B14F-4D97-AF65-F5344CB8AC3E}">
        <p14:creationId xmlns:p14="http://schemas.microsoft.com/office/powerpoint/2010/main" val="3587961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llETnSvX3k.uKkDhShGxpA"/>
</p:tagLst>
</file>

<file path=ppt/theme/theme1.xml><?xml version="1.0" encoding="utf-8"?>
<a:theme xmlns:a="http://schemas.openxmlformats.org/drawingml/2006/main" name="HOD-pptmal_16-9_Engelsk">
  <a:themeElements>
    <a:clrScheme name="DSS - HOD">
      <a:dk1>
        <a:sysClr val="windowText" lastClr="000000"/>
      </a:dk1>
      <a:lt1>
        <a:sysClr val="window" lastClr="FFFFFF"/>
      </a:lt1>
      <a:dk2>
        <a:srgbClr val="B5BF00"/>
      </a:dk2>
      <a:lt2>
        <a:srgbClr val="EAE8E5"/>
      </a:lt2>
      <a:accent1>
        <a:srgbClr val="B5BF00"/>
      </a:accent1>
      <a:accent2>
        <a:srgbClr val="ECE8B2"/>
      </a:accent2>
      <a:accent3>
        <a:srgbClr val="FF6F20"/>
      </a:accent3>
      <a:accent4>
        <a:srgbClr val="E70033"/>
      </a:accent4>
      <a:accent5>
        <a:srgbClr val="C42695"/>
      </a:accent5>
      <a:accent6>
        <a:srgbClr val="8DB9E5"/>
      </a:accent6>
      <a:hlink>
        <a:srgbClr val="012169"/>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OD-pptmal_16-9_Engelsk.potx" id="{E90BE30D-5256-4A0F-A530-C7FCC5E30FDB}" vid="{0F3B442A-464F-499F-ABD7-19E74CA718F4}"/>
    </a:ext>
  </a:extLst>
</a:theme>
</file>

<file path=ppt/theme/theme2.xml><?xml version="1.0" encoding="utf-8"?>
<a:theme xmlns:a="http://schemas.openxmlformats.org/drawingml/2006/main" name="Dividend">
  <a:themeElements>
    <a:clrScheme name="Custom 9">
      <a:dk1>
        <a:srgbClr val="000000"/>
      </a:dk1>
      <a:lt1>
        <a:srgbClr val="FFFFFF"/>
      </a:lt1>
      <a:dk2>
        <a:srgbClr val="3D3D3D"/>
      </a:dk2>
      <a:lt2>
        <a:srgbClr val="EBEBEB"/>
      </a:lt2>
      <a:accent1>
        <a:srgbClr val="ECD37D"/>
      </a:accent1>
      <a:accent2>
        <a:srgbClr val="DE9746"/>
      </a:accent2>
      <a:accent3>
        <a:srgbClr val="C3C34E"/>
      </a:accent3>
      <a:accent4>
        <a:srgbClr val="AEB9C7"/>
      </a:accent4>
      <a:accent5>
        <a:srgbClr val="057399"/>
      </a:accent5>
      <a:accent6>
        <a:srgbClr val="EF4828"/>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Word-dokument" ma:contentTypeID="0x0101002C1B27F07ED111E5A8370800200C9A66010100EADADFBEAE55E34FADCB4E95F61A1367" ma:contentTypeVersion="6" ma:contentTypeDescription="Opprett et nytt dokument." ma:contentTypeScope="" ma:versionID="c368400923286f73a8dd49bd6be4944a">
  <xsd:schema xmlns:xsd="http://www.w3.org/2001/XMLSchema" xmlns:xs="http://www.w3.org/2001/XMLSchema" xmlns:p="http://schemas.microsoft.com/office/2006/metadata/properties" xmlns:ns1="http://schemas.microsoft.com/sharepoint/v3" xmlns:ns2="e2750f7e-dae1-4eeb-88eb-585d7d6180fd" xmlns:ns3="7f5372ff-d85c-4c3b-b30b-04a94e686fde" xmlns:ns4="793ad56b-b905-482f-99c7-e0ad214f35d2" targetNamespace="http://schemas.microsoft.com/office/2006/metadata/properties" ma:root="true" ma:fieldsID="716df2a78d0cca74bdf4c41d463989b9" ns1:_="" ns2:_="" ns3:_="" ns4:_="">
    <xsd:import namespace="http://schemas.microsoft.com/sharepoint/v3"/>
    <xsd:import namespace="e2750f7e-dae1-4eeb-88eb-585d7d6180fd"/>
    <xsd:import namespace="7f5372ff-d85c-4c3b-b30b-04a94e686fde"/>
    <xsd:import namespace="793ad56b-b905-482f-99c7-e0ad214f35d2"/>
    <xsd:element name="properties">
      <xsd:complexType>
        <xsd:sequence>
          <xsd:element name="documentManagement">
            <xsd:complexType>
              <xsd:all>
                <xsd:element ref="ns3:DssDokumentstatus" minOccurs="0"/>
                <xsd:element ref="ns4:DssWebsakRef" minOccurs="0"/>
                <xsd:element ref="ns4:DssArchivable" minOccurs="0"/>
                <xsd:element ref="ns3:DssForfattere" minOccurs="0"/>
                <xsd:element ref="ns1:AssignedTo" minOccurs="0"/>
                <xsd:element ref="ns3:DssNotater" minOccurs="0"/>
                <xsd:element ref="ns3:DssRelaterteOppgaver" minOccurs="0"/>
                <xsd:element ref="ns2:DssFremhevet" minOccurs="0"/>
                <xsd:element ref="ns2:j358d4f44c8d4407bfdadb89ca0d912c" minOccurs="0"/>
                <xsd:element ref="ns2:naaceca72bec4d24bb1cecbf74ad109d" minOccurs="0"/>
                <xsd:element ref="ns2:ja062c7924ed4f31b584a4220ff29390" minOccurs="0"/>
                <xsd:element ref="ns3:TaxCatchAll" minOccurs="0"/>
                <xsd:element ref="ns3:TaxCatchAllLabel" minOccurs="0"/>
                <xsd:element ref="ns2:ec4548291c174201804f8d6e346b5e78"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10" nillable="true" ma:displayName="Tilordnet til" ma:list="UserInfo"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750f7e-dae1-4eeb-88eb-585d7d6180fd" elementFormDefault="qualified">
    <xsd:import namespace="http://schemas.microsoft.com/office/2006/documentManagement/types"/>
    <xsd:import namespace="http://schemas.microsoft.com/office/infopath/2007/PartnerControls"/>
    <xsd:element name="DssFremhevet" ma:index="13" nillable="true" ma:displayName="Fremhevet" ma:description="Fremhevet dokument vises på Om rommet siden." ma:internalName="DssFremhevet">
      <xsd:simpleType>
        <xsd:restriction base="dms:Boolean"/>
      </xsd:simpleType>
    </xsd:element>
    <xsd:element name="j358d4f44c8d4407bfdadb89ca0d912c" ma:index="14" nillable="true" ma:displayName="Dokumenttype_0" ma:hidden="true" ma:internalName="j358d4f44c8d4407bfdadb89ca0d912c">
      <xsd:simpleType>
        <xsd:restriction base="dms:Note"/>
      </xsd:simpleType>
    </xsd:element>
    <xsd:element name="naaceca72bec4d24bb1cecbf74ad109d" ma:index="16" nillable="true" ma:taxonomy="true" ma:internalName="naaceca72bec4d24bb1cecbf74ad109d" ma:taxonomyFieldName="DssBeskyttelsesnivaa" ma:displayName="Beskyttelsesnivå" ma:fieldId="{7aaceca7-2bec-4d24-bb1c-ecbf74ad109d}" ma:sspId="e8f274a9-437c-482f-aead-0ceda3ac7715" ma:termSetId="330096b9-3419-44d4-a412-abfcceee59f7" ma:anchorId="00000000-0000-0000-0000-000000000000" ma:open="false" ma:isKeyword="false">
      <xsd:complexType>
        <xsd:sequence>
          <xsd:element ref="pc:Terms" minOccurs="0" maxOccurs="1"/>
        </xsd:sequence>
      </xsd:complexType>
    </xsd:element>
    <xsd:element name="ja062c7924ed4f31b584a4220ff29390" ma:index="20" nillable="true" ma:taxonomy="true" ma:internalName="ja062c7924ed4f31b584a4220ff29390" ma:taxonomyFieldName="DssEmneord" ma:displayName="Emneord" ma:fieldId="{3a062c79-24ed-4f31-b584-a4220ff29390}" ma:sspId="dd1c9695-082f-4d62-9abb-ef5a22d84609" ma:termSetId="76727dcf-a431-492e-96ad-c8e0e60c175f" ma:anchorId="7105218d-0892-4891-943d-c03bbd49b735" ma:open="false" ma:isKeyword="false">
      <xsd:complexType>
        <xsd:sequence>
          <xsd:element ref="pc:Terms" minOccurs="0" maxOccurs="1"/>
        </xsd:sequence>
      </xsd:complexType>
    </xsd:element>
    <xsd:element name="ec4548291c174201804f8d6e346b5e78" ma:index="24" nillable="true" ma:taxonomy="true" ma:internalName="ec4548291c174201804f8d6e346b5e78" ma:taxonomyFieldName="DssFunksjon" ma:displayName="Funksjon" ma:fieldId="{ec454829-1c17-4201-804f-8d6e346b5e78}" ma:sspId="dd1c9695-082f-4d62-9abb-ef5a22d84609" ma:termSetId="1d0cee9e-e85d-4bdd-9786-976123513522" ma:anchorId="00000000-0000-0000-0000-000000000000" ma:open="false" ma:isKeyword="false">
      <xsd:complexType>
        <xsd:sequence>
          <xsd:element ref="pc:Terms" minOccurs="0" maxOccurs="1"/>
        </xsd:sequence>
      </xsd:complexType>
    </xsd:element>
    <xsd:element name="SharedWithUsers" ma:index="2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5372ff-d85c-4c3b-b30b-04a94e686fde" elementFormDefault="qualified">
    <xsd:import namespace="http://schemas.microsoft.com/office/2006/documentManagement/types"/>
    <xsd:import namespace="http://schemas.microsoft.com/office/infopath/2007/PartnerControls"/>
    <xsd:element name="DssDokumentstatus" ma:index="6" nillable="true" ma:displayName="Dokumentstatus" ma:default="Under arbeid" ma:description="" ma:internalName="DssDokumentstatus">
      <xsd:simpleType>
        <xsd:restriction base="dms:Choice">
          <xsd:enumeration value="Under arbeid"/>
          <xsd:enumeration value="Ferdig"/>
          <xsd:enumeration value="Lagret i WebSak"/>
        </xsd:restriction>
      </xsd:simpleType>
    </xsd:element>
    <xsd:element name="DssForfattere" ma:index="9" nillable="true" ma:displayName="Forfattere" ma:description="" ma:internalName="DssForfatter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ssNotater" ma:index="11" nillable="true" ma:displayName="Notater" ma:internalName="DssNotater">
      <xsd:simpleType>
        <xsd:restriction base="dms:Note">
          <xsd:maxLength value="255"/>
        </xsd:restriction>
      </xsd:simpleType>
    </xsd:element>
    <xsd:element name="DssRelaterteOppgaver" ma:index="12" nillable="true" ma:displayName="Relaterte oppgaver" ma:list="{e7c274b9-5dad-458f-bff2-22554ee890be}" ma:internalName="DssRelaterteOppgaver" ma:showField="Title" ma:web="7f5372ff-d85c-4c3b-b30b-04a94e686fde">
      <xsd:complexType>
        <xsd:complexContent>
          <xsd:extension base="dms:MultiChoiceLookup">
            <xsd:sequence>
              <xsd:element name="Value" type="dms:Lookup" maxOccurs="unbounded" minOccurs="0" nillable="true"/>
            </xsd:sequence>
          </xsd:extension>
        </xsd:complexContent>
      </xsd:complexType>
    </xsd:element>
    <xsd:element name="TaxCatchAll" ma:index="21" nillable="true" ma:displayName="Taxonomy Catch All Column" ma:hidden="true" ma:list="{32bc78b1-429a-4eb6-8a95-058e314d1594}" ma:internalName="TaxCatchAll" ma:showField="CatchAllData" ma:web="7f5372ff-d85c-4c3b-b30b-04a94e686fde">
      <xsd:complexType>
        <xsd:complexContent>
          <xsd:extension base="dms:MultiChoiceLookup">
            <xsd:sequence>
              <xsd:element name="Value" type="dms:Lookup" maxOccurs="unbounded" minOccurs="0" nillable="true"/>
            </xsd:sequence>
          </xsd:extension>
        </xsd:complexContent>
      </xsd:complexType>
    </xsd:element>
    <xsd:element name="TaxCatchAllLabel" ma:index="22" nillable="true" ma:displayName="Taxonomy Catch All Column1" ma:hidden="true" ma:list="{32bc78b1-429a-4eb6-8a95-058e314d1594}" ma:internalName="TaxCatchAllLabel" ma:readOnly="true" ma:showField="CatchAllDataLabel" ma:web="7f5372ff-d85c-4c3b-b30b-04a94e686fd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3ad56b-b905-482f-99c7-e0ad214f35d2" elementFormDefault="qualified">
    <xsd:import namespace="http://schemas.microsoft.com/office/2006/documentManagement/types"/>
    <xsd:import namespace="http://schemas.microsoft.com/office/infopath/2007/PartnerControls"/>
    <xsd:element name="DssWebsakRef" ma:index="7" nillable="true" ma:displayName="WebSak-referanse" ma:description="Referanse i WebSak" ma:internalName="DssWebsakRef">
      <xsd:simpleType>
        <xsd:restriction base="dms:Text"/>
      </xsd:simpleType>
    </xsd:element>
    <xsd:element name="DssArchivable" ma:index="8" nillable="true" ma:displayName="Arkivverdig" ma:description="" ma:internalName="DssArchivabl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ssRelaterteOppgaver xmlns="7f5372ff-d85c-4c3b-b30b-04a94e686fde"/>
    <j358d4f44c8d4407bfdadb89ca0d912c xmlns="e2750f7e-dae1-4eeb-88eb-585d7d6180fd" xsi:nil="true"/>
    <TaxCatchAll xmlns="7f5372ff-d85c-4c3b-b30b-04a94e686fde"/>
    <AssignedTo xmlns="http://schemas.microsoft.com/sharepoint/v3">
      <UserInfo>
        <DisplayName/>
        <AccountId xsi:nil="true"/>
        <AccountType/>
      </UserInfo>
    </AssignedTo>
    <DssNotater xmlns="7f5372ff-d85c-4c3b-b30b-04a94e686fde" xsi:nil="true"/>
    <ec4548291c174201804f8d6e346b5e78 xmlns="e2750f7e-dae1-4eeb-88eb-585d7d6180fd">
      <Terms xmlns="http://schemas.microsoft.com/office/infopath/2007/PartnerControls"/>
    </ec4548291c174201804f8d6e346b5e78>
    <ja062c7924ed4f31b584a4220ff29390 xmlns="e2750f7e-dae1-4eeb-88eb-585d7d6180fd">
      <Terms xmlns="http://schemas.microsoft.com/office/infopath/2007/PartnerControls"/>
    </ja062c7924ed4f31b584a4220ff29390>
    <DssArchivable xmlns="793ad56b-b905-482f-99c7-e0ad214f35d2" xsi:nil="true"/>
    <DssWebsakRef xmlns="793ad56b-b905-482f-99c7-e0ad214f35d2" xsi:nil="true"/>
    <DssForfattere xmlns="7f5372ff-d85c-4c3b-b30b-04a94e686fde">
      <UserInfo>
        <DisplayName/>
        <AccountId xsi:nil="true"/>
        <AccountType/>
      </UserInfo>
    </DssForfattere>
    <naaceca72bec4d24bb1cecbf74ad109d xmlns="e2750f7e-dae1-4eeb-88eb-585d7d6180fd">
      <Terms xmlns="http://schemas.microsoft.com/office/infopath/2007/PartnerControls"/>
    </naaceca72bec4d24bb1cecbf74ad109d>
    <DssFremhevet xmlns="e2750f7e-dae1-4eeb-88eb-585d7d6180fd" xsi:nil="true"/>
    <DssDokumentstatus xmlns="7f5372ff-d85c-4c3b-b30b-04a94e686fde">Under arbeid</DssDokumentstatus>
    <SharedWithUsers xmlns="e2750f7e-dae1-4eeb-88eb-585d7d6180fd">
      <UserInfo>
        <DisplayName>Jonas Aga Uchermann</DisplayName>
        <AccountId>121</AccountId>
        <AccountType/>
      </UserInfo>
      <UserInfo>
        <DisplayName>Sjur Øverbø Andersen</DisplayName>
        <AccountId>45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D49BB5-A571-4A82-A93B-B4B442AB94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2750f7e-dae1-4eeb-88eb-585d7d6180fd"/>
    <ds:schemaRef ds:uri="7f5372ff-d85c-4c3b-b30b-04a94e686fde"/>
    <ds:schemaRef ds:uri="793ad56b-b905-482f-99c7-e0ad214f3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B9B18-BE05-4A81-8CAE-15BB0FFBBF57}">
  <ds:schemaRefs>
    <ds:schemaRef ds:uri="e2750f7e-dae1-4eeb-88eb-585d7d6180fd"/>
    <ds:schemaRef ds:uri="http://schemas.microsoft.com/sharepoint/v3"/>
    <ds:schemaRef ds:uri="http://purl.org/dc/terms/"/>
    <ds:schemaRef ds:uri="http://schemas.openxmlformats.org/package/2006/metadata/core-properties"/>
    <ds:schemaRef ds:uri="http://schemas.microsoft.com/office/2006/documentManagement/types"/>
    <ds:schemaRef ds:uri="7f5372ff-d85c-4c3b-b30b-04a94e686fde"/>
    <ds:schemaRef ds:uri="http://purl.org/dc/elements/1.1/"/>
    <ds:schemaRef ds:uri="http://schemas.microsoft.com/office/2006/metadata/properties"/>
    <ds:schemaRef ds:uri="http://schemas.microsoft.com/office/infopath/2007/PartnerControls"/>
    <ds:schemaRef ds:uri="793ad56b-b905-482f-99c7-e0ad214f35d2"/>
    <ds:schemaRef ds:uri="http://www.w3.org/XML/1998/namespace"/>
    <ds:schemaRef ds:uri="http://purl.org/dc/dcmitype/"/>
  </ds:schemaRefs>
</ds:datastoreItem>
</file>

<file path=customXml/itemProps3.xml><?xml version="1.0" encoding="utf-8"?>
<ds:datastoreItem xmlns:ds="http://schemas.openxmlformats.org/officeDocument/2006/customXml" ds:itemID="{85FA0055-CF5E-4A07-B13F-9717E03A7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HOD_Powerpoint_Engelsk</Template>
  <TotalTime>599</TotalTime>
  <Words>2679</Words>
  <Application>Microsoft Office PowerPoint</Application>
  <PresentationFormat>Widescreen</PresentationFormat>
  <Paragraphs>345</Paragraphs>
  <Slides>42</Slides>
  <Notes>41</Notes>
  <HiddenSlides>6</HiddenSlides>
  <MMClips>0</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42</vt:i4>
      </vt:variant>
    </vt:vector>
  </HeadingPairs>
  <TitlesOfParts>
    <vt:vector size="51" baseType="lpstr">
      <vt:lpstr>Arial</vt:lpstr>
      <vt:lpstr>Calibri</vt:lpstr>
      <vt:lpstr>Gill Sans MT</vt:lpstr>
      <vt:lpstr>Open Sans</vt:lpstr>
      <vt:lpstr>Verdana</vt:lpstr>
      <vt:lpstr>Wingdings</vt:lpstr>
      <vt:lpstr>Wingdings 2</vt:lpstr>
      <vt:lpstr>HOD-pptmal_16-9_Engelsk</vt:lpstr>
      <vt:lpstr>Dividend</vt:lpstr>
      <vt:lpstr>PowerPoint-presentasjon</vt:lpstr>
      <vt:lpstr>Program</vt:lpstr>
      <vt:lpstr>The Norwegian Healthcare System </vt:lpstr>
      <vt:lpstr> Norway </vt:lpstr>
      <vt:lpstr>Basic facts on Norway </vt:lpstr>
      <vt:lpstr>PowerPoint-presentasjon</vt:lpstr>
      <vt:lpstr>PowerPoint-presentasjon</vt:lpstr>
      <vt:lpstr>PowerPoint-presentasjon</vt:lpstr>
      <vt:lpstr>PowerPoint-presentasjon</vt:lpstr>
      <vt:lpstr>PowerPoint-presentasjon</vt:lpstr>
      <vt:lpstr>Challenges</vt:lpstr>
      <vt:lpstr>Goals and tools to meet the challenges</vt:lpstr>
      <vt:lpstr>PowerPoint-presentasjon</vt:lpstr>
      <vt:lpstr>PowerPoint-presentasjon</vt:lpstr>
      <vt:lpstr>Girls’ mental health issues as seen in various surveys</vt:lpstr>
      <vt:lpstr>More children and young people referred to mental health services</vt:lpstr>
      <vt:lpstr>PowerPoint-presentasjon</vt:lpstr>
      <vt:lpstr>One of several important initiatives in health</vt:lpstr>
      <vt:lpstr>PowerPoint-presentasjon</vt:lpstr>
      <vt:lpstr>The promotion of good mental health and preventative mental health work</vt:lpstr>
      <vt:lpstr>The promotion of good mental health and preventative mental health work</vt:lpstr>
      <vt:lpstr>Good services where people live</vt:lpstr>
      <vt:lpstr> Some facts about patients in specialized mental health services </vt:lpstr>
      <vt:lpstr>Development </vt:lpstr>
      <vt:lpstr>Good services where people live</vt:lpstr>
      <vt:lpstr>Good services where people live</vt:lpstr>
      <vt:lpstr>Take care of professionals</vt:lpstr>
      <vt:lpstr>Services for people with severe and complex needs</vt:lpstr>
      <vt:lpstr>PowerPoint-presentasjon</vt:lpstr>
      <vt:lpstr>Involuntary treatment </vt:lpstr>
      <vt:lpstr>Danger and treatment – legal basis in different countries  </vt:lpstr>
      <vt:lpstr>Compulsory admissions per 100,000 inhabitants (Old numbers) </vt:lpstr>
      <vt:lpstr>Drug-free options in specialiced mental health care </vt:lpstr>
      <vt:lpstr>Legislation on decision-making competence in mental health care (2017 -&gt; )</vt:lpstr>
      <vt:lpstr>decision-making competence (continued)</vt:lpstr>
      <vt:lpstr>Drug policies and specialised treatment</vt:lpstr>
      <vt:lpstr>Drug reform 2021</vt:lpstr>
      <vt:lpstr>Prevention and treatment reform</vt:lpstr>
      <vt:lpstr>New reform – balanced approach to substance abuse</vt:lpstr>
      <vt:lpstr>Main approaches</vt:lpstr>
      <vt:lpstr>Treatment policies </vt:lpstr>
      <vt:lpstr>Thank you!</vt:lpstr>
    </vt:vector>
  </TitlesOfParts>
  <Company>DSS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Randmæl Morten</dc:creator>
  <cp:lastModifiedBy>Huus Gitte</cp:lastModifiedBy>
  <cp:revision>25</cp:revision>
  <cp:lastPrinted>2023-06-19T11:42:04Z</cp:lastPrinted>
  <dcterms:created xsi:type="dcterms:W3CDTF">2022-08-23T11:50:40Z</dcterms:created>
  <dcterms:modified xsi:type="dcterms:W3CDTF">2023-06-20T11:28:24Z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2cb0b57-dde8-42fe-9f44-53162ebab993_Enabled">
    <vt:lpwstr>true</vt:lpwstr>
  </property>
  <property fmtid="{D5CDD505-2E9C-101B-9397-08002B2CF9AE}" pid="3" name="MSIP_Label_52cb0b57-dde8-42fe-9f44-53162ebab993_SetDate">
    <vt:lpwstr>2022-08-23T11:50:40Z</vt:lpwstr>
  </property>
  <property fmtid="{D5CDD505-2E9C-101B-9397-08002B2CF9AE}" pid="4" name="MSIP_Label_52cb0b57-dde8-42fe-9f44-53162ebab993_Method">
    <vt:lpwstr>Standard</vt:lpwstr>
  </property>
  <property fmtid="{D5CDD505-2E9C-101B-9397-08002B2CF9AE}" pid="5" name="MSIP_Label_52cb0b57-dde8-42fe-9f44-53162ebab993_Name">
    <vt:lpwstr>Intern (HOD)</vt:lpwstr>
  </property>
  <property fmtid="{D5CDD505-2E9C-101B-9397-08002B2CF9AE}" pid="6" name="MSIP_Label_52cb0b57-dde8-42fe-9f44-53162ebab993_SiteId">
    <vt:lpwstr>f696e186-1c3b-44cd-bf76-5ace0e7007bd</vt:lpwstr>
  </property>
  <property fmtid="{D5CDD505-2E9C-101B-9397-08002B2CF9AE}" pid="7" name="MSIP_Label_52cb0b57-dde8-42fe-9f44-53162ebab993_ActionId">
    <vt:lpwstr>fd2cabfb-06ae-4418-9825-8dd339a202f7</vt:lpwstr>
  </property>
  <property fmtid="{D5CDD505-2E9C-101B-9397-08002B2CF9AE}" pid="8" name="MSIP_Label_52cb0b57-dde8-42fe-9f44-53162ebab993_ContentBits">
    <vt:lpwstr>0</vt:lpwstr>
  </property>
  <property fmtid="{D5CDD505-2E9C-101B-9397-08002B2CF9AE}" pid="9" name="ContentTypeId">
    <vt:lpwstr>0x0101002C1B27F07ED111E5A8370800200C9A66010100EADADFBEAE55E34FADCB4E95F61A1367</vt:lpwstr>
  </property>
  <property fmtid="{D5CDD505-2E9C-101B-9397-08002B2CF9AE}" pid="10" name="DssFunksjon">
    <vt:lpwstr/>
  </property>
  <property fmtid="{D5CDD505-2E9C-101B-9397-08002B2CF9AE}" pid="11" name="DssBeskyttelsesnivaa">
    <vt:lpwstr/>
  </property>
  <property fmtid="{D5CDD505-2E9C-101B-9397-08002B2CF9AE}" pid="12" name="DssEmneord">
    <vt:lpwstr/>
  </property>
</Properties>
</file>