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69" r:id="rId5"/>
    <p:sldId id="259" r:id="rId6"/>
    <p:sldId id="270" r:id="rId7"/>
    <p:sldId id="261" r:id="rId8"/>
    <p:sldId id="265" r:id="rId9"/>
    <p:sldId id="263" r:id="rId10"/>
    <p:sldId id="266" r:id="rId11"/>
    <p:sldId id="268" r:id="rId12"/>
    <p:sldId id="267" r:id="rId13"/>
  </p:sldIdLst>
  <p:sldSz cx="12192000" cy="6858000"/>
  <p:notesSz cx="6810375" cy="99425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ctr">
              <a:defRPr sz="6000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103632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561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65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rrowheads="1"/>
          </p:cNvSpPr>
          <p:nvPr/>
        </p:nvSpPr>
        <p:spPr bwMode="auto">
          <a:xfrm>
            <a:off x="0" y="-101599"/>
            <a:ext cx="12192000" cy="6426199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103632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080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4A93"/>
              </a:buClr>
              <a:defRPr/>
            </a:lvl1pPr>
            <a:lvl2pPr>
              <a:buClr>
                <a:srgbClr val="9CC5C9"/>
              </a:buClr>
              <a:defRPr/>
            </a:lvl2pPr>
            <a:lvl3pPr>
              <a:buClr>
                <a:srgbClr val="9CC5C9"/>
              </a:buClr>
              <a:defRPr/>
            </a:lvl3pPr>
            <a:lvl4pPr>
              <a:buClr>
                <a:srgbClr val="9CC5C9"/>
              </a:buClr>
              <a:defRPr/>
            </a:lvl4pPr>
            <a:lvl5pPr>
              <a:buClr>
                <a:srgbClr val="9CC5C9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36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014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004A93"/>
              </a:buClr>
              <a:defRPr/>
            </a:lvl1pPr>
            <a:lvl2pPr>
              <a:buClr>
                <a:srgbClr val="9CC5C9"/>
              </a:buClr>
              <a:defRPr/>
            </a:lvl2pPr>
            <a:lvl3pPr>
              <a:buClr>
                <a:srgbClr val="9CC5C9"/>
              </a:buClr>
              <a:defRPr/>
            </a:lvl3pPr>
            <a:lvl4pPr>
              <a:buClr>
                <a:srgbClr val="9CC5C9"/>
              </a:buClr>
              <a:defRPr/>
            </a:lvl4pPr>
            <a:lvl5pPr>
              <a:buClr>
                <a:srgbClr val="9CC5C9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004A93"/>
              </a:buClr>
              <a:defRPr/>
            </a:lvl1pPr>
            <a:lvl2pPr>
              <a:buClr>
                <a:srgbClr val="9CC5C9"/>
              </a:buClr>
              <a:defRPr/>
            </a:lvl2pPr>
            <a:lvl3pPr>
              <a:buClr>
                <a:srgbClr val="9CC5C9"/>
              </a:buClr>
              <a:defRPr/>
            </a:lvl3pPr>
            <a:lvl4pPr>
              <a:buClr>
                <a:srgbClr val="9CC5C9"/>
              </a:buClr>
              <a:defRPr/>
            </a:lvl4pPr>
            <a:lvl5pPr>
              <a:buClr>
                <a:srgbClr val="9CC5C9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461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buClr>
                <a:srgbClr val="004A93"/>
              </a:buClr>
              <a:defRPr/>
            </a:lvl1pPr>
            <a:lvl2pPr>
              <a:buClr>
                <a:srgbClr val="9CC5C9"/>
              </a:buClr>
              <a:defRPr/>
            </a:lvl2pPr>
            <a:lvl3pPr>
              <a:buClr>
                <a:srgbClr val="9CC5C9"/>
              </a:buClr>
              <a:defRPr/>
            </a:lvl3pPr>
            <a:lvl4pPr>
              <a:buClr>
                <a:srgbClr val="9CC5C9"/>
              </a:buClr>
              <a:defRPr/>
            </a:lvl4pPr>
            <a:lvl5pPr>
              <a:buClr>
                <a:srgbClr val="9CC5C9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buClr>
                <a:srgbClr val="004A93"/>
              </a:buClr>
              <a:defRPr/>
            </a:lvl1pPr>
            <a:lvl2pPr>
              <a:buClr>
                <a:srgbClr val="9CC5C9"/>
              </a:buClr>
              <a:defRPr/>
            </a:lvl2pPr>
            <a:lvl3pPr>
              <a:buClr>
                <a:srgbClr val="A5C5C9"/>
              </a:buClr>
              <a:defRPr/>
            </a:lvl3pPr>
            <a:lvl4pPr>
              <a:buClr>
                <a:srgbClr val="9CC5C9"/>
              </a:buClr>
              <a:defRPr/>
            </a:lvl4pPr>
            <a:lvl5pPr>
              <a:buClr>
                <a:srgbClr val="9CC5C9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594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89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237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buClr>
                <a:srgbClr val="004A93"/>
              </a:buClr>
              <a:defRPr sz="3200"/>
            </a:lvl1pPr>
            <a:lvl2pPr>
              <a:buClr>
                <a:srgbClr val="9CC5C9"/>
              </a:buClr>
              <a:defRPr sz="2800"/>
            </a:lvl2pPr>
            <a:lvl3pPr>
              <a:buClr>
                <a:srgbClr val="9CC5C9"/>
              </a:buClr>
              <a:defRPr sz="2400"/>
            </a:lvl3pPr>
            <a:lvl4pPr>
              <a:buClr>
                <a:srgbClr val="9CC5C9"/>
              </a:buClr>
              <a:defRPr sz="2000"/>
            </a:lvl4pPr>
            <a:lvl5pPr>
              <a:buClr>
                <a:srgbClr val="9CC5C9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563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PPT_bunnnorsk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4027"/>
            <a:ext cx="12192000" cy="4724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1860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9200" y="6418607"/>
            <a:ext cx="51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5B732E1-1F70-4B90-B31C-01065873BEEF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 descr="PPT_bunnnorsk.jp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6616"/>
          <a:stretch/>
        </p:blipFill>
        <p:spPr bwMode="auto">
          <a:xfrm>
            <a:off x="-23665" y="6412309"/>
            <a:ext cx="5796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 descr="PPT_bunnnorsk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78" y="6412309"/>
            <a:ext cx="9144001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92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4A9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C5C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C5C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C5C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C5C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1395663"/>
          </a:xfrm>
        </p:spPr>
        <p:txBody>
          <a:bodyPr/>
          <a:lstStyle/>
          <a:p>
            <a:r>
              <a:rPr lang="nb-NO" dirty="0"/>
              <a:t>Lovisenberg </a:t>
            </a:r>
            <a:r>
              <a:rPr lang="nb-NO" dirty="0" err="1"/>
              <a:t>Diaconal</a:t>
            </a:r>
            <a:r>
              <a:rPr lang="nb-NO" dirty="0"/>
              <a:t> Hospital</a:t>
            </a: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914400" y="1692442"/>
            <a:ext cx="10363200" cy="4612105"/>
          </a:xfrm>
        </p:spPr>
        <p:txBody>
          <a:bodyPr/>
          <a:lstStyle/>
          <a:p>
            <a:pPr algn="l"/>
            <a:r>
              <a:rPr lang="nb-NO" sz="2800" dirty="0">
                <a:latin typeface="+mn-lt"/>
                <a:cs typeface="Times New Roman" panose="02020603050405020304" pitchFamily="18" charset="0"/>
              </a:rPr>
              <a:t>Catchment area: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ca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2800" dirty="0" smtClean="0">
                <a:latin typeface="+mn-lt"/>
                <a:cs typeface="Times New Roman" panose="02020603050405020304" pitchFamily="18" charset="0"/>
              </a:rPr>
              <a:t>200000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population</a:t>
            </a:r>
            <a:endParaRPr lang="nb-NO" sz="2800" dirty="0"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nb-NO" sz="28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divided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in 3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districts</a:t>
            </a:r>
            <a:endParaRPr lang="nb-NO" sz="2800" dirty="0">
              <a:latin typeface="+mn-lt"/>
              <a:cs typeface="Times New Roman" panose="02020603050405020304" pitchFamily="18" charset="0"/>
            </a:endParaRPr>
          </a:p>
          <a:p>
            <a:pPr algn="l"/>
            <a:endParaRPr lang="nb-NO" sz="2800" dirty="0"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P</a:t>
            </a:r>
            <a:r>
              <a:rPr lang="nb-NO" sz="2800" dirty="0" err="1" smtClean="0">
                <a:latin typeface="+mn-lt"/>
                <a:cs typeface="Times New Roman" panose="02020603050405020304" pitchFamily="18" charset="0"/>
              </a:rPr>
              <a:t>opulation</a:t>
            </a:r>
            <a:r>
              <a:rPr lang="nb-NO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in general</a:t>
            </a:r>
          </a:p>
          <a:p>
            <a:pPr algn="l"/>
            <a:r>
              <a:rPr lang="nb-NO" sz="2800" dirty="0">
                <a:latin typeface="+mn-lt"/>
                <a:cs typeface="Times New Roman" panose="02020603050405020304" pitchFamily="18" charset="0"/>
              </a:rPr>
              <a:t>		migrants</a:t>
            </a:r>
          </a:p>
          <a:p>
            <a:pPr algn="l"/>
            <a:r>
              <a:rPr lang="nb-NO" sz="2800" dirty="0">
                <a:latin typeface="+mn-lt"/>
                <a:cs typeface="Times New Roman" panose="02020603050405020304" pitchFamily="18" charset="0"/>
              </a:rPr>
              <a:t>		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addiction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problems</a:t>
            </a:r>
          </a:p>
          <a:p>
            <a:pPr algn="l"/>
            <a:r>
              <a:rPr lang="nb-NO" sz="2800" dirty="0">
                <a:latin typeface="+mn-lt"/>
                <a:cs typeface="Times New Roman" panose="02020603050405020304" pitchFamily="18" charset="0"/>
              </a:rPr>
              <a:t>		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economical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challenges</a:t>
            </a:r>
            <a:endParaRPr lang="nb-NO" sz="2800" dirty="0">
              <a:latin typeface="+mn-lt"/>
              <a:cs typeface="Times New Roman" panose="02020603050405020304" pitchFamily="18" charset="0"/>
            </a:endParaRPr>
          </a:p>
          <a:p>
            <a:pPr algn="l"/>
            <a:endParaRPr lang="nb-NO" dirty="0"/>
          </a:p>
          <a:p>
            <a:pPr algn="l"/>
            <a:endParaRPr lang="nb-NO" dirty="0"/>
          </a:p>
          <a:p>
            <a:pPr algn="l"/>
            <a:endParaRPr lang="nb-NO" dirty="0"/>
          </a:p>
          <a:p>
            <a:pPr algn="l"/>
            <a:endParaRPr lang="nb-NO" dirty="0"/>
          </a:p>
          <a:p>
            <a:pPr algn="l"/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358" y="1980819"/>
            <a:ext cx="4502242" cy="339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                 </a:t>
            </a:r>
            <a:r>
              <a:rPr lang="nb-NO" sz="5400" dirty="0" err="1">
                <a:latin typeface="+mn-lt"/>
                <a:cs typeface="Times New Roman" panose="02020603050405020304" pitchFamily="18" charset="0"/>
              </a:rPr>
              <a:t>Future</a:t>
            </a:r>
            <a:r>
              <a:rPr lang="nb-NO" sz="5400" dirty="0">
                <a:latin typeface="+mn-lt"/>
                <a:cs typeface="Times New Roman" panose="02020603050405020304" pitchFamily="18" charset="0"/>
              </a:rPr>
              <a:t> plans/</a:t>
            </a:r>
            <a:r>
              <a:rPr lang="nb-NO" sz="5400" dirty="0" err="1">
                <a:latin typeface="+mn-lt"/>
                <a:cs typeface="Times New Roman" panose="02020603050405020304" pitchFamily="18" charset="0"/>
              </a:rPr>
              <a:t>wishes</a:t>
            </a:r>
            <a:r>
              <a:rPr lang="nb-NO" sz="5400" dirty="0"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 err="1" smtClean="0">
                <a:cs typeface="Times New Roman" panose="02020603050405020304" pitchFamily="18" charset="0"/>
              </a:rPr>
              <a:t>Become</a:t>
            </a:r>
            <a:r>
              <a:rPr lang="nb-NO" dirty="0" smtClean="0">
                <a:cs typeface="Times New Roman" panose="02020603050405020304" pitchFamily="18" charset="0"/>
              </a:rPr>
              <a:t> </a:t>
            </a:r>
            <a:r>
              <a:rPr lang="nb-NO" dirty="0">
                <a:cs typeface="Times New Roman" panose="02020603050405020304" pitchFamily="18" charset="0"/>
              </a:rPr>
              <a:t>a «pure» </a:t>
            </a:r>
            <a:r>
              <a:rPr lang="nb-NO" dirty="0" err="1">
                <a:cs typeface="Times New Roman" panose="02020603050405020304" pitchFamily="18" charset="0"/>
              </a:rPr>
              <a:t>forensic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ward</a:t>
            </a:r>
            <a:r>
              <a:rPr lang="nb-NO" dirty="0">
                <a:cs typeface="Times New Roman" panose="02020603050405020304" pitchFamily="18" charset="0"/>
              </a:rPr>
              <a:t>.</a:t>
            </a:r>
          </a:p>
          <a:p>
            <a:endParaRPr lang="nb-NO" dirty="0">
              <a:cs typeface="Times New Roman" panose="02020603050405020304" pitchFamily="18" charset="0"/>
            </a:endParaRPr>
          </a:p>
          <a:p>
            <a:r>
              <a:rPr lang="nb-NO" dirty="0" err="1" smtClean="0">
                <a:cs typeface="Times New Roman" panose="02020603050405020304" pitchFamily="18" charset="0"/>
              </a:rPr>
              <a:t>Higher</a:t>
            </a:r>
            <a:r>
              <a:rPr lang="nb-NO" dirty="0" smtClean="0">
                <a:cs typeface="Times New Roman" panose="02020603050405020304" pitchFamily="18" charset="0"/>
              </a:rPr>
              <a:t> </a:t>
            </a:r>
            <a:r>
              <a:rPr lang="nb-NO" dirty="0" err="1" smtClean="0">
                <a:cs typeface="Times New Roman" panose="02020603050405020304" pitchFamily="18" charset="0"/>
              </a:rPr>
              <a:t>economical</a:t>
            </a:r>
            <a:r>
              <a:rPr lang="nb-NO" dirty="0" smtClean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resources</a:t>
            </a:r>
            <a:endParaRPr lang="nb-NO" dirty="0">
              <a:cs typeface="Times New Roman" panose="02020603050405020304" pitchFamily="18" charset="0"/>
            </a:endParaRPr>
          </a:p>
          <a:p>
            <a:endParaRPr lang="nb-NO" dirty="0">
              <a:cs typeface="Times New Roman" panose="02020603050405020304" pitchFamily="18" charset="0"/>
            </a:endParaRPr>
          </a:p>
          <a:p>
            <a:r>
              <a:rPr lang="nb-NO" dirty="0">
                <a:cs typeface="Times New Roman" panose="02020603050405020304" pitchFamily="18" charset="0"/>
              </a:rPr>
              <a:t>Think </a:t>
            </a:r>
            <a:r>
              <a:rPr lang="nb-NO" dirty="0" err="1">
                <a:cs typeface="Times New Roman" panose="02020603050405020304" pitchFamily="18" charset="0"/>
              </a:rPr>
              <a:t>about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continuity</a:t>
            </a:r>
            <a:r>
              <a:rPr lang="nb-NO" dirty="0">
                <a:cs typeface="Times New Roman" panose="02020603050405020304" pitchFamily="18" charset="0"/>
              </a:rPr>
              <a:t> and  </a:t>
            </a:r>
            <a:r>
              <a:rPr lang="nb-NO" dirty="0" err="1">
                <a:cs typeface="Times New Roman" panose="02020603050405020304" pitchFamily="18" charset="0"/>
              </a:rPr>
              <a:t>the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possibility</a:t>
            </a:r>
            <a:r>
              <a:rPr lang="nb-NO" dirty="0">
                <a:cs typeface="Times New Roman" panose="02020603050405020304" pitchFamily="18" charset="0"/>
              </a:rPr>
              <a:t> to </a:t>
            </a:r>
            <a:r>
              <a:rPr lang="nb-NO" dirty="0" err="1">
                <a:cs typeface="Times New Roman" panose="02020603050405020304" pitchFamily="18" charset="0"/>
              </a:rPr>
              <a:t>follow</a:t>
            </a:r>
            <a:r>
              <a:rPr lang="nb-NO" dirty="0">
                <a:cs typeface="Times New Roman" panose="02020603050405020304" pitchFamily="18" charset="0"/>
              </a:rPr>
              <a:t> up </a:t>
            </a:r>
            <a:r>
              <a:rPr lang="nb-NO" dirty="0" err="1">
                <a:cs typeface="Times New Roman" panose="02020603050405020304" pitchFamily="18" charset="0"/>
              </a:rPr>
              <a:t>our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own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patients</a:t>
            </a:r>
            <a:endParaRPr lang="nb-NO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90501"/>
            <a:ext cx="10515600" cy="1219199"/>
          </a:xfrm>
        </p:spPr>
        <p:txBody>
          <a:bodyPr>
            <a:normAutofit/>
          </a:bodyPr>
          <a:lstStyle/>
          <a:p>
            <a:r>
              <a:rPr lang="nb-NO" sz="5400" dirty="0" err="1">
                <a:latin typeface="+mn-lt"/>
                <a:cs typeface="Times New Roman" panose="02020603050405020304" pitchFamily="18" charset="0"/>
              </a:rPr>
              <a:t>Thank</a:t>
            </a:r>
            <a:r>
              <a:rPr lang="nb-NO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5400" dirty="0" err="1">
                <a:latin typeface="+mn-lt"/>
                <a:cs typeface="Times New Roman" panose="02020603050405020304" pitchFamily="18" charset="0"/>
              </a:rPr>
              <a:t>you</a:t>
            </a:r>
            <a:r>
              <a:rPr lang="nb-NO" sz="5400" dirty="0">
                <a:latin typeface="+mn-lt"/>
                <a:cs typeface="Times New Roman" panose="02020603050405020304" pitchFamily="18" charset="0"/>
              </a:rPr>
              <a:t> for </a:t>
            </a:r>
            <a:r>
              <a:rPr lang="nb-NO" sz="5400" dirty="0" err="1">
                <a:latin typeface="+mn-lt"/>
                <a:cs typeface="Times New Roman" panose="02020603050405020304" pitchFamily="18" charset="0"/>
              </a:rPr>
              <a:t>your</a:t>
            </a:r>
            <a:r>
              <a:rPr lang="nb-NO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5400" dirty="0" err="1">
                <a:latin typeface="+mn-lt"/>
                <a:cs typeface="Times New Roman" panose="02020603050405020304" pitchFamily="18" charset="0"/>
              </a:rPr>
              <a:t>attention</a:t>
            </a:r>
            <a:endParaRPr lang="nb-NO" sz="54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05" y="1833646"/>
            <a:ext cx="7259053" cy="4535070"/>
          </a:xfrm>
        </p:spPr>
      </p:pic>
    </p:spTree>
    <p:extLst>
      <p:ext uri="{BB962C8B-B14F-4D97-AF65-F5344CB8AC3E}">
        <p14:creationId xmlns:p14="http://schemas.microsoft.com/office/powerpoint/2010/main" val="25463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>
                <a:latin typeface="+mn-lt"/>
                <a:cs typeface="Times New Roman" panose="02020603050405020304" pitchFamily="18" charset="0"/>
              </a:rPr>
              <a:t>                   Questions?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40" y="1825625"/>
            <a:ext cx="6519920" cy="4351338"/>
          </a:xfrm>
        </p:spPr>
      </p:pic>
    </p:spTree>
    <p:extLst>
      <p:ext uri="{BB962C8B-B14F-4D97-AF65-F5344CB8AC3E}">
        <p14:creationId xmlns:p14="http://schemas.microsoft.com/office/powerpoint/2010/main" val="273559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57727" y="-80210"/>
            <a:ext cx="10363200" cy="994610"/>
          </a:xfrm>
        </p:spPr>
        <p:txBody>
          <a:bodyPr>
            <a:normAutofit/>
          </a:bodyPr>
          <a:lstStyle/>
          <a:p>
            <a:pPr algn="l"/>
            <a:r>
              <a:rPr lang="nb-NO" dirty="0" smtClean="0">
                <a:latin typeface="+mn-lt"/>
                <a:cs typeface="Times New Roman" panose="02020603050405020304" pitchFamily="18" charset="0"/>
              </a:rPr>
              <a:t>         </a:t>
            </a:r>
            <a:r>
              <a:rPr lang="nb-NO" sz="5400" dirty="0" err="1" smtClean="0">
                <a:latin typeface="+mn-lt"/>
                <a:cs typeface="Times New Roman" panose="02020603050405020304" pitchFamily="18" charset="0"/>
              </a:rPr>
              <a:t>Secured</a:t>
            </a:r>
            <a:r>
              <a:rPr lang="nb-NO" sz="5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5400" dirty="0" err="1" smtClean="0">
                <a:latin typeface="+mn-lt"/>
                <a:cs typeface="Times New Roman" panose="02020603050405020304" pitchFamily="18" charset="0"/>
              </a:rPr>
              <a:t>Ward</a:t>
            </a:r>
            <a:r>
              <a:rPr lang="nb-NO" sz="5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5400" dirty="0">
                <a:latin typeface="+mn-lt"/>
                <a:cs typeface="Times New Roman" panose="02020603050405020304" pitchFamily="18" charset="0"/>
              </a:rPr>
              <a:t>2A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8653" y="1238251"/>
            <a:ext cx="11524247" cy="4933950"/>
          </a:xfrm>
        </p:spPr>
        <p:txBody>
          <a:bodyPr>
            <a:normAutofit/>
          </a:bodyPr>
          <a:lstStyle/>
          <a:p>
            <a:pPr algn="l"/>
            <a:r>
              <a:rPr lang="nb-NO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b-NO" sz="2800" dirty="0" smtClean="0">
                <a:latin typeface="+mn-lt"/>
                <a:cs typeface="Times New Roman" panose="02020603050405020304" pitchFamily="18" charset="0"/>
              </a:rPr>
              <a:t>Part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of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open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door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policy</a:t>
            </a:r>
          </a:p>
          <a:p>
            <a:pPr algn="l"/>
            <a:endParaRPr lang="nb-NO" sz="2800" dirty="0"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nb-NO" sz="2800" dirty="0" smtClean="0">
                <a:latin typeface="+mn-lt"/>
                <a:cs typeface="Times New Roman" panose="02020603050405020304" pitchFamily="18" charset="0"/>
              </a:rPr>
              <a:t>     Not 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a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forensic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ward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/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department</a:t>
            </a:r>
            <a:endParaRPr lang="nb-NO" sz="2800" dirty="0">
              <a:latin typeface="+mn-lt"/>
              <a:cs typeface="Times New Roman" panose="02020603050405020304" pitchFamily="18" charset="0"/>
            </a:endParaRPr>
          </a:p>
          <a:p>
            <a:pPr algn="l"/>
            <a:endParaRPr lang="nb-NO" sz="2800" dirty="0"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nb-NO" sz="2800" dirty="0" smtClean="0">
                <a:latin typeface="+mn-lt"/>
                <a:cs typeface="Times New Roman" panose="02020603050405020304" pitchFamily="18" charset="0"/>
              </a:rPr>
              <a:t>     A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ward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with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better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resources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/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capacity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nb-NO" sz="28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nb-NO" sz="2800" dirty="0" err="1" smtClean="0">
                <a:latin typeface="+mn-lt"/>
                <a:cs typeface="Times New Roman" panose="02020603050405020304" pitchFamily="18" charset="0"/>
              </a:rPr>
              <a:t>few</a:t>
            </a:r>
            <a:r>
              <a:rPr lang="nb-NO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patients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(8-10)</a:t>
            </a:r>
          </a:p>
          <a:p>
            <a:pPr algn="l"/>
            <a:r>
              <a:rPr lang="nb-NO" sz="28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nb-NO" sz="2800" dirty="0" smtClean="0">
                <a:latin typeface="+mn-lt"/>
                <a:cs typeface="Times New Roman" panose="02020603050405020304" pitchFamily="18" charset="0"/>
              </a:rPr>
              <a:t>3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specialistis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+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competent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staff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1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914400" y="1"/>
            <a:ext cx="10363200" cy="877823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smtClean="0"/>
              <a:t>                 </a:t>
            </a:r>
            <a:r>
              <a:rPr lang="nb-NO" dirty="0" err="1" smtClean="0"/>
              <a:t>Admission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786384" y="1419967"/>
            <a:ext cx="10454640" cy="4948989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Through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our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emergency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ward</a:t>
            </a:r>
            <a:endParaRPr lang="nb-NO" sz="2800" dirty="0"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nb-NO" sz="2800" dirty="0">
                <a:latin typeface="+mn-lt"/>
                <a:cs typeface="Times New Roman" panose="02020603050405020304" pitchFamily="18" charset="0"/>
              </a:rPr>
              <a:t>              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E</a:t>
            </a:r>
            <a:r>
              <a:rPr lang="nb-NO" sz="2800" dirty="0" err="1" smtClean="0">
                <a:latin typeface="+mn-lt"/>
                <a:cs typeface="Times New Roman" panose="02020603050405020304" pitchFamily="18" charset="0"/>
              </a:rPr>
              <a:t>mergency</a:t>
            </a:r>
            <a:r>
              <a:rPr lang="nb-NO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room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in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the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city, GP or OPD      </a:t>
            </a:r>
          </a:p>
          <a:p>
            <a:pPr marL="457200" indent="-457200" algn="l">
              <a:buAutoNum type="arabicPeriod"/>
            </a:pPr>
            <a:endParaRPr lang="nb-NO" sz="2800" dirty="0"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nb-NO" sz="2800" dirty="0">
                <a:latin typeface="+mn-lt"/>
                <a:cs typeface="Times New Roman" panose="02020603050405020304" pitchFamily="18" charset="0"/>
              </a:rPr>
              <a:t>2.   From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forensic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institution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mostly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local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forensic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clinic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457200" indent="-457200" algn="l">
              <a:buAutoNum type="arabicPeriod"/>
            </a:pPr>
            <a:endParaRPr lang="nb-NO" sz="2800" dirty="0">
              <a:latin typeface="+mn-lt"/>
              <a:cs typeface="Times New Roman" panose="02020603050405020304" pitchFamily="18" charset="0"/>
            </a:endParaRPr>
          </a:p>
          <a:p>
            <a:pPr marL="457200" indent="-457200" algn="l">
              <a:buAutoNum type="arabicPeriod" startAt="3"/>
            </a:pPr>
            <a:r>
              <a:rPr lang="nb-NO" sz="2800" dirty="0">
                <a:latin typeface="+mn-lt"/>
                <a:cs typeface="Times New Roman" panose="02020603050405020304" pitchFamily="18" charset="0"/>
              </a:rPr>
              <a:t>From </a:t>
            </a:r>
            <a:r>
              <a:rPr lang="nb-NO" sz="2800" dirty="0" err="1">
                <a:latin typeface="+mn-lt"/>
                <a:cs typeface="Times New Roman" panose="02020603050405020304" pitchFamily="18" charset="0"/>
              </a:rPr>
              <a:t>another</a:t>
            </a:r>
            <a:r>
              <a:rPr lang="nb-NO" sz="2800" dirty="0">
                <a:latin typeface="+mn-lt"/>
                <a:cs typeface="Times New Roman" panose="02020603050405020304" pitchFamily="18" charset="0"/>
              </a:rPr>
              <a:t> hospital ( Vinderen)</a:t>
            </a:r>
          </a:p>
          <a:p>
            <a:pPr marL="457200" indent="-457200" algn="l">
              <a:buAutoNum type="arabicPeriod" startAt="3"/>
            </a:pPr>
            <a:endParaRPr lang="nb-NO" sz="2800" dirty="0">
              <a:latin typeface="+mn-lt"/>
              <a:cs typeface="Times New Roman" panose="02020603050405020304" pitchFamily="18" charset="0"/>
            </a:endParaRPr>
          </a:p>
          <a:p>
            <a:pPr marL="457200" indent="-457200" algn="l">
              <a:buAutoNum type="arabicPeriod" startAt="3"/>
            </a:pPr>
            <a:r>
              <a:rPr lang="nb-NO" sz="2800" dirty="0">
                <a:latin typeface="+mn-lt"/>
                <a:cs typeface="Times New Roman" panose="02020603050405020304" pitchFamily="18" charset="0"/>
              </a:rPr>
              <a:t>From prison</a:t>
            </a:r>
          </a:p>
          <a:p>
            <a:pPr marL="457200" indent="-457200" algn="l">
              <a:buAutoNum type="arabicPeriod"/>
            </a:pPr>
            <a:endParaRPr lang="nb-NO" dirty="0"/>
          </a:p>
          <a:p>
            <a:pPr marL="457200" indent="-457200" algn="l"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20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150"/>
          </a:xfrm>
        </p:spPr>
        <p:txBody>
          <a:bodyPr/>
          <a:lstStyle/>
          <a:p>
            <a:r>
              <a:rPr lang="nb-NO" dirty="0" smtClean="0"/>
              <a:t>               </a:t>
            </a:r>
            <a:r>
              <a:rPr lang="nb-NO" sz="5400" dirty="0" smtClean="0"/>
              <a:t>Type </a:t>
            </a:r>
            <a:r>
              <a:rPr lang="nb-NO" sz="5400" dirty="0" err="1"/>
              <a:t>of</a:t>
            </a:r>
            <a:r>
              <a:rPr lang="nb-NO" sz="5400" dirty="0"/>
              <a:t> </a:t>
            </a:r>
            <a:r>
              <a:rPr lang="nb-NO" sz="5400" dirty="0" err="1"/>
              <a:t>patients</a:t>
            </a:r>
            <a:endParaRPr lang="nb-NO" sz="5400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876800"/>
          </a:xfrm>
        </p:spPr>
        <p:txBody>
          <a:bodyPr>
            <a:normAutofit/>
          </a:bodyPr>
          <a:lstStyle/>
          <a:p>
            <a:r>
              <a:rPr lang="nb-NO" dirty="0" err="1">
                <a:cs typeface="Times New Roman" panose="02020603050405020304" pitchFamily="18" charset="0"/>
              </a:rPr>
              <a:t>Mentally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disordered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people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who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are</a:t>
            </a:r>
            <a:r>
              <a:rPr lang="nb-NO" dirty="0">
                <a:cs typeface="Times New Roman" panose="02020603050405020304" pitchFamily="18" charset="0"/>
              </a:rPr>
              <a:t> a risk to </a:t>
            </a:r>
            <a:r>
              <a:rPr lang="nb-NO" dirty="0" err="1">
                <a:cs typeface="Times New Roman" panose="02020603050405020304" pitchFamily="18" charset="0"/>
              </a:rPr>
              <a:t>the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public</a:t>
            </a:r>
            <a:endParaRPr lang="nb-NO" dirty="0">
              <a:cs typeface="Times New Roman" panose="02020603050405020304" pitchFamily="18" charset="0"/>
            </a:endParaRPr>
          </a:p>
          <a:p>
            <a:endParaRPr lang="nb-NO" dirty="0">
              <a:cs typeface="Times New Roman" panose="02020603050405020304" pitchFamily="18" charset="0"/>
            </a:endParaRPr>
          </a:p>
          <a:p>
            <a:r>
              <a:rPr lang="nb-NO" dirty="0" err="1">
                <a:cs typeface="Times New Roman" panose="02020603050405020304" pitchFamily="18" charset="0"/>
              </a:rPr>
              <a:t>Violence</a:t>
            </a:r>
            <a:r>
              <a:rPr lang="nb-NO" dirty="0">
                <a:cs typeface="Times New Roman" panose="02020603050405020304" pitchFamily="18" charset="0"/>
              </a:rPr>
              <a:t>/</a:t>
            </a:r>
            <a:r>
              <a:rPr lang="nb-NO" dirty="0" err="1">
                <a:cs typeface="Times New Roman" panose="02020603050405020304" pitchFamily="18" charset="0"/>
              </a:rPr>
              <a:t>aggression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issues</a:t>
            </a:r>
            <a:r>
              <a:rPr lang="nb-NO" dirty="0">
                <a:cs typeface="Times New Roman" panose="02020603050405020304" pitchFamily="18" charset="0"/>
              </a:rPr>
              <a:t> or in </a:t>
            </a:r>
            <a:r>
              <a:rPr lang="nb-NO" dirty="0" err="1">
                <a:cs typeface="Times New Roman" panose="02020603050405020304" pitchFamily="18" charset="0"/>
              </a:rPr>
              <a:t>need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of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better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resources</a:t>
            </a:r>
            <a:r>
              <a:rPr lang="nb-NO" dirty="0">
                <a:cs typeface="Times New Roman" panose="02020603050405020304" pitchFamily="18" charset="0"/>
              </a:rPr>
              <a:t> </a:t>
            </a:r>
          </a:p>
          <a:p>
            <a:endParaRPr lang="nb-NO" dirty="0">
              <a:cs typeface="Times New Roman" panose="02020603050405020304" pitchFamily="18" charset="0"/>
            </a:endParaRPr>
          </a:p>
          <a:p>
            <a:r>
              <a:rPr lang="nb-NO" dirty="0" err="1">
                <a:cs typeface="Times New Roman" panose="02020603050405020304" pitchFamily="18" charset="0"/>
              </a:rPr>
              <a:t>Sentenced</a:t>
            </a:r>
            <a:r>
              <a:rPr lang="nb-NO" dirty="0">
                <a:cs typeface="Times New Roman" panose="02020603050405020304" pitchFamily="18" charset="0"/>
              </a:rPr>
              <a:t> to </a:t>
            </a:r>
            <a:r>
              <a:rPr lang="nb-NO" dirty="0" err="1">
                <a:cs typeface="Times New Roman" panose="02020603050405020304" pitchFamily="18" charset="0"/>
              </a:rPr>
              <a:t>treatment</a:t>
            </a:r>
            <a:r>
              <a:rPr lang="nb-NO" dirty="0">
                <a:cs typeface="Times New Roman" panose="02020603050405020304" pitchFamily="18" charset="0"/>
              </a:rPr>
              <a:t> /have </a:t>
            </a:r>
            <a:r>
              <a:rPr lang="nb-NO" dirty="0" err="1">
                <a:cs typeface="Times New Roman" panose="02020603050405020304" pitchFamily="18" charset="0"/>
              </a:rPr>
              <a:t>court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decision</a:t>
            </a:r>
            <a:r>
              <a:rPr lang="nb-NO" dirty="0">
                <a:cs typeface="Times New Roman" panose="02020603050405020304" pitchFamily="18" charset="0"/>
              </a:rPr>
              <a:t> (§5.0).</a:t>
            </a:r>
          </a:p>
          <a:p>
            <a:endParaRPr lang="nb-NO" dirty="0">
              <a:cs typeface="Times New Roman" panose="02020603050405020304" pitchFamily="18" charset="0"/>
            </a:endParaRPr>
          </a:p>
          <a:p>
            <a:r>
              <a:rPr lang="nb-NO" dirty="0" err="1">
                <a:cs typeface="Times New Roman" panose="02020603050405020304" pitchFamily="18" charset="0"/>
              </a:rPr>
              <a:t>Mostly</a:t>
            </a:r>
            <a:r>
              <a:rPr lang="nb-NO" dirty="0">
                <a:cs typeface="Times New Roman" panose="02020603050405020304" pitchFamily="18" charset="0"/>
              </a:rPr>
              <a:t> by </a:t>
            </a:r>
            <a:r>
              <a:rPr lang="nb-NO" dirty="0" err="1" smtClean="0">
                <a:cs typeface="Times New Roman" panose="02020603050405020304" pitchFamily="18" charset="0"/>
              </a:rPr>
              <a:t>coercion</a:t>
            </a:r>
            <a:r>
              <a:rPr lang="nb-NO" dirty="0" smtClean="0">
                <a:cs typeface="Times New Roman" panose="02020603050405020304" pitchFamily="18" charset="0"/>
              </a:rPr>
              <a:t> </a:t>
            </a:r>
            <a:r>
              <a:rPr lang="nb-NO" dirty="0">
                <a:cs typeface="Times New Roman" panose="02020603050405020304" pitchFamily="18" charset="0"/>
              </a:rPr>
              <a:t>(§3-3</a:t>
            </a:r>
            <a:r>
              <a:rPr lang="nb-NO" dirty="0" smtClean="0">
                <a:cs typeface="Times New Roman" panose="02020603050405020304" pitchFamily="18" charset="0"/>
              </a:rPr>
              <a:t>), </a:t>
            </a:r>
            <a:r>
              <a:rPr lang="nb-NO" dirty="0" err="1" smtClean="0">
                <a:cs typeface="Times New Roman" panose="02020603050405020304" pitchFamily="18" charset="0"/>
              </a:rPr>
              <a:t>compulsive</a:t>
            </a:r>
            <a:r>
              <a:rPr lang="nb-NO" dirty="0" smtClean="0">
                <a:cs typeface="Times New Roman" panose="02020603050405020304" pitchFamily="18" charset="0"/>
              </a:rPr>
              <a:t> </a:t>
            </a:r>
            <a:r>
              <a:rPr lang="nb-NO" dirty="0" err="1" smtClean="0">
                <a:cs typeface="Times New Roman" panose="02020603050405020304" pitchFamily="18" charset="0"/>
              </a:rPr>
              <a:t>treatment</a:t>
            </a:r>
            <a:endParaRPr lang="nb-NO" dirty="0">
              <a:cs typeface="Times New Roman" panose="02020603050405020304" pitchFamily="18" charset="0"/>
            </a:endParaRPr>
          </a:p>
          <a:p>
            <a:endParaRPr lang="nb-NO" dirty="0">
              <a:cs typeface="Times New Roman" panose="02020603050405020304" pitchFamily="18" charset="0"/>
            </a:endParaRPr>
          </a:p>
          <a:p>
            <a:r>
              <a:rPr lang="nb-NO" dirty="0">
                <a:cs typeface="Times New Roman" panose="02020603050405020304" pitchFamily="18" charset="0"/>
              </a:rPr>
              <a:t>«</a:t>
            </a:r>
            <a:r>
              <a:rPr lang="nb-NO" dirty="0" err="1">
                <a:cs typeface="Times New Roman" panose="02020603050405020304" pitchFamily="18" charset="0"/>
              </a:rPr>
              <a:t>patient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initiated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admission</a:t>
            </a:r>
            <a:r>
              <a:rPr lang="nb-NO" dirty="0"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4165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90431"/>
          </a:xfrm>
        </p:spPr>
        <p:txBody>
          <a:bodyPr/>
          <a:lstStyle/>
          <a:p>
            <a:r>
              <a:rPr lang="nb-NO" dirty="0"/>
              <a:t>                  </a:t>
            </a:r>
            <a:r>
              <a:rPr lang="nb-NO" sz="5400" dirty="0" err="1" smtClean="0"/>
              <a:t>Assessement</a:t>
            </a:r>
            <a:r>
              <a:rPr lang="nb-NO" sz="5400" dirty="0" smtClean="0"/>
              <a:t> </a:t>
            </a:r>
            <a:endParaRPr lang="nb-NO" sz="5400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38200" y="1690690"/>
            <a:ext cx="10515600" cy="4694068"/>
          </a:xfrm>
        </p:spPr>
        <p:txBody>
          <a:bodyPr>
            <a:normAutofit/>
          </a:bodyPr>
          <a:lstStyle/>
          <a:p>
            <a:r>
              <a:rPr lang="nb-NO" dirty="0" err="1"/>
              <a:t>Clinical</a:t>
            </a:r>
            <a:r>
              <a:rPr lang="nb-NO" dirty="0"/>
              <a:t> </a:t>
            </a:r>
            <a:r>
              <a:rPr lang="nb-NO" dirty="0" err="1"/>
              <a:t>psychiatric</a:t>
            </a:r>
            <a:r>
              <a:rPr lang="nb-NO" dirty="0"/>
              <a:t> </a:t>
            </a:r>
            <a:r>
              <a:rPr lang="nb-NO" dirty="0" err="1"/>
              <a:t>assessement</a:t>
            </a:r>
            <a:r>
              <a:rPr lang="nb-NO" dirty="0"/>
              <a:t> and </a:t>
            </a:r>
            <a:r>
              <a:rPr lang="nb-NO" dirty="0" err="1"/>
              <a:t>somatic</a:t>
            </a:r>
            <a:r>
              <a:rPr lang="nb-NO" dirty="0"/>
              <a:t> </a:t>
            </a:r>
            <a:r>
              <a:rPr lang="nb-NO" dirty="0" err="1"/>
              <a:t>evaluation</a:t>
            </a:r>
            <a:endParaRPr lang="nb-NO" dirty="0"/>
          </a:p>
          <a:p>
            <a:endParaRPr lang="nb-NO" dirty="0"/>
          </a:p>
          <a:p>
            <a:r>
              <a:rPr lang="nb-NO" dirty="0" err="1">
                <a:cs typeface="Times New Roman" panose="02020603050405020304" pitchFamily="18" charset="0"/>
              </a:rPr>
              <a:t>Various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smtClean="0">
                <a:cs typeface="Times New Roman" panose="02020603050405020304" pitchFamily="18" charset="0"/>
              </a:rPr>
              <a:t>instruments</a:t>
            </a:r>
          </a:p>
          <a:p>
            <a:r>
              <a:rPr lang="nb-NO" dirty="0" smtClean="0">
                <a:cs typeface="Times New Roman" panose="02020603050405020304" pitchFamily="18" charset="0"/>
              </a:rPr>
              <a:t>      </a:t>
            </a:r>
            <a:r>
              <a:rPr lang="nb-NO" dirty="0" err="1">
                <a:cs typeface="Times New Roman" panose="02020603050405020304" pitchFamily="18" charset="0"/>
              </a:rPr>
              <a:t>Exampel</a:t>
            </a:r>
            <a:r>
              <a:rPr lang="nb-NO" dirty="0">
                <a:cs typeface="Times New Roman" panose="02020603050405020304" pitchFamily="18" charset="0"/>
              </a:rPr>
              <a:t>: </a:t>
            </a:r>
            <a:r>
              <a:rPr lang="nb-NO" dirty="0" smtClean="0">
                <a:cs typeface="Times New Roman" panose="02020603050405020304" pitchFamily="18" charset="0"/>
              </a:rPr>
              <a:t>Mini, SCID, YMRS, HCR-20</a:t>
            </a:r>
            <a:r>
              <a:rPr lang="nb-NO" dirty="0">
                <a:cs typeface="Times New Roman" panose="02020603050405020304" pitchFamily="18" charset="0"/>
              </a:rPr>
              <a:t>, </a:t>
            </a:r>
            <a:endParaRPr lang="nb-NO" dirty="0" smtClean="0">
              <a:cs typeface="Times New Roman" panose="02020603050405020304" pitchFamily="18" charset="0"/>
            </a:endParaRPr>
          </a:p>
          <a:p>
            <a:pPr lvl="4"/>
            <a:r>
              <a:rPr lang="nb-NO" sz="2800" dirty="0" smtClean="0">
                <a:cs typeface="Times New Roman" panose="02020603050405020304" pitchFamily="18" charset="0"/>
              </a:rPr>
              <a:t> AUDIT/DUDIT</a:t>
            </a:r>
            <a:r>
              <a:rPr lang="nb-NO" sz="2800" dirty="0">
                <a:cs typeface="Times New Roman" panose="02020603050405020304" pitchFamily="18" charset="0"/>
              </a:rPr>
              <a:t>, </a:t>
            </a:r>
            <a:endParaRPr lang="nb-NO" sz="2800" dirty="0" smtClean="0">
              <a:cs typeface="Times New Roman" panose="02020603050405020304" pitchFamily="18" charset="0"/>
            </a:endParaRPr>
          </a:p>
          <a:p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smtClean="0">
                <a:cs typeface="Times New Roman" panose="02020603050405020304" pitchFamily="18" charset="0"/>
              </a:rPr>
              <a:t>                      CFI </a:t>
            </a:r>
            <a:r>
              <a:rPr lang="nb-NO" dirty="0">
                <a:cs typeface="Times New Roman" panose="02020603050405020304" pitchFamily="18" charset="0"/>
              </a:rPr>
              <a:t>(</a:t>
            </a:r>
            <a:r>
              <a:rPr lang="nb-NO" dirty="0" err="1" smtClean="0">
                <a:cs typeface="Times New Roman" panose="02020603050405020304" pitchFamily="18" charset="0"/>
              </a:rPr>
              <a:t>cultural</a:t>
            </a:r>
            <a:r>
              <a:rPr lang="nb-NO" dirty="0" smtClean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formulation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smtClean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interview</a:t>
            </a:r>
            <a:r>
              <a:rPr lang="nb-NO" dirty="0">
                <a:cs typeface="Times New Roman" panose="02020603050405020304" pitchFamily="18" charset="0"/>
              </a:rPr>
              <a:t>), </a:t>
            </a:r>
          </a:p>
          <a:p>
            <a:pPr lvl="1"/>
            <a:r>
              <a:rPr lang="nb-NO" sz="2800" dirty="0">
                <a:cs typeface="Times New Roman" panose="02020603050405020304" pitchFamily="18" charset="0"/>
              </a:rPr>
              <a:t>                  </a:t>
            </a:r>
            <a:r>
              <a:rPr lang="nb-NO" sz="2800" dirty="0" err="1" smtClean="0">
                <a:cs typeface="Times New Roman" panose="02020603050405020304" pitchFamily="18" charset="0"/>
              </a:rPr>
              <a:t>Function</a:t>
            </a:r>
            <a:r>
              <a:rPr lang="nb-NO" sz="2800" dirty="0" smtClean="0">
                <a:cs typeface="Times New Roman" panose="02020603050405020304" pitchFamily="18" charset="0"/>
              </a:rPr>
              <a:t> </a:t>
            </a:r>
            <a:r>
              <a:rPr lang="nb-NO" sz="2800" dirty="0">
                <a:cs typeface="Times New Roman" panose="02020603050405020304" pitchFamily="18" charset="0"/>
              </a:rPr>
              <a:t>(ADL), </a:t>
            </a:r>
            <a:r>
              <a:rPr lang="nb-NO" sz="2800" dirty="0" err="1">
                <a:cs typeface="Times New Roman" panose="02020603050405020304" pitchFamily="18" charset="0"/>
              </a:rPr>
              <a:t>interests</a:t>
            </a:r>
            <a:r>
              <a:rPr lang="nb-NO" sz="2800" dirty="0">
                <a:cs typeface="Times New Roman" panose="02020603050405020304" pitchFamily="18" charset="0"/>
              </a:rPr>
              <a:t>, etc.</a:t>
            </a:r>
          </a:p>
          <a:p>
            <a:pPr lvl="1"/>
            <a:r>
              <a:rPr lang="nb-NO" sz="2800" dirty="0">
                <a:cs typeface="Times New Roman" panose="02020603050405020304" pitchFamily="18" charset="0"/>
              </a:rPr>
              <a:t>                  </a:t>
            </a:r>
            <a:r>
              <a:rPr lang="nb-NO" sz="2800" dirty="0" err="1" smtClean="0">
                <a:cs typeface="Times New Roman" panose="02020603050405020304" pitchFamily="18" charset="0"/>
              </a:rPr>
              <a:t>Socio-economic</a:t>
            </a:r>
            <a:r>
              <a:rPr lang="nb-NO" sz="2800" dirty="0" smtClean="0"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cs typeface="Times New Roman" panose="02020603050405020304" pitchFamily="18" charset="0"/>
              </a:rPr>
              <a:t>situation</a:t>
            </a:r>
            <a:endParaRPr lang="nb-NO" sz="2800" dirty="0">
              <a:cs typeface="Times New Roman" panose="02020603050405020304" pitchFamily="18" charset="0"/>
            </a:endParaRP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67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9094"/>
          </a:xfrm>
        </p:spPr>
        <p:txBody>
          <a:bodyPr/>
          <a:lstStyle/>
          <a:p>
            <a:r>
              <a:rPr lang="nb-NO" dirty="0" smtClean="0"/>
              <a:t>       </a:t>
            </a:r>
            <a:r>
              <a:rPr lang="nb-NO" sz="5400" dirty="0" smtClean="0"/>
              <a:t>White </a:t>
            </a:r>
            <a:r>
              <a:rPr lang="nb-NO" sz="5400" dirty="0"/>
              <a:t>bord arrangement</a:t>
            </a:r>
          </a:p>
        </p:txBody>
      </p:sp>
      <p:pic>
        <p:nvPicPr>
          <p:cNvPr id="7" name="Plassholder for innhol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685800" y="1179094"/>
            <a:ext cx="10991850" cy="5107405"/>
          </a:xfrm>
        </p:spPr>
      </p:pic>
    </p:spTree>
    <p:extLst>
      <p:ext uri="{BB962C8B-B14F-4D97-AF65-F5344CB8AC3E}">
        <p14:creationId xmlns:p14="http://schemas.microsoft.com/office/powerpoint/2010/main" val="41591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9810"/>
          </a:xfrm>
        </p:spPr>
        <p:txBody>
          <a:bodyPr>
            <a:noAutofit/>
          </a:bodyPr>
          <a:lstStyle/>
          <a:p>
            <a:r>
              <a:rPr lang="nb-NO" sz="5400" dirty="0">
                <a:latin typeface="+mn-lt"/>
              </a:rPr>
              <a:t>                  </a:t>
            </a:r>
            <a:r>
              <a:rPr lang="nb-NO" sz="5400" dirty="0">
                <a:latin typeface="+mn-lt"/>
                <a:cs typeface="Times New Roman" panose="02020603050405020304" pitchFamily="18" charset="0"/>
              </a:rPr>
              <a:t>Cooperation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967372"/>
            <a:ext cx="10515600" cy="5305412"/>
          </a:xfrm>
        </p:spPr>
        <p:txBody>
          <a:bodyPr/>
          <a:lstStyle/>
          <a:p>
            <a:r>
              <a:rPr lang="nb-NO" dirty="0"/>
              <a:t>1. Family (</a:t>
            </a:r>
            <a:r>
              <a:rPr lang="nb-NO" dirty="0" err="1"/>
              <a:t>several</a:t>
            </a:r>
            <a:r>
              <a:rPr lang="nb-NO" dirty="0"/>
              <a:t> </a:t>
            </a:r>
            <a:r>
              <a:rPr lang="nb-NO" dirty="0" err="1"/>
              <a:t>project</a:t>
            </a:r>
            <a:r>
              <a:rPr lang="nb-NO" dirty="0"/>
              <a:t> and </a:t>
            </a:r>
            <a:r>
              <a:rPr lang="nb-NO" dirty="0" err="1"/>
              <a:t>competance</a:t>
            </a:r>
            <a:r>
              <a:rPr lang="nb-NO" dirty="0"/>
              <a:t> </a:t>
            </a:r>
            <a:r>
              <a:rPr lang="nb-NO" dirty="0" err="1"/>
              <a:t>groups</a:t>
            </a:r>
            <a:r>
              <a:rPr lang="nb-NO" dirty="0"/>
              <a:t>)</a:t>
            </a:r>
          </a:p>
          <a:p>
            <a:endParaRPr lang="nb-NO" dirty="0"/>
          </a:p>
          <a:p>
            <a:r>
              <a:rPr lang="nb-NO" dirty="0"/>
              <a:t>2. Districts (</a:t>
            </a:r>
            <a:r>
              <a:rPr lang="nb-NO" dirty="0" err="1"/>
              <a:t>weekly</a:t>
            </a:r>
            <a:r>
              <a:rPr lang="nb-NO" dirty="0"/>
              <a:t> </a:t>
            </a:r>
            <a:r>
              <a:rPr lang="nb-NO" dirty="0" err="1"/>
              <a:t>meetings</a:t>
            </a:r>
            <a:r>
              <a:rPr lang="nb-NO" dirty="0"/>
              <a:t>)</a:t>
            </a:r>
          </a:p>
          <a:p>
            <a:endParaRPr lang="nb-NO" dirty="0"/>
          </a:p>
          <a:p>
            <a:r>
              <a:rPr lang="nb-NO" dirty="0"/>
              <a:t>3.Court/Police (</a:t>
            </a:r>
            <a:r>
              <a:rPr lang="nb-NO" dirty="0" err="1"/>
              <a:t>psychiatry-group</a:t>
            </a:r>
            <a:r>
              <a:rPr lang="nb-NO" dirty="0"/>
              <a:t> </a:t>
            </a:r>
            <a:r>
              <a:rPr lang="nb-NO" dirty="0" err="1"/>
              <a:t>within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police</a:t>
            </a:r>
            <a:r>
              <a:rPr lang="nb-NO" dirty="0"/>
              <a:t> </a:t>
            </a:r>
            <a:r>
              <a:rPr lang="nb-NO" dirty="0" err="1"/>
              <a:t>dpt</a:t>
            </a:r>
            <a:r>
              <a:rPr lang="nb-NO" dirty="0"/>
              <a:t>.)</a:t>
            </a:r>
          </a:p>
          <a:p>
            <a:endParaRPr lang="nb-NO" dirty="0"/>
          </a:p>
          <a:p>
            <a:r>
              <a:rPr lang="nb-NO" dirty="0"/>
              <a:t>4. 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institutions</a:t>
            </a:r>
            <a:r>
              <a:rPr lang="nb-NO" dirty="0"/>
              <a:t>/ </a:t>
            </a:r>
            <a:r>
              <a:rPr lang="nb-NO" dirty="0" err="1"/>
              <a:t>criminal</a:t>
            </a:r>
            <a:r>
              <a:rPr lang="nb-NO" dirty="0"/>
              <a:t> </a:t>
            </a:r>
            <a:r>
              <a:rPr lang="nb-NO" dirty="0" smtClean="0"/>
              <a:t>services</a:t>
            </a:r>
            <a:r>
              <a:rPr lang="nb-NO" dirty="0" smtClean="0"/>
              <a:t>/ </a:t>
            </a:r>
            <a:r>
              <a:rPr lang="nb-NO" dirty="0" err="1"/>
              <a:t>forensic</a:t>
            </a:r>
            <a:r>
              <a:rPr lang="nb-NO" dirty="0"/>
              <a:t> </a:t>
            </a:r>
            <a:r>
              <a:rPr lang="nb-NO" dirty="0" err="1"/>
              <a:t>clinic</a:t>
            </a:r>
            <a:endParaRPr lang="nb-NO" dirty="0"/>
          </a:p>
          <a:p>
            <a:endParaRPr lang="nb-NO" dirty="0"/>
          </a:p>
          <a:p>
            <a:r>
              <a:rPr lang="nb-NO" dirty="0"/>
              <a:t>5. Out </a:t>
            </a:r>
            <a:r>
              <a:rPr lang="nb-NO" dirty="0" err="1"/>
              <a:t>patient</a:t>
            </a:r>
            <a:r>
              <a:rPr lang="nb-NO" dirty="0"/>
              <a:t> </a:t>
            </a:r>
            <a:r>
              <a:rPr lang="nb-NO" dirty="0" err="1"/>
              <a:t>department</a:t>
            </a:r>
            <a:r>
              <a:rPr lang="nb-NO" dirty="0" smtClean="0"/>
              <a:t>. (</a:t>
            </a:r>
            <a:r>
              <a:rPr lang="nb-NO" dirty="0" err="1" smtClean="0"/>
              <a:t>need</a:t>
            </a:r>
            <a:r>
              <a:rPr lang="nb-NO" dirty="0" smtClean="0"/>
              <a:t> for </a:t>
            </a:r>
            <a:r>
              <a:rPr lang="nb-NO" dirty="0" err="1" smtClean="0"/>
              <a:t>risc</a:t>
            </a:r>
            <a:r>
              <a:rPr lang="nb-NO" dirty="0" smtClean="0"/>
              <a:t>-management plan?)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98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+mn-lt"/>
              </a:rPr>
              <a:t>      </a:t>
            </a:r>
            <a:r>
              <a:rPr lang="nb-NO" sz="5400" dirty="0" err="1">
                <a:latin typeface="+mn-lt"/>
                <a:cs typeface="Times New Roman" panose="02020603050405020304" pitchFamily="18" charset="0"/>
              </a:rPr>
              <a:t>Rehabilitation</a:t>
            </a:r>
            <a:r>
              <a:rPr lang="nb-NO" sz="5400" dirty="0">
                <a:latin typeface="+mn-lt"/>
                <a:cs typeface="Times New Roman" panose="02020603050405020304" pitchFamily="18" charset="0"/>
              </a:rPr>
              <a:t> and </a:t>
            </a:r>
            <a:r>
              <a:rPr lang="nb-NO" sz="5400" dirty="0" err="1">
                <a:latin typeface="+mn-lt"/>
                <a:cs typeface="Times New Roman" panose="02020603050405020304" pitchFamily="18" charset="0"/>
              </a:rPr>
              <a:t>discharge</a:t>
            </a:r>
            <a:r>
              <a:rPr lang="nb-NO" sz="5400" dirty="0">
                <a:latin typeface="+mn-lt"/>
                <a:cs typeface="Times New Roman" panose="02020603050405020304" pitchFamily="18" charset="0"/>
              </a:rPr>
              <a:t> plan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en-US" dirty="0">
                <a:cs typeface="Times New Roman" panose="02020603050405020304" pitchFamily="18" charset="0"/>
              </a:rPr>
              <a:t>Provide high quality community based mental health care for the majority depends on effectively caring for and controlling the disruptive and violent.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Therapeutic rather than custodial culture. (many projects)</a:t>
            </a:r>
          </a:p>
          <a:p>
            <a:endParaRPr lang="nb-NO" dirty="0">
              <a:cs typeface="Times New Roman" panose="02020603050405020304" pitchFamily="18" charset="0"/>
            </a:endParaRPr>
          </a:p>
          <a:p>
            <a:r>
              <a:rPr lang="nb-NO" dirty="0" err="1">
                <a:cs typeface="Times New Roman" panose="02020603050405020304" pitchFamily="18" charset="0"/>
              </a:rPr>
              <a:t>We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prepare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patients</a:t>
            </a:r>
            <a:r>
              <a:rPr lang="nb-NO" dirty="0">
                <a:cs typeface="Times New Roman" panose="02020603050405020304" pitchFamily="18" charset="0"/>
              </a:rPr>
              <a:t> to live a «normal» </a:t>
            </a:r>
            <a:r>
              <a:rPr lang="nb-NO" dirty="0" err="1">
                <a:cs typeface="Times New Roman" panose="02020603050405020304" pitchFamily="18" charset="0"/>
              </a:rPr>
              <a:t>life</a:t>
            </a:r>
            <a:r>
              <a:rPr lang="nb-NO" dirty="0">
                <a:cs typeface="Times New Roman" panose="02020603050405020304" pitchFamily="18" charset="0"/>
              </a:rPr>
              <a:t> in </a:t>
            </a:r>
            <a:r>
              <a:rPr lang="nb-NO" dirty="0" err="1">
                <a:cs typeface="Times New Roman" panose="02020603050405020304" pitchFamily="18" charset="0"/>
              </a:rPr>
              <a:t>the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community</a:t>
            </a:r>
            <a:endParaRPr lang="nb-NO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                  </a:t>
            </a:r>
            <a:r>
              <a:rPr lang="nb-NO" sz="5400" dirty="0">
                <a:latin typeface="+mn-lt"/>
                <a:cs typeface="Times New Roman" panose="02020603050405020304" pitchFamily="18" charset="0"/>
              </a:rPr>
              <a:t>Challenges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>
                <a:cs typeface="Times New Roman" panose="02020603050405020304" pitchFamily="18" charset="0"/>
              </a:rPr>
              <a:t>Housing</a:t>
            </a:r>
            <a:r>
              <a:rPr lang="nb-NO" dirty="0">
                <a:cs typeface="Times New Roman" panose="02020603050405020304" pitchFamily="18" charset="0"/>
              </a:rPr>
              <a:t> in </a:t>
            </a:r>
            <a:r>
              <a:rPr lang="nb-NO" dirty="0" err="1">
                <a:cs typeface="Times New Roman" panose="02020603050405020304" pitchFamily="18" charset="0"/>
              </a:rPr>
              <a:t>the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districts</a:t>
            </a:r>
            <a:endParaRPr lang="nb-NO" dirty="0">
              <a:cs typeface="Times New Roman" panose="02020603050405020304" pitchFamily="18" charset="0"/>
            </a:endParaRPr>
          </a:p>
          <a:p>
            <a:endParaRPr lang="nb-NO" dirty="0">
              <a:cs typeface="Times New Roman" panose="02020603050405020304" pitchFamily="18" charset="0"/>
            </a:endParaRPr>
          </a:p>
          <a:p>
            <a:r>
              <a:rPr lang="nb-NO" dirty="0" err="1">
                <a:cs typeface="Times New Roman" panose="02020603050405020304" pitchFamily="18" charset="0"/>
              </a:rPr>
              <a:t>Few</a:t>
            </a:r>
            <a:r>
              <a:rPr lang="nb-NO" dirty="0">
                <a:cs typeface="Times New Roman" panose="02020603050405020304" pitchFamily="18" charset="0"/>
              </a:rPr>
              <a:t> «long-term» </a:t>
            </a:r>
            <a:r>
              <a:rPr lang="nb-NO" dirty="0" err="1">
                <a:cs typeface="Times New Roman" panose="02020603050405020304" pitchFamily="18" charset="0"/>
              </a:rPr>
              <a:t>insititutions</a:t>
            </a:r>
            <a:endParaRPr lang="nb-NO" dirty="0">
              <a:cs typeface="Times New Roman" panose="02020603050405020304" pitchFamily="18" charset="0"/>
            </a:endParaRPr>
          </a:p>
          <a:p>
            <a:endParaRPr lang="nb-NO" dirty="0">
              <a:cs typeface="Times New Roman" panose="02020603050405020304" pitchFamily="18" charset="0"/>
            </a:endParaRPr>
          </a:p>
          <a:p>
            <a:r>
              <a:rPr lang="nb-NO" dirty="0">
                <a:cs typeface="Times New Roman" panose="02020603050405020304" pitchFamily="18" charset="0"/>
              </a:rPr>
              <a:t>Double </a:t>
            </a:r>
            <a:r>
              <a:rPr lang="nb-NO" dirty="0" err="1">
                <a:cs typeface="Times New Roman" panose="02020603050405020304" pitchFamily="18" charset="0"/>
              </a:rPr>
              <a:t>diagnosis</a:t>
            </a:r>
            <a:r>
              <a:rPr lang="nb-NO" dirty="0">
                <a:cs typeface="Times New Roman" panose="02020603050405020304" pitchFamily="18" charset="0"/>
              </a:rPr>
              <a:t> and </a:t>
            </a:r>
            <a:r>
              <a:rPr lang="nb-NO" dirty="0" err="1">
                <a:cs typeface="Times New Roman" panose="02020603050405020304" pitchFamily="18" charset="0"/>
              </a:rPr>
              <a:t>the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treament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of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drug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addiction</a:t>
            </a:r>
            <a:endParaRPr lang="nb-NO" dirty="0">
              <a:cs typeface="Times New Roman" panose="02020603050405020304" pitchFamily="18" charset="0"/>
            </a:endParaRPr>
          </a:p>
          <a:p>
            <a:endParaRPr lang="nb-NO" dirty="0">
              <a:cs typeface="Times New Roman" panose="02020603050405020304" pitchFamily="18" charset="0"/>
            </a:endParaRPr>
          </a:p>
          <a:p>
            <a:r>
              <a:rPr lang="nb-NO" dirty="0">
                <a:cs typeface="Times New Roman" panose="02020603050405020304" pitchFamily="18" charset="0"/>
              </a:rPr>
              <a:t>Balance </a:t>
            </a:r>
            <a:r>
              <a:rPr lang="nb-NO" dirty="0" err="1">
                <a:cs typeface="Times New Roman" panose="02020603050405020304" pitchFamily="18" charset="0"/>
              </a:rPr>
              <a:t>between</a:t>
            </a:r>
            <a:r>
              <a:rPr lang="nb-NO" dirty="0">
                <a:cs typeface="Times New Roman" panose="02020603050405020304" pitchFamily="18" charset="0"/>
              </a:rPr>
              <a:t> </a:t>
            </a:r>
            <a:r>
              <a:rPr lang="nb-NO" dirty="0" err="1">
                <a:cs typeface="Times New Roman" panose="02020603050405020304" pitchFamily="18" charset="0"/>
              </a:rPr>
              <a:t>health</a:t>
            </a:r>
            <a:r>
              <a:rPr lang="nb-NO" dirty="0">
                <a:cs typeface="Times New Roman" panose="02020603050405020304" pitchFamily="18" charset="0"/>
              </a:rPr>
              <a:t> and </a:t>
            </a:r>
            <a:r>
              <a:rPr lang="nb-NO" dirty="0" err="1">
                <a:cs typeface="Times New Roman" panose="02020603050405020304" pitchFamily="18" charset="0"/>
              </a:rPr>
              <a:t>law</a:t>
            </a:r>
            <a:endParaRPr lang="nb-NO" dirty="0">
              <a:cs typeface="Times New Roman" panose="02020603050405020304" pitchFamily="18" charset="0"/>
            </a:endParaRP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92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DS_tema">
  <a:themeElements>
    <a:clrScheme name="LD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CC5C9"/>
      </a:accent1>
      <a:accent2>
        <a:srgbClr val="FF6600"/>
      </a:accent2>
      <a:accent3>
        <a:srgbClr val="8C7B70"/>
      </a:accent3>
      <a:accent4>
        <a:srgbClr val="FFCF2E"/>
      </a:accent4>
      <a:accent5>
        <a:srgbClr val="004691"/>
      </a:accent5>
      <a:accent6>
        <a:srgbClr val="77B522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A08684F8-A804-4610-A4AC-C2EB4DBDF6CE}" vid="{9AE8E229-9C1E-4426-8FD1-8BCCA8F3A5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2778</TotalTime>
  <Words>316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LDS_tema</vt:lpstr>
      <vt:lpstr>Lovisenberg Diaconal Hospital</vt:lpstr>
      <vt:lpstr>         Secured Ward 2A</vt:lpstr>
      <vt:lpstr>                 Admission </vt:lpstr>
      <vt:lpstr>               Type of patients</vt:lpstr>
      <vt:lpstr>                  Assessement </vt:lpstr>
      <vt:lpstr>       White bord arrangement</vt:lpstr>
      <vt:lpstr>                  Cooperation</vt:lpstr>
      <vt:lpstr>      Rehabilitation and discharge plan</vt:lpstr>
      <vt:lpstr>                    Challenges</vt:lpstr>
      <vt:lpstr>                   Future plans/wishes?</vt:lpstr>
      <vt:lpstr>Thank you for your attention</vt:lpstr>
      <vt:lpstr>                   Questions?</vt:lpstr>
    </vt:vector>
  </TitlesOfParts>
  <Company>Lovisenberg Diakonale Sykehus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Ruth Abraham</dc:creator>
  <cp:lastModifiedBy>Ruth Abraham</cp:lastModifiedBy>
  <cp:revision>26</cp:revision>
  <cp:lastPrinted>2023-06-20T12:44:52Z</cp:lastPrinted>
  <dcterms:created xsi:type="dcterms:W3CDTF">2023-06-06T11:46:31Z</dcterms:created>
  <dcterms:modified xsi:type="dcterms:W3CDTF">2023-06-21T08:58:39Z</dcterms:modified>
</cp:coreProperties>
</file>